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137" d="100"/>
          <a:sy n="137" d="100"/>
        </p:scale>
        <p:origin x="34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FFE3DA8-14C0-72C6-7441-4AABB759AB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DFA9B12-4B35-E9F7-545E-2FBB604B98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AA22829-F93D-79B3-9B93-5BF01E285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6ED12-E983-4D5E-873F-1D5FB2200238}" type="datetimeFigureOut">
              <a:rPr lang="zh-CN" altLang="en-US" smtClean="0"/>
              <a:t>2025-7-24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11D282B-793F-A49F-5900-B1BD10E93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FF8D2EE-B27A-9195-978E-19D2EFF49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0E56-0534-4415-90CD-54CD98D9C2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0584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D6867E8-BC75-9D93-66B9-6037F35E9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586BAE2-E107-E4DC-D499-1297417640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2D1AFA9-7BCD-A5B8-6762-9C9944316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6ED12-E983-4D5E-873F-1D5FB2200238}" type="datetimeFigureOut">
              <a:rPr lang="zh-CN" altLang="en-US" smtClean="0"/>
              <a:t>2025-7-24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F469815-B700-42E1-30BE-EA840E0BA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9AA6193-91C6-ADBB-EE63-EB2098792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0E56-0534-4415-90CD-54CD98D9C2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3263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F81E4F3-796D-3C24-8576-950BBEAEA2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DC0FB97-B2A4-D5D8-B60A-510C70E92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5AD8D7B-E0B7-278D-362C-0C755BD05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6ED12-E983-4D5E-873F-1D5FB2200238}" type="datetimeFigureOut">
              <a:rPr lang="zh-CN" altLang="en-US" smtClean="0"/>
              <a:t>2025-7-24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B3C7EB7-D4BD-2EB6-AE67-3C47E2D0B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E70B5A3-2713-F15A-0395-D9E881FE5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0E56-0534-4415-90CD-54CD98D9C2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3916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202FB55-5A33-8199-B24E-A4A42D9FF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0F70ABE-C767-F1EC-8341-499EDBEFC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E531D77-0A1F-47F3-EA7C-A3F9014F5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6ED12-E983-4D5E-873F-1D5FB2200238}" type="datetimeFigureOut">
              <a:rPr lang="zh-CN" altLang="en-US" smtClean="0"/>
              <a:t>2025-7-24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A1A5678-6F68-C2BD-A71D-74522C0EB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57C86FE-FDBC-B999-C0E8-20D0D57B3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0E56-0534-4415-90CD-54CD98D9C2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5482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F56AAFF-1E11-A890-AE0E-E5E10C55D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981C18E-AB0F-F2D1-C983-05C686C748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C42D092-F669-BCFE-F764-873EAE765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6ED12-E983-4D5E-873F-1D5FB2200238}" type="datetimeFigureOut">
              <a:rPr lang="zh-CN" altLang="en-US" smtClean="0"/>
              <a:t>2025-7-24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132A53E-2D44-6C30-9BD0-FA0E38C29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49CBD1C-C3E8-5CF7-6B62-92199371B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0E56-0534-4415-90CD-54CD98D9C2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6067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03A921F-0099-6EED-BEE3-174661727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812A560-8B20-B6AE-A51E-AEDA88F6D5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643D362-C67B-2081-D5FE-878A10D076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D7B4C21-0FD0-A32B-1E5B-723B39D61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6ED12-E983-4D5E-873F-1D5FB2200238}" type="datetimeFigureOut">
              <a:rPr lang="zh-CN" altLang="en-US" smtClean="0"/>
              <a:t>2025-7-24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EA09379-346B-0477-4978-7612A3401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14643B8-9971-6171-BB55-0CB82C147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0E56-0534-4415-90CD-54CD98D9C2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6937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6F256C3-086E-31A5-D1F4-6040D3F77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B078D6E-32A7-04A2-E606-A360C71C95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214511E-5C13-9449-679A-EC2147C92A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03F1790A-17B4-9F37-EDC7-9DB7EDA215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FC691055-B0ED-2019-E3E7-14E8E9BF12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FB455354-77B7-0D88-43AE-97692B880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6ED12-E983-4D5E-873F-1D5FB2200238}" type="datetimeFigureOut">
              <a:rPr lang="zh-CN" altLang="en-US" smtClean="0"/>
              <a:t>2025-7-24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DBEB3E0B-89E7-2707-CC7C-A8326BA17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655F4C26-9E85-2A8A-DE31-89C543721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0E56-0534-4415-90CD-54CD98D9C2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94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95D3D5-9A36-237C-D676-3A1E4657D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2AAC9659-045D-ABA4-21EC-3CB3ED16D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6ED12-E983-4D5E-873F-1D5FB2200238}" type="datetimeFigureOut">
              <a:rPr lang="zh-CN" altLang="en-US" smtClean="0"/>
              <a:t>2025-7-24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8A7C5E6-A240-BD28-2401-6F446D284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39C5086-9BDC-7D38-DC9A-A582C64BD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0E56-0534-4415-90CD-54CD98D9C2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9799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7E25AE11-A757-C740-8AB2-AEF9F4201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6ED12-E983-4D5E-873F-1D5FB2200238}" type="datetimeFigureOut">
              <a:rPr lang="zh-CN" altLang="en-US" smtClean="0"/>
              <a:t>2025-7-24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E1A62FD4-E7CB-0037-01D2-58E45D127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A53423F-8545-1FF1-FACE-D6D0474C0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0E56-0534-4415-90CD-54CD98D9C2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5374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B26A33-7C3F-CF78-CAF2-9EFA1B0EC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7692B76-046B-83F7-55B8-4B6F864E8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2EBBAB7-067D-6886-B3B6-67B0662896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0E45BAD-F6D0-2FE4-846A-96DE90DED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6ED12-E983-4D5E-873F-1D5FB2200238}" type="datetimeFigureOut">
              <a:rPr lang="zh-CN" altLang="en-US" smtClean="0"/>
              <a:t>2025-7-24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19BB0DE-22D0-75B6-3A1D-CF0CC8AAE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DF3FEC6-57A7-A9BD-9FF3-0F35704DB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0E56-0534-4415-90CD-54CD98D9C2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0100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BD7F705-0E33-0E51-373F-A0BFAF981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C76C4B63-BCE6-8287-7DC2-25F7CD16E4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9FA0F2D-EE9B-1844-3F29-87D4EB545A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47CD9F6-EE3E-536F-E34B-C9BF9F38F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6ED12-E983-4D5E-873F-1D5FB2200238}" type="datetimeFigureOut">
              <a:rPr lang="zh-CN" altLang="en-US" smtClean="0"/>
              <a:t>2025-7-24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375DD04-7888-DCF0-93A9-13320E8C7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E17B82E-EECE-6209-5183-B38019354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0E56-0534-4415-90CD-54CD98D9C2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2510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3C3EC105-E02F-BB3B-F764-C6C0C8000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19F226C-3E58-EFB0-FDAD-5150117D2C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054B749-3AE4-3BF7-07A9-CF29891D76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6ED12-E983-4D5E-873F-1D5FB2200238}" type="datetimeFigureOut">
              <a:rPr lang="zh-CN" altLang="en-US" smtClean="0"/>
              <a:t>2025-7-24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4FE8AED-561D-D358-F72E-9E817DF91F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EAABEA7-1182-EECD-587C-8E29F19432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00E56-0534-4415-90CD-54CD98D9C2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8007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>
            <a:extLst>
              <a:ext uri="{FF2B5EF4-FFF2-40B4-BE49-F238E27FC236}">
                <a16:creationId xmlns:a16="http://schemas.microsoft.com/office/drawing/2014/main" id="{924D8BE3-3E2B-8F1B-4F57-F74E4E830A65}"/>
              </a:ext>
            </a:extLst>
          </p:cNvPr>
          <p:cNvGrpSpPr/>
          <p:nvPr/>
        </p:nvGrpSpPr>
        <p:grpSpPr>
          <a:xfrm>
            <a:off x="3762302" y="1033062"/>
            <a:ext cx="1284348" cy="865540"/>
            <a:chOff x="2010284" y="1033062"/>
            <a:chExt cx="1284348" cy="865540"/>
          </a:xfrm>
        </p:grpSpPr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A284BC47-9FB8-6C6A-DFB4-2AFDCF8BD854}"/>
                </a:ext>
              </a:extLst>
            </p:cNvPr>
            <p:cNvSpPr/>
            <p:nvPr/>
          </p:nvSpPr>
          <p:spPr>
            <a:xfrm>
              <a:off x="2010284" y="1256427"/>
              <a:ext cx="1284348" cy="6421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数据采集</a:t>
              </a:r>
              <a:endParaRPr lang="en-US" altLang="zh-CN" sz="1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en-US" sz="1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管控能力指标</a:t>
              </a:r>
              <a:endParaRPr lang="en-US" altLang="zh-CN" sz="1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en-US" sz="1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履约情况</a:t>
              </a:r>
            </a:p>
          </p:txBody>
        </p:sp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A77591CF-CE64-B8CD-4D15-FB457A532A5D}"/>
                </a:ext>
              </a:extLst>
            </p:cNvPr>
            <p:cNvSpPr/>
            <p:nvPr/>
          </p:nvSpPr>
          <p:spPr>
            <a:xfrm>
              <a:off x="2010284" y="1033062"/>
              <a:ext cx="1284348" cy="223365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数据采集</a:t>
              </a:r>
            </a:p>
          </p:txBody>
        </p:sp>
      </p:grpSp>
      <p:grpSp>
        <p:nvGrpSpPr>
          <p:cNvPr id="7" name="组合 6">
            <a:extLst>
              <a:ext uri="{FF2B5EF4-FFF2-40B4-BE49-F238E27FC236}">
                <a16:creationId xmlns:a16="http://schemas.microsoft.com/office/drawing/2014/main" id="{1A5C32F9-A979-DF0F-EE65-A339E00643EC}"/>
              </a:ext>
            </a:extLst>
          </p:cNvPr>
          <p:cNvGrpSpPr/>
          <p:nvPr/>
        </p:nvGrpSpPr>
        <p:grpSpPr>
          <a:xfrm>
            <a:off x="3762302" y="2411642"/>
            <a:ext cx="1284348" cy="865540"/>
            <a:chOff x="2010284" y="1033062"/>
            <a:chExt cx="1284348" cy="865540"/>
          </a:xfrm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DBA7C738-61AD-F3A5-F454-2EDFFD89CEED}"/>
                </a:ext>
              </a:extLst>
            </p:cNvPr>
            <p:cNvSpPr/>
            <p:nvPr/>
          </p:nvSpPr>
          <p:spPr>
            <a:xfrm>
              <a:off x="2010284" y="1256427"/>
              <a:ext cx="1284348" cy="6421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绩效评分模型库</a:t>
              </a:r>
              <a:endParaRPr lang="en-US" altLang="zh-CN" sz="1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en-US" sz="1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（权重系数，</a:t>
              </a:r>
              <a:endParaRPr lang="en-US" altLang="zh-CN" sz="1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en-US" sz="1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评分规则）</a:t>
              </a:r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773855E9-BBE5-815D-ECAC-ABEFDA2E6E16}"/>
                </a:ext>
              </a:extLst>
            </p:cNvPr>
            <p:cNvSpPr/>
            <p:nvPr/>
          </p:nvSpPr>
          <p:spPr>
            <a:xfrm>
              <a:off x="2010284" y="1033062"/>
              <a:ext cx="1284348" cy="223365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模型调用</a:t>
              </a:r>
            </a:p>
          </p:txBody>
        </p:sp>
      </p:grpSp>
      <p:grpSp>
        <p:nvGrpSpPr>
          <p:cNvPr id="10" name="组合 9">
            <a:extLst>
              <a:ext uri="{FF2B5EF4-FFF2-40B4-BE49-F238E27FC236}">
                <a16:creationId xmlns:a16="http://schemas.microsoft.com/office/drawing/2014/main" id="{F11459F3-A49E-014B-72B2-0AB9D845DE17}"/>
              </a:ext>
            </a:extLst>
          </p:cNvPr>
          <p:cNvGrpSpPr/>
          <p:nvPr/>
        </p:nvGrpSpPr>
        <p:grpSpPr>
          <a:xfrm>
            <a:off x="3762302" y="3790222"/>
            <a:ext cx="1284348" cy="865540"/>
            <a:chOff x="2010284" y="1033062"/>
            <a:chExt cx="1284348" cy="865540"/>
          </a:xfrm>
        </p:grpSpPr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E5CBE98C-BB3F-6406-9C27-4449DC84CFF5}"/>
                </a:ext>
              </a:extLst>
            </p:cNvPr>
            <p:cNvSpPr/>
            <p:nvPr/>
          </p:nvSpPr>
          <p:spPr>
            <a:xfrm>
              <a:off x="2010284" y="1256427"/>
              <a:ext cx="1284348" cy="6421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大模型数据分析</a:t>
              </a:r>
              <a:endParaRPr lang="en-US" altLang="zh-CN" sz="1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en-US" sz="1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自动计算指标项</a:t>
              </a:r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EEFF0340-E6D4-0B4C-339D-DFE21711577D}"/>
                </a:ext>
              </a:extLst>
            </p:cNvPr>
            <p:cNvSpPr/>
            <p:nvPr/>
          </p:nvSpPr>
          <p:spPr>
            <a:xfrm>
              <a:off x="2010284" y="1033062"/>
              <a:ext cx="1284348" cy="223365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智能计算</a:t>
              </a:r>
            </a:p>
          </p:txBody>
        </p:sp>
      </p:grp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541B787D-F8C4-03E4-92E0-9C154BF65037}"/>
              </a:ext>
            </a:extLst>
          </p:cNvPr>
          <p:cNvGrpSpPr/>
          <p:nvPr/>
        </p:nvGrpSpPr>
        <p:grpSpPr>
          <a:xfrm>
            <a:off x="3762302" y="5168803"/>
            <a:ext cx="1284348" cy="865540"/>
            <a:chOff x="2010284" y="1033062"/>
            <a:chExt cx="1284348" cy="865540"/>
          </a:xfrm>
        </p:grpSpPr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682733E7-ABC2-9942-573E-EE5CC9AE69BE}"/>
                </a:ext>
              </a:extLst>
            </p:cNvPr>
            <p:cNvSpPr/>
            <p:nvPr/>
          </p:nvSpPr>
          <p:spPr>
            <a:xfrm>
              <a:off x="2010284" y="1256427"/>
              <a:ext cx="1284348" cy="6421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综合评价分数</a:t>
              </a:r>
              <a:endParaRPr lang="en-US" altLang="zh-CN" sz="1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en-US" sz="1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排名，同步结果集</a:t>
              </a:r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4161595A-3CD3-9AD1-8981-3EE1D58A8211}"/>
                </a:ext>
              </a:extLst>
            </p:cNvPr>
            <p:cNvSpPr/>
            <p:nvPr/>
          </p:nvSpPr>
          <p:spPr>
            <a:xfrm>
              <a:off x="2010284" y="1033062"/>
              <a:ext cx="1284348" cy="223365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结果输出</a:t>
              </a:r>
            </a:p>
          </p:txBody>
        </p:sp>
      </p:grpSp>
      <p:grpSp>
        <p:nvGrpSpPr>
          <p:cNvPr id="16" name="组合 15">
            <a:extLst>
              <a:ext uri="{FF2B5EF4-FFF2-40B4-BE49-F238E27FC236}">
                <a16:creationId xmlns:a16="http://schemas.microsoft.com/office/drawing/2014/main" id="{B32AE5BD-D7B3-D057-6489-90AC336B421D}"/>
              </a:ext>
            </a:extLst>
          </p:cNvPr>
          <p:cNvGrpSpPr/>
          <p:nvPr/>
        </p:nvGrpSpPr>
        <p:grpSpPr>
          <a:xfrm>
            <a:off x="6791688" y="1033062"/>
            <a:ext cx="1284348" cy="865540"/>
            <a:chOff x="2010284" y="1033062"/>
            <a:chExt cx="1284348" cy="865540"/>
          </a:xfrm>
        </p:grpSpPr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BD4DD571-0CC5-37B3-596B-E0475DBD7F64}"/>
                </a:ext>
              </a:extLst>
            </p:cNvPr>
            <p:cNvSpPr/>
            <p:nvPr/>
          </p:nvSpPr>
          <p:spPr>
            <a:xfrm>
              <a:off x="2010284" y="1256427"/>
              <a:ext cx="1284348" cy="6421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项目基础风险值</a:t>
              </a:r>
              <a:endParaRPr lang="en-US" altLang="zh-CN" sz="1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en-US" sz="1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违章类型风险系数</a:t>
              </a:r>
            </a:p>
          </p:txBody>
        </p:sp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2B55CDE0-CA63-51D3-09A2-151BA881958A}"/>
                </a:ext>
              </a:extLst>
            </p:cNvPr>
            <p:cNvSpPr/>
            <p:nvPr/>
          </p:nvSpPr>
          <p:spPr>
            <a:xfrm>
              <a:off x="2010284" y="1033062"/>
              <a:ext cx="1284348" cy="223365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风险数据</a:t>
              </a:r>
            </a:p>
          </p:txBody>
        </p:sp>
      </p:grpSp>
      <p:grpSp>
        <p:nvGrpSpPr>
          <p:cNvPr id="19" name="组合 18">
            <a:extLst>
              <a:ext uri="{FF2B5EF4-FFF2-40B4-BE49-F238E27FC236}">
                <a16:creationId xmlns:a16="http://schemas.microsoft.com/office/drawing/2014/main" id="{B119F1B3-902F-4134-693B-09E2BDB181A4}"/>
              </a:ext>
            </a:extLst>
          </p:cNvPr>
          <p:cNvGrpSpPr/>
          <p:nvPr/>
        </p:nvGrpSpPr>
        <p:grpSpPr>
          <a:xfrm>
            <a:off x="6791688" y="2411642"/>
            <a:ext cx="1284348" cy="865540"/>
            <a:chOff x="2010284" y="1033062"/>
            <a:chExt cx="1284348" cy="865540"/>
          </a:xfrm>
        </p:grpSpPr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EE3B548E-A395-D6F0-19D4-7A44CA6FF8B4}"/>
                </a:ext>
              </a:extLst>
            </p:cNvPr>
            <p:cNvSpPr/>
            <p:nvPr/>
          </p:nvSpPr>
          <p:spPr>
            <a:xfrm>
              <a:off x="2010284" y="1256427"/>
              <a:ext cx="1284348" cy="6421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违章记录</a:t>
              </a:r>
              <a:endParaRPr lang="en-US" altLang="zh-CN" sz="1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en-US" sz="1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风险参数变化</a:t>
              </a:r>
            </a:p>
          </p:txBody>
        </p:sp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319D6F28-BE95-33A2-A1CF-B56DF4F070C9}"/>
                </a:ext>
              </a:extLst>
            </p:cNvPr>
            <p:cNvSpPr/>
            <p:nvPr/>
          </p:nvSpPr>
          <p:spPr>
            <a:xfrm>
              <a:off x="2010284" y="1033062"/>
              <a:ext cx="1284348" cy="223365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实时采集</a:t>
              </a:r>
            </a:p>
          </p:txBody>
        </p:sp>
      </p:grpSp>
      <p:grpSp>
        <p:nvGrpSpPr>
          <p:cNvPr id="22" name="组合 21">
            <a:extLst>
              <a:ext uri="{FF2B5EF4-FFF2-40B4-BE49-F238E27FC236}">
                <a16:creationId xmlns:a16="http://schemas.microsoft.com/office/drawing/2014/main" id="{33D57A35-C6E4-ED15-A27A-A0C711AC4838}"/>
              </a:ext>
            </a:extLst>
          </p:cNvPr>
          <p:cNvGrpSpPr/>
          <p:nvPr/>
        </p:nvGrpSpPr>
        <p:grpSpPr>
          <a:xfrm>
            <a:off x="6791688" y="5168803"/>
            <a:ext cx="1284348" cy="865540"/>
            <a:chOff x="2010284" y="1033062"/>
            <a:chExt cx="1284348" cy="865540"/>
          </a:xfrm>
        </p:grpSpPr>
        <p:sp>
          <p:nvSpPr>
            <p:cNvPr id="23" name="矩形 22">
              <a:extLst>
                <a:ext uri="{FF2B5EF4-FFF2-40B4-BE49-F238E27FC236}">
                  <a16:creationId xmlns:a16="http://schemas.microsoft.com/office/drawing/2014/main" id="{2F118088-804B-8653-4CA3-D6288EF57D36}"/>
                </a:ext>
              </a:extLst>
            </p:cNvPr>
            <p:cNvSpPr/>
            <p:nvPr/>
          </p:nvSpPr>
          <p:spPr>
            <a:xfrm>
              <a:off x="2010284" y="1256427"/>
              <a:ext cx="1284348" cy="6421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通知系统</a:t>
              </a:r>
              <a:endParaRPr lang="en-US" altLang="zh-CN" sz="1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en-US" sz="1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历史数据存储</a:t>
              </a:r>
            </a:p>
          </p:txBody>
        </p:sp>
        <p:sp>
          <p:nvSpPr>
            <p:cNvPr id="24" name="矩形 23">
              <a:extLst>
                <a:ext uri="{FF2B5EF4-FFF2-40B4-BE49-F238E27FC236}">
                  <a16:creationId xmlns:a16="http://schemas.microsoft.com/office/drawing/2014/main" id="{88502D2A-EAED-E355-7E3F-B7CE38158DA0}"/>
                </a:ext>
              </a:extLst>
            </p:cNvPr>
            <p:cNvSpPr/>
            <p:nvPr/>
          </p:nvSpPr>
          <p:spPr>
            <a:xfrm>
              <a:off x="2010284" y="1033062"/>
              <a:ext cx="1284348" cy="223365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预警推送</a:t>
              </a:r>
            </a:p>
          </p:txBody>
        </p:sp>
      </p:grpSp>
      <p:sp>
        <p:nvSpPr>
          <p:cNvPr id="25" name="菱形 24">
            <a:extLst>
              <a:ext uri="{FF2B5EF4-FFF2-40B4-BE49-F238E27FC236}">
                <a16:creationId xmlns:a16="http://schemas.microsoft.com/office/drawing/2014/main" id="{A037FA75-4AD2-0CC9-CC05-CC5E30324FA4}"/>
              </a:ext>
            </a:extLst>
          </p:cNvPr>
          <p:cNvSpPr/>
          <p:nvPr/>
        </p:nvSpPr>
        <p:spPr>
          <a:xfrm>
            <a:off x="6791689" y="3793713"/>
            <a:ext cx="1284348" cy="862050"/>
          </a:xfrm>
          <a:prstGeom prst="diamond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93EBCD2A-1922-A090-7813-4DE1389DB988}"/>
              </a:ext>
            </a:extLst>
          </p:cNvPr>
          <p:cNvSpPr txBox="1"/>
          <p:nvPr/>
        </p:nvSpPr>
        <p:spPr>
          <a:xfrm>
            <a:off x="7020928" y="4101627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危险预警值</a:t>
            </a:r>
          </a:p>
        </p:txBody>
      </p:sp>
      <p:grpSp>
        <p:nvGrpSpPr>
          <p:cNvPr id="27" name="组合 26">
            <a:extLst>
              <a:ext uri="{FF2B5EF4-FFF2-40B4-BE49-F238E27FC236}">
                <a16:creationId xmlns:a16="http://schemas.microsoft.com/office/drawing/2014/main" id="{6F859636-6DAC-0A48-EFB7-405C6B9EFC62}"/>
              </a:ext>
            </a:extLst>
          </p:cNvPr>
          <p:cNvGrpSpPr/>
          <p:nvPr/>
        </p:nvGrpSpPr>
        <p:grpSpPr>
          <a:xfrm>
            <a:off x="8990436" y="3791967"/>
            <a:ext cx="1284348" cy="865540"/>
            <a:chOff x="2010284" y="1033062"/>
            <a:chExt cx="1284348" cy="865540"/>
          </a:xfrm>
        </p:grpSpPr>
        <p:sp>
          <p:nvSpPr>
            <p:cNvPr id="28" name="矩形 27">
              <a:extLst>
                <a:ext uri="{FF2B5EF4-FFF2-40B4-BE49-F238E27FC236}">
                  <a16:creationId xmlns:a16="http://schemas.microsoft.com/office/drawing/2014/main" id="{580DF3E5-0572-844B-BF07-69C039AB77DB}"/>
                </a:ext>
              </a:extLst>
            </p:cNvPr>
            <p:cNvSpPr/>
            <p:nvPr/>
          </p:nvSpPr>
          <p:spPr>
            <a:xfrm>
              <a:off x="2010284" y="1256427"/>
              <a:ext cx="1284348" cy="6421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预警对比图表</a:t>
              </a:r>
              <a:endParaRPr lang="en-US" altLang="zh-CN" sz="1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en-US" sz="1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超标项目标注</a:t>
              </a:r>
            </a:p>
          </p:txBody>
        </p:sp>
        <p:sp>
          <p:nvSpPr>
            <p:cNvPr id="29" name="矩形 28">
              <a:extLst>
                <a:ext uri="{FF2B5EF4-FFF2-40B4-BE49-F238E27FC236}">
                  <a16:creationId xmlns:a16="http://schemas.microsoft.com/office/drawing/2014/main" id="{EAC90C4C-4D42-68EE-E9E6-0295D3EFA28A}"/>
                </a:ext>
              </a:extLst>
            </p:cNvPr>
            <p:cNvSpPr/>
            <p:nvPr/>
          </p:nvSpPr>
          <p:spPr>
            <a:xfrm>
              <a:off x="2010284" y="1033062"/>
              <a:ext cx="1284348" cy="223365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可视化</a:t>
              </a:r>
            </a:p>
          </p:txBody>
        </p:sp>
      </p:grpSp>
      <p:cxnSp>
        <p:nvCxnSpPr>
          <p:cNvPr id="31" name="直接箭头连接符 30">
            <a:extLst>
              <a:ext uri="{FF2B5EF4-FFF2-40B4-BE49-F238E27FC236}">
                <a16:creationId xmlns:a16="http://schemas.microsoft.com/office/drawing/2014/main" id="{3B863AB0-7001-C300-64AB-A4169394765C}"/>
              </a:ext>
            </a:extLst>
          </p:cNvPr>
          <p:cNvCxnSpPr>
            <a:stCxn id="4" idx="2"/>
            <a:endCxn id="9" idx="0"/>
          </p:cNvCxnSpPr>
          <p:nvPr/>
        </p:nvCxnSpPr>
        <p:spPr>
          <a:xfrm>
            <a:off x="4404476" y="1898602"/>
            <a:ext cx="0" cy="513040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箭头连接符 31">
            <a:extLst>
              <a:ext uri="{FF2B5EF4-FFF2-40B4-BE49-F238E27FC236}">
                <a16:creationId xmlns:a16="http://schemas.microsoft.com/office/drawing/2014/main" id="{0F384C87-E84E-1E29-EFA1-655B2CA99B1C}"/>
              </a:ext>
            </a:extLst>
          </p:cNvPr>
          <p:cNvCxnSpPr>
            <a:cxnSpLocks/>
            <a:stCxn id="8" idx="2"/>
            <a:endCxn id="12" idx="0"/>
          </p:cNvCxnSpPr>
          <p:nvPr/>
        </p:nvCxnSpPr>
        <p:spPr>
          <a:xfrm>
            <a:off x="4404476" y="3277182"/>
            <a:ext cx="0" cy="513040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箭头连接符 34">
            <a:extLst>
              <a:ext uri="{FF2B5EF4-FFF2-40B4-BE49-F238E27FC236}">
                <a16:creationId xmlns:a16="http://schemas.microsoft.com/office/drawing/2014/main" id="{D144EFDE-3CC3-04D7-0D08-E8C0E4B6AE21}"/>
              </a:ext>
            </a:extLst>
          </p:cNvPr>
          <p:cNvCxnSpPr>
            <a:cxnSpLocks/>
            <a:stCxn id="11" idx="2"/>
            <a:endCxn id="15" idx="0"/>
          </p:cNvCxnSpPr>
          <p:nvPr/>
        </p:nvCxnSpPr>
        <p:spPr>
          <a:xfrm>
            <a:off x="4404476" y="4655762"/>
            <a:ext cx="0" cy="513041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箭头连接符 37">
            <a:extLst>
              <a:ext uri="{FF2B5EF4-FFF2-40B4-BE49-F238E27FC236}">
                <a16:creationId xmlns:a16="http://schemas.microsoft.com/office/drawing/2014/main" id="{654D45A6-3EDB-E948-184C-6A826F0A1BD5}"/>
              </a:ext>
            </a:extLst>
          </p:cNvPr>
          <p:cNvCxnSpPr>
            <a:cxnSpLocks/>
            <a:stCxn id="23" idx="1"/>
            <a:endCxn id="14" idx="3"/>
          </p:cNvCxnSpPr>
          <p:nvPr/>
        </p:nvCxnSpPr>
        <p:spPr>
          <a:xfrm flipH="1">
            <a:off x="5046650" y="5713256"/>
            <a:ext cx="1745038" cy="0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箭头连接符 40">
            <a:extLst>
              <a:ext uri="{FF2B5EF4-FFF2-40B4-BE49-F238E27FC236}">
                <a16:creationId xmlns:a16="http://schemas.microsoft.com/office/drawing/2014/main" id="{05BB53C7-7169-67D0-95A6-0FBC79E7F81A}"/>
              </a:ext>
            </a:extLst>
          </p:cNvPr>
          <p:cNvCxnSpPr>
            <a:cxnSpLocks/>
            <a:stCxn id="17" idx="2"/>
            <a:endCxn id="21" idx="0"/>
          </p:cNvCxnSpPr>
          <p:nvPr/>
        </p:nvCxnSpPr>
        <p:spPr>
          <a:xfrm>
            <a:off x="7433862" y="1898602"/>
            <a:ext cx="0" cy="513040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箭头连接符 43">
            <a:extLst>
              <a:ext uri="{FF2B5EF4-FFF2-40B4-BE49-F238E27FC236}">
                <a16:creationId xmlns:a16="http://schemas.microsoft.com/office/drawing/2014/main" id="{3BDCC2F7-71AB-9EED-C548-28E0307D31A8}"/>
              </a:ext>
            </a:extLst>
          </p:cNvPr>
          <p:cNvCxnSpPr>
            <a:cxnSpLocks/>
            <a:stCxn id="20" idx="2"/>
            <a:endCxn id="25" idx="0"/>
          </p:cNvCxnSpPr>
          <p:nvPr/>
        </p:nvCxnSpPr>
        <p:spPr>
          <a:xfrm>
            <a:off x="7433862" y="3277182"/>
            <a:ext cx="1" cy="516531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箭头连接符 46">
            <a:extLst>
              <a:ext uri="{FF2B5EF4-FFF2-40B4-BE49-F238E27FC236}">
                <a16:creationId xmlns:a16="http://schemas.microsoft.com/office/drawing/2014/main" id="{DB862BBA-E596-FB13-8E17-8F15CC17DE07}"/>
              </a:ext>
            </a:extLst>
          </p:cNvPr>
          <p:cNvCxnSpPr>
            <a:cxnSpLocks/>
            <a:stCxn id="25" idx="2"/>
            <a:endCxn id="24" idx="0"/>
          </p:cNvCxnSpPr>
          <p:nvPr/>
        </p:nvCxnSpPr>
        <p:spPr>
          <a:xfrm flipH="1">
            <a:off x="7433862" y="4655763"/>
            <a:ext cx="1" cy="513040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接箭头连接符 49">
            <a:extLst>
              <a:ext uri="{FF2B5EF4-FFF2-40B4-BE49-F238E27FC236}">
                <a16:creationId xmlns:a16="http://schemas.microsoft.com/office/drawing/2014/main" id="{F287769B-9108-2792-EF23-5C0F1941CF26}"/>
              </a:ext>
            </a:extLst>
          </p:cNvPr>
          <p:cNvCxnSpPr>
            <a:cxnSpLocks/>
            <a:stCxn id="25" idx="3"/>
          </p:cNvCxnSpPr>
          <p:nvPr/>
        </p:nvCxnSpPr>
        <p:spPr>
          <a:xfrm flipV="1">
            <a:off x="8076037" y="4224737"/>
            <a:ext cx="914399" cy="1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文本框 52">
            <a:extLst>
              <a:ext uri="{FF2B5EF4-FFF2-40B4-BE49-F238E27FC236}">
                <a16:creationId xmlns:a16="http://schemas.microsoft.com/office/drawing/2014/main" id="{F06EA466-0E85-3ED3-0A15-61F4A1338EA9}"/>
              </a:ext>
            </a:extLst>
          </p:cNvPr>
          <p:cNvSpPr txBox="1"/>
          <p:nvPr/>
        </p:nvSpPr>
        <p:spPr>
          <a:xfrm>
            <a:off x="3799182" y="552048"/>
            <a:ext cx="12105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动态绩效评估流程</a:t>
            </a:r>
          </a:p>
        </p:txBody>
      </p:sp>
      <p:sp>
        <p:nvSpPr>
          <p:cNvPr id="54" name="文本框 53">
            <a:extLst>
              <a:ext uri="{FF2B5EF4-FFF2-40B4-BE49-F238E27FC236}">
                <a16:creationId xmlns:a16="http://schemas.microsoft.com/office/drawing/2014/main" id="{F2FE480D-28DE-E3C4-0963-62E69D00B80A}"/>
              </a:ext>
            </a:extLst>
          </p:cNvPr>
          <p:cNvSpPr txBox="1"/>
          <p:nvPr/>
        </p:nvSpPr>
        <p:spPr>
          <a:xfrm>
            <a:off x="6828567" y="552047"/>
            <a:ext cx="12105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安全预警管理流程</a:t>
            </a:r>
          </a:p>
        </p:txBody>
      </p:sp>
      <p:sp>
        <p:nvSpPr>
          <p:cNvPr id="55" name="对话气泡: 矩形 54">
            <a:extLst>
              <a:ext uri="{FF2B5EF4-FFF2-40B4-BE49-F238E27FC236}">
                <a16:creationId xmlns:a16="http://schemas.microsoft.com/office/drawing/2014/main" id="{2C5F7A28-85C6-DECA-F1E8-7834A164070F}"/>
              </a:ext>
            </a:extLst>
          </p:cNvPr>
          <p:cNvSpPr/>
          <p:nvPr/>
        </p:nvSpPr>
        <p:spPr>
          <a:xfrm>
            <a:off x="2114987" y="1033062"/>
            <a:ext cx="1284348" cy="865540"/>
          </a:xfrm>
          <a:prstGeom prst="wedgeRectCallout">
            <a:avLst>
              <a:gd name="adj1" fmla="val 76993"/>
              <a:gd name="adj2" fmla="val 17338"/>
            </a:avLst>
          </a:prstGeom>
          <a:noFill/>
          <a:ln w="3175">
            <a:solidFill>
              <a:srgbClr val="0070C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文本框 56">
            <a:extLst>
              <a:ext uri="{FF2B5EF4-FFF2-40B4-BE49-F238E27FC236}">
                <a16:creationId xmlns:a16="http://schemas.microsoft.com/office/drawing/2014/main" id="{95C07F24-7BCD-7138-60C5-E9EA01519A1F}"/>
              </a:ext>
            </a:extLst>
          </p:cNvPr>
          <p:cNvSpPr txBox="1"/>
          <p:nvPr/>
        </p:nvSpPr>
        <p:spPr>
          <a:xfrm>
            <a:off x="2155096" y="1188833"/>
            <a:ext cx="120412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1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从多个来源收集违章记录、管控能力指标、履约情况</a:t>
            </a:r>
          </a:p>
        </p:txBody>
      </p:sp>
      <p:sp>
        <p:nvSpPr>
          <p:cNvPr id="58" name="对话气泡: 矩形 57">
            <a:extLst>
              <a:ext uri="{FF2B5EF4-FFF2-40B4-BE49-F238E27FC236}">
                <a16:creationId xmlns:a16="http://schemas.microsoft.com/office/drawing/2014/main" id="{FE0CDFC8-C007-4867-9256-8006F3AC9559}"/>
              </a:ext>
            </a:extLst>
          </p:cNvPr>
          <p:cNvSpPr/>
          <p:nvPr/>
        </p:nvSpPr>
        <p:spPr>
          <a:xfrm>
            <a:off x="2114986" y="2411642"/>
            <a:ext cx="1284348" cy="865540"/>
          </a:xfrm>
          <a:prstGeom prst="wedgeRectCallout">
            <a:avLst>
              <a:gd name="adj1" fmla="val 76993"/>
              <a:gd name="adj2" fmla="val 17338"/>
            </a:avLst>
          </a:prstGeom>
          <a:noFill/>
          <a:ln w="3175">
            <a:solidFill>
              <a:srgbClr val="0070C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文本框 58">
            <a:extLst>
              <a:ext uri="{FF2B5EF4-FFF2-40B4-BE49-F238E27FC236}">
                <a16:creationId xmlns:a16="http://schemas.microsoft.com/office/drawing/2014/main" id="{6895584B-8112-2CB5-F46B-CB1BE9C53A1E}"/>
              </a:ext>
            </a:extLst>
          </p:cNvPr>
          <p:cNvSpPr txBox="1"/>
          <p:nvPr/>
        </p:nvSpPr>
        <p:spPr>
          <a:xfrm>
            <a:off x="2155096" y="2567413"/>
            <a:ext cx="120412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1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调用绩效评分模型库，获取权重系数和评分规则</a:t>
            </a:r>
          </a:p>
        </p:txBody>
      </p:sp>
      <p:sp>
        <p:nvSpPr>
          <p:cNvPr id="60" name="对话气泡: 矩形 59">
            <a:extLst>
              <a:ext uri="{FF2B5EF4-FFF2-40B4-BE49-F238E27FC236}">
                <a16:creationId xmlns:a16="http://schemas.microsoft.com/office/drawing/2014/main" id="{82AB72A5-667E-B8F5-D157-AC13E56D62F1}"/>
              </a:ext>
            </a:extLst>
          </p:cNvPr>
          <p:cNvSpPr/>
          <p:nvPr/>
        </p:nvSpPr>
        <p:spPr>
          <a:xfrm>
            <a:off x="2114986" y="3790222"/>
            <a:ext cx="1284348" cy="865540"/>
          </a:xfrm>
          <a:prstGeom prst="wedgeRectCallout">
            <a:avLst>
              <a:gd name="adj1" fmla="val 76993"/>
              <a:gd name="adj2" fmla="val 17338"/>
            </a:avLst>
          </a:prstGeom>
          <a:noFill/>
          <a:ln w="3175">
            <a:solidFill>
              <a:srgbClr val="0070C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文本框 60">
            <a:extLst>
              <a:ext uri="{FF2B5EF4-FFF2-40B4-BE49-F238E27FC236}">
                <a16:creationId xmlns:a16="http://schemas.microsoft.com/office/drawing/2014/main" id="{A8E8F180-B41D-87BE-8600-53DC77BC5BC7}"/>
              </a:ext>
            </a:extLst>
          </p:cNvPr>
          <p:cNvSpPr txBox="1"/>
          <p:nvPr/>
        </p:nvSpPr>
        <p:spPr>
          <a:xfrm>
            <a:off x="2155096" y="3945993"/>
            <a:ext cx="120412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1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大模型进行数据分析，自动计算各项指标得分</a:t>
            </a:r>
          </a:p>
        </p:txBody>
      </p:sp>
      <p:sp>
        <p:nvSpPr>
          <p:cNvPr id="62" name="对话气泡: 矩形 61">
            <a:extLst>
              <a:ext uri="{FF2B5EF4-FFF2-40B4-BE49-F238E27FC236}">
                <a16:creationId xmlns:a16="http://schemas.microsoft.com/office/drawing/2014/main" id="{7DFDAF52-F82A-B793-922A-C0C3AB90D51E}"/>
              </a:ext>
            </a:extLst>
          </p:cNvPr>
          <p:cNvSpPr/>
          <p:nvPr/>
        </p:nvSpPr>
        <p:spPr>
          <a:xfrm>
            <a:off x="2114986" y="5168803"/>
            <a:ext cx="1284348" cy="865540"/>
          </a:xfrm>
          <a:prstGeom prst="wedgeRectCallout">
            <a:avLst>
              <a:gd name="adj1" fmla="val 76993"/>
              <a:gd name="adj2" fmla="val 17338"/>
            </a:avLst>
          </a:prstGeom>
          <a:noFill/>
          <a:ln w="3175">
            <a:solidFill>
              <a:srgbClr val="0070C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3" name="文本框 62">
            <a:extLst>
              <a:ext uri="{FF2B5EF4-FFF2-40B4-BE49-F238E27FC236}">
                <a16:creationId xmlns:a16="http://schemas.microsoft.com/office/drawing/2014/main" id="{593A406B-4FED-B69D-6EE4-1FD54AB9CD12}"/>
              </a:ext>
            </a:extLst>
          </p:cNvPr>
          <p:cNvSpPr txBox="1"/>
          <p:nvPr/>
        </p:nvSpPr>
        <p:spPr>
          <a:xfrm>
            <a:off x="2155595" y="5324574"/>
            <a:ext cx="120412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1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生成综合评价分数和排名，同步更新承包商档案</a:t>
            </a:r>
          </a:p>
        </p:txBody>
      </p:sp>
      <p:sp>
        <p:nvSpPr>
          <p:cNvPr id="64" name="对话气泡: 矩形 63">
            <a:extLst>
              <a:ext uri="{FF2B5EF4-FFF2-40B4-BE49-F238E27FC236}">
                <a16:creationId xmlns:a16="http://schemas.microsoft.com/office/drawing/2014/main" id="{185F81AF-31C0-70E2-02A4-F52F7698EDB9}"/>
              </a:ext>
            </a:extLst>
          </p:cNvPr>
          <p:cNvSpPr/>
          <p:nvPr/>
        </p:nvSpPr>
        <p:spPr>
          <a:xfrm>
            <a:off x="5276995" y="1033062"/>
            <a:ext cx="1284348" cy="865540"/>
          </a:xfrm>
          <a:prstGeom prst="wedgeRectCallout">
            <a:avLst>
              <a:gd name="adj1" fmla="val 67210"/>
              <a:gd name="adj2" fmla="val 17338"/>
            </a:avLst>
          </a:prstGeom>
          <a:noFill/>
          <a:ln w="3175">
            <a:solidFill>
              <a:srgbClr val="0070C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5" name="文本框 64">
            <a:extLst>
              <a:ext uri="{FF2B5EF4-FFF2-40B4-BE49-F238E27FC236}">
                <a16:creationId xmlns:a16="http://schemas.microsoft.com/office/drawing/2014/main" id="{AED98072-C28A-DA8F-2CF6-5C488FE828C0}"/>
              </a:ext>
            </a:extLst>
          </p:cNvPr>
          <p:cNvSpPr txBox="1"/>
          <p:nvPr/>
        </p:nvSpPr>
        <p:spPr>
          <a:xfrm>
            <a:off x="5317104" y="1188833"/>
            <a:ext cx="120412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1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获取项目类型基础风险值和违章类型风险系数</a:t>
            </a:r>
          </a:p>
        </p:txBody>
      </p:sp>
      <p:sp>
        <p:nvSpPr>
          <p:cNvPr id="66" name="对话气泡: 矩形 65">
            <a:extLst>
              <a:ext uri="{FF2B5EF4-FFF2-40B4-BE49-F238E27FC236}">
                <a16:creationId xmlns:a16="http://schemas.microsoft.com/office/drawing/2014/main" id="{9A7634F1-61E2-74C8-97F1-007CBC523FFA}"/>
              </a:ext>
            </a:extLst>
          </p:cNvPr>
          <p:cNvSpPr/>
          <p:nvPr/>
        </p:nvSpPr>
        <p:spPr>
          <a:xfrm>
            <a:off x="5276995" y="2411642"/>
            <a:ext cx="1284348" cy="865540"/>
          </a:xfrm>
          <a:prstGeom prst="wedgeRectCallout">
            <a:avLst>
              <a:gd name="adj1" fmla="val 67210"/>
              <a:gd name="adj2" fmla="val 17338"/>
            </a:avLst>
          </a:prstGeom>
          <a:noFill/>
          <a:ln w="3175">
            <a:solidFill>
              <a:srgbClr val="0070C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7" name="文本框 66">
            <a:extLst>
              <a:ext uri="{FF2B5EF4-FFF2-40B4-BE49-F238E27FC236}">
                <a16:creationId xmlns:a16="http://schemas.microsoft.com/office/drawing/2014/main" id="{8796424A-4A06-2C71-5952-8CCF15B5A045}"/>
              </a:ext>
            </a:extLst>
          </p:cNvPr>
          <p:cNvSpPr txBox="1"/>
          <p:nvPr/>
        </p:nvSpPr>
        <p:spPr>
          <a:xfrm>
            <a:off x="5317103" y="2644357"/>
            <a:ext cx="12041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1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持续监控违章记录和风险参数变化</a:t>
            </a:r>
          </a:p>
        </p:txBody>
      </p:sp>
      <p:sp>
        <p:nvSpPr>
          <p:cNvPr id="68" name="对话气泡: 矩形 67">
            <a:extLst>
              <a:ext uri="{FF2B5EF4-FFF2-40B4-BE49-F238E27FC236}">
                <a16:creationId xmlns:a16="http://schemas.microsoft.com/office/drawing/2014/main" id="{19421C17-0C9D-B140-2071-F738383EA791}"/>
              </a:ext>
            </a:extLst>
          </p:cNvPr>
          <p:cNvSpPr/>
          <p:nvPr/>
        </p:nvSpPr>
        <p:spPr>
          <a:xfrm>
            <a:off x="5276995" y="3634451"/>
            <a:ext cx="1284348" cy="865540"/>
          </a:xfrm>
          <a:prstGeom prst="wedgeRectCallout">
            <a:avLst>
              <a:gd name="adj1" fmla="val 67210"/>
              <a:gd name="adj2" fmla="val 17338"/>
            </a:avLst>
          </a:prstGeom>
          <a:noFill/>
          <a:ln w="3175">
            <a:solidFill>
              <a:srgbClr val="0070C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9" name="文本框 68">
            <a:extLst>
              <a:ext uri="{FF2B5EF4-FFF2-40B4-BE49-F238E27FC236}">
                <a16:creationId xmlns:a16="http://schemas.microsoft.com/office/drawing/2014/main" id="{96D36542-94B8-C996-24F5-CA7A9A664DB4}"/>
              </a:ext>
            </a:extLst>
          </p:cNvPr>
          <p:cNvSpPr txBox="1"/>
          <p:nvPr/>
        </p:nvSpPr>
        <p:spPr>
          <a:xfrm>
            <a:off x="5317102" y="3867166"/>
            <a:ext cx="12041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1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应用预警算法计算危险预警值</a:t>
            </a:r>
          </a:p>
        </p:txBody>
      </p:sp>
      <p:sp>
        <p:nvSpPr>
          <p:cNvPr id="70" name="对话气泡: 矩形 69">
            <a:extLst>
              <a:ext uri="{FF2B5EF4-FFF2-40B4-BE49-F238E27FC236}">
                <a16:creationId xmlns:a16="http://schemas.microsoft.com/office/drawing/2014/main" id="{AA6CD381-F411-4448-67BB-94EE662C8916}"/>
              </a:ext>
            </a:extLst>
          </p:cNvPr>
          <p:cNvSpPr/>
          <p:nvPr/>
        </p:nvSpPr>
        <p:spPr>
          <a:xfrm>
            <a:off x="8990436" y="2624537"/>
            <a:ext cx="1284348" cy="865540"/>
          </a:xfrm>
          <a:prstGeom prst="wedgeRectCallout">
            <a:avLst>
              <a:gd name="adj1" fmla="val 8514"/>
              <a:gd name="adj2" fmla="val 83467"/>
            </a:avLst>
          </a:prstGeom>
          <a:noFill/>
          <a:ln w="3175">
            <a:solidFill>
              <a:srgbClr val="0070C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1" name="文本框 70">
            <a:extLst>
              <a:ext uri="{FF2B5EF4-FFF2-40B4-BE49-F238E27FC236}">
                <a16:creationId xmlns:a16="http://schemas.microsoft.com/office/drawing/2014/main" id="{4C105CDE-5399-89EC-5F96-DC0B30523E84}"/>
              </a:ext>
            </a:extLst>
          </p:cNvPr>
          <p:cNvSpPr txBox="1"/>
          <p:nvPr/>
        </p:nvSpPr>
        <p:spPr>
          <a:xfrm>
            <a:off x="9030544" y="2857252"/>
            <a:ext cx="12041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1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生成预警对比图表，标注超标项目</a:t>
            </a:r>
          </a:p>
        </p:txBody>
      </p:sp>
      <p:sp>
        <p:nvSpPr>
          <p:cNvPr id="72" name="对话气泡: 矩形 71">
            <a:extLst>
              <a:ext uri="{FF2B5EF4-FFF2-40B4-BE49-F238E27FC236}">
                <a16:creationId xmlns:a16="http://schemas.microsoft.com/office/drawing/2014/main" id="{7EC265C3-449D-6CA6-DF07-481C6EAFF40F}"/>
              </a:ext>
            </a:extLst>
          </p:cNvPr>
          <p:cNvSpPr/>
          <p:nvPr/>
        </p:nvSpPr>
        <p:spPr>
          <a:xfrm>
            <a:off x="8990436" y="5168803"/>
            <a:ext cx="1284348" cy="865540"/>
          </a:xfrm>
          <a:prstGeom prst="wedgeRectCallout">
            <a:avLst>
              <a:gd name="adj1" fmla="val -121921"/>
              <a:gd name="adj2" fmla="val 12499"/>
            </a:avLst>
          </a:prstGeom>
          <a:noFill/>
          <a:ln w="3175">
            <a:solidFill>
              <a:srgbClr val="0070C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3" name="文本框 72">
            <a:extLst>
              <a:ext uri="{FF2B5EF4-FFF2-40B4-BE49-F238E27FC236}">
                <a16:creationId xmlns:a16="http://schemas.microsoft.com/office/drawing/2014/main" id="{862E1F33-FABD-F845-6296-245898BA2C9E}"/>
              </a:ext>
            </a:extLst>
          </p:cNvPr>
          <p:cNvSpPr txBox="1"/>
          <p:nvPr/>
        </p:nvSpPr>
        <p:spPr>
          <a:xfrm>
            <a:off x="9030543" y="5401518"/>
            <a:ext cx="12041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1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发送通知并存储历史数据</a:t>
            </a:r>
          </a:p>
        </p:txBody>
      </p:sp>
      <p:sp>
        <p:nvSpPr>
          <p:cNvPr id="74" name="文本框 73">
            <a:extLst>
              <a:ext uri="{FF2B5EF4-FFF2-40B4-BE49-F238E27FC236}">
                <a16:creationId xmlns:a16="http://schemas.microsoft.com/office/drawing/2014/main" id="{4E393460-9AC3-3AD2-EA5D-D3028AF34433}"/>
              </a:ext>
            </a:extLst>
          </p:cNvPr>
          <p:cNvSpPr txBox="1"/>
          <p:nvPr/>
        </p:nvSpPr>
        <p:spPr>
          <a:xfrm>
            <a:off x="181484" y="111682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智能体业务流转</a:t>
            </a:r>
          </a:p>
        </p:txBody>
      </p:sp>
    </p:spTree>
    <p:extLst>
      <p:ext uri="{BB962C8B-B14F-4D97-AF65-F5344CB8AC3E}">
        <p14:creationId xmlns:p14="http://schemas.microsoft.com/office/powerpoint/2010/main" val="407755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: 圆角 3">
            <a:extLst>
              <a:ext uri="{FF2B5EF4-FFF2-40B4-BE49-F238E27FC236}">
                <a16:creationId xmlns:a16="http://schemas.microsoft.com/office/drawing/2014/main" id="{9F316110-62F5-BE42-886A-37BFB8E3E2B1}"/>
              </a:ext>
            </a:extLst>
          </p:cNvPr>
          <p:cNvSpPr/>
          <p:nvPr/>
        </p:nvSpPr>
        <p:spPr>
          <a:xfrm>
            <a:off x="2247610" y="5905209"/>
            <a:ext cx="7929453" cy="279206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数据层</a:t>
            </a:r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id="{0C3915A5-6970-F74A-4B7E-0444B6D501CB}"/>
              </a:ext>
            </a:extLst>
          </p:cNvPr>
          <p:cNvSpPr/>
          <p:nvPr/>
        </p:nvSpPr>
        <p:spPr>
          <a:xfrm>
            <a:off x="2247610" y="4453337"/>
            <a:ext cx="7929453" cy="1235487"/>
          </a:xfrm>
          <a:prstGeom prst="roundRect">
            <a:avLst>
              <a:gd name="adj" fmla="val 7063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zh-CN" altLang="en-US" sz="1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知识库层</a:t>
            </a:r>
          </a:p>
        </p:txBody>
      </p:sp>
      <p:sp>
        <p:nvSpPr>
          <p:cNvPr id="6" name="矩形: 圆角 5">
            <a:extLst>
              <a:ext uri="{FF2B5EF4-FFF2-40B4-BE49-F238E27FC236}">
                <a16:creationId xmlns:a16="http://schemas.microsoft.com/office/drawing/2014/main" id="{379F0A08-EAF7-CDB1-075C-B4090E1760F9}"/>
              </a:ext>
            </a:extLst>
          </p:cNvPr>
          <p:cNvSpPr/>
          <p:nvPr/>
        </p:nvSpPr>
        <p:spPr>
          <a:xfrm>
            <a:off x="2247610" y="3001465"/>
            <a:ext cx="7929453" cy="1235487"/>
          </a:xfrm>
          <a:prstGeom prst="roundRect">
            <a:avLst>
              <a:gd name="adj" fmla="val 7063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zh-CN" altLang="en-US" sz="1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智能体平台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6A3961BF-4E0D-3804-D92B-16A5810EFEE9}"/>
              </a:ext>
            </a:extLst>
          </p:cNvPr>
          <p:cNvSpPr/>
          <p:nvPr/>
        </p:nvSpPr>
        <p:spPr>
          <a:xfrm>
            <a:off x="2519836" y="4809324"/>
            <a:ext cx="1905582" cy="7538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zh-CN" altLang="en-US" sz="1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绩效评分模型库</a:t>
            </a: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4BB2C2CA-1B2E-9B72-FCC8-58F769EAE93F}"/>
              </a:ext>
            </a:extLst>
          </p:cNvPr>
          <p:cNvSpPr/>
          <p:nvPr/>
        </p:nvSpPr>
        <p:spPr>
          <a:xfrm>
            <a:off x="5259545" y="4809324"/>
            <a:ext cx="1905582" cy="7538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zh-CN" altLang="en-US" sz="1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项目风险数据库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C226F9BD-3CDF-74E4-31D8-4E8D9B34E963}"/>
              </a:ext>
            </a:extLst>
          </p:cNvPr>
          <p:cNvSpPr/>
          <p:nvPr/>
        </p:nvSpPr>
        <p:spPr>
          <a:xfrm>
            <a:off x="7999254" y="4809324"/>
            <a:ext cx="1905582" cy="7538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zh-CN" altLang="en-US" sz="1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预警历史库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CA0AC9BE-0071-419F-B018-36F66965967E}"/>
              </a:ext>
            </a:extLst>
          </p:cNvPr>
          <p:cNvSpPr txBox="1"/>
          <p:nvPr/>
        </p:nvSpPr>
        <p:spPr>
          <a:xfrm>
            <a:off x="2645479" y="5186252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权重系数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63BBD5D5-477E-67F7-9F80-5C9C7F18EAEA}"/>
              </a:ext>
            </a:extLst>
          </p:cNvPr>
          <p:cNvSpPr txBox="1"/>
          <p:nvPr/>
        </p:nvSpPr>
        <p:spPr>
          <a:xfrm>
            <a:off x="3615332" y="5186252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评分规则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85B0062F-6F7E-C243-89FD-1A5BD86A2464}"/>
              </a:ext>
            </a:extLst>
          </p:cNvPr>
          <p:cNvSpPr txBox="1"/>
          <p:nvPr/>
        </p:nvSpPr>
        <p:spPr>
          <a:xfrm>
            <a:off x="5349318" y="5186252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基础风险值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D0FF0FBC-E712-B0E2-F64F-2FE43E794ABB}"/>
              </a:ext>
            </a:extLst>
          </p:cNvPr>
          <p:cNvSpPr txBox="1"/>
          <p:nvPr/>
        </p:nvSpPr>
        <p:spPr>
          <a:xfrm>
            <a:off x="6264958" y="5186252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风险系数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5D23A4C6-F102-112B-CFA9-938B0D84966E}"/>
              </a:ext>
            </a:extLst>
          </p:cNvPr>
          <p:cNvSpPr txBox="1"/>
          <p:nvPr/>
        </p:nvSpPr>
        <p:spPr>
          <a:xfrm>
            <a:off x="8114699" y="5186252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历史预警记录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9B13CAD7-3044-029A-5DB4-CCC231D4CF50}"/>
              </a:ext>
            </a:extLst>
          </p:cNvPr>
          <p:cNvSpPr txBox="1"/>
          <p:nvPr/>
        </p:nvSpPr>
        <p:spPr>
          <a:xfrm>
            <a:off x="9202127" y="5109307"/>
            <a:ext cx="569387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预警化</a:t>
            </a:r>
            <a:endParaRPr lang="en-US" altLang="zh-CN" sz="1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组件</a:t>
            </a: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AE55EE96-B2E1-0DF8-DC1D-DB9FA7381439}"/>
              </a:ext>
            </a:extLst>
          </p:cNvPr>
          <p:cNvSpPr/>
          <p:nvPr/>
        </p:nvSpPr>
        <p:spPr>
          <a:xfrm>
            <a:off x="2519836" y="3374900"/>
            <a:ext cx="1364621" cy="7538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zh-CN" altLang="en-US" sz="1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规则引擎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9CDAF4AB-FD75-475F-ADD2-1076A98B4961}"/>
              </a:ext>
            </a:extLst>
          </p:cNvPr>
          <p:cNvSpPr/>
          <p:nvPr/>
        </p:nvSpPr>
        <p:spPr>
          <a:xfrm>
            <a:off x="4526629" y="3374900"/>
            <a:ext cx="1364621" cy="7538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zh-CN" altLang="en-US" sz="1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数据分析</a:t>
            </a: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C7B5D857-F941-063A-D309-C12F62F32BB3}"/>
              </a:ext>
            </a:extLst>
          </p:cNvPr>
          <p:cNvSpPr/>
          <p:nvPr/>
        </p:nvSpPr>
        <p:spPr>
          <a:xfrm>
            <a:off x="8540215" y="3374900"/>
            <a:ext cx="1364621" cy="7538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zh-CN" altLang="en-US" sz="1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数据集成模块</a:t>
            </a: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0A8B7CD4-445C-587C-E11F-2005F57588D2}"/>
              </a:ext>
            </a:extLst>
          </p:cNvPr>
          <p:cNvSpPr/>
          <p:nvPr/>
        </p:nvSpPr>
        <p:spPr>
          <a:xfrm>
            <a:off x="6533422" y="3374900"/>
            <a:ext cx="1364621" cy="7538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zh-CN" altLang="en-US" sz="1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可视化组件</a:t>
            </a:r>
          </a:p>
        </p:txBody>
      </p:sp>
      <p:sp>
        <p:nvSpPr>
          <p:cNvPr id="24" name="recycling-factory_25159">
            <a:extLst>
              <a:ext uri="{FF2B5EF4-FFF2-40B4-BE49-F238E27FC236}">
                <a16:creationId xmlns:a16="http://schemas.microsoft.com/office/drawing/2014/main" id="{47DA14D6-486C-B8C8-52FF-63EB2795D85F}"/>
              </a:ext>
            </a:extLst>
          </p:cNvPr>
          <p:cNvSpPr/>
          <p:nvPr/>
        </p:nvSpPr>
        <p:spPr>
          <a:xfrm>
            <a:off x="2993280" y="3472142"/>
            <a:ext cx="417732" cy="408602"/>
          </a:xfrm>
          <a:custGeom>
            <a:avLst/>
            <a:gdLst>
              <a:gd name="T0" fmla="*/ 1144 w 1366"/>
              <a:gd name="T1" fmla="*/ 434 h 1338"/>
              <a:gd name="T2" fmla="*/ 1111 w 1366"/>
              <a:gd name="T3" fmla="*/ 142 h 1338"/>
              <a:gd name="T4" fmla="*/ 839 w 1366"/>
              <a:gd name="T5" fmla="*/ 184 h 1338"/>
              <a:gd name="T6" fmla="*/ 605 w 1366"/>
              <a:gd name="T7" fmla="*/ 0 h 1338"/>
              <a:gd name="T8" fmla="*/ 443 w 1366"/>
              <a:gd name="T9" fmla="*/ 218 h 1338"/>
              <a:gd name="T10" fmla="*/ 145 w 1366"/>
              <a:gd name="T11" fmla="*/ 250 h 1338"/>
              <a:gd name="T12" fmla="*/ 187 w 1366"/>
              <a:gd name="T13" fmla="*/ 517 h 1338"/>
              <a:gd name="T14" fmla="*/ 0 w 1366"/>
              <a:gd name="T15" fmla="*/ 746 h 1338"/>
              <a:gd name="T16" fmla="*/ 222 w 1366"/>
              <a:gd name="T17" fmla="*/ 905 h 1338"/>
              <a:gd name="T18" fmla="*/ 255 w 1366"/>
              <a:gd name="T19" fmla="*/ 1196 h 1338"/>
              <a:gd name="T20" fmla="*/ 527 w 1366"/>
              <a:gd name="T21" fmla="*/ 1155 h 1338"/>
              <a:gd name="T22" fmla="*/ 761 w 1366"/>
              <a:gd name="T23" fmla="*/ 1338 h 1338"/>
              <a:gd name="T24" fmla="*/ 924 w 1366"/>
              <a:gd name="T25" fmla="*/ 1120 h 1338"/>
              <a:gd name="T26" fmla="*/ 1222 w 1366"/>
              <a:gd name="T27" fmla="*/ 1088 h 1338"/>
              <a:gd name="T28" fmla="*/ 1179 w 1366"/>
              <a:gd name="T29" fmla="*/ 822 h 1338"/>
              <a:gd name="T30" fmla="*/ 1366 w 1366"/>
              <a:gd name="T31" fmla="*/ 593 h 1338"/>
              <a:gd name="T32" fmla="*/ 562 w 1366"/>
              <a:gd name="T33" fmla="*/ 638 h 1338"/>
              <a:gd name="T34" fmla="*/ 518 w 1366"/>
              <a:gd name="T35" fmla="*/ 654 h 1338"/>
              <a:gd name="T36" fmla="*/ 440 w 1366"/>
              <a:gd name="T37" fmla="*/ 819 h 1338"/>
              <a:gd name="T38" fmla="*/ 544 w 1366"/>
              <a:gd name="T39" fmla="*/ 903 h 1338"/>
              <a:gd name="T40" fmla="*/ 424 w 1366"/>
              <a:gd name="T41" fmla="*/ 897 h 1338"/>
              <a:gd name="T42" fmla="*/ 323 w 1366"/>
              <a:gd name="T43" fmla="*/ 806 h 1338"/>
              <a:gd name="T44" fmla="*/ 404 w 1366"/>
              <a:gd name="T45" fmla="*/ 634 h 1338"/>
              <a:gd name="T46" fmla="*/ 429 w 1366"/>
              <a:gd name="T47" fmla="*/ 580 h 1338"/>
              <a:gd name="T48" fmla="*/ 520 w 1366"/>
              <a:gd name="T49" fmla="*/ 515 h 1338"/>
              <a:gd name="T50" fmla="*/ 562 w 1366"/>
              <a:gd name="T51" fmla="*/ 638 h 1338"/>
              <a:gd name="T52" fmla="*/ 598 w 1366"/>
              <a:gd name="T53" fmla="*/ 349 h 1338"/>
              <a:gd name="T54" fmla="*/ 682 w 1366"/>
              <a:gd name="T55" fmla="*/ 325 h 1338"/>
              <a:gd name="T56" fmla="*/ 770 w 1366"/>
              <a:gd name="T57" fmla="*/ 371 h 1338"/>
              <a:gd name="T58" fmla="*/ 861 w 1366"/>
              <a:gd name="T59" fmla="*/ 529 h 1338"/>
              <a:gd name="T60" fmla="*/ 863 w 1366"/>
              <a:gd name="T61" fmla="*/ 641 h 1338"/>
              <a:gd name="T62" fmla="*/ 738 w 1366"/>
              <a:gd name="T63" fmla="*/ 604 h 1338"/>
              <a:gd name="T64" fmla="*/ 659 w 1366"/>
              <a:gd name="T65" fmla="*/ 401 h 1338"/>
              <a:gd name="T66" fmla="*/ 530 w 1366"/>
              <a:gd name="T67" fmla="*/ 439 h 1338"/>
              <a:gd name="T68" fmla="*/ 954 w 1366"/>
              <a:gd name="T69" fmla="*/ 932 h 1338"/>
              <a:gd name="T70" fmla="*/ 705 w 1366"/>
              <a:gd name="T71" fmla="*/ 973 h 1338"/>
              <a:gd name="T72" fmla="*/ 700 w 1366"/>
              <a:gd name="T73" fmla="*/ 782 h 1338"/>
              <a:gd name="T74" fmla="*/ 916 w 1366"/>
              <a:gd name="T75" fmla="*/ 821 h 1338"/>
              <a:gd name="T76" fmla="*/ 947 w 1366"/>
              <a:gd name="T77" fmla="*/ 689 h 1338"/>
              <a:gd name="T78" fmla="*/ 993 w 1366"/>
              <a:gd name="T79" fmla="*/ 804 h 1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366" h="1338">
                <a:moveTo>
                  <a:pt x="1178" y="516"/>
                </a:moveTo>
                <a:lnTo>
                  <a:pt x="1144" y="434"/>
                </a:lnTo>
                <a:cubicBezTo>
                  <a:pt x="1144" y="434"/>
                  <a:pt x="1224" y="253"/>
                  <a:pt x="1217" y="246"/>
                </a:cubicBezTo>
                <a:lnTo>
                  <a:pt x="1111" y="142"/>
                </a:lnTo>
                <a:cubicBezTo>
                  <a:pt x="1104" y="135"/>
                  <a:pt x="923" y="218"/>
                  <a:pt x="923" y="218"/>
                </a:cubicBezTo>
                <a:lnTo>
                  <a:pt x="839" y="184"/>
                </a:lnTo>
                <a:cubicBezTo>
                  <a:pt x="839" y="184"/>
                  <a:pt x="765" y="0"/>
                  <a:pt x="755" y="0"/>
                </a:cubicBezTo>
                <a:lnTo>
                  <a:pt x="605" y="0"/>
                </a:lnTo>
                <a:cubicBezTo>
                  <a:pt x="595" y="0"/>
                  <a:pt x="526" y="184"/>
                  <a:pt x="526" y="184"/>
                </a:cubicBezTo>
                <a:lnTo>
                  <a:pt x="443" y="218"/>
                </a:lnTo>
                <a:cubicBezTo>
                  <a:pt x="443" y="218"/>
                  <a:pt x="258" y="140"/>
                  <a:pt x="251" y="147"/>
                </a:cubicBezTo>
                <a:lnTo>
                  <a:pt x="145" y="250"/>
                </a:lnTo>
                <a:cubicBezTo>
                  <a:pt x="137" y="258"/>
                  <a:pt x="222" y="435"/>
                  <a:pt x="222" y="435"/>
                </a:cubicBezTo>
                <a:lnTo>
                  <a:pt x="187" y="517"/>
                </a:lnTo>
                <a:cubicBezTo>
                  <a:pt x="187" y="517"/>
                  <a:pt x="0" y="589"/>
                  <a:pt x="0" y="599"/>
                </a:cubicBezTo>
                <a:lnTo>
                  <a:pt x="0" y="746"/>
                </a:lnTo>
                <a:cubicBezTo>
                  <a:pt x="0" y="756"/>
                  <a:pt x="188" y="823"/>
                  <a:pt x="188" y="823"/>
                </a:cubicBezTo>
                <a:lnTo>
                  <a:pt x="222" y="905"/>
                </a:lnTo>
                <a:cubicBezTo>
                  <a:pt x="222" y="905"/>
                  <a:pt x="142" y="1086"/>
                  <a:pt x="149" y="1092"/>
                </a:cubicBezTo>
                <a:lnTo>
                  <a:pt x="255" y="1196"/>
                </a:lnTo>
                <a:cubicBezTo>
                  <a:pt x="262" y="1203"/>
                  <a:pt x="444" y="1121"/>
                  <a:pt x="444" y="1121"/>
                </a:cubicBezTo>
                <a:lnTo>
                  <a:pt x="527" y="1155"/>
                </a:lnTo>
                <a:cubicBezTo>
                  <a:pt x="527" y="1155"/>
                  <a:pt x="601" y="1338"/>
                  <a:pt x="611" y="1338"/>
                </a:cubicBezTo>
                <a:lnTo>
                  <a:pt x="761" y="1338"/>
                </a:lnTo>
                <a:cubicBezTo>
                  <a:pt x="772" y="1338"/>
                  <a:pt x="840" y="1154"/>
                  <a:pt x="840" y="1154"/>
                </a:cubicBezTo>
                <a:lnTo>
                  <a:pt x="924" y="1120"/>
                </a:lnTo>
                <a:cubicBezTo>
                  <a:pt x="924" y="1120"/>
                  <a:pt x="1108" y="1199"/>
                  <a:pt x="1115" y="1192"/>
                </a:cubicBezTo>
                <a:lnTo>
                  <a:pt x="1222" y="1088"/>
                </a:lnTo>
                <a:cubicBezTo>
                  <a:pt x="1229" y="1081"/>
                  <a:pt x="1144" y="904"/>
                  <a:pt x="1144" y="904"/>
                </a:cubicBezTo>
                <a:lnTo>
                  <a:pt x="1179" y="822"/>
                </a:lnTo>
                <a:cubicBezTo>
                  <a:pt x="1179" y="822"/>
                  <a:pt x="1366" y="749"/>
                  <a:pt x="1366" y="740"/>
                </a:cubicBezTo>
                <a:lnTo>
                  <a:pt x="1366" y="593"/>
                </a:lnTo>
                <a:cubicBezTo>
                  <a:pt x="1366" y="583"/>
                  <a:pt x="1178" y="516"/>
                  <a:pt x="1178" y="516"/>
                </a:cubicBezTo>
                <a:close/>
                <a:moveTo>
                  <a:pt x="562" y="638"/>
                </a:moveTo>
                <a:lnTo>
                  <a:pt x="532" y="624"/>
                </a:lnTo>
                <a:lnTo>
                  <a:pt x="518" y="654"/>
                </a:lnTo>
                <a:cubicBezTo>
                  <a:pt x="518" y="654"/>
                  <a:pt x="513" y="664"/>
                  <a:pt x="505" y="680"/>
                </a:cubicBezTo>
                <a:lnTo>
                  <a:pt x="440" y="819"/>
                </a:lnTo>
                <a:lnTo>
                  <a:pt x="545" y="818"/>
                </a:lnTo>
                <a:lnTo>
                  <a:pt x="544" y="903"/>
                </a:lnTo>
                <a:lnTo>
                  <a:pt x="432" y="899"/>
                </a:lnTo>
                <a:lnTo>
                  <a:pt x="424" y="897"/>
                </a:lnTo>
                <a:cubicBezTo>
                  <a:pt x="413" y="889"/>
                  <a:pt x="383" y="861"/>
                  <a:pt x="365" y="844"/>
                </a:cubicBezTo>
                <a:cubicBezTo>
                  <a:pt x="344" y="825"/>
                  <a:pt x="332" y="814"/>
                  <a:pt x="323" y="806"/>
                </a:cubicBezTo>
                <a:cubicBezTo>
                  <a:pt x="340" y="770"/>
                  <a:pt x="371" y="705"/>
                  <a:pt x="392" y="661"/>
                </a:cubicBezTo>
                <a:lnTo>
                  <a:pt x="404" y="634"/>
                </a:lnTo>
                <a:cubicBezTo>
                  <a:pt x="411" y="620"/>
                  <a:pt x="416" y="610"/>
                  <a:pt x="416" y="610"/>
                </a:cubicBezTo>
                <a:lnTo>
                  <a:pt x="429" y="580"/>
                </a:lnTo>
                <a:lnTo>
                  <a:pt x="393" y="563"/>
                </a:lnTo>
                <a:cubicBezTo>
                  <a:pt x="434" y="548"/>
                  <a:pt x="491" y="526"/>
                  <a:pt x="520" y="515"/>
                </a:cubicBezTo>
                <a:lnTo>
                  <a:pt x="567" y="641"/>
                </a:lnTo>
                <a:cubicBezTo>
                  <a:pt x="564" y="639"/>
                  <a:pt x="562" y="638"/>
                  <a:pt x="562" y="638"/>
                </a:cubicBezTo>
                <a:close/>
                <a:moveTo>
                  <a:pt x="530" y="439"/>
                </a:moveTo>
                <a:lnTo>
                  <a:pt x="598" y="349"/>
                </a:lnTo>
                <a:lnTo>
                  <a:pt x="605" y="343"/>
                </a:lnTo>
                <a:cubicBezTo>
                  <a:pt x="619" y="339"/>
                  <a:pt x="658" y="330"/>
                  <a:pt x="682" y="325"/>
                </a:cubicBezTo>
                <a:cubicBezTo>
                  <a:pt x="709" y="319"/>
                  <a:pt x="726" y="315"/>
                  <a:pt x="737" y="312"/>
                </a:cubicBezTo>
                <a:cubicBezTo>
                  <a:pt x="745" y="328"/>
                  <a:pt x="757" y="349"/>
                  <a:pt x="770" y="371"/>
                </a:cubicBezTo>
                <a:cubicBezTo>
                  <a:pt x="793" y="410"/>
                  <a:pt x="818" y="454"/>
                  <a:pt x="831" y="478"/>
                </a:cubicBezTo>
                <a:lnTo>
                  <a:pt x="861" y="529"/>
                </a:lnTo>
                <a:lnTo>
                  <a:pt x="896" y="509"/>
                </a:lnTo>
                <a:cubicBezTo>
                  <a:pt x="885" y="551"/>
                  <a:pt x="870" y="610"/>
                  <a:pt x="863" y="641"/>
                </a:cubicBezTo>
                <a:lnTo>
                  <a:pt x="733" y="607"/>
                </a:lnTo>
                <a:cubicBezTo>
                  <a:pt x="736" y="606"/>
                  <a:pt x="738" y="604"/>
                  <a:pt x="738" y="604"/>
                </a:cubicBezTo>
                <a:lnTo>
                  <a:pt x="766" y="588"/>
                </a:lnTo>
                <a:lnTo>
                  <a:pt x="659" y="401"/>
                </a:lnTo>
                <a:lnTo>
                  <a:pt x="600" y="488"/>
                </a:lnTo>
                <a:lnTo>
                  <a:pt x="530" y="439"/>
                </a:lnTo>
                <a:close/>
                <a:moveTo>
                  <a:pt x="971" y="878"/>
                </a:moveTo>
                <a:cubicBezTo>
                  <a:pt x="962" y="905"/>
                  <a:pt x="957" y="921"/>
                  <a:pt x="954" y="932"/>
                </a:cubicBezTo>
                <a:lnTo>
                  <a:pt x="705" y="932"/>
                </a:lnTo>
                <a:lnTo>
                  <a:pt x="705" y="973"/>
                </a:lnTo>
                <a:cubicBezTo>
                  <a:pt x="673" y="943"/>
                  <a:pt x="630" y="900"/>
                  <a:pt x="607" y="878"/>
                </a:cubicBezTo>
                <a:lnTo>
                  <a:pt x="700" y="782"/>
                </a:lnTo>
                <a:lnTo>
                  <a:pt x="700" y="821"/>
                </a:lnTo>
                <a:lnTo>
                  <a:pt x="916" y="821"/>
                </a:lnTo>
                <a:lnTo>
                  <a:pt x="869" y="725"/>
                </a:lnTo>
                <a:lnTo>
                  <a:pt x="947" y="689"/>
                </a:lnTo>
                <a:lnTo>
                  <a:pt x="990" y="792"/>
                </a:lnTo>
                <a:lnTo>
                  <a:pt x="993" y="804"/>
                </a:lnTo>
                <a:cubicBezTo>
                  <a:pt x="989" y="819"/>
                  <a:pt x="978" y="855"/>
                  <a:pt x="971" y="878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data-graphic_38843">
            <a:extLst>
              <a:ext uri="{FF2B5EF4-FFF2-40B4-BE49-F238E27FC236}">
                <a16:creationId xmlns:a16="http://schemas.microsoft.com/office/drawing/2014/main" id="{C41E9BE5-69A7-66CF-9256-60782DE03272}"/>
              </a:ext>
            </a:extLst>
          </p:cNvPr>
          <p:cNvSpPr/>
          <p:nvPr/>
        </p:nvSpPr>
        <p:spPr>
          <a:xfrm>
            <a:off x="5063497" y="3472142"/>
            <a:ext cx="392095" cy="368777"/>
          </a:xfrm>
          <a:custGeom>
            <a:avLst/>
            <a:gdLst>
              <a:gd name="connsiteX0" fmla="*/ 184306 w 598254"/>
              <a:gd name="connsiteY0" fmla="*/ 64012 h 562676"/>
              <a:gd name="connsiteX1" fmla="*/ 304936 w 598254"/>
              <a:gd name="connsiteY1" fmla="*/ 356461 h 562676"/>
              <a:gd name="connsiteX2" fmla="*/ 401974 w 598254"/>
              <a:gd name="connsiteY2" fmla="*/ 225792 h 562676"/>
              <a:gd name="connsiteX3" fmla="*/ 492781 w 598254"/>
              <a:gd name="connsiteY3" fmla="*/ 322682 h 562676"/>
              <a:gd name="connsiteX4" fmla="*/ 588038 w 598254"/>
              <a:gd name="connsiteY4" fmla="*/ 119124 h 562676"/>
              <a:gd name="connsiteX5" fmla="*/ 588038 w 598254"/>
              <a:gd name="connsiteY5" fmla="*/ 526241 h 562676"/>
              <a:gd name="connsiteX6" fmla="*/ 36078 w 598254"/>
              <a:gd name="connsiteY6" fmla="*/ 526241 h 562676"/>
              <a:gd name="connsiteX7" fmla="*/ 36078 w 598254"/>
              <a:gd name="connsiteY7" fmla="*/ 178680 h 562676"/>
              <a:gd name="connsiteX8" fmla="*/ 8902 w 598254"/>
              <a:gd name="connsiteY8" fmla="*/ 0 h 562676"/>
              <a:gd name="connsiteX9" fmla="*/ 17805 w 598254"/>
              <a:gd name="connsiteY9" fmla="*/ 8889 h 562676"/>
              <a:gd name="connsiteX10" fmla="*/ 17805 w 598254"/>
              <a:gd name="connsiteY10" fmla="*/ 544898 h 562676"/>
              <a:gd name="connsiteX11" fmla="*/ 589352 w 598254"/>
              <a:gd name="connsiteY11" fmla="*/ 544898 h 562676"/>
              <a:gd name="connsiteX12" fmla="*/ 598254 w 598254"/>
              <a:gd name="connsiteY12" fmla="*/ 553787 h 562676"/>
              <a:gd name="connsiteX13" fmla="*/ 589352 w 598254"/>
              <a:gd name="connsiteY13" fmla="*/ 562676 h 562676"/>
              <a:gd name="connsiteX14" fmla="*/ 8902 w 598254"/>
              <a:gd name="connsiteY14" fmla="*/ 562676 h 562676"/>
              <a:gd name="connsiteX15" fmla="*/ 0 w 598254"/>
              <a:gd name="connsiteY15" fmla="*/ 553787 h 562676"/>
              <a:gd name="connsiteX16" fmla="*/ 0 w 598254"/>
              <a:gd name="connsiteY16" fmla="*/ 8889 h 562676"/>
              <a:gd name="connsiteX17" fmla="*/ 8902 w 598254"/>
              <a:gd name="connsiteY17" fmla="*/ 0 h 562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98254" h="562676">
                <a:moveTo>
                  <a:pt x="184306" y="64012"/>
                </a:moveTo>
                <a:lnTo>
                  <a:pt x="304936" y="356461"/>
                </a:lnTo>
                <a:lnTo>
                  <a:pt x="401974" y="225792"/>
                </a:lnTo>
                <a:lnTo>
                  <a:pt x="492781" y="322682"/>
                </a:lnTo>
                <a:lnTo>
                  <a:pt x="588038" y="119124"/>
                </a:lnTo>
                <a:lnTo>
                  <a:pt x="588038" y="526241"/>
                </a:lnTo>
                <a:lnTo>
                  <a:pt x="36078" y="526241"/>
                </a:lnTo>
                <a:lnTo>
                  <a:pt x="36078" y="178680"/>
                </a:lnTo>
                <a:close/>
                <a:moveTo>
                  <a:pt x="8902" y="0"/>
                </a:moveTo>
                <a:cubicBezTo>
                  <a:pt x="13799" y="0"/>
                  <a:pt x="17805" y="4000"/>
                  <a:pt x="17805" y="8889"/>
                </a:cubicBezTo>
                <a:lnTo>
                  <a:pt x="17805" y="544898"/>
                </a:lnTo>
                <a:lnTo>
                  <a:pt x="589352" y="544898"/>
                </a:lnTo>
                <a:cubicBezTo>
                  <a:pt x="594248" y="544898"/>
                  <a:pt x="598254" y="548898"/>
                  <a:pt x="598254" y="553787"/>
                </a:cubicBezTo>
                <a:cubicBezTo>
                  <a:pt x="598254" y="558676"/>
                  <a:pt x="594248" y="562676"/>
                  <a:pt x="589352" y="562676"/>
                </a:cubicBezTo>
                <a:lnTo>
                  <a:pt x="8902" y="562676"/>
                </a:lnTo>
                <a:cubicBezTo>
                  <a:pt x="4006" y="562676"/>
                  <a:pt x="0" y="558676"/>
                  <a:pt x="0" y="553787"/>
                </a:cubicBezTo>
                <a:lnTo>
                  <a:pt x="0" y="8889"/>
                </a:lnTo>
                <a:cubicBezTo>
                  <a:pt x="0" y="4000"/>
                  <a:pt x="4006" y="0"/>
                  <a:pt x="8902" y="0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visualization_238857">
            <a:extLst>
              <a:ext uri="{FF2B5EF4-FFF2-40B4-BE49-F238E27FC236}">
                <a16:creationId xmlns:a16="http://schemas.microsoft.com/office/drawing/2014/main" id="{1E73141E-A843-500E-5F3F-6BA6F291EAC6}"/>
              </a:ext>
            </a:extLst>
          </p:cNvPr>
          <p:cNvSpPr/>
          <p:nvPr/>
        </p:nvSpPr>
        <p:spPr>
          <a:xfrm>
            <a:off x="7006866" y="3466657"/>
            <a:ext cx="417731" cy="379746"/>
          </a:xfrm>
          <a:custGeom>
            <a:avLst/>
            <a:gdLst>
              <a:gd name="connsiteX0" fmla="*/ 258646 w 607639"/>
              <a:gd name="connsiteY0" fmla="*/ 418071 h 552386"/>
              <a:gd name="connsiteX1" fmla="*/ 258646 w 607639"/>
              <a:gd name="connsiteY1" fmla="*/ 508029 h 552386"/>
              <a:gd name="connsiteX2" fmla="*/ 348711 w 607639"/>
              <a:gd name="connsiteY2" fmla="*/ 508029 h 552386"/>
              <a:gd name="connsiteX3" fmla="*/ 348711 w 607639"/>
              <a:gd name="connsiteY3" fmla="*/ 418071 h 552386"/>
              <a:gd name="connsiteX4" fmla="*/ 450870 w 607639"/>
              <a:gd name="connsiteY4" fmla="*/ 373714 h 552386"/>
              <a:gd name="connsiteX5" fmla="*/ 585383 w 607639"/>
              <a:gd name="connsiteY5" fmla="*/ 373714 h 552386"/>
              <a:gd name="connsiteX6" fmla="*/ 607639 w 607639"/>
              <a:gd name="connsiteY6" fmla="*/ 395937 h 552386"/>
              <a:gd name="connsiteX7" fmla="*/ 607639 w 607639"/>
              <a:gd name="connsiteY7" fmla="*/ 530163 h 552386"/>
              <a:gd name="connsiteX8" fmla="*/ 585383 w 607639"/>
              <a:gd name="connsiteY8" fmla="*/ 552386 h 552386"/>
              <a:gd name="connsiteX9" fmla="*/ 450870 w 607639"/>
              <a:gd name="connsiteY9" fmla="*/ 552386 h 552386"/>
              <a:gd name="connsiteX10" fmla="*/ 428614 w 607639"/>
              <a:gd name="connsiteY10" fmla="*/ 530163 h 552386"/>
              <a:gd name="connsiteX11" fmla="*/ 428614 w 607639"/>
              <a:gd name="connsiteY11" fmla="*/ 395937 h 552386"/>
              <a:gd name="connsiteX12" fmla="*/ 450870 w 607639"/>
              <a:gd name="connsiteY12" fmla="*/ 373714 h 552386"/>
              <a:gd name="connsiteX13" fmla="*/ 236486 w 607639"/>
              <a:gd name="connsiteY13" fmla="*/ 373714 h 552386"/>
              <a:gd name="connsiteX14" fmla="*/ 370871 w 607639"/>
              <a:gd name="connsiteY14" fmla="*/ 373714 h 552386"/>
              <a:gd name="connsiteX15" fmla="*/ 393120 w 607639"/>
              <a:gd name="connsiteY15" fmla="*/ 395937 h 552386"/>
              <a:gd name="connsiteX16" fmla="*/ 393120 w 607639"/>
              <a:gd name="connsiteY16" fmla="*/ 530163 h 552386"/>
              <a:gd name="connsiteX17" fmla="*/ 370871 w 607639"/>
              <a:gd name="connsiteY17" fmla="*/ 552386 h 552386"/>
              <a:gd name="connsiteX18" fmla="*/ 236486 w 607639"/>
              <a:gd name="connsiteY18" fmla="*/ 552386 h 552386"/>
              <a:gd name="connsiteX19" fmla="*/ 214237 w 607639"/>
              <a:gd name="connsiteY19" fmla="*/ 530163 h 552386"/>
              <a:gd name="connsiteX20" fmla="*/ 214237 w 607639"/>
              <a:gd name="connsiteY20" fmla="*/ 395937 h 552386"/>
              <a:gd name="connsiteX21" fmla="*/ 236486 w 607639"/>
              <a:gd name="connsiteY21" fmla="*/ 373714 h 552386"/>
              <a:gd name="connsiteX22" fmla="*/ 22249 w 607639"/>
              <a:gd name="connsiteY22" fmla="*/ 373714 h 552386"/>
              <a:gd name="connsiteX23" fmla="*/ 156634 w 607639"/>
              <a:gd name="connsiteY23" fmla="*/ 373714 h 552386"/>
              <a:gd name="connsiteX24" fmla="*/ 178883 w 607639"/>
              <a:gd name="connsiteY24" fmla="*/ 395937 h 552386"/>
              <a:gd name="connsiteX25" fmla="*/ 178883 w 607639"/>
              <a:gd name="connsiteY25" fmla="*/ 530163 h 552386"/>
              <a:gd name="connsiteX26" fmla="*/ 156634 w 607639"/>
              <a:gd name="connsiteY26" fmla="*/ 552386 h 552386"/>
              <a:gd name="connsiteX27" fmla="*/ 22249 w 607639"/>
              <a:gd name="connsiteY27" fmla="*/ 552386 h 552386"/>
              <a:gd name="connsiteX28" fmla="*/ 0 w 607639"/>
              <a:gd name="connsiteY28" fmla="*/ 530163 h 552386"/>
              <a:gd name="connsiteX29" fmla="*/ 0 w 607639"/>
              <a:gd name="connsiteY29" fmla="*/ 395937 h 552386"/>
              <a:gd name="connsiteX30" fmla="*/ 22249 w 607639"/>
              <a:gd name="connsiteY30" fmla="*/ 373714 h 552386"/>
              <a:gd name="connsiteX31" fmla="*/ 22251 w 607639"/>
              <a:gd name="connsiteY31" fmla="*/ 293905 h 552386"/>
              <a:gd name="connsiteX32" fmla="*/ 585388 w 607639"/>
              <a:gd name="connsiteY32" fmla="*/ 293905 h 552386"/>
              <a:gd name="connsiteX33" fmla="*/ 607639 w 607639"/>
              <a:gd name="connsiteY33" fmla="*/ 316054 h 552386"/>
              <a:gd name="connsiteX34" fmla="*/ 585388 w 607639"/>
              <a:gd name="connsiteY34" fmla="*/ 338291 h 552386"/>
              <a:gd name="connsiteX35" fmla="*/ 22251 w 607639"/>
              <a:gd name="connsiteY35" fmla="*/ 338291 h 552386"/>
              <a:gd name="connsiteX36" fmla="*/ 0 w 607639"/>
              <a:gd name="connsiteY36" fmla="*/ 316054 h 552386"/>
              <a:gd name="connsiteX37" fmla="*/ 22251 w 607639"/>
              <a:gd name="connsiteY37" fmla="*/ 293905 h 552386"/>
              <a:gd name="connsiteX38" fmla="*/ 473125 w 607639"/>
              <a:gd name="connsiteY38" fmla="*/ 124166 h 552386"/>
              <a:gd name="connsiteX39" fmla="*/ 473125 w 607639"/>
              <a:gd name="connsiteY39" fmla="*/ 214035 h 552386"/>
              <a:gd name="connsiteX40" fmla="*/ 563128 w 607639"/>
              <a:gd name="connsiteY40" fmla="*/ 214035 h 552386"/>
              <a:gd name="connsiteX41" fmla="*/ 563128 w 607639"/>
              <a:gd name="connsiteY41" fmla="*/ 124166 h 552386"/>
              <a:gd name="connsiteX42" fmla="*/ 44498 w 607639"/>
              <a:gd name="connsiteY42" fmla="*/ 124166 h 552386"/>
              <a:gd name="connsiteX43" fmla="*/ 44498 w 607639"/>
              <a:gd name="connsiteY43" fmla="*/ 214035 h 552386"/>
              <a:gd name="connsiteX44" fmla="*/ 134474 w 607639"/>
              <a:gd name="connsiteY44" fmla="*/ 214035 h 552386"/>
              <a:gd name="connsiteX45" fmla="*/ 134474 w 607639"/>
              <a:gd name="connsiteY45" fmla="*/ 124166 h 552386"/>
              <a:gd name="connsiteX46" fmla="*/ 450870 w 607639"/>
              <a:gd name="connsiteY46" fmla="*/ 79809 h 552386"/>
              <a:gd name="connsiteX47" fmla="*/ 585383 w 607639"/>
              <a:gd name="connsiteY47" fmla="*/ 79809 h 552386"/>
              <a:gd name="connsiteX48" fmla="*/ 607639 w 607639"/>
              <a:gd name="connsiteY48" fmla="*/ 101943 h 552386"/>
              <a:gd name="connsiteX49" fmla="*/ 607639 w 607639"/>
              <a:gd name="connsiteY49" fmla="*/ 236258 h 552386"/>
              <a:gd name="connsiteX50" fmla="*/ 585383 w 607639"/>
              <a:gd name="connsiteY50" fmla="*/ 258481 h 552386"/>
              <a:gd name="connsiteX51" fmla="*/ 450870 w 607639"/>
              <a:gd name="connsiteY51" fmla="*/ 258481 h 552386"/>
              <a:gd name="connsiteX52" fmla="*/ 428614 w 607639"/>
              <a:gd name="connsiteY52" fmla="*/ 236258 h 552386"/>
              <a:gd name="connsiteX53" fmla="*/ 428614 w 607639"/>
              <a:gd name="connsiteY53" fmla="*/ 101943 h 552386"/>
              <a:gd name="connsiteX54" fmla="*/ 450870 w 607639"/>
              <a:gd name="connsiteY54" fmla="*/ 79809 h 552386"/>
              <a:gd name="connsiteX55" fmla="*/ 236486 w 607639"/>
              <a:gd name="connsiteY55" fmla="*/ 79809 h 552386"/>
              <a:gd name="connsiteX56" fmla="*/ 370871 w 607639"/>
              <a:gd name="connsiteY56" fmla="*/ 79809 h 552386"/>
              <a:gd name="connsiteX57" fmla="*/ 393120 w 607639"/>
              <a:gd name="connsiteY57" fmla="*/ 101943 h 552386"/>
              <a:gd name="connsiteX58" fmla="*/ 393120 w 607639"/>
              <a:gd name="connsiteY58" fmla="*/ 236258 h 552386"/>
              <a:gd name="connsiteX59" fmla="*/ 370871 w 607639"/>
              <a:gd name="connsiteY59" fmla="*/ 258481 h 552386"/>
              <a:gd name="connsiteX60" fmla="*/ 236486 w 607639"/>
              <a:gd name="connsiteY60" fmla="*/ 258481 h 552386"/>
              <a:gd name="connsiteX61" fmla="*/ 214237 w 607639"/>
              <a:gd name="connsiteY61" fmla="*/ 236258 h 552386"/>
              <a:gd name="connsiteX62" fmla="*/ 214237 w 607639"/>
              <a:gd name="connsiteY62" fmla="*/ 101943 h 552386"/>
              <a:gd name="connsiteX63" fmla="*/ 236486 w 607639"/>
              <a:gd name="connsiteY63" fmla="*/ 79809 h 552386"/>
              <a:gd name="connsiteX64" fmla="*/ 22249 w 607639"/>
              <a:gd name="connsiteY64" fmla="*/ 79809 h 552386"/>
              <a:gd name="connsiteX65" fmla="*/ 156634 w 607639"/>
              <a:gd name="connsiteY65" fmla="*/ 79809 h 552386"/>
              <a:gd name="connsiteX66" fmla="*/ 178883 w 607639"/>
              <a:gd name="connsiteY66" fmla="*/ 101943 h 552386"/>
              <a:gd name="connsiteX67" fmla="*/ 178883 w 607639"/>
              <a:gd name="connsiteY67" fmla="*/ 236258 h 552386"/>
              <a:gd name="connsiteX68" fmla="*/ 156634 w 607639"/>
              <a:gd name="connsiteY68" fmla="*/ 258481 h 552386"/>
              <a:gd name="connsiteX69" fmla="*/ 22249 w 607639"/>
              <a:gd name="connsiteY69" fmla="*/ 258481 h 552386"/>
              <a:gd name="connsiteX70" fmla="*/ 0 w 607639"/>
              <a:gd name="connsiteY70" fmla="*/ 236258 h 552386"/>
              <a:gd name="connsiteX71" fmla="*/ 0 w 607639"/>
              <a:gd name="connsiteY71" fmla="*/ 101943 h 552386"/>
              <a:gd name="connsiteX72" fmla="*/ 22249 w 607639"/>
              <a:gd name="connsiteY72" fmla="*/ 79809 h 552386"/>
              <a:gd name="connsiteX73" fmla="*/ 22251 w 607639"/>
              <a:gd name="connsiteY73" fmla="*/ 0 h 552386"/>
              <a:gd name="connsiteX74" fmla="*/ 585388 w 607639"/>
              <a:gd name="connsiteY74" fmla="*/ 0 h 552386"/>
              <a:gd name="connsiteX75" fmla="*/ 607639 w 607639"/>
              <a:gd name="connsiteY75" fmla="*/ 22148 h 552386"/>
              <a:gd name="connsiteX76" fmla="*/ 585388 w 607639"/>
              <a:gd name="connsiteY76" fmla="*/ 44386 h 552386"/>
              <a:gd name="connsiteX77" fmla="*/ 22251 w 607639"/>
              <a:gd name="connsiteY77" fmla="*/ 44386 h 552386"/>
              <a:gd name="connsiteX78" fmla="*/ 0 w 607639"/>
              <a:gd name="connsiteY78" fmla="*/ 22148 h 552386"/>
              <a:gd name="connsiteX79" fmla="*/ 22251 w 607639"/>
              <a:gd name="connsiteY79" fmla="*/ 0 h 552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607639" h="552386">
                <a:moveTo>
                  <a:pt x="258646" y="418071"/>
                </a:moveTo>
                <a:lnTo>
                  <a:pt x="258646" y="508029"/>
                </a:lnTo>
                <a:lnTo>
                  <a:pt x="348711" y="508029"/>
                </a:lnTo>
                <a:lnTo>
                  <a:pt x="348711" y="418071"/>
                </a:lnTo>
                <a:close/>
                <a:moveTo>
                  <a:pt x="450870" y="373714"/>
                </a:moveTo>
                <a:lnTo>
                  <a:pt x="585383" y="373714"/>
                </a:lnTo>
                <a:cubicBezTo>
                  <a:pt x="597668" y="373714"/>
                  <a:pt x="607639" y="383670"/>
                  <a:pt x="607639" y="395937"/>
                </a:cubicBezTo>
                <a:lnTo>
                  <a:pt x="607639" y="530163"/>
                </a:lnTo>
                <a:cubicBezTo>
                  <a:pt x="607639" y="542430"/>
                  <a:pt x="597668" y="552386"/>
                  <a:pt x="585383" y="552386"/>
                </a:cubicBezTo>
                <a:lnTo>
                  <a:pt x="450870" y="552386"/>
                </a:lnTo>
                <a:cubicBezTo>
                  <a:pt x="438585" y="552386"/>
                  <a:pt x="428614" y="542430"/>
                  <a:pt x="428614" y="530163"/>
                </a:cubicBezTo>
                <a:lnTo>
                  <a:pt x="428614" y="395937"/>
                </a:lnTo>
                <a:cubicBezTo>
                  <a:pt x="428614" y="383670"/>
                  <a:pt x="438585" y="373714"/>
                  <a:pt x="450870" y="373714"/>
                </a:cubicBezTo>
                <a:close/>
                <a:moveTo>
                  <a:pt x="236486" y="373714"/>
                </a:moveTo>
                <a:lnTo>
                  <a:pt x="370871" y="373714"/>
                </a:lnTo>
                <a:cubicBezTo>
                  <a:pt x="383152" y="373714"/>
                  <a:pt x="393120" y="383670"/>
                  <a:pt x="393120" y="395937"/>
                </a:cubicBezTo>
                <a:lnTo>
                  <a:pt x="393120" y="530163"/>
                </a:lnTo>
                <a:cubicBezTo>
                  <a:pt x="393120" y="542430"/>
                  <a:pt x="383152" y="552386"/>
                  <a:pt x="370871" y="552386"/>
                </a:cubicBezTo>
                <a:lnTo>
                  <a:pt x="236486" y="552386"/>
                </a:lnTo>
                <a:cubicBezTo>
                  <a:pt x="224205" y="552386"/>
                  <a:pt x="214237" y="542430"/>
                  <a:pt x="214237" y="530163"/>
                </a:cubicBezTo>
                <a:lnTo>
                  <a:pt x="214237" y="395937"/>
                </a:lnTo>
                <a:cubicBezTo>
                  <a:pt x="214237" y="383670"/>
                  <a:pt x="224205" y="373714"/>
                  <a:pt x="236486" y="373714"/>
                </a:cubicBezTo>
                <a:close/>
                <a:moveTo>
                  <a:pt x="22249" y="373714"/>
                </a:moveTo>
                <a:lnTo>
                  <a:pt x="156634" y="373714"/>
                </a:lnTo>
                <a:cubicBezTo>
                  <a:pt x="168915" y="373714"/>
                  <a:pt x="178883" y="383670"/>
                  <a:pt x="178883" y="395937"/>
                </a:cubicBezTo>
                <a:lnTo>
                  <a:pt x="178883" y="530163"/>
                </a:lnTo>
                <a:cubicBezTo>
                  <a:pt x="178883" y="542430"/>
                  <a:pt x="168915" y="552386"/>
                  <a:pt x="156634" y="552386"/>
                </a:cubicBezTo>
                <a:lnTo>
                  <a:pt x="22249" y="552386"/>
                </a:lnTo>
                <a:cubicBezTo>
                  <a:pt x="9968" y="552386"/>
                  <a:pt x="0" y="542430"/>
                  <a:pt x="0" y="530163"/>
                </a:cubicBezTo>
                <a:lnTo>
                  <a:pt x="0" y="395937"/>
                </a:lnTo>
                <a:cubicBezTo>
                  <a:pt x="0" y="383670"/>
                  <a:pt x="9968" y="373714"/>
                  <a:pt x="22249" y="373714"/>
                </a:cubicBezTo>
                <a:close/>
                <a:moveTo>
                  <a:pt x="22251" y="293905"/>
                </a:moveTo>
                <a:lnTo>
                  <a:pt x="585388" y="293905"/>
                </a:lnTo>
                <a:cubicBezTo>
                  <a:pt x="597670" y="293905"/>
                  <a:pt x="607639" y="303868"/>
                  <a:pt x="607639" y="316054"/>
                </a:cubicBezTo>
                <a:cubicBezTo>
                  <a:pt x="607639" y="328329"/>
                  <a:pt x="597670" y="338291"/>
                  <a:pt x="585388" y="338291"/>
                </a:cubicBezTo>
                <a:lnTo>
                  <a:pt x="22251" y="338291"/>
                </a:lnTo>
                <a:cubicBezTo>
                  <a:pt x="9969" y="338291"/>
                  <a:pt x="0" y="328329"/>
                  <a:pt x="0" y="316054"/>
                </a:cubicBezTo>
                <a:cubicBezTo>
                  <a:pt x="0" y="303868"/>
                  <a:pt x="9969" y="293905"/>
                  <a:pt x="22251" y="293905"/>
                </a:cubicBezTo>
                <a:close/>
                <a:moveTo>
                  <a:pt x="473125" y="124166"/>
                </a:moveTo>
                <a:lnTo>
                  <a:pt x="473125" y="214035"/>
                </a:lnTo>
                <a:lnTo>
                  <a:pt x="563128" y="214035"/>
                </a:lnTo>
                <a:lnTo>
                  <a:pt x="563128" y="124166"/>
                </a:lnTo>
                <a:close/>
                <a:moveTo>
                  <a:pt x="44498" y="124166"/>
                </a:moveTo>
                <a:lnTo>
                  <a:pt x="44498" y="214035"/>
                </a:lnTo>
                <a:lnTo>
                  <a:pt x="134474" y="214035"/>
                </a:lnTo>
                <a:lnTo>
                  <a:pt x="134474" y="124166"/>
                </a:lnTo>
                <a:close/>
                <a:moveTo>
                  <a:pt x="450870" y="79809"/>
                </a:moveTo>
                <a:lnTo>
                  <a:pt x="585383" y="79809"/>
                </a:lnTo>
                <a:cubicBezTo>
                  <a:pt x="597668" y="79809"/>
                  <a:pt x="607639" y="89765"/>
                  <a:pt x="607639" y="101943"/>
                </a:cubicBezTo>
                <a:lnTo>
                  <a:pt x="607639" y="236258"/>
                </a:lnTo>
                <a:cubicBezTo>
                  <a:pt x="607639" y="248525"/>
                  <a:pt x="597668" y="258481"/>
                  <a:pt x="585383" y="258481"/>
                </a:cubicBezTo>
                <a:lnTo>
                  <a:pt x="450870" y="258481"/>
                </a:lnTo>
                <a:cubicBezTo>
                  <a:pt x="438585" y="258481"/>
                  <a:pt x="428614" y="248525"/>
                  <a:pt x="428614" y="236258"/>
                </a:cubicBezTo>
                <a:lnTo>
                  <a:pt x="428614" y="101943"/>
                </a:lnTo>
                <a:cubicBezTo>
                  <a:pt x="428614" y="89765"/>
                  <a:pt x="438585" y="79809"/>
                  <a:pt x="450870" y="79809"/>
                </a:cubicBezTo>
                <a:close/>
                <a:moveTo>
                  <a:pt x="236486" y="79809"/>
                </a:moveTo>
                <a:lnTo>
                  <a:pt x="370871" y="79809"/>
                </a:lnTo>
                <a:cubicBezTo>
                  <a:pt x="383152" y="79809"/>
                  <a:pt x="393120" y="89765"/>
                  <a:pt x="393120" y="101943"/>
                </a:cubicBezTo>
                <a:lnTo>
                  <a:pt x="393120" y="236258"/>
                </a:lnTo>
                <a:cubicBezTo>
                  <a:pt x="393120" y="248525"/>
                  <a:pt x="383152" y="258481"/>
                  <a:pt x="370871" y="258481"/>
                </a:cubicBezTo>
                <a:lnTo>
                  <a:pt x="236486" y="258481"/>
                </a:lnTo>
                <a:cubicBezTo>
                  <a:pt x="224205" y="258481"/>
                  <a:pt x="214237" y="248525"/>
                  <a:pt x="214237" y="236258"/>
                </a:cubicBezTo>
                <a:lnTo>
                  <a:pt x="214237" y="101943"/>
                </a:lnTo>
                <a:cubicBezTo>
                  <a:pt x="214237" y="89765"/>
                  <a:pt x="224205" y="79809"/>
                  <a:pt x="236486" y="79809"/>
                </a:cubicBezTo>
                <a:close/>
                <a:moveTo>
                  <a:pt x="22249" y="79809"/>
                </a:moveTo>
                <a:lnTo>
                  <a:pt x="156634" y="79809"/>
                </a:lnTo>
                <a:cubicBezTo>
                  <a:pt x="168915" y="79809"/>
                  <a:pt x="178883" y="89765"/>
                  <a:pt x="178883" y="101943"/>
                </a:cubicBezTo>
                <a:lnTo>
                  <a:pt x="178883" y="236258"/>
                </a:lnTo>
                <a:cubicBezTo>
                  <a:pt x="178883" y="248525"/>
                  <a:pt x="168915" y="258481"/>
                  <a:pt x="156634" y="258481"/>
                </a:cubicBezTo>
                <a:lnTo>
                  <a:pt x="22249" y="258481"/>
                </a:lnTo>
                <a:cubicBezTo>
                  <a:pt x="9968" y="258481"/>
                  <a:pt x="0" y="248525"/>
                  <a:pt x="0" y="236258"/>
                </a:cubicBezTo>
                <a:lnTo>
                  <a:pt x="0" y="101943"/>
                </a:lnTo>
                <a:cubicBezTo>
                  <a:pt x="0" y="89765"/>
                  <a:pt x="9968" y="79809"/>
                  <a:pt x="22249" y="79809"/>
                </a:cubicBezTo>
                <a:close/>
                <a:moveTo>
                  <a:pt x="22251" y="0"/>
                </a:moveTo>
                <a:lnTo>
                  <a:pt x="585388" y="0"/>
                </a:lnTo>
                <a:cubicBezTo>
                  <a:pt x="597670" y="0"/>
                  <a:pt x="607639" y="9873"/>
                  <a:pt x="607639" y="22148"/>
                </a:cubicBezTo>
                <a:cubicBezTo>
                  <a:pt x="607639" y="34423"/>
                  <a:pt x="597670" y="44386"/>
                  <a:pt x="585388" y="44386"/>
                </a:cubicBezTo>
                <a:lnTo>
                  <a:pt x="22251" y="44386"/>
                </a:lnTo>
                <a:cubicBezTo>
                  <a:pt x="9969" y="44386"/>
                  <a:pt x="0" y="34423"/>
                  <a:pt x="0" y="22148"/>
                </a:cubicBezTo>
                <a:cubicBezTo>
                  <a:pt x="0" y="9873"/>
                  <a:pt x="9969" y="0"/>
                  <a:pt x="22251" y="0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atabase-settings-button-for-interface_30615">
            <a:extLst>
              <a:ext uri="{FF2B5EF4-FFF2-40B4-BE49-F238E27FC236}">
                <a16:creationId xmlns:a16="http://schemas.microsoft.com/office/drawing/2014/main" id="{CB9E4C50-A4E2-4FD4-996C-B721D6323B4F}"/>
              </a:ext>
            </a:extLst>
          </p:cNvPr>
          <p:cNvSpPr/>
          <p:nvPr/>
        </p:nvSpPr>
        <p:spPr>
          <a:xfrm>
            <a:off x="9019498" y="3466657"/>
            <a:ext cx="406054" cy="401569"/>
          </a:xfrm>
          <a:custGeom>
            <a:avLst/>
            <a:gdLst>
              <a:gd name="connsiteX0" fmla="*/ 466437 w 600511"/>
              <a:gd name="connsiteY0" fmla="*/ 421770 h 593879"/>
              <a:gd name="connsiteX1" fmla="*/ 504684 w 600511"/>
              <a:gd name="connsiteY1" fmla="*/ 459981 h 593879"/>
              <a:gd name="connsiteX2" fmla="*/ 466437 w 600511"/>
              <a:gd name="connsiteY2" fmla="*/ 498192 h 593879"/>
              <a:gd name="connsiteX3" fmla="*/ 428190 w 600511"/>
              <a:gd name="connsiteY3" fmla="*/ 459981 h 593879"/>
              <a:gd name="connsiteX4" fmla="*/ 466437 w 600511"/>
              <a:gd name="connsiteY4" fmla="*/ 421770 h 593879"/>
              <a:gd name="connsiteX5" fmla="*/ 453390 w 600511"/>
              <a:gd name="connsiteY5" fmla="*/ 375066 h 593879"/>
              <a:gd name="connsiteX6" fmla="*/ 421127 w 600511"/>
              <a:gd name="connsiteY6" fmla="*/ 386990 h 593879"/>
              <a:gd name="connsiteX7" fmla="*/ 418868 w 600511"/>
              <a:gd name="connsiteY7" fmla="*/ 392146 h 593879"/>
              <a:gd name="connsiteX8" fmla="*/ 424031 w 600511"/>
              <a:gd name="connsiteY8" fmla="*/ 406325 h 593879"/>
              <a:gd name="connsiteX9" fmla="*/ 423385 w 600511"/>
              <a:gd name="connsiteY9" fmla="*/ 411481 h 593879"/>
              <a:gd name="connsiteX10" fmla="*/ 416287 w 600511"/>
              <a:gd name="connsiteY10" fmla="*/ 413737 h 593879"/>
              <a:gd name="connsiteX11" fmla="*/ 402414 w 600511"/>
              <a:gd name="connsiteY11" fmla="*/ 407292 h 593879"/>
              <a:gd name="connsiteX12" fmla="*/ 397252 w 600511"/>
              <a:gd name="connsiteY12" fmla="*/ 409226 h 593879"/>
              <a:gd name="connsiteX13" fmla="*/ 383056 w 600511"/>
              <a:gd name="connsiteY13" fmla="*/ 440485 h 593879"/>
              <a:gd name="connsiteX14" fmla="*/ 384669 w 600511"/>
              <a:gd name="connsiteY14" fmla="*/ 445318 h 593879"/>
              <a:gd name="connsiteX15" fmla="*/ 398542 w 600511"/>
              <a:gd name="connsiteY15" fmla="*/ 451764 h 593879"/>
              <a:gd name="connsiteX16" fmla="*/ 401769 w 600511"/>
              <a:gd name="connsiteY16" fmla="*/ 455953 h 593879"/>
              <a:gd name="connsiteX17" fmla="*/ 398220 w 600511"/>
              <a:gd name="connsiteY17" fmla="*/ 462720 h 593879"/>
              <a:gd name="connsiteX18" fmla="*/ 384024 w 600511"/>
              <a:gd name="connsiteY18" fmla="*/ 467876 h 593879"/>
              <a:gd name="connsiteX19" fmla="*/ 381766 w 600511"/>
              <a:gd name="connsiteY19" fmla="*/ 472710 h 593879"/>
              <a:gd name="connsiteX20" fmla="*/ 393380 w 600511"/>
              <a:gd name="connsiteY20" fmla="*/ 504936 h 593879"/>
              <a:gd name="connsiteX21" fmla="*/ 398542 w 600511"/>
              <a:gd name="connsiteY21" fmla="*/ 507192 h 593879"/>
              <a:gd name="connsiteX22" fmla="*/ 412738 w 600511"/>
              <a:gd name="connsiteY22" fmla="*/ 502036 h 593879"/>
              <a:gd name="connsiteX23" fmla="*/ 417900 w 600511"/>
              <a:gd name="connsiteY23" fmla="*/ 502680 h 593879"/>
              <a:gd name="connsiteX24" fmla="*/ 420159 w 600511"/>
              <a:gd name="connsiteY24" fmla="*/ 510092 h 593879"/>
              <a:gd name="connsiteX25" fmla="*/ 413706 w 600511"/>
              <a:gd name="connsiteY25" fmla="*/ 523949 h 593879"/>
              <a:gd name="connsiteX26" fmla="*/ 415642 w 600511"/>
              <a:gd name="connsiteY26" fmla="*/ 528783 h 593879"/>
              <a:gd name="connsiteX27" fmla="*/ 446937 w 600511"/>
              <a:gd name="connsiteY27" fmla="*/ 543285 h 593879"/>
              <a:gd name="connsiteX28" fmla="*/ 451777 w 600511"/>
              <a:gd name="connsiteY28" fmla="*/ 541351 h 593879"/>
              <a:gd name="connsiteX29" fmla="*/ 458230 w 600511"/>
              <a:gd name="connsiteY29" fmla="*/ 527494 h 593879"/>
              <a:gd name="connsiteX30" fmla="*/ 462424 w 600511"/>
              <a:gd name="connsiteY30" fmla="*/ 524272 h 593879"/>
              <a:gd name="connsiteX31" fmla="*/ 469199 w 600511"/>
              <a:gd name="connsiteY31" fmla="*/ 528139 h 593879"/>
              <a:gd name="connsiteX32" fmla="*/ 474361 w 600511"/>
              <a:gd name="connsiteY32" fmla="*/ 542318 h 593879"/>
              <a:gd name="connsiteX33" fmla="*/ 479201 w 600511"/>
              <a:gd name="connsiteY33" fmla="*/ 544574 h 593879"/>
              <a:gd name="connsiteX34" fmla="*/ 511464 w 600511"/>
              <a:gd name="connsiteY34" fmla="*/ 532650 h 593879"/>
              <a:gd name="connsiteX35" fmla="*/ 513723 w 600511"/>
              <a:gd name="connsiteY35" fmla="*/ 527816 h 593879"/>
              <a:gd name="connsiteX36" fmla="*/ 508560 w 600511"/>
              <a:gd name="connsiteY36" fmla="*/ 513315 h 593879"/>
              <a:gd name="connsiteX37" fmla="*/ 509206 w 600511"/>
              <a:gd name="connsiteY37" fmla="*/ 508159 h 593879"/>
              <a:gd name="connsiteX38" fmla="*/ 516626 w 600511"/>
              <a:gd name="connsiteY38" fmla="*/ 506225 h 593879"/>
              <a:gd name="connsiteX39" fmla="*/ 530500 w 600511"/>
              <a:gd name="connsiteY39" fmla="*/ 512348 h 593879"/>
              <a:gd name="connsiteX40" fmla="*/ 535339 w 600511"/>
              <a:gd name="connsiteY40" fmla="*/ 510737 h 593879"/>
              <a:gd name="connsiteX41" fmla="*/ 549858 w 600511"/>
              <a:gd name="connsiteY41" fmla="*/ 479478 h 593879"/>
              <a:gd name="connsiteX42" fmla="*/ 547922 w 600511"/>
              <a:gd name="connsiteY42" fmla="*/ 474322 h 593879"/>
              <a:gd name="connsiteX43" fmla="*/ 534049 w 600511"/>
              <a:gd name="connsiteY43" fmla="*/ 467876 h 593879"/>
              <a:gd name="connsiteX44" fmla="*/ 531145 w 600511"/>
              <a:gd name="connsiteY44" fmla="*/ 461109 h 593879"/>
              <a:gd name="connsiteX45" fmla="*/ 534694 w 600511"/>
              <a:gd name="connsiteY45" fmla="*/ 457242 h 593879"/>
              <a:gd name="connsiteX46" fmla="*/ 548890 w 600511"/>
              <a:gd name="connsiteY46" fmla="*/ 451764 h 593879"/>
              <a:gd name="connsiteX47" fmla="*/ 551148 w 600511"/>
              <a:gd name="connsiteY47" fmla="*/ 446930 h 593879"/>
              <a:gd name="connsiteX48" fmla="*/ 539211 w 600511"/>
              <a:gd name="connsiteY48" fmla="*/ 414704 h 593879"/>
              <a:gd name="connsiteX49" fmla="*/ 534371 w 600511"/>
              <a:gd name="connsiteY49" fmla="*/ 412448 h 593879"/>
              <a:gd name="connsiteX50" fmla="*/ 520175 w 600511"/>
              <a:gd name="connsiteY50" fmla="*/ 417604 h 593879"/>
              <a:gd name="connsiteX51" fmla="*/ 514691 w 600511"/>
              <a:gd name="connsiteY51" fmla="*/ 416960 h 593879"/>
              <a:gd name="connsiteX52" fmla="*/ 512755 w 600511"/>
              <a:gd name="connsiteY52" fmla="*/ 409548 h 593879"/>
              <a:gd name="connsiteX53" fmla="*/ 518885 w 600511"/>
              <a:gd name="connsiteY53" fmla="*/ 396013 h 593879"/>
              <a:gd name="connsiteX54" fmla="*/ 516949 w 600511"/>
              <a:gd name="connsiteY54" fmla="*/ 390857 h 593879"/>
              <a:gd name="connsiteX55" fmla="*/ 485976 w 600511"/>
              <a:gd name="connsiteY55" fmla="*/ 376355 h 593879"/>
              <a:gd name="connsiteX56" fmla="*/ 480814 w 600511"/>
              <a:gd name="connsiteY56" fmla="*/ 378289 h 593879"/>
              <a:gd name="connsiteX57" fmla="*/ 474361 w 600511"/>
              <a:gd name="connsiteY57" fmla="*/ 392146 h 593879"/>
              <a:gd name="connsiteX58" fmla="*/ 470167 w 600511"/>
              <a:gd name="connsiteY58" fmla="*/ 395368 h 593879"/>
              <a:gd name="connsiteX59" fmla="*/ 463714 w 600511"/>
              <a:gd name="connsiteY59" fmla="*/ 391824 h 593879"/>
              <a:gd name="connsiteX60" fmla="*/ 458230 w 600511"/>
              <a:gd name="connsiteY60" fmla="*/ 377322 h 593879"/>
              <a:gd name="connsiteX61" fmla="*/ 453390 w 600511"/>
              <a:gd name="connsiteY61" fmla="*/ 375066 h 593879"/>
              <a:gd name="connsiteX62" fmla="*/ 0 w 600511"/>
              <a:gd name="connsiteY62" fmla="*/ 372515 h 593879"/>
              <a:gd name="connsiteX63" fmla="*/ 233292 w 600511"/>
              <a:gd name="connsiteY63" fmla="*/ 465626 h 593879"/>
              <a:gd name="connsiteX64" fmla="*/ 305248 w 600511"/>
              <a:gd name="connsiteY64" fmla="*/ 461116 h 593879"/>
              <a:gd name="connsiteX65" fmla="*/ 332998 w 600511"/>
              <a:gd name="connsiteY65" fmla="*/ 549716 h 593879"/>
              <a:gd name="connsiteX66" fmla="*/ 233292 w 600511"/>
              <a:gd name="connsiteY66" fmla="*/ 558737 h 593879"/>
              <a:gd name="connsiteX67" fmla="*/ 0 w 600511"/>
              <a:gd name="connsiteY67" fmla="*/ 465626 h 593879"/>
              <a:gd name="connsiteX68" fmla="*/ 466295 w 600511"/>
              <a:gd name="connsiteY68" fmla="*/ 326083 h 593879"/>
              <a:gd name="connsiteX69" fmla="*/ 600511 w 600511"/>
              <a:gd name="connsiteY69" fmla="*/ 459820 h 593879"/>
              <a:gd name="connsiteX70" fmla="*/ 466295 w 600511"/>
              <a:gd name="connsiteY70" fmla="*/ 593879 h 593879"/>
              <a:gd name="connsiteX71" fmla="*/ 332080 w 600511"/>
              <a:gd name="connsiteY71" fmla="*/ 459820 h 593879"/>
              <a:gd name="connsiteX72" fmla="*/ 466295 w 600511"/>
              <a:gd name="connsiteY72" fmla="*/ 326083 h 593879"/>
              <a:gd name="connsiteX73" fmla="*/ 0 w 600511"/>
              <a:gd name="connsiteY73" fmla="*/ 232654 h 593879"/>
              <a:gd name="connsiteX74" fmla="*/ 233309 w 600511"/>
              <a:gd name="connsiteY74" fmla="*/ 326103 h 593879"/>
              <a:gd name="connsiteX75" fmla="*/ 466296 w 600511"/>
              <a:gd name="connsiteY75" fmla="*/ 232654 h 593879"/>
              <a:gd name="connsiteX76" fmla="*/ 466296 w 600511"/>
              <a:gd name="connsiteY76" fmla="*/ 299035 h 593879"/>
              <a:gd name="connsiteX77" fmla="*/ 312370 w 600511"/>
              <a:gd name="connsiteY77" fmla="*/ 413429 h 593879"/>
              <a:gd name="connsiteX78" fmla="*/ 233309 w 600511"/>
              <a:gd name="connsiteY78" fmla="*/ 419229 h 593879"/>
              <a:gd name="connsiteX79" fmla="*/ 0 w 600511"/>
              <a:gd name="connsiteY79" fmla="*/ 326103 h 593879"/>
              <a:gd name="connsiteX80" fmla="*/ 233309 w 600511"/>
              <a:gd name="connsiteY80" fmla="*/ 23200 h 593879"/>
              <a:gd name="connsiteX81" fmla="*/ 23234 w 600511"/>
              <a:gd name="connsiteY81" fmla="*/ 93123 h 593879"/>
              <a:gd name="connsiteX82" fmla="*/ 233309 w 600511"/>
              <a:gd name="connsiteY82" fmla="*/ 163046 h 593879"/>
              <a:gd name="connsiteX83" fmla="*/ 443062 w 600511"/>
              <a:gd name="connsiteY83" fmla="*/ 93123 h 593879"/>
              <a:gd name="connsiteX84" fmla="*/ 233309 w 600511"/>
              <a:gd name="connsiteY84" fmla="*/ 23200 h 593879"/>
              <a:gd name="connsiteX85" fmla="*/ 233309 w 600511"/>
              <a:gd name="connsiteY85" fmla="*/ 0 h 593879"/>
              <a:gd name="connsiteX86" fmla="*/ 466296 w 600511"/>
              <a:gd name="connsiteY86" fmla="*/ 93123 h 593879"/>
              <a:gd name="connsiteX87" fmla="*/ 466296 w 600511"/>
              <a:gd name="connsiteY87" fmla="*/ 186246 h 593879"/>
              <a:gd name="connsiteX88" fmla="*/ 233309 w 600511"/>
              <a:gd name="connsiteY88" fmla="*/ 279369 h 593879"/>
              <a:gd name="connsiteX89" fmla="*/ 0 w 600511"/>
              <a:gd name="connsiteY89" fmla="*/ 186246 h 593879"/>
              <a:gd name="connsiteX90" fmla="*/ 0 w 600511"/>
              <a:gd name="connsiteY90" fmla="*/ 93123 h 593879"/>
              <a:gd name="connsiteX91" fmla="*/ 233309 w 600511"/>
              <a:gd name="connsiteY91" fmla="*/ 0 h 593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</a:cxnLst>
            <a:rect l="l" t="t" r="r" b="b"/>
            <a:pathLst>
              <a:path w="600511" h="593879">
                <a:moveTo>
                  <a:pt x="466437" y="421770"/>
                </a:moveTo>
                <a:cubicBezTo>
                  <a:pt x="487560" y="421770"/>
                  <a:pt x="504684" y="438878"/>
                  <a:pt x="504684" y="459981"/>
                </a:cubicBezTo>
                <a:cubicBezTo>
                  <a:pt x="504684" y="481084"/>
                  <a:pt x="487560" y="498192"/>
                  <a:pt x="466437" y="498192"/>
                </a:cubicBezTo>
                <a:cubicBezTo>
                  <a:pt x="445314" y="498192"/>
                  <a:pt x="428190" y="481084"/>
                  <a:pt x="428190" y="459981"/>
                </a:cubicBezTo>
                <a:cubicBezTo>
                  <a:pt x="428190" y="438878"/>
                  <a:pt x="445314" y="421770"/>
                  <a:pt x="466437" y="421770"/>
                </a:cubicBezTo>
                <a:close/>
                <a:moveTo>
                  <a:pt x="453390" y="375066"/>
                </a:moveTo>
                <a:lnTo>
                  <a:pt x="421127" y="386990"/>
                </a:lnTo>
                <a:cubicBezTo>
                  <a:pt x="419191" y="387957"/>
                  <a:pt x="418223" y="389890"/>
                  <a:pt x="418868" y="392146"/>
                </a:cubicBezTo>
                <a:lnTo>
                  <a:pt x="424031" y="406325"/>
                </a:lnTo>
                <a:cubicBezTo>
                  <a:pt x="424998" y="408259"/>
                  <a:pt x="424676" y="410515"/>
                  <a:pt x="423385" y="411481"/>
                </a:cubicBezTo>
                <a:cubicBezTo>
                  <a:pt x="422417" y="412448"/>
                  <a:pt x="418223" y="414382"/>
                  <a:pt x="416287" y="413737"/>
                </a:cubicBezTo>
                <a:lnTo>
                  <a:pt x="402414" y="407292"/>
                </a:lnTo>
                <a:cubicBezTo>
                  <a:pt x="400478" y="406325"/>
                  <a:pt x="398220" y="407292"/>
                  <a:pt x="397252" y="409226"/>
                </a:cubicBezTo>
                <a:lnTo>
                  <a:pt x="383056" y="440485"/>
                </a:lnTo>
                <a:cubicBezTo>
                  <a:pt x="382088" y="442096"/>
                  <a:pt x="383056" y="444674"/>
                  <a:pt x="384669" y="445318"/>
                </a:cubicBezTo>
                <a:lnTo>
                  <a:pt x="398542" y="451764"/>
                </a:lnTo>
                <a:cubicBezTo>
                  <a:pt x="400478" y="452730"/>
                  <a:pt x="402091" y="454664"/>
                  <a:pt x="401769" y="455953"/>
                </a:cubicBezTo>
                <a:cubicBezTo>
                  <a:pt x="401769" y="457564"/>
                  <a:pt x="400156" y="462076"/>
                  <a:pt x="398220" y="462720"/>
                </a:cubicBezTo>
                <a:lnTo>
                  <a:pt x="384024" y="467876"/>
                </a:lnTo>
                <a:cubicBezTo>
                  <a:pt x="382088" y="468521"/>
                  <a:pt x="381120" y="470777"/>
                  <a:pt x="381766" y="472710"/>
                </a:cubicBezTo>
                <a:lnTo>
                  <a:pt x="393380" y="504936"/>
                </a:lnTo>
                <a:cubicBezTo>
                  <a:pt x="394348" y="506870"/>
                  <a:pt x="396607" y="507836"/>
                  <a:pt x="398542" y="507192"/>
                </a:cubicBezTo>
                <a:lnTo>
                  <a:pt x="412738" y="502036"/>
                </a:lnTo>
                <a:cubicBezTo>
                  <a:pt x="414674" y="501391"/>
                  <a:pt x="417255" y="501713"/>
                  <a:pt x="417900" y="502680"/>
                </a:cubicBezTo>
                <a:cubicBezTo>
                  <a:pt x="418868" y="503969"/>
                  <a:pt x="421127" y="508159"/>
                  <a:pt x="420159" y="510092"/>
                </a:cubicBezTo>
                <a:lnTo>
                  <a:pt x="413706" y="523949"/>
                </a:lnTo>
                <a:cubicBezTo>
                  <a:pt x="412738" y="525561"/>
                  <a:pt x="413706" y="527816"/>
                  <a:pt x="415642" y="528783"/>
                </a:cubicBezTo>
                <a:lnTo>
                  <a:pt x="446937" y="543285"/>
                </a:lnTo>
                <a:cubicBezTo>
                  <a:pt x="448873" y="544251"/>
                  <a:pt x="451132" y="543285"/>
                  <a:pt x="451777" y="541351"/>
                </a:cubicBezTo>
                <a:lnTo>
                  <a:pt x="458230" y="527494"/>
                </a:lnTo>
                <a:cubicBezTo>
                  <a:pt x="459198" y="525561"/>
                  <a:pt x="461133" y="524272"/>
                  <a:pt x="462424" y="524272"/>
                </a:cubicBezTo>
                <a:cubicBezTo>
                  <a:pt x="464037" y="524272"/>
                  <a:pt x="468554" y="525883"/>
                  <a:pt x="469199" y="528139"/>
                </a:cubicBezTo>
                <a:lnTo>
                  <a:pt x="474361" y="542318"/>
                </a:lnTo>
                <a:cubicBezTo>
                  <a:pt x="475007" y="544251"/>
                  <a:pt x="477265" y="545218"/>
                  <a:pt x="479201" y="544574"/>
                </a:cubicBezTo>
                <a:lnTo>
                  <a:pt x="511464" y="532650"/>
                </a:lnTo>
                <a:cubicBezTo>
                  <a:pt x="513400" y="532006"/>
                  <a:pt x="514368" y="529750"/>
                  <a:pt x="513723" y="527816"/>
                </a:cubicBezTo>
                <a:lnTo>
                  <a:pt x="508560" y="513315"/>
                </a:lnTo>
                <a:cubicBezTo>
                  <a:pt x="507915" y="511381"/>
                  <a:pt x="508238" y="509125"/>
                  <a:pt x="509206" y="508159"/>
                </a:cubicBezTo>
                <a:cubicBezTo>
                  <a:pt x="510496" y="507192"/>
                  <a:pt x="514691" y="505258"/>
                  <a:pt x="516626" y="506225"/>
                </a:cubicBezTo>
                <a:lnTo>
                  <a:pt x="530500" y="512348"/>
                </a:lnTo>
                <a:cubicBezTo>
                  <a:pt x="532435" y="513315"/>
                  <a:pt x="534694" y="512348"/>
                  <a:pt x="535339" y="510737"/>
                </a:cubicBezTo>
                <a:lnTo>
                  <a:pt x="549858" y="479478"/>
                </a:lnTo>
                <a:cubicBezTo>
                  <a:pt x="550825" y="477544"/>
                  <a:pt x="549858" y="475288"/>
                  <a:pt x="547922" y="474322"/>
                </a:cubicBezTo>
                <a:lnTo>
                  <a:pt x="534049" y="467876"/>
                </a:lnTo>
                <a:cubicBezTo>
                  <a:pt x="532113" y="467232"/>
                  <a:pt x="531145" y="462398"/>
                  <a:pt x="531145" y="461109"/>
                </a:cubicBezTo>
                <a:cubicBezTo>
                  <a:pt x="531145" y="459498"/>
                  <a:pt x="532435" y="457886"/>
                  <a:pt x="534694" y="457242"/>
                </a:cubicBezTo>
                <a:lnTo>
                  <a:pt x="548890" y="451764"/>
                </a:lnTo>
                <a:cubicBezTo>
                  <a:pt x="550825" y="451119"/>
                  <a:pt x="551793" y="448863"/>
                  <a:pt x="551148" y="446930"/>
                </a:cubicBezTo>
                <a:lnTo>
                  <a:pt x="539211" y="414704"/>
                </a:lnTo>
                <a:cubicBezTo>
                  <a:pt x="538565" y="412770"/>
                  <a:pt x="536307" y="411804"/>
                  <a:pt x="534371" y="412448"/>
                </a:cubicBezTo>
                <a:lnTo>
                  <a:pt x="520175" y="417604"/>
                </a:lnTo>
                <a:cubicBezTo>
                  <a:pt x="517917" y="418571"/>
                  <a:pt x="515658" y="418249"/>
                  <a:pt x="514691" y="416960"/>
                </a:cubicBezTo>
                <a:cubicBezTo>
                  <a:pt x="513723" y="415993"/>
                  <a:pt x="511787" y="411481"/>
                  <a:pt x="512755" y="409548"/>
                </a:cubicBezTo>
                <a:lnTo>
                  <a:pt x="518885" y="396013"/>
                </a:lnTo>
                <a:cubicBezTo>
                  <a:pt x="519853" y="394079"/>
                  <a:pt x="518885" y="391824"/>
                  <a:pt x="516949" y="390857"/>
                </a:cubicBezTo>
                <a:lnTo>
                  <a:pt x="485976" y="376355"/>
                </a:lnTo>
                <a:cubicBezTo>
                  <a:pt x="484040" y="375711"/>
                  <a:pt x="481782" y="376355"/>
                  <a:pt x="480814" y="378289"/>
                </a:cubicBezTo>
                <a:lnTo>
                  <a:pt x="474361" y="392146"/>
                </a:lnTo>
                <a:cubicBezTo>
                  <a:pt x="473716" y="394079"/>
                  <a:pt x="471780" y="395691"/>
                  <a:pt x="470167" y="395368"/>
                </a:cubicBezTo>
                <a:cubicBezTo>
                  <a:pt x="468877" y="395368"/>
                  <a:pt x="464360" y="393757"/>
                  <a:pt x="463714" y="391824"/>
                </a:cubicBezTo>
                <a:lnTo>
                  <a:pt x="458230" y="377322"/>
                </a:lnTo>
                <a:cubicBezTo>
                  <a:pt x="457584" y="375389"/>
                  <a:pt x="455326" y="374422"/>
                  <a:pt x="453390" y="375066"/>
                </a:cubicBezTo>
                <a:close/>
                <a:moveTo>
                  <a:pt x="0" y="372515"/>
                </a:moveTo>
                <a:cubicBezTo>
                  <a:pt x="0" y="424064"/>
                  <a:pt x="104223" y="465626"/>
                  <a:pt x="233292" y="465626"/>
                </a:cubicBezTo>
                <a:cubicBezTo>
                  <a:pt x="258461" y="465626"/>
                  <a:pt x="282661" y="464015"/>
                  <a:pt x="305248" y="461116"/>
                </a:cubicBezTo>
                <a:cubicBezTo>
                  <a:pt x="305571" y="493978"/>
                  <a:pt x="315574" y="524264"/>
                  <a:pt x="332998" y="549716"/>
                </a:cubicBezTo>
                <a:cubicBezTo>
                  <a:pt x="302667" y="555515"/>
                  <a:pt x="268786" y="558737"/>
                  <a:pt x="233292" y="558737"/>
                </a:cubicBezTo>
                <a:cubicBezTo>
                  <a:pt x="104546" y="558737"/>
                  <a:pt x="0" y="517175"/>
                  <a:pt x="0" y="465626"/>
                </a:cubicBezTo>
                <a:close/>
                <a:moveTo>
                  <a:pt x="466295" y="326083"/>
                </a:moveTo>
                <a:cubicBezTo>
                  <a:pt x="540501" y="326083"/>
                  <a:pt x="600511" y="386023"/>
                  <a:pt x="600511" y="459820"/>
                </a:cubicBezTo>
                <a:cubicBezTo>
                  <a:pt x="600511" y="533939"/>
                  <a:pt x="540501" y="593879"/>
                  <a:pt x="466295" y="593879"/>
                </a:cubicBezTo>
                <a:cubicBezTo>
                  <a:pt x="392412" y="593879"/>
                  <a:pt x="332080" y="533939"/>
                  <a:pt x="332080" y="459820"/>
                </a:cubicBezTo>
                <a:cubicBezTo>
                  <a:pt x="332080" y="386023"/>
                  <a:pt x="392412" y="326083"/>
                  <a:pt x="466295" y="326083"/>
                </a:cubicBezTo>
                <a:close/>
                <a:moveTo>
                  <a:pt x="0" y="232654"/>
                </a:moveTo>
                <a:cubicBezTo>
                  <a:pt x="0" y="284212"/>
                  <a:pt x="104554" y="326103"/>
                  <a:pt x="233309" y="326103"/>
                </a:cubicBezTo>
                <a:cubicBezTo>
                  <a:pt x="362065" y="326103"/>
                  <a:pt x="466296" y="284212"/>
                  <a:pt x="466296" y="232654"/>
                </a:cubicBezTo>
                <a:lnTo>
                  <a:pt x="466296" y="299035"/>
                </a:lnTo>
                <a:cubicBezTo>
                  <a:pt x="393689" y="299035"/>
                  <a:pt x="332377" y="347370"/>
                  <a:pt x="312370" y="413429"/>
                </a:cubicBezTo>
                <a:cubicBezTo>
                  <a:pt x="287522" y="416973"/>
                  <a:pt x="261061" y="419229"/>
                  <a:pt x="233309" y="419229"/>
                </a:cubicBezTo>
                <a:cubicBezTo>
                  <a:pt x="104231" y="419229"/>
                  <a:pt x="0" y="377338"/>
                  <a:pt x="0" y="326103"/>
                </a:cubicBezTo>
                <a:close/>
                <a:moveTo>
                  <a:pt x="233309" y="23200"/>
                </a:moveTo>
                <a:cubicBezTo>
                  <a:pt x="105199" y="23200"/>
                  <a:pt x="23234" y="64445"/>
                  <a:pt x="23234" y="93123"/>
                </a:cubicBezTo>
                <a:cubicBezTo>
                  <a:pt x="23234" y="121479"/>
                  <a:pt x="105199" y="163046"/>
                  <a:pt x="233309" y="163046"/>
                </a:cubicBezTo>
                <a:cubicBezTo>
                  <a:pt x="361420" y="163046"/>
                  <a:pt x="443062" y="121479"/>
                  <a:pt x="443062" y="93123"/>
                </a:cubicBezTo>
                <a:cubicBezTo>
                  <a:pt x="443062" y="64445"/>
                  <a:pt x="361420" y="23200"/>
                  <a:pt x="233309" y="23200"/>
                </a:cubicBezTo>
                <a:close/>
                <a:moveTo>
                  <a:pt x="233309" y="0"/>
                </a:moveTo>
                <a:cubicBezTo>
                  <a:pt x="362065" y="0"/>
                  <a:pt x="466296" y="41567"/>
                  <a:pt x="466296" y="93123"/>
                </a:cubicBezTo>
                <a:lnTo>
                  <a:pt x="466296" y="186246"/>
                </a:lnTo>
                <a:cubicBezTo>
                  <a:pt x="466296" y="237802"/>
                  <a:pt x="362065" y="279369"/>
                  <a:pt x="233309" y="279369"/>
                </a:cubicBezTo>
                <a:cubicBezTo>
                  <a:pt x="104231" y="279369"/>
                  <a:pt x="0" y="237802"/>
                  <a:pt x="0" y="186246"/>
                </a:cubicBezTo>
                <a:lnTo>
                  <a:pt x="0" y="93123"/>
                </a:lnTo>
                <a:cubicBezTo>
                  <a:pt x="0" y="41567"/>
                  <a:pt x="104554" y="0"/>
                  <a:pt x="233309" y="0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矩形: 圆角 27">
            <a:extLst>
              <a:ext uri="{FF2B5EF4-FFF2-40B4-BE49-F238E27FC236}">
                <a16:creationId xmlns:a16="http://schemas.microsoft.com/office/drawing/2014/main" id="{409FBFDC-36AE-5722-8C6C-3AEF7075E5BD}"/>
              </a:ext>
            </a:extLst>
          </p:cNvPr>
          <p:cNvSpPr/>
          <p:nvPr/>
        </p:nvSpPr>
        <p:spPr>
          <a:xfrm>
            <a:off x="2247610" y="1437912"/>
            <a:ext cx="2002528" cy="1375089"/>
          </a:xfrm>
          <a:prstGeom prst="roundRect">
            <a:avLst>
              <a:gd name="adj" fmla="val 8038"/>
            </a:avLst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zh-CN" altLang="en-US" sz="1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用户使用</a:t>
            </a:r>
          </a:p>
        </p:txBody>
      </p:sp>
      <p:sp>
        <p:nvSpPr>
          <p:cNvPr id="29" name="矩形: 圆角 28">
            <a:extLst>
              <a:ext uri="{FF2B5EF4-FFF2-40B4-BE49-F238E27FC236}">
                <a16:creationId xmlns:a16="http://schemas.microsoft.com/office/drawing/2014/main" id="{8CBF56AA-4130-3B19-8501-3084369C09DA}"/>
              </a:ext>
            </a:extLst>
          </p:cNvPr>
          <p:cNvSpPr/>
          <p:nvPr/>
        </p:nvSpPr>
        <p:spPr>
          <a:xfrm>
            <a:off x="5211073" y="1437912"/>
            <a:ext cx="2002528" cy="1375089"/>
          </a:xfrm>
          <a:prstGeom prst="roundRect">
            <a:avLst>
              <a:gd name="adj" fmla="val 8038"/>
            </a:avLst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zh-CN" altLang="en-US" sz="1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预警通知</a:t>
            </a:r>
          </a:p>
        </p:txBody>
      </p:sp>
      <p:sp>
        <p:nvSpPr>
          <p:cNvPr id="30" name="矩形: 圆角 29">
            <a:extLst>
              <a:ext uri="{FF2B5EF4-FFF2-40B4-BE49-F238E27FC236}">
                <a16:creationId xmlns:a16="http://schemas.microsoft.com/office/drawing/2014/main" id="{06CF66C1-E968-D3C9-AEAA-9AD9A0EA077A}"/>
              </a:ext>
            </a:extLst>
          </p:cNvPr>
          <p:cNvSpPr/>
          <p:nvPr/>
        </p:nvSpPr>
        <p:spPr>
          <a:xfrm>
            <a:off x="8174535" y="1437911"/>
            <a:ext cx="2002528" cy="1375089"/>
          </a:xfrm>
          <a:prstGeom prst="roundRect">
            <a:avLst>
              <a:gd name="adj" fmla="val 8038"/>
            </a:avLst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zh-CN" altLang="en-US" sz="1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风险监控</a:t>
            </a:r>
          </a:p>
        </p:txBody>
      </p:sp>
      <p:sp>
        <p:nvSpPr>
          <p:cNvPr id="34" name="layout_348085">
            <a:extLst>
              <a:ext uri="{FF2B5EF4-FFF2-40B4-BE49-F238E27FC236}">
                <a16:creationId xmlns:a16="http://schemas.microsoft.com/office/drawing/2014/main" id="{859926FC-E3D9-396B-92A4-1605FCCF63DF}"/>
              </a:ext>
            </a:extLst>
          </p:cNvPr>
          <p:cNvSpPr/>
          <p:nvPr/>
        </p:nvSpPr>
        <p:spPr>
          <a:xfrm>
            <a:off x="8725579" y="1597264"/>
            <a:ext cx="900440" cy="723885"/>
          </a:xfrm>
          <a:custGeom>
            <a:avLst/>
            <a:gdLst>
              <a:gd name="connsiteX0" fmla="*/ 422263 w 604604"/>
              <a:gd name="connsiteY0" fmla="*/ 177896 h 486055"/>
              <a:gd name="connsiteX1" fmla="*/ 493181 w 604604"/>
              <a:gd name="connsiteY1" fmla="*/ 177896 h 486055"/>
              <a:gd name="connsiteX2" fmla="*/ 493181 w 604604"/>
              <a:gd name="connsiteY2" fmla="*/ 317051 h 486055"/>
              <a:gd name="connsiteX3" fmla="*/ 422263 w 604604"/>
              <a:gd name="connsiteY3" fmla="*/ 317051 h 486055"/>
              <a:gd name="connsiteX4" fmla="*/ 111493 w 604604"/>
              <a:gd name="connsiteY4" fmla="*/ 177896 h 486055"/>
              <a:gd name="connsiteX5" fmla="*/ 372303 w 604604"/>
              <a:gd name="connsiteY5" fmla="*/ 177896 h 486055"/>
              <a:gd name="connsiteX6" fmla="*/ 372303 w 604604"/>
              <a:gd name="connsiteY6" fmla="*/ 317051 h 486055"/>
              <a:gd name="connsiteX7" fmla="*/ 111493 w 604604"/>
              <a:gd name="connsiteY7" fmla="*/ 317051 h 486055"/>
              <a:gd name="connsiteX8" fmla="*/ 111493 w 604604"/>
              <a:gd name="connsiteY8" fmla="*/ 74023 h 486055"/>
              <a:gd name="connsiteX9" fmla="*/ 493181 w 604604"/>
              <a:gd name="connsiteY9" fmla="*/ 74023 h 486055"/>
              <a:gd name="connsiteX10" fmla="*/ 493181 w 604604"/>
              <a:gd name="connsiteY10" fmla="*/ 133510 h 486055"/>
              <a:gd name="connsiteX11" fmla="*/ 111493 w 604604"/>
              <a:gd name="connsiteY11" fmla="*/ 133510 h 486055"/>
              <a:gd name="connsiteX12" fmla="*/ 34806 w 604604"/>
              <a:gd name="connsiteY12" fmla="*/ 34755 h 486055"/>
              <a:gd name="connsiteX13" fmla="*/ 34806 w 604604"/>
              <a:gd name="connsiteY13" fmla="*/ 365257 h 486055"/>
              <a:gd name="connsiteX14" fmla="*/ 237253 w 604604"/>
              <a:gd name="connsiteY14" fmla="*/ 365257 h 486055"/>
              <a:gd name="connsiteX15" fmla="*/ 367351 w 604604"/>
              <a:gd name="connsiteY15" fmla="*/ 365257 h 486055"/>
              <a:gd name="connsiteX16" fmla="*/ 453909 w 604604"/>
              <a:gd name="connsiteY16" fmla="*/ 365257 h 486055"/>
              <a:gd name="connsiteX17" fmla="*/ 453909 w 604604"/>
              <a:gd name="connsiteY17" fmla="*/ 360311 h 486055"/>
              <a:gd name="connsiteX18" fmla="*/ 471247 w 604604"/>
              <a:gd name="connsiteY18" fmla="*/ 342998 h 486055"/>
              <a:gd name="connsiteX19" fmla="*/ 488585 w 604604"/>
              <a:gd name="connsiteY19" fmla="*/ 360311 h 486055"/>
              <a:gd name="connsiteX20" fmla="*/ 488585 w 604604"/>
              <a:gd name="connsiteY20" fmla="*/ 365257 h 486055"/>
              <a:gd name="connsiteX21" fmla="*/ 506705 w 604604"/>
              <a:gd name="connsiteY21" fmla="*/ 365257 h 486055"/>
              <a:gd name="connsiteX22" fmla="*/ 506705 w 604604"/>
              <a:gd name="connsiteY22" fmla="*/ 360311 h 486055"/>
              <a:gd name="connsiteX23" fmla="*/ 524173 w 604604"/>
              <a:gd name="connsiteY23" fmla="*/ 342998 h 486055"/>
              <a:gd name="connsiteX24" fmla="*/ 541510 w 604604"/>
              <a:gd name="connsiteY24" fmla="*/ 360311 h 486055"/>
              <a:gd name="connsiteX25" fmla="*/ 541510 w 604604"/>
              <a:gd name="connsiteY25" fmla="*/ 365257 h 486055"/>
              <a:gd name="connsiteX26" fmla="*/ 569929 w 604604"/>
              <a:gd name="connsiteY26" fmla="*/ 365257 h 486055"/>
              <a:gd name="connsiteX27" fmla="*/ 569929 w 604604"/>
              <a:gd name="connsiteY27" fmla="*/ 34755 h 486055"/>
              <a:gd name="connsiteX28" fmla="*/ 17338 w 604604"/>
              <a:gd name="connsiteY28" fmla="*/ 0 h 486055"/>
              <a:gd name="connsiteX29" fmla="*/ 587266 w 604604"/>
              <a:gd name="connsiteY29" fmla="*/ 0 h 486055"/>
              <a:gd name="connsiteX30" fmla="*/ 604604 w 604604"/>
              <a:gd name="connsiteY30" fmla="*/ 17443 h 486055"/>
              <a:gd name="connsiteX31" fmla="*/ 604604 w 604604"/>
              <a:gd name="connsiteY31" fmla="*/ 382570 h 486055"/>
              <a:gd name="connsiteX32" fmla="*/ 587266 w 604604"/>
              <a:gd name="connsiteY32" fmla="*/ 399882 h 486055"/>
              <a:gd name="connsiteX33" fmla="*/ 387426 w 604604"/>
              <a:gd name="connsiteY33" fmla="*/ 399882 h 486055"/>
              <a:gd name="connsiteX34" fmla="*/ 412977 w 604604"/>
              <a:gd name="connsiteY34" fmla="*/ 456637 h 486055"/>
              <a:gd name="connsiteX35" fmla="*/ 416496 w 604604"/>
              <a:gd name="connsiteY35" fmla="*/ 475511 h 486055"/>
              <a:gd name="connsiteX36" fmla="*/ 400462 w 604604"/>
              <a:gd name="connsiteY36" fmla="*/ 486055 h 486055"/>
              <a:gd name="connsiteX37" fmla="*/ 204272 w 604604"/>
              <a:gd name="connsiteY37" fmla="*/ 486055 h 486055"/>
              <a:gd name="connsiteX38" fmla="*/ 188238 w 604604"/>
              <a:gd name="connsiteY38" fmla="*/ 475511 h 486055"/>
              <a:gd name="connsiteX39" fmla="*/ 191758 w 604604"/>
              <a:gd name="connsiteY39" fmla="*/ 456637 h 486055"/>
              <a:gd name="connsiteX40" fmla="*/ 217178 w 604604"/>
              <a:gd name="connsiteY40" fmla="*/ 399882 h 486055"/>
              <a:gd name="connsiteX41" fmla="*/ 17338 w 604604"/>
              <a:gd name="connsiteY41" fmla="*/ 399882 h 486055"/>
              <a:gd name="connsiteX42" fmla="*/ 0 w 604604"/>
              <a:gd name="connsiteY42" fmla="*/ 382570 h 486055"/>
              <a:gd name="connsiteX43" fmla="*/ 0 w 604604"/>
              <a:gd name="connsiteY43" fmla="*/ 17443 h 486055"/>
              <a:gd name="connsiteX44" fmla="*/ 17338 w 604604"/>
              <a:gd name="connsiteY44" fmla="*/ 0 h 486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604604" h="486055">
                <a:moveTo>
                  <a:pt x="422263" y="177896"/>
                </a:moveTo>
                <a:lnTo>
                  <a:pt x="493181" y="177896"/>
                </a:lnTo>
                <a:lnTo>
                  <a:pt x="493181" y="317051"/>
                </a:lnTo>
                <a:lnTo>
                  <a:pt x="422263" y="317051"/>
                </a:lnTo>
                <a:close/>
                <a:moveTo>
                  <a:pt x="111493" y="177896"/>
                </a:moveTo>
                <a:lnTo>
                  <a:pt x="372303" y="177896"/>
                </a:lnTo>
                <a:lnTo>
                  <a:pt x="372303" y="317051"/>
                </a:lnTo>
                <a:lnTo>
                  <a:pt x="111493" y="317051"/>
                </a:lnTo>
                <a:close/>
                <a:moveTo>
                  <a:pt x="111493" y="74023"/>
                </a:moveTo>
                <a:lnTo>
                  <a:pt x="493181" y="74023"/>
                </a:lnTo>
                <a:lnTo>
                  <a:pt x="493181" y="133510"/>
                </a:lnTo>
                <a:lnTo>
                  <a:pt x="111493" y="133510"/>
                </a:lnTo>
                <a:close/>
                <a:moveTo>
                  <a:pt x="34806" y="34755"/>
                </a:moveTo>
                <a:lnTo>
                  <a:pt x="34806" y="365257"/>
                </a:lnTo>
                <a:lnTo>
                  <a:pt x="237253" y="365257"/>
                </a:lnTo>
                <a:lnTo>
                  <a:pt x="367351" y="365257"/>
                </a:lnTo>
                <a:lnTo>
                  <a:pt x="453909" y="365257"/>
                </a:lnTo>
                <a:lnTo>
                  <a:pt x="453909" y="360311"/>
                </a:lnTo>
                <a:cubicBezTo>
                  <a:pt x="453909" y="350808"/>
                  <a:pt x="461600" y="342998"/>
                  <a:pt x="471247" y="342998"/>
                </a:cubicBezTo>
                <a:cubicBezTo>
                  <a:pt x="480894" y="342998"/>
                  <a:pt x="488585" y="350808"/>
                  <a:pt x="488585" y="360311"/>
                </a:cubicBezTo>
                <a:lnTo>
                  <a:pt x="488585" y="365257"/>
                </a:lnTo>
                <a:lnTo>
                  <a:pt x="506705" y="365257"/>
                </a:lnTo>
                <a:lnTo>
                  <a:pt x="506705" y="360311"/>
                </a:lnTo>
                <a:cubicBezTo>
                  <a:pt x="506705" y="350808"/>
                  <a:pt x="514526" y="342998"/>
                  <a:pt x="524173" y="342998"/>
                </a:cubicBezTo>
                <a:cubicBezTo>
                  <a:pt x="533689" y="342998"/>
                  <a:pt x="541510" y="350808"/>
                  <a:pt x="541510" y="360311"/>
                </a:cubicBezTo>
                <a:lnTo>
                  <a:pt x="541510" y="365257"/>
                </a:lnTo>
                <a:lnTo>
                  <a:pt x="569929" y="365257"/>
                </a:lnTo>
                <a:lnTo>
                  <a:pt x="569929" y="34755"/>
                </a:lnTo>
                <a:close/>
                <a:moveTo>
                  <a:pt x="17338" y="0"/>
                </a:moveTo>
                <a:lnTo>
                  <a:pt x="587266" y="0"/>
                </a:lnTo>
                <a:cubicBezTo>
                  <a:pt x="596913" y="0"/>
                  <a:pt x="604604" y="7810"/>
                  <a:pt x="604604" y="17443"/>
                </a:cubicBezTo>
                <a:lnTo>
                  <a:pt x="604604" y="382570"/>
                </a:lnTo>
                <a:cubicBezTo>
                  <a:pt x="604604" y="392202"/>
                  <a:pt x="596913" y="399882"/>
                  <a:pt x="587266" y="399882"/>
                </a:cubicBezTo>
                <a:lnTo>
                  <a:pt x="387426" y="399882"/>
                </a:lnTo>
                <a:cubicBezTo>
                  <a:pt x="395117" y="437241"/>
                  <a:pt x="412716" y="456376"/>
                  <a:pt x="412977" y="456637"/>
                </a:cubicBezTo>
                <a:cubicBezTo>
                  <a:pt x="417800" y="461583"/>
                  <a:pt x="419103" y="469003"/>
                  <a:pt x="416496" y="475511"/>
                </a:cubicBezTo>
                <a:cubicBezTo>
                  <a:pt x="413759" y="481890"/>
                  <a:pt x="407371" y="486055"/>
                  <a:pt x="400462" y="486055"/>
                </a:cubicBezTo>
                <a:lnTo>
                  <a:pt x="204272" y="486055"/>
                </a:lnTo>
                <a:cubicBezTo>
                  <a:pt x="197233" y="486055"/>
                  <a:pt x="190976" y="481890"/>
                  <a:pt x="188238" y="475511"/>
                </a:cubicBezTo>
                <a:cubicBezTo>
                  <a:pt x="185501" y="469003"/>
                  <a:pt x="186804" y="461583"/>
                  <a:pt x="191758" y="456637"/>
                </a:cubicBezTo>
                <a:cubicBezTo>
                  <a:pt x="191888" y="456506"/>
                  <a:pt x="209617" y="437241"/>
                  <a:pt x="217178" y="399882"/>
                </a:cubicBezTo>
                <a:lnTo>
                  <a:pt x="17338" y="399882"/>
                </a:lnTo>
                <a:cubicBezTo>
                  <a:pt x="7822" y="399882"/>
                  <a:pt x="0" y="392202"/>
                  <a:pt x="0" y="382570"/>
                </a:cubicBezTo>
                <a:lnTo>
                  <a:pt x="0" y="17443"/>
                </a:lnTo>
                <a:cubicBezTo>
                  <a:pt x="0" y="7810"/>
                  <a:pt x="7822" y="0"/>
                  <a:pt x="17338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8" name="warning_170279">
            <a:extLst>
              <a:ext uri="{FF2B5EF4-FFF2-40B4-BE49-F238E27FC236}">
                <a16:creationId xmlns:a16="http://schemas.microsoft.com/office/drawing/2014/main" id="{891CC544-6EF4-E7AB-70EE-CAB1BE4B932C}"/>
              </a:ext>
            </a:extLst>
          </p:cNvPr>
          <p:cNvSpPr/>
          <p:nvPr/>
        </p:nvSpPr>
        <p:spPr>
          <a:xfrm>
            <a:off x="5791277" y="1597144"/>
            <a:ext cx="767816" cy="766661"/>
          </a:xfrm>
          <a:custGeom>
            <a:avLst/>
            <a:gdLst>
              <a:gd name="T0" fmla="*/ 455839 w 606244"/>
              <a:gd name="T1" fmla="*/ 455839 w 606244"/>
              <a:gd name="T2" fmla="*/ 600116 w 606244"/>
              <a:gd name="T3" fmla="*/ 600116 w 606244"/>
              <a:gd name="T4" fmla="*/ 600116 w 606244"/>
              <a:gd name="T5" fmla="*/ 600116 w 606244"/>
              <a:gd name="T6" fmla="*/ 600116 w 606244"/>
              <a:gd name="T7" fmla="*/ 600116 w 606244"/>
              <a:gd name="T8" fmla="*/ 600116 w 606244"/>
              <a:gd name="T9" fmla="*/ 600116 w 606244"/>
              <a:gd name="T10" fmla="*/ 455839 w 606244"/>
              <a:gd name="T11" fmla="*/ 455839 w 606244"/>
              <a:gd name="T12" fmla="*/ 600116 w 606244"/>
              <a:gd name="T13" fmla="*/ 600116 w 606244"/>
              <a:gd name="T14" fmla="*/ 600116 w 606244"/>
              <a:gd name="T15" fmla="*/ 600116 w 606244"/>
              <a:gd name="T16" fmla="*/ 600116 w 606244"/>
              <a:gd name="T17" fmla="*/ 600116 w 606244"/>
              <a:gd name="T18" fmla="*/ 600116 w 606244"/>
              <a:gd name="T19" fmla="*/ 600116 w 606244"/>
              <a:gd name="T20" fmla="*/ 455839 w 606244"/>
              <a:gd name="T21" fmla="*/ 455839 w 606244"/>
              <a:gd name="T22" fmla="*/ 600116 w 606244"/>
              <a:gd name="T23" fmla="*/ 600116 w 606244"/>
              <a:gd name="T24" fmla="*/ 600116 w 606244"/>
              <a:gd name="T25" fmla="*/ 600116 w 606244"/>
              <a:gd name="T26" fmla="*/ 600116 w 606244"/>
              <a:gd name="T27" fmla="*/ 600116 w 606244"/>
              <a:gd name="T28" fmla="*/ 600116 w 606244"/>
              <a:gd name="T29" fmla="*/ 600116 w 6062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20" h="320">
                <a:moveTo>
                  <a:pt x="160" y="0"/>
                </a:moveTo>
                <a:cubicBezTo>
                  <a:pt x="72" y="0"/>
                  <a:pt x="0" y="72"/>
                  <a:pt x="0" y="160"/>
                </a:cubicBezTo>
                <a:cubicBezTo>
                  <a:pt x="0" y="248"/>
                  <a:pt x="72" y="320"/>
                  <a:pt x="160" y="320"/>
                </a:cubicBezTo>
                <a:cubicBezTo>
                  <a:pt x="248" y="320"/>
                  <a:pt x="320" y="248"/>
                  <a:pt x="320" y="160"/>
                </a:cubicBezTo>
                <a:cubicBezTo>
                  <a:pt x="320" y="72"/>
                  <a:pt x="248" y="0"/>
                  <a:pt x="160" y="0"/>
                </a:cubicBezTo>
                <a:close/>
                <a:moveTo>
                  <a:pt x="160" y="262"/>
                </a:moveTo>
                <a:cubicBezTo>
                  <a:pt x="147" y="262"/>
                  <a:pt x="139" y="252"/>
                  <a:pt x="139" y="240"/>
                </a:cubicBezTo>
                <a:cubicBezTo>
                  <a:pt x="139" y="227"/>
                  <a:pt x="148" y="218"/>
                  <a:pt x="160" y="218"/>
                </a:cubicBezTo>
                <a:cubicBezTo>
                  <a:pt x="173" y="218"/>
                  <a:pt x="181" y="227"/>
                  <a:pt x="181" y="240"/>
                </a:cubicBezTo>
                <a:cubicBezTo>
                  <a:pt x="181" y="253"/>
                  <a:pt x="173" y="262"/>
                  <a:pt x="160" y="262"/>
                </a:cubicBezTo>
                <a:close/>
                <a:moveTo>
                  <a:pt x="168" y="178"/>
                </a:moveTo>
                <a:cubicBezTo>
                  <a:pt x="165" y="188"/>
                  <a:pt x="155" y="189"/>
                  <a:pt x="152" y="178"/>
                </a:cubicBezTo>
                <a:cubicBezTo>
                  <a:pt x="148" y="165"/>
                  <a:pt x="134" y="116"/>
                  <a:pt x="134" y="85"/>
                </a:cubicBezTo>
                <a:cubicBezTo>
                  <a:pt x="134" y="44"/>
                  <a:pt x="186" y="43"/>
                  <a:pt x="186" y="85"/>
                </a:cubicBezTo>
                <a:cubicBezTo>
                  <a:pt x="186" y="117"/>
                  <a:pt x="172" y="166"/>
                  <a:pt x="168" y="178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7" name="warning_170279">
            <a:extLst>
              <a:ext uri="{FF2B5EF4-FFF2-40B4-BE49-F238E27FC236}">
                <a16:creationId xmlns:a16="http://schemas.microsoft.com/office/drawing/2014/main" id="{C11C96D7-8CC4-0838-A2DE-FF8F2182B9CA}"/>
              </a:ext>
            </a:extLst>
          </p:cNvPr>
          <p:cNvSpPr/>
          <p:nvPr/>
        </p:nvSpPr>
        <p:spPr>
          <a:xfrm>
            <a:off x="2864966" y="1639772"/>
            <a:ext cx="767816" cy="596333"/>
          </a:xfrm>
          <a:custGeom>
            <a:avLst/>
            <a:gdLst>
              <a:gd name="T0" fmla="*/ 654 w 1183"/>
              <a:gd name="T1" fmla="*/ 196 h 920"/>
              <a:gd name="T2" fmla="*/ 849 w 1183"/>
              <a:gd name="T3" fmla="*/ 0 h 920"/>
              <a:gd name="T4" fmla="*/ 1045 w 1183"/>
              <a:gd name="T5" fmla="*/ 196 h 920"/>
              <a:gd name="T6" fmla="*/ 849 w 1183"/>
              <a:gd name="T7" fmla="*/ 391 h 920"/>
              <a:gd name="T8" fmla="*/ 654 w 1183"/>
              <a:gd name="T9" fmla="*/ 196 h 920"/>
              <a:gd name="T10" fmla="*/ 932 w 1183"/>
              <a:gd name="T11" fmla="*/ 405 h 920"/>
              <a:gd name="T12" fmla="*/ 767 w 1183"/>
              <a:gd name="T13" fmla="*/ 405 h 920"/>
              <a:gd name="T14" fmla="*/ 516 w 1183"/>
              <a:gd name="T15" fmla="*/ 655 h 920"/>
              <a:gd name="T16" fmla="*/ 516 w 1183"/>
              <a:gd name="T17" fmla="*/ 858 h 920"/>
              <a:gd name="T18" fmla="*/ 517 w 1183"/>
              <a:gd name="T19" fmla="*/ 861 h 920"/>
              <a:gd name="T20" fmla="*/ 531 w 1183"/>
              <a:gd name="T21" fmla="*/ 866 h 920"/>
              <a:gd name="T22" fmla="*/ 871 w 1183"/>
              <a:gd name="T23" fmla="*/ 920 h 920"/>
              <a:gd name="T24" fmla="*/ 1168 w 1183"/>
              <a:gd name="T25" fmla="*/ 865 h 920"/>
              <a:gd name="T26" fmla="*/ 1181 w 1183"/>
              <a:gd name="T27" fmla="*/ 858 h 920"/>
              <a:gd name="T28" fmla="*/ 1183 w 1183"/>
              <a:gd name="T29" fmla="*/ 858 h 920"/>
              <a:gd name="T30" fmla="*/ 1183 w 1183"/>
              <a:gd name="T31" fmla="*/ 655 h 920"/>
              <a:gd name="T32" fmla="*/ 932 w 1183"/>
              <a:gd name="T33" fmla="*/ 405 h 920"/>
              <a:gd name="T34" fmla="*/ 333 w 1183"/>
              <a:gd name="T35" fmla="*/ 391 h 920"/>
              <a:gd name="T36" fmla="*/ 529 w 1183"/>
              <a:gd name="T37" fmla="*/ 196 h 920"/>
              <a:gd name="T38" fmla="*/ 333 w 1183"/>
              <a:gd name="T39" fmla="*/ 0 h 920"/>
              <a:gd name="T40" fmla="*/ 138 w 1183"/>
              <a:gd name="T41" fmla="*/ 196 h 920"/>
              <a:gd name="T42" fmla="*/ 333 w 1183"/>
              <a:gd name="T43" fmla="*/ 391 h 920"/>
              <a:gd name="T44" fmla="*/ 471 w 1183"/>
              <a:gd name="T45" fmla="*/ 858 h 920"/>
              <a:gd name="T46" fmla="*/ 471 w 1183"/>
              <a:gd name="T47" fmla="*/ 655 h 920"/>
              <a:gd name="T48" fmla="*/ 556 w 1183"/>
              <a:gd name="T49" fmla="*/ 448 h 920"/>
              <a:gd name="T50" fmla="*/ 416 w 1183"/>
              <a:gd name="T51" fmla="*/ 405 h 920"/>
              <a:gd name="T52" fmla="*/ 250 w 1183"/>
              <a:gd name="T53" fmla="*/ 405 h 920"/>
              <a:gd name="T54" fmla="*/ 0 w 1183"/>
              <a:gd name="T55" fmla="*/ 655 h 920"/>
              <a:gd name="T56" fmla="*/ 0 w 1183"/>
              <a:gd name="T57" fmla="*/ 858 h 920"/>
              <a:gd name="T58" fmla="*/ 1 w 1183"/>
              <a:gd name="T59" fmla="*/ 861 h 920"/>
              <a:gd name="T60" fmla="*/ 15 w 1183"/>
              <a:gd name="T61" fmla="*/ 866 h 920"/>
              <a:gd name="T62" fmla="*/ 355 w 1183"/>
              <a:gd name="T63" fmla="*/ 920 h 920"/>
              <a:gd name="T64" fmla="*/ 509 w 1183"/>
              <a:gd name="T65" fmla="*/ 907 h 920"/>
              <a:gd name="T66" fmla="*/ 477 w 1183"/>
              <a:gd name="T67" fmla="*/ 897 h 920"/>
              <a:gd name="T68" fmla="*/ 471 w 1183"/>
              <a:gd name="T69" fmla="*/ 858 h 9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183" h="920">
                <a:moveTo>
                  <a:pt x="654" y="196"/>
                </a:moveTo>
                <a:cubicBezTo>
                  <a:pt x="654" y="88"/>
                  <a:pt x="741" y="0"/>
                  <a:pt x="849" y="0"/>
                </a:cubicBezTo>
                <a:cubicBezTo>
                  <a:pt x="957" y="0"/>
                  <a:pt x="1045" y="88"/>
                  <a:pt x="1045" y="196"/>
                </a:cubicBezTo>
                <a:cubicBezTo>
                  <a:pt x="1045" y="304"/>
                  <a:pt x="957" y="391"/>
                  <a:pt x="849" y="391"/>
                </a:cubicBezTo>
                <a:cubicBezTo>
                  <a:pt x="741" y="391"/>
                  <a:pt x="654" y="304"/>
                  <a:pt x="654" y="196"/>
                </a:cubicBezTo>
                <a:close/>
                <a:moveTo>
                  <a:pt x="932" y="405"/>
                </a:moveTo>
                <a:lnTo>
                  <a:pt x="767" y="405"/>
                </a:lnTo>
                <a:cubicBezTo>
                  <a:pt x="628" y="405"/>
                  <a:pt x="516" y="517"/>
                  <a:pt x="516" y="655"/>
                </a:cubicBezTo>
                <a:lnTo>
                  <a:pt x="516" y="858"/>
                </a:lnTo>
                <a:lnTo>
                  <a:pt x="517" y="861"/>
                </a:lnTo>
                <a:lnTo>
                  <a:pt x="531" y="866"/>
                </a:lnTo>
                <a:cubicBezTo>
                  <a:pt x="662" y="907"/>
                  <a:pt x="777" y="920"/>
                  <a:pt x="871" y="920"/>
                </a:cubicBezTo>
                <a:cubicBezTo>
                  <a:pt x="1055" y="920"/>
                  <a:pt x="1162" y="868"/>
                  <a:pt x="1168" y="865"/>
                </a:cubicBezTo>
                <a:lnTo>
                  <a:pt x="1181" y="858"/>
                </a:lnTo>
                <a:lnTo>
                  <a:pt x="1183" y="858"/>
                </a:lnTo>
                <a:lnTo>
                  <a:pt x="1183" y="655"/>
                </a:lnTo>
                <a:cubicBezTo>
                  <a:pt x="1183" y="517"/>
                  <a:pt x="1070" y="405"/>
                  <a:pt x="932" y="405"/>
                </a:cubicBezTo>
                <a:close/>
                <a:moveTo>
                  <a:pt x="333" y="391"/>
                </a:moveTo>
                <a:cubicBezTo>
                  <a:pt x="441" y="391"/>
                  <a:pt x="529" y="304"/>
                  <a:pt x="529" y="196"/>
                </a:cubicBezTo>
                <a:cubicBezTo>
                  <a:pt x="529" y="88"/>
                  <a:pt x="441" y="0"/>
                  <a:pt x="333" y="0"/>
                </a:cubicBezTo>
                <a:cubicBezTo>
                  <a:pt x="225" y="0"/>
                  <a:pt x="138" y="88"/>
                  <a:pt x="138" y="196"/>
                </a:cubicBezTo>
                <a:cubicBezTo>
                  <a:pt x="138" y="304"/>
                  <a:pt x="225" y="391"/>
                  <a:pt x="333" y="391"/>
                </a:cubicBezTo>
                <a:close/>
                <a:moveTo>
                  <a:pt x="471" y="858"/>
                </a:moveTo>
                <a:lnTo>
                  <a:pt x="471" y="655"/>
                </a:lnTo>
                <a:cubicBezTo>
                  <a:pt x="471" y="574"/>
                  <a:pt x="504" y="501"/>
                  <a:pt x="556" y="448"/>
                </a:cubicBezTo>
                <a:cubicBezTo>
                  <a:pt x="516" y="421"/>
                  <a:pt x="468" y="405"/>
                  <a:pt x="416" y="405"/>
                </a:cubicBezTo>
                <a:lnTo>
                  <a:pt x="250" y="405"/>
                </a:lnTo>
                <a:cubicBezTo>
                  <a:pt x="112" y="405"/>
                  <a:pt x="0" y="517"/>
                  <a:pt x="0" y="655"/>
                </a:cubicBezTo>
                <a:lnTo>
                  <a:pt x="0" y="858"/>
                </a:lnTo>
                <a:lnTo>
                  <a:pt x="1" y="861"/>
                </a:lnTo>
                <a:lnTo>
                  <a:pt x="15" y="866"/>
                </a:lnTo>
                <a:cubicBezTo>
                  <a:pt x="146" y="907"/>
                  <a:pt x="261" y="920"/>
                  <a:pt x="355" y="920"/>
                </a:cubicBezTo>
                <a:cubicBezTo>
                  <a:pt x="415" y="920"/>
                  <a:pt x="466" y="915"/>
                  <a:pt x="509" y="907"/>
                </a:cubicBezTo>
                <a:lnTo>
                  <a:pt x="477" y="897"/>
                </a:lnTo>
                <a:lnTo>
                  <a:pt x="471" y="85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9DC36A1A-D173-B3D8-761D-DD9FBCA5E265}"/>
              </a:ext>
            </a:extLst>
          </p:cNvPr>
          <p:cNvSpPr txBox="1"/>
          <p:nvPr/>
        </p:nvSpPr>
        <p:spPr>
          <a:xfrm>
            <a:off x="614253" y="502571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智能体系统架构</a:t>
            </a:r>
          </a:p>
        </p:txBody>
      </p:sp>
    </p:spTree>
    <p:extLst>
      <p:ext uri="{BB962C8B-B14F-4D97-AF65-F5344CB8AC3E}">
        <p14:creationId xmlns:p14="http://schemas.microsoft.com/office/powerpoint/2010/main" val="369126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: 圆角 3">
            <a:extLst>
              <a:ext uri="{FF2B5EF4-FFF2-40B4-BE49-F238E27FC236}">
                <a16:creationId xmlns:a16="http://schemas.microsoft.com/office/drawing/2014/main" id="{CE000F94-7F5F-B3CB-CFAA-D77395A9ADF6}"/>
              </a:ext>
            </a:extLst>
          </p:cNvPr>
          <p:cNvSpPr/>
          <p:nvPr/>
        </p:nvSpPr>
        <p:spPr>
          <a:xfrm>
            <a:off x="2470973" y="1814841"/>
            <a:ext cx="1242467" cy="342027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违章记录</a:t>
            </a:r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id="{33BB1581-950E-FF3E-5335-1F91F4769FCE}"/>
              </a:ext>
            </a:extLst>
          </p:cNvPr>
          <p:cNvSpPr/>
          <p:nvPr/>
        </p:nvSpPr>
        <p:spPr>
          <a:xfrm>
            <a:off x="2470973" y="2399429"/>
            <a:ext cx="1242467" cy="342027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管控能力指标</a:t>
            </a:r>
          </a:p>
        </p:txBody>
      </p:sp>
      <p:sp>
        <p:nvSpPr>
          <p:cNvPr id="6" name="矩形: 圆角 5">
            <a:extLst>
              <a:ext uri="{FF2B5EF4-FFF2-40B4-BE49-F238E27FC236}">
                <a16:creationId xmlns:a16="http://schemas.microsoft.com/office/drawing/2014/main" id="{01C9E05D-CF3F-2919-83E0-B1CC5F45F103}"/>
              </a:ext>
            </a:extLst>
          </p:cNvPr>
          <p:cNvSpPr/>
          <p:nvPr/>
        </p:nvSpPr>
        <p:spPr>
          <a:xfrm>
            <a:off x="2470973" y="2984017"/>
            <a:ext cx="1242467" cy="342027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履约情况</a:t>
            </a:r>
          </a:p>
        </p:txBody>
      </p:sp>
      <p:sp>
        <p:nvSpPr>
          <p:cNvPr id="7" name="矩形: 圆角 6">
            <a:extLst>
              <a:ext uri="{FF2B5EF4-FFF2-40B4-BE49-F238E27FC236}">
                <a16:creationId xmlns:a16="http://schemas.microsoft.com/office/drawing/2014/main" id="{6E60F499-8BA1-0ABD-B0B1-3D7F6B1E3EE1}"/>
              </a:ext>
            </a:extLst>
          </p:cNvPr>
          <p:cNvSpPr/>
          <p:nvPr/>
        </p:nvSpPr>
        <p:spPr>
          <a:xfrm>
            <a:off x="2470973" y="3568605"/>
            <a:ext cx="1242467" cy="342027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项目风险参数</a:t>
            </a:r>
          </a:p>
        </p:txBody>
      </p:sp>
      <p:sp>
        <p:nvSpPr>
          <p:cNvPr id="8" name="矩形: 圆角 7">
            <a:extLst>
              <a:ext uri="{FF2B5EF4-FFF2-40B4-BE49-F238E27FC236}">
                <a16:creationId xmlns:a16="http://schemas.microsoft.com/office/drawing/2014/main" id="{8220082D-9622-3374-9396-06CCAB22CBC6}"/>
              </a:ext>
            </a:extLst>
          </p:cNvPr>
          <p:cNvSpPr/>
          <p:nvPr/>
        </p:nvSpPr>
        <p:spPr>
          <a:xfrm>
            <a:off x="4195070" y="1814841"/>
            <a:ext cx="1423953" cy="342027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00" b="1" dirty="0" err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data_integration</a:t>
            </a:r>
            <a:r>
              <a:rPr lang="en-US" altLang="zh-CN" sz="1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()</a:t>
            </a:r>
            <a:endParaRPr lang="zh-CN" altLang="en-US" sz="10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FE313DC6-DB2A-9DA5-9F1B-67C879609736}"/>
              </a:ext>
            </a:extLst>
          </p:cNvPr>
          <p:cNvSpPr/>
          <p:nvPr/>
        </p:nvSpPr>
        <p:spPr>
          <a:xfrm>
            <a:off x="4195070" y="2399429"/>
            <a:ext cx="1423953" cy="342027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00" b="1" dirty="0" err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data_cleaning</a:t>
            </a:r>
            <a:r>
              <a:rPr lang="en-US" altLang="zh-CN" sz="1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()</a:t>
            </a:r>
            <a:endParaRPr lang="zh-CN" altLang="en-US" sz="10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: 圆角 9">
            <a:extLst>
              <a:ext uri="{FF2B5EF4-FFF2-40B4-BE49-F238E27FC236}">
                <a16:creationId xmlns:a16="http://schemas.microsoft.com/office/drawing/2014/main" id="{736AF25B-3D54-623B-B513-B25E0C9CAFC5}"/>
              </a:ext>
            </a:extLst>
          </p:cNvPr>
          <p:cNvSpPr/>
          <p:nvPr/>
        </p:nvSpPr>
        <p:spPr>
          <a:xfrm>
            <a:off x="4195070" y="2984017"/>
            <a:ext cx="1423953" cy="342027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real_ </a:t>
            </a:r>
            <a:r>
              <a:rPr lang="en-US" altLang="zh-CN" sz="1000" b="1" dirty="0" err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time_collect</a:t>
            </a:r>
            <a:r>
              <a:rPr lang="en-US" altLang="zh-CN" sz="1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()</a:t>
            </a:r>
            <a:endParaRPr lang="zh-CN" altLang="en-US" sz="10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矩形: 圆角 19">
            <a:extLst>
              <a:ext uri="{FF2B5EF4-FFF2-40B4-BE49-F238E27FC236}">
                <a16:creationId xmlns:a16="http://schemas.microsoft.com/office/drawing/2014/main" id="{8F9E5FD9-3E7D-5019-3E23-C1A02DE86F49}"/>
              </a:ext>
            </a:extLst>
          </p:cNvPr>
          <p:cNvSpPr/>
          <p:nvPr/>
        </p:nvSpPr>
        <p:spPr>
          <a:xfrm>
            <a:off x="6100653" y="1814841"/>
            <a:ext cx="1542614" cy="342027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00" b="1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calculate_performancescore</a:t>
            </a:r>
            <a:r>
              <a:rPr lang="en-US" altLang="zh-CN" sz="1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()</a:t>
            </a:r>
            <a:endParaRPr lang="zh-CN" altLang="en-US" sz="1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矩形: 圆角 20">
            <a:extLst>
              <a:ext uri="{FF2B5EF4-FFF2-40B4-BE49-F238E27FC236}">
                <a16:creationId xmlns:a16="http://schemas.microsoft.com/office/drawing/2014/main" id="{EFBFFA59-A5CE-8D5E-5150-063C116D7B46}"/>
              </a:ext>
            </a:extLst>
          </p:cNvPr>
          <p:cNvSpPr/>
          <p:nvPr/>
        </p:nvSpPr>
        <p:spPr>
          <a:xfrm>
            <a:off x="6100653" y="2399429"/>
            <a:ext cx="1542614" cy="342027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00" b="1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apply_weightcoefficients</a:t>
            </a:r>
            <a:r>
              <a:rPr lang="en-US" altLang="zh-CN" sz="1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()</a:t>
            </a:r>
            <a:endParaRPr lang="zh-CN" altLang="en-US" sz="1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矩形: 圆角 21">
            <a:extLst>
              <a:ext uri="{FF2B5EF4-FFF2-40B4-BE49-F238E27FC236}">
                <a16:creationId xmlns:a16="http://schemas.microsoft.com/office/drawing/2014/main" id="{2C34C3E8-E95F-3CF5-A166-5E582ED73DFF}"/>
              </a:ext>
            </a:extLst>
          </p:cNvPr>
          <p:cNvSpPr/>
          <p:nvPr/>
        </p:nvSpPr>
        <p:spPr>
          <a:xfrm>
            <a:off x="6100653" y="2984017"/>
            <a:ext cx="1542614" cy="342027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00" b="1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load_scoring_model</a:t>
            </a:r>
            <a:endParaRPr lang="zh-CN" altLang="en-US" sz="1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矩形: 圆角 22">
            <a:extLst>
              <a:ext uri="{FF2B5EF4-FFF2-40B4-BE49-F238E27FC236}">
                <a16:creationId xmlns:a16="http://schemas.microsoft.com/office/drawing/2014/main" id="{DC2E9965-EBF5-5501-D931-8FF41C9A7030}"/>
              </a:ext>
            </a:extLst>
          </p:cNvPr>
          <p:cNvSpPr/>
          <p:nvPr/>
        </p:nvSpPr>
        <p:spPr>
          <a:xfrm>
            <a:off x="6100653" y="3568605"/>
            <a:ext cx="1542614" cy="342027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00" b="1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query_risk_catabase</a:t>
            </a:r>
            <a:endParaRPr lang="zh-CN" altLang="en-US" sz="1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矩形: 圆角 23">
            <a:extLst>
              <a:ext uri="{FF2B5EF4-FFF2-40B4-BE49-F238E27FC236}">
                <a16:creationId xmlns:a16="http://schemas.microsoft.com/office/drawing/2014/main" id="{3E16FC15-E272-EDBB-A4CC-C6113D7783CD}"/>
              </a:ext>
            </a:extLst>
          </p:cNvPr>
          <p:cNvSpPr/>
          <p:nvPr/>
        </p:nvSpPr>
        <p:spPr>
          <a:xfrm>
            <a:off x="8124897" y="1814841"/>
            <a:ext cx="1542614" cy="342027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00" b="1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generate_report</a:t>
            </a:r>
            <a:endParaRPr lang="zh-CN" altLang="en-US" sz="1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矩形: 圆角 24">
            <a:extLst>
              <a:ext uri="{FF2B5EF4-FFF2-40B4-BE49-F238E27FC236}">
                <a16:creationId xmlns:a16="http://schemas.microsoft.com/office/drawing/2014/main" id="{56B0BA83-72A4-C890-1E1D-7E86C8BF8950}"/>
              </a:ext>
            </a:extLst>
          </p:cNvPr>
          <p:cNvSpPr/>
          <p:nvPr/>
        </p:nvSpPr>
        <p:spPr>
          <a:xfrm>
            <a:off x="8124897" y="2399429"/>
            <a:ext cx="1542614" cy="342027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00" b="1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create_visualization</a:t>
            </a:r>
            <a:endParaRPr lang="zh-CN" altLang="en-US" sz="1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矩形: 圆角 25">
            <a:extLst>
              <a:ext uri="{FF2B5EF4-FFF2-40B4-BE49-F238E27FC236}">
                <a16:creationId xmlns:a16="http://schemas.microsoft.com/office/drawing/2014/main" id="{30D989A2-4E50-68D8-7102-498EBD24E28E}"/>
              </a:ext>
            </a:extLst>
          </p:cNvPr>
          <p:cNvSpPr/>
          <p:nvPr/>
        </p:nvSpPr>
        <p:spPr>
          <a:xfrm>
            <a:off x="8124897" y="2984017"/>
            <a:ext cx="1542614" cy="342027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send _alert</a:t>
            </a:r>
            <a:endParaRPr lang="zh-CN" altLang="en-US" sz="1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矩形: 圆角 26">
            <a:extLst>
              <a:ext uri="{FF2B5EF4-FFF2-40B4-BE49-F238E27FC236}">
                <a16:creationId xmlns:a16="http://schemas.microsoft.com/office/drawing/2014/main" id="{7FF22C93-6AB5-A879-1C19-2A045570D1B4}"/>
              </a:ext>
            </a:extLst>
          </p:cNvPr>
          <p:cNvSpPr/>
          <p:nvPr/>
        </p:nvSpPr>
        <p:spPr>
          <a:xfrm>
            <a:off x="2470973" y="5118198"/>
            <a:ext cx="1242467" cy="342027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绩效评分</a:t>
            </a:r>
          </a:p>
        </p:txBody>
      </p:sp>
      <p:sp>
        <p:nvSpPr>
          <p:cNvPr id="28" name="矩形: 圆角 27">
            <a:extLst>
              <a:ext uri="{FF2B5EF4-FFF2-40B4-BE49-F238E27FC236}">
                <a16:creationId xmlns:a16="http://schemas.microsoft.com/office/drawing/2014/main" id="{F5C873EA-31D9-B338-ECC1-BF232B1DAF99}"/>
              </a:ext>
            </a:extLst>
          </p:cNvPr>
          <p:cNvSpPr/>
          <p:nvPr/>
        </p:nvSpPr>
        <p:spPr>
          <a:xfrm>
            <a:off x="2470972" y="5608552"/>
            <a:ext cx="1242467" cy="342027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可视化图表</a:t>
            </a:r>
          </a:p>
        </p:txBody>
      </p:sp>
      <p:sp>
        <p:nvSpPr>
          <p:cNvPr id="29" name="矩形: 圆角 28">
            <a:extLst>
              <a:ext uri="{FF2B5EF4-FFF2-40B4-BE49-F238E27FC236}">
                <a16:creationId xmlns:a16="http://schemas.microsoft.com/office/drawing/2014/main" id="{1324945B-1FCB-0247-1CAB-3E773309D49E}"/>
              </a:ext>
            </a:extLst>
          </p:cNvPr>
          <p:cNvSpPr/>
          <p:nvPr/>
        </p:nvSpPr>
        <p:spPr>
          <a:xfrm>
            <a:off x="4195070" y="5608551"/>
            <a:ext cx="1423953" cy="342027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performanceevaluation.job.py</a:t>
            </a:r>
            <a:endParaRPr lang="zh-CN" altLang="en-US" sz="1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矩形: 圆角 29">
            <a:extLst>
              <a:ext uri="{FF2B5EF4-FFF2-40B4-BE49-F238E27FC236}">
                <a16:creationId xmlns:a16="http://schemas.microsoft.com/office/drawing/2014/main" id="{8A5EB9A6-18F5-0D96-823E-CB4A815B133D}"/>
              </a:ext>
            </a:extLst>
          </p:cNvPr>
          <p:cNvSpPr/>
          <p:nvPr/>
        </p:nvSpPr>
        <p:spPr>
          <a:xfrm>
            <a:off x="5823774" y="5608550"/>
            <a:ext cx="1144745" cy="342027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real_timemonitoring.py</a:t>
            </a:r>
            <a:endParaRPr lang="zh-CN" altLang="en-US" sz="1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矩形: 圆角 30">
            <a:extLst>
              <a:ext uri="{FF2B5EF4-FFF2-40B4-BE49-F238E27FC236}">
                <a16:creationId xmlns:a16="http://schemas.microsoft.com/office/drawing/2014/main" id="{E93E6178-2D02-2853-2349-AD489E818506}"/>
              </a:ext>
            </a:extLst>
          </p:cNvPr>
          <p:cNvSpPr/>
          <p:nvPr/>
        </p:nvSpPr>
        <p:spPr>
          <a:xfrm>
            <a:off x="7173270" y="5608549"/>
            <a:ext cx="1144745" cy="342027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data_sync.py</a:t>
            </a:r>
            <a:endParaRPr lang="zh-CN" altLang="en-US" sz="1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矩形: 圆角 31">
            <a:extLst>
              <a:ext uri="{FF2B5EF4-FFF2-40B4-BE49-F238E27FC236}">
                <a16:creationId xmlns:a16="http://schemas.microsoft.com/office/drawing/2014/main" id="{12931A67-4CF5-21A5-AAD5-7A5B40B8DF43}"/>
              </a:ext>
            </a:extLst>
          </p:cNvPr>
          <p:cNvSpPr/>
          <p:nvPr/>
        </p:nvSpPr>
        <p:spPr>
          <a:xfrm>
            <a:off x="8522766" y="5608549"/>
            <a:ext cx="1144745" cy="342027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Datsx.py</a:t>
            </a:r>
            <a:endParaRPr lang="zh-CN" altLang="en-US" sz="1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6" name="直接箭头连接符 35">
            <a:extLst>
              <a:ext uri="{FF2B5EF4-FFF2-40B4-BE49-F238E27FC236}">
                <a16:creationId xmlns:a16="http://schemas.microsoft.com/office/drawing/2014/main" id="{135A7BE8-54EC-7718-8082-685E63DF5E53}"/>
              </a:ext>
            </a:extLst>
          </p:cNvPr>
          <p:cNvCxnSpPr>
            <a:stCxn id="4" idx="3"/>
            <a:endCxn id="8" idx="1"/>
          </p:cNvCxnSpPr>
          <p:nvPr/>
        </p:nvCxnSpPr>
        <p:spPr>
          <a:xfrm>
            <a:off x="3713440" y="1985855"/>
            <a:ext cx="481630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箭头连接符 36">
            <a:extLst>
              <a:ext uri="{FF2B5EF4-FFF2-40B4-BE49-F238E27FC236}">
                <a16:creationId xmlns:a16="http://schemas.microsoft.com/office/drawing/2014/main" id="{10A8DE68-78E1-7CA9-14F4-1F190DEF13E6}"/>
              </a:ext>
            </a:extLst>
          </p:cNvPr>
          <p:cNvCxnSpPr>
            <a:cxnSpLocks/>
            <a:stCxn id="5" idx="3"/>
            <a:endCxn id="9" idx="1"/>
          </p:cNvCxnSpPr>
          <p:nvPr/>
        </p:nvCxnSpPr>
        <p:spPr>
          <a:xfrm>
            <a:off x="3713440" y="2570443"/>
            <a:ext cx="481630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箭头连接符 39">
            <a:extLst>
              <a:ext uri="{FF2B5EF4-FFF2-40B4-BE49-F238E27FC236}">
                <a16:creationId xmlns:a16="http://schemas.microsoft.com/office/drawing/2014/main" id="{35694654-D849-732F-3D9E-45A3656F977A}"/>
              </a:ext>
            </a:extLst>
          </p:cNvPr>
          <p:cNvCxnSpPr>
            <a:cxnSpLocks/>
            <a:stCxn id="6" idx="3"/>
            <a:endCxn id="10" idx="1"/>
          </p:cNvCxnSpPr>
          <p:nvPr/>
        </p:nvCxnSpPr>
        <p:spPr>
          <a:xfrm>
            <a:off x="3713440" y="3155031"/>
            <a:ext cx="481630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连接符: 肘形 42">
            <a:extLst>
              <a:ext uri="{FF2B5EF4-FFF2-40B4-BE49-F238E27FC236}">
                <a16:creationId xmlns:a16="http://schemas.microsoft.com/office/drawing/2014/main" id="{744AE031-083B-64F1-3125-3C5244AE4E9F}"/>
              </a:ext>
            </a:extLst>
          </p:cNvPr>
          <p:cNvCxnSpPr>
            <a:cxnSpLocks/>
            <a:stCxn id="7" idx="3"/>
            <a:endCxn id="10" idx="1"/>
          </p:cNvCxnSpPr>
          <p:nvPr/>
        </p:nvCxnSpPr>
        <p:spPr>
          <a:xfrm flipV="1">
            <a:off x="3713440" y="3155031"/>
            <a:ext cx="481630" cy="584588"/>
          </a:xfrm>
          <a:prstGeom prst="bentConnector3">
            <a:avLst>
              <a:gd name="adj1" fmla="val 50000"/>
            </a:avLst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接箭头连接符 47">
            <a:extLst>
              <a:ext uri="{FF2B5EF4-FFF2-40B4-BE49-F238E27FC236}">
                <a16:creationId xmlns:a16="http://schemas.microsoft.com/office/drawing/2014/main" id="{D6BDE619-C1EE-0192-5E1A-3175355DDEF9}"/>
              </a:ext>
            </a:extLst>
          </p:cNvPr>
          <p:cNvCxnSpPr>
            <a:cxnSpLocks/>
            <a:stCxn id="8" idx="2"/>
            <a:endCxn id="9" idx="0"/>
          </p:cNvCxnSpPr>
          <p:nvPr/>
        </p:nvCxnSpPr>
        <p:spPr>
          <a:xfrm>
            <a:off x="4907047" y="2156868"/>
            <a:ext cx="0" cy="24256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箭头连接符 50">
            <a:extLst>
              <a:ext uri="{FF2B5EF4-FFF2-40B4-BE49-F238E27FC236}">
                <a16:creationId xmlns:a16="http://schemas.microsoft.com/office/drawing/2014/main" id="{F41BEEA1-7236-CD95-6EE3-BA8C8E74FF0B}"/>
              </a:ext>
            </a:extLst>
          </p:cNvPr>
          <p:cNvCxnSpPr>
            <a:cxnSpLocks/>
            <a:stCxn id="20" idx="3"/>
            <a:endCxn id="24" idx="1"/>
          </p:cNvCxnSpPr>
          <p:nvPr/>
        </p:nvCxnSpPr>
        <p:spPr>
          <a:xfrm>
            <a:off x="7643267" y="1985855"/>
            <a:ext cx="481630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连接符: 肘形 51">
            <a:extLst>
              <a:ext uri="{FF2B5EF4-FFF2-40B4-BE49-F238E27FC236}">
                <a16:creationId xmlns:a16="http://schemas.microsoft.com/office/drawing/2014/main" id="{DF742F08-FB05-DEAA-7765-7D8A09FFD523}"/>
              </a:ext>
            </a:extLst>
          </p:cNvPr>
          <p:cNvCxnSpPr>
            <a:cxnSpLocks/>
            <a:stCxn id="9" idx="3"/>
            <a:endCxn id="22" idx="1"/>
          </p:cNvCxnSpPr>
          <p:nvPr/>
        </p:nvCxnSpPr>
        <p:spPr>
          <a:xfrm>
            <a:off x="5619023" y="2570443"/>
            <a:ext cx="481630" cy="584588"/>
          </a:xfrm>
          <a:prstGeom prst="bentConnector3">
            <a:avLst>
              <a:gd name="adj1" fmla="val 54348"/>
            </a:avLst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接箭头连接符 52">
            <a:extLst>
              <a:ext uri="{FF2B5EF4-FFF2-40B4-BE49-F238E27FC236}">
                <a16:creationId xmlns:a16="http://schemas.microsoft.com/office/drawing/2014/main" id="{F33F50FE-0F9B-D264-1F19-BD2C5E1003E9}"/>
              </a:ext>
            </a:extLst>
          </p:cNvPr>
          <p:cNvCxnSpPr>
            <a:cxnSpLocks/>
            <a:stCxn id="9" idx="2"/>
            <a:endCxn id="10" idx="0"/>
          </p:cNvCxnSpPr>
          <p:nvPr/>
        </p:nvCxnSpPr>
        <p:spPr>
          <a:xfrm>
            <a:off x="4907047" y="2741456"/>
            <a:ext cx="0" cy="24256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连接符: 肘形 53">
            <a:extLst>
              <a:ext uri="{FF2B5EF4-FFF2-40B4-BE49-F238E27FC236}">
                <a16:creationId xmlns:a16="http://schemas.microsoft.com/office/drawing/2014/main" id="{FEEA9FE5-DDCC-ED66-3F53-EC28FC362E72}"/>
              </a:ext>
            </a:extLst>
          </p:cNvPr>
          <p:cNvCxnSpPr>
            <a:cxnSpLocks/>
            <a:stCxn id="10" idx="2"/>
          </p:cNvCxnSpPr>
          <p:nvPr/>
        </p:nvCxnSpPr>
        <p:spPr>
          <a:xfrm rot="16200000" flipH="1">
            <a:off x="4362598" y="3870493"/>
            <a:ext cx="2282505" cy="1193606"/>
          </a:xfrm>
          <a:prstGeom prst="bentConnector3">
            <a:avLst>
              <a:gd name="adj1" fmla="val 50000"/>
            </a:avLst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连接符: 肘形 60">
            <a:extLst>
              <a:ext uri="{FF2B5EF4-FFF2-40B4-BE49-F238E27FC236}">
                <a16:creationId xmlns:a16="http://schemas.microsoft.com/office/drawing/2014/main" id="{29F95F11-5AB0-0458-CC62-EC148F2647AC}"/>
              </a:ext>
            </a:extLst>
          </p:cNvPr>
          <p:cNvCxnSpPr>
            <a:cxnSpLocks/>
            <a:stCxn id="10" idx="3"/>
            <a:endCxn id="22" idx="1"/>
          </p:cNvCxnSpPr>
          <p:nvPr/>
        </p:nvCxnSpPr>
        <p:spPr>
          <a:xfrm>
            <a:off x="5619023" y="3155031"/>
            <a:ext cx="481630" cy="12700"/>
          </a:xfrm>
          <a:prstGeom prst="bentConnector3">
            <a:avLst>
              <a:gd name="adj1" fmla="val 50000"/>
            </a:avLst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接箭头连接符 62">
            <a:extLst>
              <a:ext uri="{FF2B5EF4-FFF2-40B4-BE49-F238E27FC236}">
                <a16:creationId xmlns:a16="http://schemas.microsoft.com/office/drawing/2014/main" id="{1A3BD446-EFBC-8B32-4ADB-28A27DED7694}"/>
              </a:ext>
            </a:extLst>
          </p:cNvPr>
          <p:cNvCxnSpPr>
            <a:cxnSpLocks/>
            <a:stCxn id="8" idx="3"/>
            <a:endCxn id="20" idx="1"/>
          </p:cNvCxnSpPr>
          <p:nvPr/>
        </p:nvCxnSpPr>
        <p:spPr>
          <a:xfrm>
            <a:off x="5619023" y="1985855"/>
            <a:ext cx="481630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连接符: 肘形 70">
            <a:extLst>
              <a:ext uri="{FF2B5EF4-FFF2-40B4-BE49-F238E27FC236}">
                <a16:creationId xmlns:a16="http://schemas.microsoft.com/office/drawing/2014/main" id="{7E048D3C-3900-CB12-F342-3AB53E365DE6}"/>
              </a:ext>
            </a:extLst>
          </p:cNvPr>
          <p:cNvCxnSpPr>
            <a:cxnSpLocks/>
            <a:stCxn id="23" idx="1"/>
            <a:endCxn id="22" idx="1"/>
          </p:cNvCxnSpPr>
          <p:nvPr/>
        </p:nvCxnSpPr>
        <p:spPr>
          <a:xfrm rot="10800000">
            <a:off x="6100653" y="3155031"/>
            <a:ext cx="12700" cy="584588"/>
          </a:xfrm>
          <a:prstGeom prst="bentConnector3">
            <a:avLst>
              <a:gd name="adj1" fmla="val 1800000"/>
            </a:avLst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接箭头连接符 75">
            <a:extLst>
              <a:ext uri="{FF2B5EF4-FFF2-40B4-BE49-F238E27FC236}">
                <a16:creationId xmlns:a16="http://schemas.microsoft.com/office/drawing/2014/main" id="{748AE7BD-99FD-ACC1-A0A3-FF32D71DCF67}"/>
              </a:ext>
            </a:extLst>
          </p:cNvPr>
          <p:cNvCxnSpPr>
            <a:cxnSpLocks/>
            <a:stCxn id="20" idx="2"/>
            <a:endCxn id="21" idx="0"/>
          </p:cNvCxnSpPr>
          <p:nvPr/>
        </p:nvCxnSpPr>
        <p:spPr>
          <a:xfrm>
            <a:off x="6871960" y="2156868"/>
            <a:ext cx="0" cy="24256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连接符: 肘形 78">
            <a:extLst>
              <a:ext uri="{FF2B5EF4-FFF2-40B4-BE49-F238E27FC236}">
                <a16:creationId xmlns:a16="http://schemas.microsoft.com/office/drawing/2014/main" id="{42D75181-97CC-BB34-ABEA-4C9F998DD2EE}"/>
              </a:ext>
            </a:extLst>
          </p:cNvPr>
          <p:cNvCxnSpPr>
            <a:cxnSpLocks/>
            <a:stCxn id="20" idx="3"/>
            <a:endCxn id="25" idx="1"/>
          </p:cNvCxnSpPr>
          <p:nvPr/>
        </p:nvCxnSpPr>
        <p:spPr>
          <a:xfrm>
            <a:off x="7643267" y="1985855"/>
            <a:ext cx="481630" cy="584588"/>
          </a:xfrm>
          <a:prstGeom prst="bentConnector3">
            <a:avLst>
              <a:gd name="adj1" fmla="val 50000"/>
            </a:avLst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接箭头连接符 80">
            <a:extLst>
              <a:ext uri="{FF2B5EF4-FFF2-40B4-BE49-F238E27FC236}">
                <a16:creationId xmlns:a16="http://schemas.microsoft.com/office/drawing/2014/main" id="{92FFA46D-DF12-8167-F6CC-94F5D7637F6F}"/>
              </a:ext>
            </a:extLst>
          </p:cNvPr>
          <p:cNvCxnSpPr>
            <a:cxnSpLocks/>
            <a:stCxn id="21" idx="2"/>
            <a:endCxn id="22" idx="0"/>
          </p:cNvCxnSpPr>
          <p:nvPr/>
        </p:nvCxnSpPr>
        <p:spPr>
          <a:xfrm>
            <a:off x="6871960" y="2741456"/>
            <a:ext cx="0" cy="24256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连接符: 肘形 81">
            <a:extLst>
              <a:ext uri="{FF2B5EF4-FFF2-40B4-BE49-F238E27FC236}">
                <a16:creationId xmlns:a16="http://schemas.microsoft.com/office/drawing/2014/main" id="{37003817-D6B3-1C5B-A192-5FBB7C7E53E2}"/>
              </a:ext>
            </a:extLst>
          </p:cNvPr>
          <p:cNvCxnSpPr>
            <a:cxnSpLocks/>
            <a:stCxn id="20" idx="3"/>
          </p:cNvCxnSpPr>
          <p:nvPr/>
        </p:nvCxnSpPr>
        <p:spPr>
          <a:xfrm flipH="1">
            <a:off x="6579958" y="1985855"/>
            <a:ext cx="1063309" cy="3622694"/>
          </a:xfrm>
          <a:prstGeom prst="bentConnector4">
            <a:avLst>
              <a:gd name="adj1" fmla="val -21499"/>
              <a:gd name="adj2" fmla="val 76445"/>
            </a:avLst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连接符: 肘形 84">
            <a:extLst>
              <a:ext uri="{FF2B5EF4-FFF2-40B4-BE49-F238E27FC236}">
                <a16:creationId xmlns:a16="http://schemas.microsoft.com/office/drawing/2014/main" id="{7C9DFAED-C1D8-5B06-19E9-FA6221EA570F}"/>
              </a:ext>
            </a:extLst>
          </p:cNvPr>
          <p:cNvCxnSpPr>
            <a:cxnSpLocks/>
            <a:stCxn id="23" idx="2"/>
          </p:cNvCxnSpPr>
          <p:nvPr/>
        </p:nvCxnSpPr>
        <p:spPr>
          <a:xfrm rot="5400000">
            <a:off x="5877001" y="4613589"/>
            <a:ext cx="1697917" cy="292003"/>
          </a:xfrm>
          <a:prstGeom prst="bentConnector3">
            <a:avLst>
              <a:gd name="adj1" fmla="val 50000"/>
            </a:avLst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接箭头连接符 93">
            <a:extLst>
              <a:ext uri="{FF2B5EF4-FFF2-40B4-BE49-F238E27FC236}">
                <a16:creationId xmlns:a16="http://schemas.microsoft.com/office/drawing/2014/main" id="{55D74D82-0940-607C-4F45-E6E67356C348}"/>
              </a:ext>
            </a:extLst>
          </p:cNvPr>
          <p:cNvCxnSpPr>
            <a:cxnSpLocks/>
            <a:stCxn id="24" idx="2"/>
            <a:endCxn id="25" idx="0"/>
          </p:cNvCxnSpPr>
          <p:nvPr/>
        </p:nvCxnSpPr>
        <p:spPr>
          <a:xfrm>
            <a:off x="8896204" y="2156868"/>
            <a:ext cx="0" cy="24256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接箭头连接符 98">
            <a:extLst>
              <a:ext uri="{FF2B5EF4-FFF2-40B4-BE49-F238E27FC236}">
                <a16:creationId xmlns:a16="http://schemas.microsoft.com/office/drawing/2014/main" id="{191F2731-32BE-54E5-1622-075B76D4BFB7}"/>
              </a:ext>
            </a:extLst>
          </p:cNvPr>
          <p:cNvCxnSpPr>
            <a:cxnSpLocks/>
            <a:stCxn id="25" idx="2"/>
            <a:endCxn id="26" idx="0"/>
          </p:cNvCxnSpPr>
          <p:nvPr/>
        </p:nvCxnSpPr>
        <p:spPr>
          <a:xfrm>
            <a:off x="8896204" y="2741456"/>
            <a:ext cx="0" cy="24256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接箭头连接符 101">
            <a:extLst>
              <a:ext uri="{FF2B5EF4-FFF2-40B4-BE49-F238E27FC236}">
                <a16:creationId xmlns:a16="http://schemas.microsoft.com/office/drawing/2014/main" id="{5D30D8B1-981B-0F37-033F-A3CC266C46B2}"/>
              </a:ext>
            </a:extLst>
          </p:cNvPr>
          <p:cNvCxnSpPr>
            <a:cxnSpLocks/>
            <a:stCxn id="26" idx="2"/>
          </p:cNvCxnSpPr>
          <p:nvPr/>
        </p:nvCxnSpPr>
        <p:spPr>
          <a:xfrm>
            <a:off x="8896204" y="3326044"/>
            <a:ext cx="0" cy="2282505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接箭头连接符 106">
            <a:extLst>
              <a:ext uri="{FF2B5EF4-FFF2-40B4-BE49-F238E27FC236}">
                <a16:creationId xmlns:a16="http://schemas.microsoft.com/office/drawing/2014/main" id="{51FFC6A2-70AD-E296-544D-90B6F791821D}"/>
              </a:ext>
            </a:extLst>
          </p:cNvPr>
          <p:cNvCxnSpPr>
            <a:cxnSpLocks/>
            <a:stCxn id="22" idx="2"/>
            <a:endCxn id="23" idx="0"/>
          </p:cNvCxnSpPr>
          <p:nvPr/>
        </p:nvCxnSpPr>
        <p:spPr>
          <a:xfrm>
            <a:off x="6871960" y="3326044"/>
            <a:ext cx="0" cy="24256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文本框 109">
            <a:extLst>
              <a:ext uri="{FF2B5EF4-FFF2-40B4-BE49-F238E27FC236}">
                <a16:creationId xmlns:a16="http://schemas.microsoft.com/office/drawing/2014/main" id="{11E46083-734A-A268-05A8-B36035EF6C2A}"/>
              </a:ext>
            </a:extLst>
          </p:cNvPr>
          <p:cNvSpPr txBox="1"/>
          <p:nvPr/>
        </p:nvSpPr>
        <p:spPr>
          <a:xfrm>
            <a:off x="2743391" y="1324229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数据输入</a:t>
            </a:r>
          </a:p>
        </p:txBody>
      </p:sp>
      <p:sp>
        <p:nvSpPr>
          <p:cNvPr id="111" name="文本框 110">
            <a:extLst>
              <a:ext uri="{FF2B5EF4-FFF2-40B4-BE49-F238E27FC236}">
                <a16:creationId xmlns:a16="http://schemas.microsoft.com/office/drawing/2014/main" id="{565059E5-521B-A143-F1FA-3334FD1F8B5A}"/>
              </a:ext>
            </a:extLst>
          </p:cNvPr>
          <p:cNvSpPr txBox="1"/>
          <p:nvPr/>
        </p:nvSpPr>
        <p:spPr>
          <a:xfrm>
            <a:off x="4558232" y="1324228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数据处理</a:t>
            </a:r>
          </a:p>
        </p:txBody>
      </p:sp>
      <p:sp>
        <p:nvSpPr>
          <p:cNvPr id="112" name="文本框 111">
            <a:extLst>
              <a:ext uri="{FF2B5EF4-FFF2-40B4-BE49-F238E27FC236}">
                <a16:creationId xmlns:a16="http://schemas.microsoft.com/office/drawing/2014/main" id="{C8A717CE-6681-D0F0-4884-83F80866F4F1}"/>
              </a:ext>
            </a:extLst>
          </p:cNvPr>
          <p:cNvSpPr txBox="1"/>
          <p:nvPr/>
        </p:nvSpPr>
        <p:spPr>
          <a:xfrm>
            <a:off x="6523146" y="1329205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数据输出</a:t>
            </a:r>
          </a:p>
        </p:txBody>
      </p:sp>
      <p:sp>
        <p:nvSpPr>
          <p:cNvPr id="113" name="文本框 112">
            <a:extLst>
              <a:ext uri="{FF2B5EF4-FFF2-40B4-BE49-F238E27FC236}">
                <a16:creationId xmlns:a16="http://schemas.microsoft.com/office/drawing/2014/main" id="{0D7ACEE0-0C17-93CE-354F-96FAA8ECC5C5}"/>
              </a:ext>
            </a:extLst>
          </p:cNvPr>
          <p:cNvSpPr txBox="1"/>
          <p:nvPr/>
        </p:nvSpPr>
        <p:spPr>
          <a:xfrm>
            <a:off x="8547390" y="1324227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业务执行</a:t>
            </a:r>
          </a:p>
        </p:txBody>
      </p:sp>
      <p:cxnSp>
        <p:nvCxnSpPr>
          <p:cNvPr id="114" name="直接箭头连接符 113">
            <a:extLst>
              <a:ext uri="{FF2B5EF4-FFF2-40B4-BE49-F238E27FC236}">
                <a16:creationId xmlns:a16="http://schemas.microsoft.com/office/drawing/2014/main" id="{55E20E8F-62E4-C27F-2982-6E1E3066F250}"/>
              </a:ext>
            </a:extLst>
          </p:cNvPr>
          <p:cNvCxnSpPr>
            <a:cxnSpLocks/>
            <a:stCxn id="7" idx="2"/>
            <a:endCxn id="27" idx="0"/>
          </p:cNvCxnSpPr>
          <p:nvPr/>
        </p:nvCxnSpPr>
        <p:spPr>
          <a:xfrm>
            <a:off x="3092207" y="3910632"/>
            <a:ext cx="0" cy="120756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文本框 117">
            <a:extLst>
              <a:ext uri="{FF2B5EF4-FFF2-40B4-BE49-F238E27FC236}">
                <a16:creationId xmlns:a16="http://schemas.microsoft.com/office/drawing/2014/main" id="{31F64934-E0E5-E470-1AFF-7E67271DBFE5}"/>
              </a:ext>
            </a:extLst>
          </p:cNvPr>
          <p:cNvSpPr txBox="1"/>
          <p:nvPr/>
        </p:nvSpPr>
        <p:spPr>
          <a:xfrm>
            <a:off x="375183" y="153565"/>
            <a:ext cx="60971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/>
              <a:t>智能体系统的数据流和函数调用关系图：</a:t>
            </a:r>
          </a:p>
        </p:txBody>
      </p:sp>
    </p:spTree>
    <p:extLst>
      <p:ext uri="{BB962C8B-B14F-4D97-AF65-F5344CB8AC3E}">
        <p14:creationId xmlns:p14="http://schemas.microsoft.com/office/powerpoint/2010/main" val="639514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id="{8168DBFA-C018-C976-261A-87D522C8EEF9}"/>
              </a:ext>
            </a:extLst>
          </p:cNvPr>
          <p:cNvSpPr txBox="1"/>
          <p:nvPr/>
        </p:nvSpPr>
        <p:spPr>
          <a:xfrm>
            <a:off x="354243" y="307435"/>
            <a:ext cx="60971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/>
              <a:t>智能分析助手系统架构设计框架图：</a:t>
            </a:r>
          </a:p>
        </p:txBody>
      </p: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B30DA348-4FA8-AB91-F032-2DB6D8CFB949}"/>
              </a:ext>
            </a:extLst>
          </p:cNvPr>
          <p:cNvGrpSpPr/>
          <p:nvPr/>
        </p:nvGrpSpPr>
        <p:grpSpPr>
          <a:xfrm>
            <a:off x="2450033" y="4599920"/>
            <a:ext cx="1409991" cy="1228506"/>
            <a:chOff x="2024244" y="4606901"/>
            <a:chExt cx="1409991" cy="1228506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B4823547-6937-95E7-52CA-F1019F3D2BB7}"/>
                </a:ext>
              </a:extLst>
            </p:cNvPr>
            <p:cNvSpPr/>
            <p:nvPr/>
          </p:nvSpPr>
          <p:spPr>
            <a:xfrm>
              <a:off x="2024244" y="4606901"/>
              <a:ext cx="1409991" cy="251286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数据集成模块</a:t>
              </a:r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37666DD5-FD59-00CC-2A84-77E5BE06E648}"/>
                </a:ext>
              </a:extLst>
            </p:cNvPr>
            <p:cNvSpPr/>
            <p:nvPr/>
          </p:nvSpPr>
          <p:spPr>
            <a:xfrm>
              <a:off x="2024244" y="4858186"/>
              <a:ext cx="1409991" cy="977221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业务系统数据库接口</a:t>
              </a:r>
              <a:endParaRPr lang="en-US" altLang="zh-CN" sz="1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endParaRPr lang="en-US" altLang="zh-CN" sz="1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en-US" sz="1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实时同步规则配置</a:t>
              </a:r>
            </a:p>
          </p:txBody>
        </p:sp>
      </p:grp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CFD54EF3-9995-35FD-D3B2-0D30EAB9C672}"/>
              </a:ext>
            </a:extLst>
          </p:cNvPr>
          <p:cNvGrpSpPr/>
          <p:nvPr/>
        </p:nvGrpSpPr>
        <p:grpSpPr>
          <a:xfrm>
            <a:off x="4337001" y="4599920"/>
            <a:ext cx="1409991" cy="1228506"/>
            <a:chOff x="3957746" y="4606901"/>
            <a:chExt cx="1409991" cy="1228506"/>
          </a:xfrm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E1EDFBC1-5D78-F01A-DD03-D78646618757}"/>
                </a:ext>
              </a:extLst>
            </p:cNvPr>
            <p:cNvSpPr/>
            <p:nvPr/>
          </p:nvSpPr>
          <p:spPr>
            <a:xfrm>
              <a:off x="3957746" y="4606901"/>
              <a:ext cx="1409991" cy="251286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大模型接口</a:t>
              </a:r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6DEC8989-E197-8AF9-222E-AB2E05179116}"/>
                </a:ext>
              </a:extLst>
            </p:cNvPr>
            <p:cNvSpPr/>
            <p:nvPr/>
          </p:nvSpPr>
          <p:spPr>
            <a:xfrm>
              <a:off x="3957746" y="4858186"/>
              <a:ext cx="1409991" cy="977221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自然语言生成</a:t>
              </a:r>
              <a:endParaRPr lang="en-US" altLang="zh-CN" sz="1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endParaRPr lang="en-US" altLang="zh-CN" sz="1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en-US" sz="1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智能推理</a:t>
              </a:r>
            </a:p>
          </p:txBody>
        </p:sp>
      </p:grp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D5B75A19-DB73-6A98-9773-A96AA2B50607}"/>
              </a:ext>
            </a:extLst>
          </p:cNvPr>
          <p:cNvGrpSpPr/>
          <p:nvPr/>
        </p:nvGrpSpPr>
        <p:grpSpPr>
          <a:xfrm>
            <a:off x="6223969" y="4599920"/>
            <a:ext cx="1409991" cy="1228506"/>
            <a:chOff x="3957746" y="4606901"/>
            <a:chExt cx="1409991" cy="1228506"/>
          </a:xfrm>
        </p:grpSpPr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B5D75C61-BA9D-9C44-2D2A-F5278184288D}"/>
                </a:ext>
              </a:extLst>
            </p:cNvPr>
            <p:cNvSpPr/>
            <p:nvPr/>
          </p:nvSpPr>
          <p:spPr>
            <a:xfrm>
              <a:off x="3957746" y="4606901"/>
              <a:ext cx="1409991" cy="251286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规则引擎</a:t>
              </a:r>
            </a:p>
          </p:txBody>
        </p: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59FC9329-1521-1DC5-B23C-426F07E25200}"/>
                </a:ext>
              </a:extLst>
            </p:cNvPr>
            <p:cNvSpPr/>
            <p:nvPr/>
          </p:nvSpPr>
          <p:spPr>
            <a:xfrm>
              <a:off x="3957746" y="4858186"/>
              <a:ext cx="1409991" cy="977221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风险计算</a:t>
              </a:r>
              <a:endParaRPr lang="en-US" altLang="zh-CN" sz="1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endParaRPr lang="en-US" altLang="zh-CN" sz="1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en-US" sz="1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合规校验</a:t>
              </a:r>
            </a:p>
          </p:txBody>
        </p:sp>
      </p:grpSp>
      <p:grpSp>
        <p:nvGrpSpPr>
          <p:cNvPr id="17" name="组合 16">
            <a:extLst>
              <a:ext uri="{FF2B5EF4-FFF2-40B4-BE49-F238E27FC236}">
                <a16:creationId xmlns:a16="http://schemas.microsoft.com/office/drawing/2014/main" id="{E8232F36-B731-CEE1-898A-9FC19AD5AEB9}"/>
              </a:ext>
            </a:extLst>
          </p:cNvPr>
          <p:cNvGrpSpPr/>
          <p:nvPr/>
        </p:nvGrpSpPr>
        <p:grpSpPr>
          <a:xfrm>
            <a:off x="8110937" y="4599920"/>
            <a:ext cx="1409991" cy="1228506"/>
            <a:chOff x="3957746" y="4606901"/>
            <a:chExt cx="1409991" cy="1228506"/>
          </a:xfrm>
        </p:grpSpPr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9241F125-1F1A-4180-2759-59C640F20994}"/>
                </a:ext>
              </a:extLst>
            </p:cNvPr>
            <p:cNvSpPr/>
            <p:nvPr/>
          </p:nvSpPr>
          <p:spPr>
            <a:xfrm>
              <a:off x="3957746" y="4606901"/>
              <a:ext cx="1409991" cy="251286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可视化引擎</a:t>
              </a:r>
            </a:p>
          </p:txBody>
        </p:sp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31A473D8-C6F7-D927-EC5A-5FC86A52D9CC}"/>
                </a:ext>
              </a:extLst>
            </p:cNvPr>
            <p:cNvSpPr/>
            <p:nvPr/>
          </p:nvSpPr>
          <p:spPr>
            <a:xfrm>
              <a:off x="3957746" y="4858186"/>
              <a:ext cx="1409991" cy="977221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地图图层支持</a:t>
              </a:r>
              <a:endParaRPr lang="en-US" altLang="zh-CN" sz="1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endParaRPr lang="en-US" altLang="zh-CN" sz="1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en-US" sz="1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报告图表动态展示</a:t>
              </a:r>
              <a:endParaRPr lang="en-US" altLang="zh-CN" sz="1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0" name="组合 19">
            <a:extLst>
              <a:ext uri="{FF2B5EF4-FFF2-40B4-BE49-F238E27FC236}">
                <a16:creationId xmlns:a16="http://schemas.microsoft.com/office/drawing/2014/main" id="{CC4616FF-E131-22DA-1D6A-79998AD1B0A1}"/>
              </a:ext>
            </a:extLst>
          </p:cNvPr>
          <p:cNvGrpSpPr/>
          <p:nvPr/>
        </p:nvGrpSpPr>
        <p:grpSpPr>
          <a:xfrm>
            <a:off x="2450033" y="2729239"/>
            <a:ext cx="1409991" cy="1228506"/>
            <a:chOff x="2024244" y="4606901"/>
            <a:chExt cx="1409991" cy="1228506"/>
          </a:xfrm>
        </p:grpSpPr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5F83C25A-6569-0576-F9A9-74FC2BA648FC}"/>
                </a:ext>
              </a:extLst>
            </p:cNvPr>
            <p:cNvSpPr/>
            <p:nvPr/>
          </p:nvSpPr>
          <p:spPr>
            <a:xfrm>
              <a:off x="2024244" y="4606901"/>
              <a:ext cx="1409991" cy="251286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报告模板库</a:t>
              </a:r>
            </a:p>
          </p:txBody>
        </p:sp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852B518C-09FF-9835-A01D-4649FEC7CE15}"/>
                </a:ext>
              </a:extLst>
            </p:cNvPr>
            <p:cNvSpPr/>
            <p:nvPr/>
          </p:nvSpPr>
          <p:spPr>
            <a:xfrm>
              <a:off x="2024244" y="4858186"/>
              <a:ext cx="1409991" cy="977221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周</a:t>
              </a:r>
              <a:r>
                <a:rPr lang="en-US" altLang="zh-CN" sz="1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/</a:t>
              </a:r>
              <a:r>
                <a:rPr lang="zh-CN" altLang="en-US" sz="1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月</a:t>
              </a:r>
              <a:r>
                <a:rPr lang="en-US" altLang="zh-CN" sz="1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/</a:t>
              </a:r>
              <a:r>
                <a:rPr lang="zh-CN" altLang="en-US" sz="1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年报告框架</a:t>
              </a:r>
              <a:endParaRPr lang="en-US" altLang="zh-CN" sz="1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endParaRPr lang="en-US" altLang="zh-CN" sz="1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en-US" sz="1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数据字段映射关系</a:t>
              </a:r>
            </a:p>
          </p:txBody>
        </p:sp>
      </p:grp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FDCDAA6D-109B-46FB-C560-9B07F39D26B8}"/>
              </a:ext>
            </a:extLst>
          </p:cNvPr>
          <p:cNvGrpSpPr/>
          <p:nvPr/>
        </p:nvGrpSpPr>
        <p:grpSpPr>
          <a:xfrm>
            <a:off x="4337001" y="2729239"/>
            <a:ext cx="1409991" cy="1228506"/>
            <a:chOff x="3957746" y="4606901"/>
            <a:chExt cx="1409991" cy="1228506"/>
          </a:xfrm>
        </p:grpSpPr>
        <p:sp>
          <p:nvSpPr>
            <p:cNvPr id="24" name="矩形 23">
              <a:extLst>
                <a:ext uri="{FF2B5EF4-FFF2-40B4-BE49-F238E27FC236}">
                  <a16:creationId xmlns:a16="http://schemas.microsoft.com/office/drawing/2014/main" id="{0E2933BD-69B0-892C-3370-8D7CCB1286B5}"/>
                </a:ext>
              </a:extLst>
            </p:cNvPr>
            <p:cNvSpPr/>
            <p:nvPr/>
          </p:nvSpPr>
          <p:spPr>
            <a:xfrm>
              <a:off x="3957746" y="4606901"/>
              <a:ext cx="1409991" cy="251286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风险规则库</a:t>
              </a:r>
            </a:p>
          </p:txBody>
        </p:sp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3C34D344-219F-21E8-AC61-093CE5BF02F0}"/>
                </a:ext>
              </a:extLst>
            </p:cNvPr>
            <p:cNvSpPr/>
            <p:nvPr/>
          </p:nvSpPr>
          <p:spPr>
            <a:xfrm>
              <a:off x="3957746" y="4858186"/>
              <a:ext cx="1409991" cy="977221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四色预警判定标准</a:t>
              </a:r>
              <a:endParaRPr lang="en-US" altLang="zh-CN" sz="1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endParaRPr lang="en-US" altLang="zh-CN" sz="1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en-US" sz="1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基础风险值</a:t>
              </a:r>
              <a:endParaRPr lang="en-US" altLang="zh-CN" sz="1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endParaRPr lang="en-US" altLang="zh-CN" sz="1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en-US" sz="1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违章风险系数</a:t>
              </a:r>
            </a:p>
          </p:txBody>
        </p:sp>
      </p:grpSp>
      <p:grpSp>
        <p:nvGrpSpPr>
          <p:cNvPr id="26" name="组合 25">
            <a:extLst>
              <a:ext uri="{FF2B5EF4-FFF2-40B4-BE49-F238E27FC236}">
                <a16:creationId xmlns:a16="http://schemas.microsoft.com/office/drawing/2014/main" id="{B342F11A-2C53-BA02-2686-114EFF3CB2B1}"/>
              </a:ext>
            </a:extLst>
          </p:cNvPr>
          <p:cNvGrpSpPr/>
          <p:nvPr/>
        </p:nvGrpSpPr>
        <p:grpSpPr>
          <a:xfrm>
            <a:off x="6223969" y="2729239"/>
            <a:ext cx="1409991" cy="1228506"/>
            <a:chOff x="3957746" y="4606901"/>
            <a:chExt cx="1409991" cy="1228506"/>
          </a:xfrm>
        </p:grpSpPr>
        <p:sp>
          <p:nvSpPr>
            <p:cNvPr id="27" name="矩形 26">
              <a:extLst>
                <a:ext uri="{FF2B5EF4-FFF2-40B4-BE49-F238E27FC236}">
                  <a16:creationId xmlns:a16="http://schemas.microsoft.com/office/drawing/2014/main" id="{F9D0BB2A-0D8C-158B-5517-7E290A6B9D50}"/>
                </a:ext>
              </a:extLst>
            </p:cNvPr>
            <p:cNvSpPr/>
            <p:nvPr/>
          </p:nvSpPr>
          <p:spPr>
            <a:xfrm>
              <a:off x="3957746" y="4606901"/>
              <a:ext cx="1409991" cy="251286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防护措施库</a:t>
              </a:r>
            </a:p>
          </p:txBody>
        </p:sp>
        <p:sp>
          <p:nvSpPr>
            <p:cNvPr id="28" name="矩形 27">
              <a:extLst>
                <a:ext uri="{FF2B5EF4-FFF2-40B4-BE49-F238E27FC236}">
                  <a16:creationId xmlns:a16="http://schemas.microsoft.com/office/drawing/2014/main" id="{B165CA04-3074-FD12-47DF-81E11ABBE7E4}"/>
                </a:ext>
              </a:extLst>
            </p:cNvPr>
            <p:cNvSpPr/>
            <p:nvPr/>
          </p:nvSpPr>
          <p:spPr>
            <a:xfrm>
              <a:off x="3957746" y="4858186"/>
              <a:ext cx="1409991" cy="977221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风险类型</a:t>
              </a:r>
              <a:endParaRPr lang="en-US" altLang="zh-CN" sz="1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endParaRPr lang="en-US" altLang="zh-CN" sz="1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en-US" sz="1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风险解决方案</a:t>
              </a:r>
            </a:p>
          </p:txBody>
        </p:sp>
      </p:grpSp>
      <p:grpSp>
        <p:nvGrpSpPr>
          <p:cNvPr id="29" name="组合 28">
            <a:extLst>
              <a:ext uri="{FF2B5EF4-FFF2-40B4-BE49-F238E27FC236}">
                <a16:creationId xmlns:a16="http://schemas.microsoft.com/office/drawing/2014/main" id="{BFF33A49-54B7-4B6F-D936-FB06ED7F3F9D}"/>
              </a:ext>
            </a:extLst>
          </p:cNvPr>
          <p:cNvGrpSpPr/>
          <p:nvPr/>
        </p:nvGrpSpPr>
        <p:grpSpPr>
          <a:xfrm>
            <a:off x="8110937" y="2729239"/>
            <a:ext cx="1409991" cy="1228506"/>
            <a:chOff x="3957746" y="4606901"/>
            <a:chExt cx="1409991" cy="1228506"/>
          </a:xfrm>
        </p:grpSpPr>
        <p:sp>
          <p:nvSpPr>
            <p:cNvPr id="30" name="矩形 29">
              <a:extLst>
                <a:ext uri="{FF2B5EF4-FFF2-40B4-BE49-F238E27FC236}">
                  <a16:creationId xmlns:a16="http://schemas.microsoft.com/office/drawing/2014/main" id="{393D5398-D66A-0A2F-ED6D-A03DA63DE241}"/>
                </a:ext>
              </a:extLst>
            </p:cNvPr>
            <p:cNvSpPr/>
            <p:nvPr/>
          </p:nvSpPr>
          <p:spPr>
            <a:xfrm>
              <a:off x="3957746" y="4606901"/>
              <a:ext cx="1409991" cy="251286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合规标准库</a:t>
              </a:r>
            </a:p>
          </p:txBody>
        </p:sp>
        <p:sp>
          <p:nvSpPr>
            <p:cNvPr id="31" name="矩形 30">
              <a:extLst>
                <a:ext uri="{FF2B5EF4-FFF2-40B4-BE49-F238E27FC236}">
                  <a16:creationId xmlns:a16="http://schemas.microsoft.com/office/drawing/2014/main" id="{DBFB420B-9686-C4BC-C9E1-415643CC1AFA}"/>
                </a:ext>
              </a:extLst>
            </p:cNvPr>
            <p:cNvSpPr/>
            <p:nvPr/>
          </p:nvSpPr>
          <p:spPr>
            <a:xfrm>
              <a:off x="3957746" y="4858186"/>
              <a:ext cx="1409991" cy="977221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业务类型梳理检查项</a:t>
              </a:r>
              <a:endParaRPr lang="en-US" altLang="zh-CN" sz="1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endParaRPr lang="en-US" altLang="zh-CN" sz="1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en-US" sz="1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关联行业</a:t>
              </a:r>
              <a:r>
                <a:rPr lang="en-US" altLang="zh-CN" sz="1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/</a:t>
              </a:r>
              <a:r>
                <a:rPr lang="zh-CN" altLang="en-US" sz="1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企业标准条款</a:t>
              </a:r>
              <a:endParaRPr lang="en-US" altLang="zh-CN" sz="1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44" name="矩形: 圆角 43">
            <a:extLst>
              <a:ext uri="{FF2B5EF4-FFF2-40B4-BE49-F238E27FC236}">
                <a16:creationId xmlns:a16="http://schemas.microsoft.com/office/drawing/2014/main" id="{5C458353-F20B-E07E-702A-A22A1C71348F}"/>
              </a:ext>
            </a:extLst>
          </p:cNvPr>
          <p:cNvSpPr/>
          <p:nvPr/>
        </p:nvSpPr>
        <p:spPr>
          <a:xfrm>
            <a:off x="2453523" y="1946846"/>
            <a:ext cx="1898602" cy="425789"/>
          </a:xfrm>
          <a:prstGeom prst="roundRect">
            <a:avLst>
              <a:gd name="adj" fmla="val 7423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自动化表单生成模块</a:t>
            </a:r>
          </a:p>
        </p:txBody>
      </p:sp>
      <p:sp>
        <p:nvSpPr>
          <p:cNvPr id="45" name="矩形: 圆角 44">
            <a:extLst>
              <a:ext uri="{FF2B5EF4-FFF2-40B4-BE49-F238E27FC236}">
                <a16:creationId xmlns:a16="http://schemas.microsoft.com/office/drawing/2014/main" id="{C891AC36-18BA-35D6-9F3F-42440AB12A2F}"/>
              </a:ext>
            </a:extLst>
          </p:cNvPr>
          <p:cNvSpPr/>
          <p:nvPr/>
        </p:nvSpPr>
        <p:spPr>
          <a:xfrm>
            <a:off x="5037925" y="1946846"/>
            <a:ext cx="1898602" cy="425789"/>
          </a:xfrm>
          <a:prstGeom prst="roundRect">
            <a:avLst>
              <a:gd name="adj" fmla="val 7423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风险动态评估模块</a:t>
            </a:r>
          </a:p>
        </p:txBody>
      </p:sp>
      <p:sp>
        <p:nvSpPr>
          <p:cNvPr id="46" name="矩形: 圆角 45">
            <a:extLst>
              <a:ext uri="{FF2B5EF4-FFF2-40B4-BE49-F238E27FC236}">
                <a16:creationId xmlns:a16="http://schemas.microsoft.com/office/drawing/2014/main" id="{80E29130-CE81-E97C-BBBD-67AA9ACA4CA1}"/>
              </a:ext>
            </a:extLst>
          </p:cNvPr>
          <p:cNvSpPr/>
          <p:nvPr/>
        </p:nvSpPr>
        <p:spPr>
          <a:xfrm>
            <a:off x="7622326" y="1946846"/>
            <a:ext cx="1898602" cy="425789"/>
          </a:xfrm>
          <a:prstGeom prst="roundRect">
            <a:avLst>
              <a:gd name="adj" fmla="val 7423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合规性校验模块</a:t>
            </a:r>
          </a:p>
        </p:txBody>
      </p:sp>
      <p:sp>
        <p:nvSpPr>
          <p:cNvPr id="48" name="文本框 47">
            <a:extLst>
              <a:ext uri="{FF2B5EF4-FFF2-40B4-BE49-F238E27FC236}">
                <a16:creationId xmlns:a16="http://schemas.microsoft.com/office/drawing/2014/main" id="{B9E15304-FBD2-71A6-A2C0-578DD9D9E609}"/>
              </a:ext>
            </a:extLst>
          </p:cNvPr>
          <p:cNvSpPr txBox="1"/>
          <p:nvPr/>
        </p:nvSpPr>
        <p:spPr>
          <a:xfrm>
            <a:off x="1112753" y="5008877"/>
            <a:ext cx="86030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智能体开发平台层</a:t>
            </a:r>
          </a:p>
        </p:txBody>
      </p:sp>
      <p:sp>
        <p:nvSpPr>
          <p:cNvPr id="49" name="文本框 48">
            <a:extLst>
              <a:ext uri="{FF2B5EF4-FFF2-40B4-BE49-F238E27FC236}">
                <a16:creationId xmlns:a16="http://schemas.microsoft.com/office/drawing/2014/main" id="{1442702B-2E91-3752-D4B3-632C090111C1}"/>
              </a:ext>
            </a:extLst>
          </p:cNvPr>
          <p:cNvSpPr txBox="1"/>
          <p:nvPr/>
        </p:nvSpPr>
        <p:spPr>
          <a:xfrm>
            <a:off x="1112753" y="3068394"/>
            <a:ext cx="86030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知识库层</a:t>
            </a:r>
          </a:p>
        </p:txBody>
      </p:sp>
      <p:sp>
        <p:nvSpPr>
          <p:cNvPr id="50" name="文本框 49">
            <a:extLst>
              <a:ext uri="{FF2B5EF4-FFF2-40B4-BE49-F238E27FC236}">
                <a16:creationId xmlns:a16="http://schemas.microsoft.com/office/drawing/2014/main" id="{B3E8E5C2-4599-A39B-ACC5-756D1C678574}"/>
              </a:ext>
            </a:extLst>
          </p:cNvPr>
          <p:cNvSpPr txBox="1"/>
          <p:nvPr/>
        </p:nvSpPr>
        <p:spPr>
          <a:xfrm>
            <a:off x="1040043" y="2021240"/>
            <a:ext cx="93301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功能</a:t>
            </a:r>
            <a:r>
              <a:rPr lang="en-US" altLang="zh-CN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能力</a:t>
            </a:r>
          </a:p>
        </p:txBody>
      </p:sp>
      <p:sp>
        <p:nvSpPr>
          <p:cNvPr id="51" name="矩形: 圆角 50">
            <a:extLst>
              <a:ext uri="{FF2B5EF4-FFF2-40B4-BE49-F238E27FC236}">
                <a16:creationId xmlns:a16="http://schemas.microsoft.com/office/drawing/2014/main" id="{AFE1BE7A-ECDA-CA4F-CB16-E95733339461}"/>
              </a:ext>
            </a:extLst>
          </p:cNvPr>
          <p:cNvSpPr/>
          <p:nvPr/>
        </p:nvSpPr>
        <p:spPr>
          <a:xfrm>
            <a:off x="2142907" y="4334675"/>
            <a:ext cx="7720049" cy="1800879"/>
          </a:xfrm>
          <a:prstGeom prst="roundRect">
            <a:avLst>
              <a:gd name="adj" fmla="val 2326"/>
            </a:avLst>
          </a:prstGeom>
          <a:noFill/>
          <a:ln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2" name="矩形: 圆角 51">
            <a:extLst>
              <a:ext uri="{FF2B5EF4-FFF2-40B4-BE49-F238E27FC236}">
                <a16:creationId xmlns:a16="http://schemas.microsoft.com/office/drawing/2014/main" id="{C1ED7311-CDE4-CBAD-67C5-58DA41C438E8}"/>
              </a:ext>
            </a:extLst>
          </p:cNvPr>
          <p:cNvSpPr/>
          <p:nvPr/>
        </p:nvSpPr>
        <p:spPr>
          <a:xfrm>
            <a:off x="2142907" y="2637880"/>
            <a:ext cx="7720049" cy="1522292"/>
          </a:xfrm>
          <a:prstGeom prst="roundRect">
            <a:avLst>
              <a:gd name="adj" fmla="val 2326"/>
            </a:avLst>
          </a:prstGeom>
          <a:noFill/>
          <a:ln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矩形: 圆角 52">
            <a:extLst>
              <a:ext uri="{FF2B5EF4-FFF2-40B4-BE49-F238E27FC236}">
                <a16:creationId xmlns:a16="http://schemas.microsoft.com/office/drawing/2014/main" id="{D6A3C126-5C4C-C7C3-738C-3EDB1DB75F6A}"/>
              </a:ext>
            </a:extLst>
          </p:cNvPr>
          <p:cNvSpPr/>
          <p:nvPr/>
        </p:nvSpPr>
        <p:spPr>
          <a:xfrm>
            <a:off x="2142907" y="1752019"/>
            <a:ext cx="7720049" cy="788136"/>
          </a:xfrm>
          <a:prstGeom prst="roundRect">
            <a:avLst>
              <a:gd name="adj" fmla="val 2326"/>
            </a:avLst>
          </a:prstGeom>
          <a:noFill/>
          <a:ln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5897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id="{2929A281-4A48-B9C8-7264-8FB3D773A9E2}"/>
              </a:ext>
            </a:extLst>
          </p:cNvPr>
          <p:cNvSpPr txBox="1"/>
          <p:nvPr/>
        </p:nvSpPr>
        <p:spPr>
          <a:xfrm>
            <a:off x="570628" y="209713"/>
            <a:ext cx="60971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/>
              <a:t>三大功能模块业务流转图：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28D353F4-288E-646A-1430-A6EA00918A26}"/>
              </a:ext>
            </a:extLst>
          </p:cNvPr>
          <p:cNvSpPr/>
          <p:nvPr/>
        </p:nvSpPr>
        <p:spPr>
          <a:xfrm>
            <a:off x="1535634" y="1403010"/>
            <a:ext cx="1940482" cy="26524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自动化表单生成</a:t>
            </a: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D4A5E174-7F99-858A-8FF1-EEFF98DE4B23}"/>
              </a:ext>
            </a:extLst>
          </p:cNvPr>
          <p:cNvGrpSpPr/>
          <p:nvPr/>
        </p:nvGrpSpPr>
        <p:grpSpPr>
          <a:xfrm>
            <a:off x="1535634" y="1952347"/>
            <a:ext cx="1940482" cy="593315"/>
            <a:chOff x="1486773" y="1633354"/>
            <a:chExt cx="1940482" cy="593315"/>
          </a:xfrm>
        </p:grpSpPr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CD864622-DFF9-86A5-DC71-6CA551ECF9C1}"/>
                </a:ext>
              </a:extLst>
            </p:cNvPr>
            <p:cNvSpPr/>
            <p:nvPr/>
          </p:nvSpPr>
          <p:spPr>
            <a:xfrm>
              <a:off x="1486773" y="1633354"/>
              <a:ext cx="1940482" cy="59331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" name="文本框 9">
              <a:extLst>
                <a:ext uri="{FF2B5EF4-FFF2-40B4-BE49-F238E27FC236}">
                  <a16:creationId xmlns:a16="http://schemas.microsoft.com/office/drawing/2014/main" id="{B7CB0505-639C-4313-1DF0-598B1D885025}"/>
                </a:ext>
              </a:extLst>
            </p:cNvPr>
            <p:cNvSpPr txBox="1"/>
            <p:nvPr/>
          </p:nvSpPr>
          <p:spPr>
            <a:xfrm>
              <a:off x="2001559" y="1728837"/>
              <a:ext cx="1090649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10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数据采集</a:t>
              </a:r>
              <a:endParaRPr lang="en-US" altLang="zh-CN" sz="1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zh-CN" altLang="en-US" sz="1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业务系统抽取</a:t>
              </a:r>
            </a:p>
          </p:txBody>
        </p:sp>
      </p:grpSp>
      <p:grpSp>
        <p:nvGrpSpPr>
          <p:cNvPr id="19" name="组合 18">
            <a:extLst>
              <a:ext uri="{FF2B5EF4-FFF2-40B4-BE49-F238E27FC236}">
                <a16:creationId xmlns:a16="http://schemas.microsoft.com/office/drawing/2014/main" id="{3559817C-0AD4-EFBC-0BC1-E20ADB6138B6}"/>
              </a:ext>
            </a:extLst>
          </p:cNvPr>
          <p:cNvGrpSpPr/>
          <p:nvPr/>
        </p:nvGrpSpPr>
        <p:grpSpPr>
          <a:xfrm>
            <a:off x="1535634" y="2829753"/>
            <a:ext cx="1940482" cy="593315"/>
            <a:chOff x="1486773" y="2429092"/>
            <a:chExt cx="1940482" cy="593315"/>
          </a:xfrm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6768FB54-1EF4-99C7-579C-37BD7EF59BB6}"/>
                </a:ext>
              </a:extLst>
            </p:cNvPr>
            <p:cNvSpPr/>
            <p:nvPr/>
          </p:nvSpPr>
          <p:spPr>
            <a:xfrm>
              <a:off x="1486773" y="2429092"/>
              <a:ext cx="1940482" cy="59331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C6B70AEA-3E6E-9E60-FF8A-6E27509652A9}"/>
                </a:ext>
              </a:extLst>
            </p:cNvPr>
            <p:cNvSpPr txBox="1"/>
            <p:nvPr/>
          </p:nvSpPr>
          <p:spPr>
            <a:xfrm>
              <a:off x="2001559" y="2526815"/>
              <a:ext cx="1425696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10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内容生成</a:t>
              </a:r>
              <a:endParaRPr lang="en-US" altLang="zh-CN" sz="1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zh-CN" altLang="en-US" sz="1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大模型基于模板生成</a:t>
              </a:r>
            </a:p>
          </p:txBody>
        </p:sp>
      </p:grpSp>
      <p:grpSp>
        <p:nvGrpSpPr>
          <p:cNvPr id="20" name="组合 19">
            <a:extLst>
              <a:ext uri="{FF2B5EF4-FFF2-40B4-BE49-F238E27FC236}">
                <a16:creationId xmlns:a16="http://schemas.microsoft.com/office/drawing/2014/main" id="{21BAD9EC-9C69-E6A2-EECF-592A08547C6F}"/>
              </a:ext>
            </a:extLst>
          </p:cNvPr>
          <p:cNvGrpSpPr/>
          <p:nvPr/>
        </p:nvGrpSpPr>
        <p:grpSpPr>
          <a:xfrm>
            <a:off x="2466610" y="3707159"/>
            <a:ext cx="593315" cy="593315"/>
            <a:chOff x="2417749" y="3429000"/>
            <a:chExt cx="593315" cy="593315"/>
          </a:xfrm>
        </p:grpSpPr>
        <p:sp>
          <p:nvSpPr>
            <p:cNvPr id="13" name="菱形 12">
              <a:extLst>
                <a:ext uri="{FF2B5EF4-FFF2-40B4-BE49-F238E27FC236}">
                  <a16:creationId xmlns:a16="http://schemas.microsoft.com/office/drawing/2014/main" id="{E19BF907-1BFA-CE5F-1151-7B451B3C9B71}"/>
                </a:ext>
              </a:extLst>
            </p:cNvPr>
            <p:cNvSpPr/>
            <p:nvPr/>
          </p:nvSpPr>
          <p:spPr>
            <a:xfrm>
              <a:off x="2417749" y="3429000"/>
              <a:ext cx="593315" cy="593315"/>
            </a:xfrm>
            <a:prstGeom prst="diamond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id="{33072F54-DA3C-45E9-C521-551984791DE7}"/>
                </a:ext>
              </a:extLst>
            </p:cNvPr>
            <p:cNvSpPr txBox="1"/>
            <p:nvPr/>
          </p:nvSpPr>
          <p:spPr>
            <a:xfrm>
              <a:off x="2462248" y="3525602"/>
              <a:ext cx="504315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0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格式校验</a:t>
              </a:r>
              <a:endParaRPr lang="zh-CN" altLang="en-US" sz="1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1" name="组合 20">
            <a:extLst>
              <a:ext uri="{FF2B5EF4-FFF2-40B4-BE49-F238E27FC236}">
                <a16:creationId xmlns:a16="http://schemas.microsoft.com/office/drawing/2014/main" id="{4B3A9291-75B8-80DF-11F2-36CBA1CB7454}"/>
              </a:ext>
            </a:extLst>
          </p:cNvPr>
          <p:cNvGrpSpPr/>
          <p:nvPr/>
        </p:nvGrpSpPr>
        <p:grpSpPr>
          <a:xfrm>
            <a:off x="1535634" y="4584565"/>
            <a:ext cx="1940482" cy="593315"/>
            <a:chOff x="1486773" y="4428908"/>
            <a:chExt cx="1940482" cy="593315"/>
          </a:xfrm>
        </p:grpSpPr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00F2ADF8-9795-1A7E-3495-4D65CC8C75D4}"/>
                </a:ext>
              </a:extLst>
            </p:cNvPr>
            <p:cNvSpPr/>
            <p:nvPr/>
          </p:nvSpPr>
          <p:spPr>
            <a:xfrm>
              <a:off x="1486773" y="4428908"/>
              <a:ext cx="1940482" cy="59331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id="{3AD199B2-3454-AEB4-C61C-AA8BB8222386}"/>
                </a:ext>
              </a:extLst>
            </p:cNvPr>
            <p:cNvSpPr txBox="1"/>
            <p:nvPr/>
          </p:nvSpPr>
          <p:spPr>
            <a:xfrm>
              <a:off x="2001559" y="4525510"/>
              <a:ext cx="1425696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10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结果输出</a:t>
              </a:r>
              <a:endParaRPr lang="en-US" altLang="zh-CN" sz="1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zh-CN" altLang="en-US" sz="1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生成报告</a:t>
              </a:r>
            </a:p>
          </p:txBody>
        </p:sp>
      </p:grpSp>
      <p:sp>
        <p:nvSpPr>
          <p:cNvPr id="17" name="矩形 16">
            <a:extLst>
              <a:ext uri="{FF2B5EF4-FFF2-40B4-BE49-F238E27FC236}">
                <a16:creationId xmlns:a16="http://schemas.microsoft.com/office/drawing/2014/main" id="{E1800C0E-BA80-850C-4C70-0B340EEB6EB0}"/>
              </a:ext>
            </a:extLst>
          </p:cNvPr>
          <p:cNvSpPr/>
          <p:nvPr/>
        </p:nvSpPr>
        <p:spPr>
          <a:xfrm>
            <a:off x="1535634" y="5461971"/>
            <a:ext cx="1940482" cy="26524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同步至业务系统</a:t>
            </a:r>
          </a:p>
        </p:txBody>
      </p:sp>
      <p:grpSp>
        <p:nvGrpSpPr>
          <p:cNvPr id="22" name="组合 21">
            <a:extLst>
              <a:ext uri="{FF2B5EF4-FFF2-40B4-BE49-F238E27FC236}">
                <a16:creationId xmlns:a16="http://schemas.microsoft.com/office/drawing/2014/main" id="{51DEFD26-F24E-515D-75D2-F4368BB2DF1A}"/>
              </a:ext>
            </a:extLst>
          </p:cNvPr>
          <p:cNvGrpSpPr/>
          <p:nvPr/>
        </p:nvGrpSpPr>
        <p:grpSpPr>
          <a:xfrm>
            <a:off x="4776169" y="1403010"/>
            <a:ext cx="1940482" cy="593315"/>
            <a:chOff x="1486773" y="1633354"/>
            <a:chExt cx="1940482" cy="593315"/>
          </a:xfrm>
        </p:grpSpPr>
        <p:sp>
          <p:nvSpPr>
            <p:cNvPr id="23" name="矩形 22">
              <a:extLst>
                <a:ext uri="{FF2B5EF4-FFF2-40B4-BE49-F238E27FC236}">
                  <a16:creationId xmlns:a16="http://schemas.microsoft.com/office/drawing/2014/main" id="{DB71CF0C-90FD-E533-C1A8-63BD06EC7008}"/>
                </a:ext>
              </a:extLst>
            </p:cNvPr>
            <p:cNvSpPr/>
            <p:nvPr/>
          </p:nvSpPr>
          <p:spPr>
            <a:xfrm>
              <a:off x="1486773" y="1633354"/>
              <a:ext cx="1940482" cy="59331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id="{5F82D221-5360-83B2-F35A-54C6AC90E6F1}"/>
                </a:ext>
              </a:extLst>
            </p:cNvPr>
            <p:cNvSpPr txBox="1"/>
            <p:nvPr/>
          </p:nvSpPr>
          <p:spPr>
            <a:xfrm>
              <a:off x="2001559" y="1728837"/>
              <a:ext cx="1090649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10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风险计算</a:t>
              </a:r>
              <a:endParaRPr lang="en-US" altLang="zh-CN" sz="1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zh-CN" altLang="en-US" sz="1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计算项目预警</a:t>
              </a:r>
            </a:p>
          </p:txBody>
        </p:sp>
      </p:grpSp>
      <p:grpSp>
        <p:nvGrpSpPr>
          <p:cNvPr id="25" name="组合 24">
            <a:extLst>
              <a:ext uri="{FF2B5EF4-FFF2-40B4-BE49-F238E27FC236}">
                <a16:creationId xmlns:a16="http://schemas.microsoft.com/office/drawing/2014/main" id="{C5AED961-324E-891C-422E-B6BE87673BFA}"/>
              </a:ext>
            </a:extLst>
          </p:cNvPr>
          <p:cNvGrpSpPr/>
          <p:nvPr/>
        </p:nvGrpSpPr>
        <p:grpSpPr>
          <a:xfrm>
            <a:off x="4776169" y="2417750"/>
            <a:ext cx="1940482" cy="593315"/>
            <a:chOff x="1486773" y="1633354"/>
            <a:chExt cx="1940482" cy="593315"/>
          </a:xfrm>
        </p:grpSpPr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3D9D2241-102C-AAB2-3D94-469413445060}"/>
                </a:ext>
              </a:extLst>
            </p:cNvPr>
            <p:cNvSpPr/>
            <p:nvPr/>
          </p:nvSpPr>
          <p:spPr>
            <a:xfrm>
              <a:off x="1486773" y="1633354"/>
              <a:ext cx="1940482" cy="59331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7" name="文本框 26">
              <a:extLst>
                <a:ext uri="{FF2B5EF4-FFF2-40B4-BE49-F238E27FC236}">
                  <a16:creationId xmlns:a16="http://schemas.microsoft.com/office/drawing/2014/main" id="{84A91AEB-0D1D-7233-78EB-B58E2E0C5134}"/>
                </a:ext>
              </a:extLst>
            </p:cNvPr>
            <p:cNvSpPr txBox="1"/>
            <p:nvPr/>
          </p:nvSpPr>
          <p:spPr>
            <a:xfrm>
              <a:off x="2001559" y="1728837"/>
              <a:ext cx="1090649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10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四色分级</a:t>
              </a:r>
              <a:endParaRPr lang="en-US" altLang="zh-CN" sz="1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zh-CN" altLang="en-US" sz="1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按颜色划分风险</a:t>
              </a:r>
            </a:p>
          </p:txBody>
        </p:sp>
      </p:grpSp>
      <p:grpSp>
        <p:nvGrpSpPr>
          <p:cNvPr id="28" name="组合 27">
            <a:extLst>
              <a:ext uri="{FF2B5EF4-FFF2-40B4-BE49-F238E27FC236}">
                <a16:creationId xmlns:a16="http://schemas.microsoft.com/office/drawing/2014/main" id="{7D19FC97-6358-1DC4-7C2E-611CF998B64C}"/>
              </a:ext>
            </a:extLst>
          </p:cNvPr>
          <p:cNvGrpSpPr/>
          <p:nvPr/>
        </p:nvGrpSpPr>
        <p:grpSpPr>
          <a:xfrm>
            <a:off x="4776169" y="3432490"/>
            <a:ext cx="1940482" cy="593315"/>
            <a:chOff x="1486773" y="1633354"/>
            <a:chExt cx="1940482" cy="593315"/>
          </a:xfrm>
        </p:grpSpPr>
        <p:sp>
          <p:nvSpPr>
            <p:cNvPr id="29" name="矩形 28">
              <a:extLst>
                <a:ext uri="{FF2B5EF4-FFF2-40B4-BE49-F238E27FC236}">
                  <a16:creationId xmlns:a16="http://schemas.microsoft.com/office/drawing/2014/main" id="{7C5A233E-5956-C55C-46AA-89CE0578EF04}"/>
                </a:ext>
              </a:extLst>
            </p:cNvPr>
            <p:cNvSpPr/>
            <p:nvPr/>
          </p:nvSpPr>
          <p:spPr>
            <a:xfrm>
              <a:off x="1486773" y="1633354"/>
              <a:ext cx="1940482" cy="59331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0" name="文本框 29">
              <a:extLst>
                <a:ext uri="{FF2B5EF4-FFF2-40B4-BE49-F238E27FC236}">
                  <a16:creationId xmlns:a16="http://schemas.microsoft.com/office/drawing/2014/main" id="{8DF61326-7853-9C4F-27F0-A120BD1ABC94}"/>
                </a:ext>
              </a:extLst>
            </p:cNvPr>
            <p:cNvSpPr txBox="1"/>
            <p:nvPr/>
          </p:nvSpPr>
          <p:spPr>
            <a:xfrm>
              <a:off x="2001559" y="1728837"/>
              <a:ext cx="1090649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10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地图可视化</a:t>
              </a:r>
              <a:endParaRPr lang="en-US" altLang="zh-CN" sz="1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zh-CN" altLang="en-US" sz="1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地图标注预警</a:t>
              </a:r>
            </a:p>
          </p:txBody>
        </p:sp>
      </p:grpSp>
      <p:grpSp>
        <p:nvGrpSpPr>
          <p:cNvPr id="31" name="组合 30">
            <a:extLst>
              <a:ext uri="{FF2B5EF4-FFF2-40B4-BE49-F238E27FC236}">
                <a16:creationId xmlns:a16="http://schemas.microsoft.com/office/drawing/2014/main" id="{868B27D6-531D-C26B-C6E1-4CECDFC1EADC}"/>
              </a:ext>
            </a:extLst>
          </p:cNvPr>
          <p:cNvGrpSpPr/>
          <p:nvPr/>
        </p:nvGrpSpPr>
        <p:grpSpPr>
          <a:xfrm>
            <a:off x="4776169" y="4447230"/>
            <a:ext cx="1940482" cy="593315"/>
            <a:chOff x="1486773" y="1633354"/>
            <a:chExt cx="1940482" cy="593315"/>
          </a:xfrm>
        </p:grpSpPr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4BD66C85-D10A-135E-B17F-ACC21838F0C3}"/>
                </a:ext>
              </a:extLst>
            </p:cNvPr>
            <p:cNvSpPr/>
            <p:nvPr/>
          </p:nvSpPr>
          <p:spPr>
            <a:xfrm>
              <a:off x="1486773" y="1633354"/>
              <a:ext cx="1940482" cy="59331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64B90E2A-4DA3-FE60-DB31-D70D959A5CFA}"/>
                </a:ext>
              </a:extLst>
            </p:cNvPr>
            <p:cNvSpPr txBox="1"/>
            <p:nvPr/>
          </p:nvSpPr>
          <p:spPr>
            <a:xfrm>
              <a:off x="2001559" y="1728837"/>
              <a:ext cx="1090649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10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措施推荐</a:t>
              </a:r>
              <a:endParaRPr lang="en-US" altLang="zh-CN" sz="1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zh-CN" altLang="en-US" sz="1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大模型匹配方案</a:t>
              </a:r>
            </a:p>
          </p:txBody>
        </p:sp>
      </p:grpSp>
      <p:grpSp>
        <p:nvGrpSpPr>
          <p:cNvPr id="34" name="组合 33">
            <a:extLst>
              <a:ext uri="{FF2B5EF4-FFF2-40B4-BE49-F238E27FC236}">
                <a16:creationId xmlns:a16="http://schemas.microsoft.com/office/drawing/2014/main" id="{E6A223D6-F516-231C-056B-22E6D22AA05C}"/>
              </a:ext>
            </a:extLst>
          </p:cNvPr>
          <p:cNvGrpSpPr/>
          <p:nvPr/>
        </p:nvGrpSpPr>
        <p:grpSpPr>
          <a:xfrm>
            <a:off x="4776169" y="5461971"/>
            <a:ext cx="1940482" cy="593315"/>
            <a:chOff x="1486773" y="1633354"/>
            <a:chExt cx="1940482" cy="593315"/>
          </a:xfrm>
        </p:grpSpPr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C78E37DA-E236-A648-03C6-04739D8AAA4C}"/>
                </a:ext>
              </a:extLst>
            </p:cNvPr>
            <p:cNvSpPr/>
            <p:nvPr/>
          </p:nvSpPr>
          <p:spPr>
            <a:xfrm>
              <a:off x="1486773" y="1633354"/>
              <a:ext cx="1940482" cy="593315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6" name="文本框 35">
              <a:extLst>
                <a:ext uri="{FF2B5EF4-FFF2-40B4-BE49-F238E27FC236}">
                  <a16:creationId xmlns:a16="http://schemas.microsoft.com/office/drawing/2014/main" id="{472B2080-4FD2-AC5B-DBE4-ABA3E18F6AB2}"/>
                </a:ext>
              </a:extLst>
            </p:cNvPr>
            <p:cNvSpPr txBox="1"/>
            <p:nvPr/>
          </p:nvSpPr>
          <p:spPr>
            <a:xfrm>
              <a:off x="2001558" y="1806900"/>
              <a:ext cx="1090649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1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风险评估</a:t>
              </a:r>
              <a:endParaRPr lang="en-US" altLang="zh-CN" sz="1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7" name="组合 36">
            <a:extLst>
              <a:ext uri="{FF2B5EF4-FFF2-40B4-BE49-F238E27FC236}">
                <a16:creationId xmlns:a16="http://schemas.microsoft.com/office/drawing/2014/main" id="{3E2BDA22-F6AC-1BA2-437F-A1F2F511D0FB}"/>
              </a:ext>
            </a:extLst>
          </p:cNvPr>
          <p:cNvGrpSpPr/>
          <p:nvPr/>
        </p:nvGrpSpPr>
        <p:grpSpPr>
          <a:xfrm>
            <a:off x="8016704" y="1403010"/>
            <a:ext cx="1999815" cy="593315"/>
            <a:chOff x="1486773" y="1633354"/>
            <a:chExt cx="1999815" cy="593315"/>
          </a:xfrm>
        </p:grpSpPr>
        <p:sp>
          <p:nvSpPr>
            <p:cNvPr id="38" name="矩形 37">
              <a:extLst>
                <a:ext uri="{FF2B5EF4-FFF2-40B4-BE49-F238E27FC236}">
                  <a16:creationId xmlns:a16="http://schemas.microsoft.com/office/drawing/2014/main" id="{2DAC1F04-AC6F-B25C-C18E-66B7C8B7ACEF}"/>
                </a:ext>
              </a:extLst>
            </p:cNvPr>
            <p:cNvSpPr/>
            <p:nvPr/>
          </p:nvSpPr>
          <p:spPr>
            <a:xfrm>
              <a:off x="1486773" y="1633354"/>
              <a:ext cx="1940482" cy="59331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9" name="文本框 38">
              <a:extLst>
                <a:ext uri="{FF2B5EF4-FFF2-40B4-BE49-F238E27FC236}">
                  <a16:creationId xmlns:a16="http://schemas.microsoft.com/office/drawing/2014/main" id="{F5A80825-258B-93A0-88D1-46B6574854AC}"/>
                </a:ext>
              </a:extLst>
            </p:cNvPr>
            <p:cNvSpPr txBox="1"/>
            <p:nvPr/>
          </p:nvSpPr>
          <p:spPr>
            <a:xfrm>
              <a:off x="2001559" y="1728837"/>
              <a:ext cx="1485029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10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业务检查启动</a:t>
              </a:r>
              <a:endParaRPr lang="en-US" altLang="zh-CN" sz="1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zh-CN" altLang="en-US" sz="1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输入待检查业务内容</a:t>
              </a:r>
            </a:p>
          </p:txBody>
        </p:sp>
      </p:grpSp>
      <p:grpSp>
        <p:nvGrpSpPr>
          <p:cNvPr id="40" name="组合 39">
            <a:extLst>
              <a:ext uri="{FF2B5EF4-FFF2-40B4-BE49-F238E27FC236}">
                <a16:creationId xmlns:a16="http://schemas.microsoft.com/office/drawing/2014/main" id="{E88E1E32-B010-D371-5FC1-7AFAF2F7873B}"/>
              </a:ext>
            </a:extLst>
          </p:cNvPr>
          <p:cNvGrpSpPr/>
          <p:nvPr/>
        </p:nvGrpSpPr>
        <p:grpSpPr>
          <a:xfrm>
            <a:off x="8016704" y="2417750"/>
            <a:ext cx="1940482" cy="593315"/>
            <a:chOff x="1486773" y="1633354"/>
            <a:chExt cx="1940482" cy="593315"/>
          </a:xfrm>
        </p:grpSpPr>
        <p:sp>
          <p:nvSpPr>
            <p:cNvPr id="41" name="矩形 40">
              <a:extLst>
                <a:ext uri="{FF2B5EF4-FFF2-40B4-BE49-F238E27FC236}">
                  <a16:creationId xmlns:a16="http://schemas.microsoft.com/office/drawing/2014/main" id="{ACD6E4D1-32B1-5C8E-C406-B946A688A806}"/>
                </a:ext>
              </a:extLst>
            </p:cNvPr>
            <p:cNvSpPr/>
            <p:nvPr/>
          </p:nvSpPr>
          <p:spPr>
            <a:xfrm>
              <a:off x="1486773" y="1633354"/>
              <a:ext cx="1940482" cy="59331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2" name="文本框 41">
              <a:extLst>
                <a:ext uri="{FF2B5EF4-FFF2-40B4-BE49-F238E27FC236}">
                  <a16:creationId xmlns:a16="http://schemas.microsoft.com/office/drawing/2014/main" id="{C5E52FF0-8A3D-B7CB-D1B0-05D1E1E8C381}"/>
                </a:ext>
              </a:extLst>
            </p:cNvPr>
            <p:cNvSpPr txBox="1"/>
            <p:nvPr/>
          </p:nvSpPr>
          <p:spPr>
            <a:xfrm>
              <a:off x="2001559" y="1728837"/>
              <a:ext cx="1090649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10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标准对比</a:t>
              </a:r>
              <a:endParaRPr lang="en-US" altLang="zh-CN" sz="1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zh-CN" altLang="en-US" sz="1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对比合规标准库</a:t>
              </a:r>
            </a:p>
          </p:txBody>
        </p:sp>
      </p:grpSp>
      <p:grpSp>
        <p:nvGrpSpPr>
          <p:cNvPr id="43" name="组合 42">
            <a:extLst>
              <a:ext uri="{FF2B5EF4-FFF2-40B4-BE49-F238E27FC236}">
                <a16:creationId xmlns:a16="http://schemas.microsoft.com/office/drawing/2014/main" id="{972F0077-7E21-EA8D-9805-251D0F083D7B}"/>
              </a:ext>
            </a:extLst>
          </p:cNvPr>
          <p:cNvGrpSpPr/>
          <p:nvPr/>
        </p:nvGrpSpPr>
        <p:grpSpPr>
          <a:xfrm>
            <a:off x="8977346" y="3416787"/>
            <a:ext cx="593315" cy="593315"/>
            <a:chOff x="2417749" y="3429000"/>
            <a:chExt cx="593315" cy="593315"/>
          </a:xfrm>
        </p:grpSpPr>
        <p:sp>
          <p:nvSpPr>
            <p:cNvPr id="44" name="菱形 43">
              <a:extLst>
                <a:ext uri="{FF2B5EF4-FFF2-40B4-BE49-F238E27FC236}">
                  <a16:creationId xmlns:a16="http://schemas.microsoft.com/office/drawing/2014/main" id="{A03F839D-385B-EE71-C3AE-AE4FE305FEDB}"/>
                </a:ext>
              </a:extLst>
            </p:cNvPr>
            <p:cNvSpPr/>
            <p:nvPr/>
          </p:nvSpPr>
          <p:spPr>
            <a:xfrm>
              <a:off x="2417749" y="3429000"/>
              <a:ext cx="593315" cy="593315"/>
            </a:xfrm>
            <a:prstGeom prst="diamond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文本框 44">
              <a:extLst>
                <a:ext uri="{FF2B5EF4-FFF2-40B4-BE49-F238E27FC236}">
                  <a16:creationId xmlns:a16="http://schemas.microsoft.com/office/drawing/2014/main" id="{4BA31673-D6E5-57C5-AFB0-5D08F8146339}"/>
                </a:ext>
              </a:extLst>
            </p:cNvPr>
            <p:cNvSpPr txBox="1"/>
            <p:nvPr/>
          </p:nvSpPr>
          <p:spPr>
            <a:xfrm>
              <a:off x="2462248" y="3525602"/>
              <a:ext cx="504315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0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缺失</a:t>
              </a:r>
              <a:endParaRPr lang="en-US" altLang="zh-CN" sz="10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en-US" sz="10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识别</a:t>
              </a:r>
              <a:endParaRPr lang="zh-CN" altLang="en-US" sz="1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6" name="组合 45">
            <a:extLst>
              <a:ext uri="{FF2B5EF4-FFF2-40B4-BE49-F238E27FC236}">
                <a16:creationId xmlns:a16="http://schemas.microsoft.com/office/drawing/2014/main" id="{826B2115-0489-7B05-5662-FD18636EEBF5}"/>
              </a:ext>
            </a:extLst>
          </p:cNvPr>
          <p:cNvGrpSpPr/>
          <p:nvPr/>
        </p:nvGrpSpPr>
        <p:grpSpPr>
          <a:xfrm>
            <a:off x="8016704" y="4446110"/>
            <a:ext cx="1940482" cy="593315"/>
            <a:chOff x="1486773" y="1633354"/>
            <a:chExt cx="1940482" cy="593315"/>
          </a:xfrm>
        </p:grpSpPr>
        <p:sp>
          <p:nvSpPr>
            <p:cNvPr id="47" name="矩形 46">
              <a:extLst>
                <a:ext uri="{FF2B5EF4-FFF2-40B4-BE49-F238E27FC236}">
                  <a16:creationId xmlns:a16="http://schemas.microsoft.com/office/drawing/2014/main" id="{DE289A87-8C9F-49EF-12C0-3668048A3BF1}"/>
                </a:ext>
              </a:extLst>
            </p:cNvPr>
            <p:cNvSpPr/>
            <p:nvPr/>
          </p:nvSpPr>
          <p:spPr>
            <a:xfrm>
              <a:off x="1486773" y="1633354"/>
              <a:ext cx="1940482" cy="59331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id="{DF5665F9-AD49-F28F-0F72-209A3A24DC73}"/>
                </a:ext>
              </a:extLst>
            </p:cNvPr>
            <p:cNvSpPr txBox="1"/>
            <p:nvPr/>
          </p:nvSpPr>
          <p:spPr>
            <a:xfrm>
              <a:off x="2001559" y="1728837"/>
              <a:ext cx="1090649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10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条款关联</a:t>
              </a:r>
              <a:endParaRPr lang="en-US" altLang="zh-CN" sz="1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zh-CN" altLang="en-US" sz="1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具体标准条款</a:t>
              </a:r>
            </a:p>
          </p:txBody>
        </p:sp>
      </p:grpSp>
      <p:grpSp>
        <p:nvGrpSpPr>
          <p:cNvPr id="49" name="组合 48">
            <a:extLst>
              <a:ext uri="{FF2B5EF4-FFF2-40B4-BE49-F238E27FC236}">
                <a16:creationId xmlns:a16="http://schemas.microsoft.com/office/drawing/2014/main" id="{99210373-7FC6-E529-29B1-9A3C1E0F12AF}"/>
              </a:ext>
            </a:extLst>
          </p:cNvPr>
          <p:cNvGrpSpPr/>
          <p:nvPr/>
        </p:nvGrpSpPr>
        <p:grpSpPr>
          <a:xfrm>
            <a:off x="8016704" y="5461971"/>
            <a:ext cx="1999814" cy="593315"/>
            <a:chOff x="1486773" y="1633354"/>
            <a:chExt cx="1999814" cy="593315"/>
          </a:xfrm>
        </p:grpSpPr>
        <p:sp>
          <p:nvSpPr>
            <p:cNvPr id="50" name="矩形 49">
              <a:extLst>
                <a:ext uri="{FF2B5EF4-FFF2-40B4-BE49-F238E27FC236}">
                  <a16:creationId xmlns:a16="http://schemas.microsoft.com/office/drawing/2014/main" id="{09EFE436-549D-B047-27BA-462F38C2B6B3}"/>
                </a:ext>
              </a:extLst>
            </p:cNvPr>
            <p:cNvSpPr/>
            <p:nvPr/>
          </p:nvSpPr>
          <p:spPr>
            <a:xfrm>
              <a:off x="1486773" y="1633354"/>
              <a:ext cx="1940482" cy="59331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1" name="文本框 50">
              <a:extLst>
                <a:ext uri="{FF2B5EF4-FFF2-40B4-BE49-F238E27FC236}">
                  <a16:creationId xmlns:a16="http://schemas.microsoft.com/office/drawing/2014/main" id="{797B43C6-8F64-3396-6880-6759B9AC64A8}"/>
                </a:ext>
              </a:extLst>
            </p:cNvPr>
            <p:cNvSpPr txBox="1"/>
            <p:nvPr/>
          </p:nvSpPr>
          <p:spPr>
            <a:xfrm>
              <a:off x="2001558" y="1728837"/>
              <a:ext cx="1485029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10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结果报告</a:t>
              </a:r>
              <a:endParaRPr lang="en-US" altLang="zh-CN" sz="1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zh-CN" altLang="en-US" sz="1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生成详细</a:t>
              </a:r>
              <a:r>
                <a:rPr lang="zh-CN" altLang="en-US" sz="1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合规检查报告</a:t>
              </a:r>
              <a:endParaRPr lang="zh-CN" altLang="en-US" sz="1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52" name="文本框 51">
            <a:extLst>
              <a:ext uri="{FF2B5EF4-FFF2-40B4-BE49-F238E27FC236}">
                <a16:creationId xmlns:a16="http://schemas.microsoft.com/office/drawing/2014/main" id="{5CF7B8AA-44E4-27C8-53F2-781842A71720}"/>
              </a:ext>
            </a:extLst>
          </p:cNvPr>
          <p:cNvSpPr txBox="1"/>
          <p:nvPr/>
        </p:nvSpPr>
        <p:spPr>
          <a:xfrm>
            <a:off x="1681780" y="714028"/>
            <a:ext cx="15696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自动化表单生成流程</a:t>
            </a:r>
          </a:p>
        </p:txBody>
      </p:sp>
      <p:sp>
        <p:nvSpPr>
          <p:cNvPr id="53" name="文本框 52">
            <a:extLst>
              <a:ext uri="{FF2B5EF4-FFF2-40B4-BE49-F238E27FC236}">
                <a16:creationId xmlns:a16="http://schemas.microsoft.com/office/drawing/2014/main" id="{FA351A1E-C5FA-0F63-405D-D79C8D3560B2}"/>
              </a:ext>
            </a:extLst>
          </p:cNvPr>
          <p:cNvSpPr txBox="1"/>
          <p:nvPr/>
        </p:nvSpPr>
        <p:spPr>
          <a:xfrm>
            <a:off x="5038524" y="714026"/>
            <a:ext cx="14157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风险动态评估流程</a:t>
            </a:r>
          </a:p>
        </p:txBody>
      </p:sp>
      <p:sp>
        <p:nvSpPr>
          <p:cNvPr id="54" name="文本框 53">
            <a:extLst>
              <a:ext uri="{FF2B5EF4-FFF2-40B4-BE49-F238E27FC236}">
                <a16:creationId xmlns:a16="http://schemas.microsoft.com/office/drawing/2014/main" id="{A58AF7F4-497C-AE48-2C50-D27D752459E2}"/>
              </a:ext>
            </a:extLst>
          </p:cNvPr>
          <p:cNvSpPr txBox="1"/>
          <p:nvPr/>
        </p:nvSpPr>
        <p:spPr>
          <a:xfrm>
            <a:off x="8346404" y="714026"/>
            <a:ext cx="12618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合规性检验流程</a:t>
            </a:r>
          </a:p>
        </p:txBody>
      </p:sp>
      <p:cxnSp>
        <p:nvCxnSpPr>
          <p:cNvPr id="56" name="直接箭头连接符 55">
            <a:extLst>
              <a:ext uri="{FF2B5EF4-FFF2-40B4-BE49-F238E27FC236}">
                <a16:creationId xmlns:a16="http://schemas.microsoft.com/office/drawing/2014/main" id="{3F8CA515-9961-5132-3D33-8AC8F20A4B96}"/>
              </a:ext>
            </a:extLst>
          </p:cNvPr>
          <p:cNvCxnSpPr>
            <a:cxnSpLocks/>
            <a:stCxn id="6" idx="2"/>
            <a:endCxn id="7" idx="0"/>
          </p:cNvCxnSpPr>
          <p:nvPr/>
        </p:nvCxnSpPr>
        <p:spPr>
          <a:xfrm>
            <a:off x="2505875" y="1668256"/>
            <a:ext cx="0" cy="284091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箭头连接符 58">
            <a:extLst>
              <a:ext uri="{FF2B5EF4-FFF2-40B4-BE49-F238E27FC236}">
                <a16:creationId xmlns:a16="http://schemas.microsoft.com/office/drawing/2014/main" id="{07873460-8684-C0D9-458D-35344A99639F}"/>
              </a:ext>
            </a:extLst>
          </p:cNvPr>
          <p:cNvCxnSpPr>
            <a:cxnSpLocks/>
            <a:stCxn id="7" idx="2"/>
            <a:endCxn id="8" idx="0"/>
          </p:cNvCxnSpPr>
          <p:nvPr/>
        </p:nvCxnSpPr>
        <p:spPr>
          <a:xfrm>
            <a:off x="2505875" y="2545662"/>
            <a:ext cx="0" cy="284091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接箭头连接符 61">
            <a:extLst>
              <a:ext uri="{FF2B5EF4-FFF2-40B4-BE49-F238E27FC236}">
                <a16:creationId xmlns:a16="http://schemas.microsoft.com/office/drawing/2014/main" id="{57346BC8-2286-7A14-8544-0304FCB9D0F8}"/>
              </a:ext>
            </a:extLst>
          </p:cNvPr>
          <p:cNvCxnSpPr>
            <a:cxnSpLocks/>
            <a:endCxn id="13" idx="0"/>
          </p:cNvCxnSpPr>
          <p:nvPr/>
        </p:nvCxnSpPr>
        <p:spPr>
          <a:xfrm>
            <a:off x="2763268" y="3416787"/>
            <a:ext cx="0" cy="290372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接箭头连接符 64">
            <a:extLst>
              <a:ext uri="{FF2B5EF4-FFF2-40B4-BE49-F238E27FC236}">
                <a16:creationId xmlns:a16="http://schemas.microsoft.com/office/drawing/2014/main" id="{D80F56AE-A075-1066-768D-72A452E34D50}"/>
              </a:ext>
            </a:extLst>
          </p:cNvPr>
          <p:cNvCxnSpPr>
            <a:cxnSpLocks/>
            <a:stCxn id="13" idx="2"/>
          </p:cNvCxnSpPr>
          <p:nvPr/>
        </p:nvCxnSpPr>
        <p:spPr>
          <a:xfrm flipH="1">
            <a:off x="2763266" y="4300474"/>
            <a:ext cx="2" cy="284090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接箭头连接符 67">
            <a:extLst>
              <a:ext uri="{FF2B5EF4-FFF2-40B4-BE49-F238E27FC236}">
                <a16:creationId xmlns:a16="http://schemas.microsoft.com/office/drawing/2014/main" id="{0D461B8F-044C-7E46-E6EC-464744CA42E9}"/>
              </a:ext>
            </a:extLst>
          </p:cNvPr>
          <p:cNvCxnSpPr>
            <a:cxnSpLocks/>
            <a:stCxn id="15" idx="2"/>
            <a:endCxn id="17" idx="0"/>
          </p:cNvCxnSpPr>
          <p:nvPr/>
        </p:nvCxnSpPr>
        <p:spPr>
          <a:xfrm>
            <a:off x="2505875" y="5177880"/>
            <a:ext cx="0" cy="284091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接箭头连接符 71">
            <a:extLst>
              <a:ext uri="{FF2B5EF4-FFF2-40B4-BE49-F238E27FC236}">
                <a16:creationId xmlns:a16="http://schemas.microsoft.com/office/drawing/2014/main" id="{F9AF5226-3430-C270-5B99-D783AA98255D}"/>
              </a:ext>
            </a:extLst>
          </p:cNvPr>
          <p:cNvCxnSpPr>
            <a:cxnSpLocks/>
            <a:stCxn id="23" idx="2"/>
            <a:endCxn id="26" idx="0"/>
          </p:cNvCxnSpPr>
          <p:nvPr/>
        </p:nvCxnSpPr>
        <p:spPr>
          <a:xfrm>
            <a:off x="5746410" y="1996325"/>
            <a:ext cx="0" cy="421425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接箭头连接符 74">
            <a:extLst>
              <a:ext uri="{FF2B5EF4-FFF2-40B4-BE49-F238E27FC236}">
                <a16:creationId xmlns:a16="http://schemas.microsoft.com/office/drawing/2014/main" id="{17C36DD7-2AA9-9178-BF2C-E9890142DE69}"/>
              </a:ext>
            </a:extLst>
          </p:cNvPr>
          <p:cNvCxnSpPr>
            <a:cxnSpLocks/>
            <a:stCxn id="26" idx="2"/>
            <a:endCxn id="29" idx="0"/>
          </p:cNvCxnSpPr>
          <p:nvPr/>
        </p:nvCxnSpPr>
        <p:spPr>
          <a:xfrm>
            <a:off x="5746410" y="3011065"/>
            <a:ext cx="0" cy="421425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接箭头连接符 77">
            <a:extLst>
              <a:ext uri="{FF2B5EF4-FFF2-40B4-BE49-F238E27FC236}">
                <a16:creationId xmlns:a16="http://schemas.microsoft.com/office/drawing/2014/main" id="{B9D49F86-0641-851A-1698-F1BA5E927DB3}"/>
              </a:ext>
            </a:extLst>
          </p:cNvPr>
          <p:cNvCxnSpPr>
            <a:cxnSpLocks/>
            <a:stCxn id="29" idx="2"/>
            <a:endCxn id="32" idx="0"/>
          </p:cNvCxnSpPr>
          <p:nvPr/>
        </p:nvCxnSpPr>
        <p:spPr>
          <a:xfrm>
            <a:off x="5746410" y="4025805"/>
            <a:ext cx="0" cy="421425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接箭头连接符 80">
            <a:extLst>
              <a:ext uri="{FF2B5EF4-FFF2-40B4-BE49-F238E27FC236}">
                <a16:creationId xmlns:a16="http://schemas.microsoft.com/office/drawing/2014/main" id="{63CA4171-D81E-235B-53BE-044FA8FF62F0}"/>
              </a:ext>
            </a:extLst>
          </p:cNvPr>
          <p:cNvCxnSpPr>
            <a:cxnSpLocks/>
            <a:stCxn id="38" idx="2"/>
            <a:endCxn id="41" idx="0"/>
          </p:cNvCxnSpPr>
          <p:nvPr/>
        </p:nvCxnSpPr>
        <p:spPr>
          <a:xfrm>
            <a:off x="8986945" y="1996325"/>
            <a:ext cx="0" cy="421425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接箭头连接符 85">
            <a:extLst>
              <a:ext uri="{FF2B5EF4-FFF2-40B4-BE49-F238E27FC236}">
                <a16:creationId xmlns:a16="http://schemas.microsoft.com/office/drawing/2014/main" id="{90108D70-AD53-C800-F6B3-C3228B22CCD3}"/>
              </a:ext>
            </a:extLst>
          </p:cNvPr>
          <p:cNvCxnSpPr>
            <a:cxnSpLocks/>
            <a:endCxn id="44" idx="0"/>
          </p:cNvCxnSpPr>
          <p:nvPr/>
        </p:nvCxnSpPr>
        <p:spPr>
          <a:xfrm>
            <a:off x="9274002" y="3008826"/>
            <a:ext cx="2" cy="407961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接箭头连接符 93">
            <a:extLst>
              <a:ext uri="{FF2B5EF4-FFF2-40B4-BE49-F238E27FC236}">
                <a16:creationId xmlns:a16="http://schemas.microsoft.com/office/drawing/2014/main" id="{BCE48373-8D0B-0CAF-1537-A8FEF065A955}"/>
              </a:ext>
            </a:extLst>
          </p:cNvPr>
          <p:cNvCxnSpPr>
            <a:cxnSpLocks/>
            <a:stCxn id="47" idx="2"/>
            <a:endCxn id="50" idx="0"/>
          </p:cNvCxnSpPr>
          <p:nvPr/>
        </p:nvCxnSpPr>
        <p:spPr>
          <a:xfrm>
            <a:off x="8986945" y="5039425"/>
            <a:ext cx="0" cy="422546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连接符: 肘形 98">
            <a:extLst>
              <a:ext uri="{FF2B5EF4-FFF2-40B4-BE49-F238E27FC236}">
                <a16:creationId xmlns:a16="http://schemas.microsoft.com/office/drawing/2014/main" id="{3B12521E-B35D-CD6B-1C85-D7F600BDA592}"/>
              </a:ext>
            </a:extLst>
          </p:cNvPr>
          <p:cNvCxnSpPr>
            <a:stCxn id="13" idx="3"/>
            <a:endCxn id="17" idx="3"/>
          </p:cNvCxnSpPr>
          <p:nvPr/>
        </p:nvCxnSpPr>
        <p:spPr>
          <a:xfrm>
            <a:off x="3059925" y="4003817"/>
            <a:ext cx="416191" cy="1590777"/>
          </a:xfrm>
          <a:prstGeom prst="bentConnector3">
            <a:avLst>
              <a:gd name="adj1" fmla="val 154927"/>
            </a:avLst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连接符: 肘形 99">
            <a:extLst>
              <a:ext uri="{FF2B5EF4-FFF2-40B4-BE49-F238E27FC236}">
                <a16:creationId xmlns:a16="http://schemas.microsoft.com/office/drawing/2014/main" id="{E963B63A-DC99-BB91-153D-030410C4EEEA}"/>
              </a:ext>
            </a:extLst>
          </p:cNvPr>
          <p:cNvCxnSpPr>
            <a:cxnSpLocks/>
            <a:stCxn id="44" idx="3"/>
            <a:endCxn id="51" idx="3"/>
          </p:cNvCxnSpPr>
          <p:nvPr/>
        </p:nvCxnSpPr>
        <p:spPr>
          <a:xfrm>
            <a:off x="9570661" y="3713445"/>
            <a:ext cx="445857" cy="2044064"/>
          </a:xfrm>
          <a:prstGeom prst="bentConnector3">
            <a:avLst>
              <a:gd name="adj1" fmla="val 151272"/>
            </a:avLst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连接符: 肘形 102">
            <a:extLst>
              <a:ext uri="{FF2B5EF4-FFF2-40B4-BE49-F238E27FC236}">
                <a16:creationId xmlns:a16="http://schemas.microsoft.com/office/drawing/2014/main" id="{741682EC-9D05-0F51-2DC2-90D5D1354C2B}"/>
              </a:ext>
            </a:extLst>
          </p:cNvPr>
          <p:cNvCxnSpPr>
            <a:cxnSpLocks/>
            <a:stCxn id="44" idx="1"/>
          </p:cNvCxnSpPr>
          <p:nvPr/>
        </p:nvCxnSpPr>
        <p:spPr>
          <a:xfrm rot="10800000" flipV="1">
            <a:off x="8346404" y="3713445"/>
            <a:ext cx="630942" cy="729074"/>
          </a:xfrm>
          <a:prstGeom prst="bentConnector2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文本框 105">
            <a:extLst>
              <a:ext uri="{FF2B5EF4-FFF2-40B4-BE49-F238E27FC236}">
                <a16:creationId xmlns:a16="http://schemas.microsoft.com/office/drawing/2014/main" id="{431C8CA9-0809-09E0-BC5D-D19705C58CE4}"/>
              </a:ext>
            </a:extLst>
          </p:cNvPr>
          <p:cNvSpPr txBox="1"/>
          <p:nvPr/>
        </p:nvSpPr>
        <p:spPr>
          <a:xfrm>
            <a:off x="8486473" y="3481807"/>
            <a:ext cx="4058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Yes</a:t>
            </a:r>
            <a:endParaRPr lang="zh-CN" altLang="en-US" sz="1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7" name="文本框 106">
            <a:extLst>
              <a:ext uri="{FF2B5EF4-FFF2-40B4-BE49-F238E27FC236}">
                <a16:creationId xmlns:a16="http://schemas.microsoft.com/office/drawing/2014/main" id="{EC70A9F7-84AE-9729-5E08-3E5932649569}"/>
              </a:ext>
            </a:extLst>
          </p:cNvPr>
          <p:cNvSpPr txBox="1"/>
          <p:nvPr/>
        </p:nvSpPr>
        <p:spPr>
          <a:xfrm>
            <a:off x="9655654" y="3467223"/>
            <a:ext cx="3786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No</a:t>
            </a:r>
            <a:endParaRPr lang="zh-CN" altLang="en-US" sz="1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8" name="箭头: 五边形 107">
            <a:extLst>
              <a:ext uri="{FF2B5EF4-FFF2-40B4-BE49-F238E27FC236}">
                <a16:creationId xmlns:a16="http://schemas.microsoft.com/office/drawing/2014/main" id="{D5A400ED-164E-D57D-20CE-59F66240E1AA}"/>
              </a:ext>
            </a:extLst>
          </p:cNvPr>
          <p:cNvSpPr/>
          <p:nvPr/>
        </p:nvSpPr>
        <p:spPr>
          <a:xfrm>
            <a:off x="1521674" y="1403010"/>
            <a:ext cx="390889" cy="265246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9" name="箭头: 五边形 108">
            <a:extLst>
              <a:ext uri="{FF2B5EF4-FFF2-40B4-BE49-F238E27FC236}">
                <a16:creationId xmlns:a16="http://schemas.microsoft.com/office/drawing/2014/main" id="{C31F83B6-B1BE-67E1-B36B-B5D092E99884}"/>
              </a:ext>
            </a:extLst>
          </p:cNvPr>
          <p:cNvSpPr/>
          <p:nvPr/>
        </p:nvSpPr>
        <p:spPr>
          <a:xfrm>
            <a:off x="1535634" y="3871193"/>
            <a:ext cx="390889" cy="265246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10" name="直接箭头连接符 109">
            <a:extLst>
              <a:ext uri="{FF2B5EF4-FFF2-40B4-BE49-F238E27FC236}">
                <a16:creationId xmlns:a16="http://schemas.microsoft.com/office/drawing/2014/main" id="{C4A1E13A-B2C7-09D0-AFE4-B295E33FF47E}"/>
              </a:ext>
            </a:extLst>
          </p:cNvPr>
          <p:cNvCxnSpPr>
            <a:cxnSpLocks/>
            <a:stCxn id="109" idx="3"/>
            <a:endCxn id="13" idx="1"/>
          </p:cNvCxnSpPr>
          <p:nvPr/>
        </p:nvCxnSpPr>
        <p:spPr>
          <a:xfrm>
            <a:off x="1926523" y="4003816"/>
            <a:ext cx="540087" cy="1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箭头: 五边形 114">
            <a:extLst>
              <a:ext uri="{FF2B5EF4-FFF2-40B4-BE49-F238E27FC236}">
                <a16:creationId xmlns:a16="http://schemas.microsoft.com/office/drawing/2014/main" id="{61CA5028-0405-F0F4-3958-EF116239F9AB}"/>
              </a:ext>
            </a:extLst>
          </p:cNvPr>
          <p:cNvSpPr/>
          <p:nvPr/>
        </p:nvSpPr>
        <p:spPr>
          <a:xfrm>
            <a:off x="1538248" y="5461971"/>
            <a:ext cx="390889" cy="265246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6" name="箭头: 五边形 115">
            <a:extLst>
              <a:ext uri="{FF2B5EF4-FFF2-40B4-BE49-F238E27FC236}">
                <a16:creationId xmlns:a16="http://schemas.microsoft.com/office/drawing/2014/main" id="{F9537DB0-6D9E-195F-CC38-F70613EC36E1}"/>
              </a:ext>
            </a:extLst>
          </p:cNvPr>
          <p:cNvSpPr/>
          <p:nvPr/>
        </p:nvSpPr>
        <p:spPr>
          <a:xfrm>
            <a:off x="4776169" y="1565925"/>
            <a:ext cx="390889" cy="265246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7" name="箭头: 五边形 116">
            <a:extLst>
              <a:ext uri="{FF2B5EF4-FFF2-40B4-BE49-F238E27FC236}">
                <a16:creationId xmlns:a16="http://schemas.microsoft.com/office/drawing/2014/main" id="{DB1D526D-19F8-8E18-9031-50FED3CA77C3}"/>
              </a:ext>
            </a:extLst>
          </p:cNvPr>
          <p:cNvSpPr/>
          <p:nvPr/>
        </p:nvSpPr>
        <p:spPr>
          <a:xfrm>
            <a:off x="4776169" y="2580665"/>
            <a:ext cx="390889" cy="265246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8" name="箭头: 五边形 117">
            <a:extLst>
              <a:ext uri="{FF2B5EF4-FFF2-40B4-BE49-F238E27FC236}">
                <a16:creationId xmlns:a16="http://schemas.microsoft.com/office/drawing/2014/main" id="{6162B496-3EAB-61B9-E704-1E85B7D439A2}"/>
              </a:ext>
            </a:extLst>
          </p:cNvPr>
          <p:cNvSpPr/>
          <p:nvPr/>
        </p:nvSpPr>
        <p:spPr>
          <a:xfrm>
            <a:off x="4781088" y="3574536"/>
            <a:ext cx="390889" cy="265246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9" name="箭头: 五边形 118">
            <a:extLst>
              <a:ext uri="{FF2B5EF4-FFF2-40B4-BE49-F238E27FC236}">
                <a16:creationId xmlns:a16="http://schemas.microsoft.com/office/drawing/2014/main" id="{D9086B35-6CFE-E581-82EA-6FDD9BE1215B}"/>
              </a:ext>
            </a:extLst>
          </p:cNvPr>
          <p:cNvSpPr/>
          <p:nvPr/>
        </p:nvSpPr>
        <p:spPr>
          <a:xfrm>
            <a:off x="4775552" y="4616674"/>
            <a:ext cx="390889" cy="265246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0" name="箭头: 五边形 119">
            <a:extLst>
              <a:ext uri="{FF2B5EF4-FFF2-40B4-BE49-F238E27FC236}">
                <a16:creationId xmlns:a16="http://schemas.microsoft.com/office/drawing/2014/main" id="{A7A5BB7B-7B67-AC15-41AF-AE6B4B2161A9}"/>
              </a:ext>
            </a:extLst>
          </p:cNvPr>
          <p:cNvSpPr/>
          <p:nvPr/>
        </p:nvSpPr>
        <p:spPr>
          <a:xfrm>
            <a:off x="8016704" y="2580665"/>
            <a:ext cx="390889" cy="265246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1" name="箭头: 五边形 120">
            <a:extLst>
              <a:ext uri="{FF2B5EF4-FFF2-40B4-BE49-F238E27FC236}">
                <a16:creationId xmlns:a16="http://schemas.microsoft.com/office/drawing/2014/main" id="{8C425065-6370-2460-3524-ECD03A5CC090}"/>
              </a:ext>
            </a:extLst>
          </p:cNvPr>
          <p:cNvSpPr/>
          <p:nvPr/>
        </p:nvSpPr>
        <p:spPr>
          <a:xfrm>
            <a:off x="8026300" y="4618270"/>
            <a:ext cx="390889" cy="265246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" name="database_138021">
            <a:extLst>
              <a:ext uri="{FF2B5EF4-FFF2-40B4-BE49-F238E27FC236}">
                <a16:creationId xmlns:a16="http://schemas.microsoft.com/office/drawing/2014/main" id="{F78BB735-95B9-86E4-6925-FF42080A338B}"/>
              </a:ext>
            </a:extLst>
          </p:cNvPr>
          <p:cNvSpPr/>
          <p:nvPr/>
        </p:nvSpPr>
        <p:spPr>
          <a:xfrm>
            <a:off x="1650100" y="2101235"/>
            <a:ext cx="285855" cy="295538"/>
          </a:xfrm>
          <a:custGeom>
            <a:avLst/>
            <a:gdLst>
              <a:gd name="connsiteX0" fmla="*/ 492155 w 557538"/>
              <a:gd name="connsiteY0" fmla="*/ 386098 h 576423"/>
              <a:gd name="connsiteX1" fmla="*/ 494433 w 557538"/>
              <a:gd name="connsiteY1" fmla="*/ 400507 h 576423"/>
              <a:gd name="connsiteX2" fmla="*/ 431401 w 557538"/>
              <a:gd name="connsiteY2" fmla="*/ 490755 h 576423"/>
              <a:gd name="connsiteX3" fmla="*/ 424567 w 557538"/>
              <a:gd name="connsiteY3" fmla="*/ 494547 h 576423"/>
              <a:gd name="connsiteX4" fmla="*/ 423048 w 557538"/>
              <a:gd name="connsiteY4" fmla="*/ 494547 h 576423"/>
              <a:gd name="connsiteX5" fmla="*/ 416972 w 557538"/>
              <a:gd name="connsiteY5" fmla="*/ 492272 h 576423"/>
              <a:gd name="connsiteX6" fmla="*/ 368370 w 557538"/>
              <a:gd name="connsiteY6" fmla="*/ 452836 h 576423"/>
              <a:gd name="connsiteX7" fmla="*/ 366851 w 557538"/>
              <a:gd name="connsiteY7" fmla="*/ 438427 h 576423"/>
              <a:gd name="connsiteX8" fmla="*/ 381280 w 557538"/>
              <a:gd name="connsiteY8" fmla="*/ 436910 h 576423"/>
              <a:gd name="connsiteX9" fmla="*/ 421529 w 557538"/>
              <a:gd name="connsiteY9" fmla="*/ 470279 h 576423"/>
              <a:gd name="connsiteX10" fmla="*/ 477726 w 557538"/>
              <a:gd name="connsiteY10" fmla="*/ 388373 h 576423"/>
              <a:gd name="connsiteX11" fmla="*/ 492155 w 557538"/>
              <a:gd name="connsiteY11" fmla="*/ 386098 h 576423"/>
              <a:gd name="connsiteX12" fmla="*/ 20509 w 557538"/>
              <a:gd name="connsiteY12" fmla="*/ 376951 h 576423"/>
              <a:gd name="connsiteX13" fmla="*/ 20509 w 557538"/>
              <a:gd name="connsiteY13" fmla="*/ 461897 h 576423"/>
              <a:gd name="connsiteX14" fmla="*/ 20509 w 557538"/>
              <a:gd name="connsiteY14" fmla="*/ 463414 h 576423"/>
              <a:gd name="connsiteX15" fmla="*/ 253703 w 557538"/>
              <a:gd name="connsiteY15" fmla="*/ 536225 h 576423"/>
              <a:gd name="connsiteX16" fmla="*/ 326623 w 557538"/>
              <a:gd name="connsiteY16" fmla="*/ 531675 h 576423"/>
              <a:gd name="connsiteX17" fmla="*/ 325104 w 557538"/>
              <a:gd name="connsiteY17" fmla="*/ 529399 h 576423"/>
              <a:gd name="connsiteX18" fmla="*/ 322825 w 557538"/>
              <a:gd name="connsiteY18" fmla="*/ 526365 h 576423"/>
              <a:gd name="connsiteX19" fmla="*/ 317508 w 557538"/>
              <a:gd name="connsiteY19" fmla="*/ 519539 h 576423"/>
              <a:gd name="connsiteX20" fmla="*/ 315229 w 557538"/>
              <a:gd name="connsiteY20" fmla="*/ 516506 h 576423"/>
              <a:gd name="connsiteX21" fmla="*/ 310672 w 557538"/>
              <a:gd name="connsiteY21" fmla="*/ 508921 h 576423"/>
              <a:gd name="connsiteX22" fmla="*/ 309153 w 557538"/>
              <a:gd name="connsiteY22" fmla="*/ 505887 h 576423"/>
              <a:gd name="connsiteX23" fmla="*/ 305355 w 557538"/>
              <a:gd name="connsiteY23" fmla="*/ 498303 h 576423"/>
              <a:gd name="connsiteX24" fmla="*/ 303835 w 557538"/>
              <a:gd name="connsiteY24" fmla="*/ 494510 h 576423"/>
              <a:gd name="connsiteX25" fmla="*/ 300797 w 557538"/>
              <a:gd name="connsiteY25" fmla="*/ 486926 h 576423"/>
              <a:gd name="connsiteX26" fmla="*/ 299278 w 557538"/>
              <a:gd name="connsiteY26" fmla="*/ 482375 h 576423"/>
              <a:gd name="connsiteX27" fmla="*/ 297759 w 557538"/>
              <a:gd name="connsiteY27" fmla="*/ 474791 h 576423"/>
              <a:gd name="connsiteX28" fmla="*/ 296240 w 557538"/>
              <a:gd name="connsiteY28" fmla="*/ 470240 h 576423"/>
              <a:gd name="connsiteX29" fmla="*/ 295480 w 557538"/>
              <a:gd name="connsiteY29" fmla="*/ 461897 h 576423"/>
              <a:gd name="connsiteX30" fmla="*/ 294720 w 557538"/>
              <a:gd name="connsiteY30" fmla="*/ 458105 h 576423"/>
              <a:gd name="connsiteX31" fmla="*/ 293961 w 557538"/>
              <a:gd name="connsiteY31" fmla="*/ 445211 h 576423"/>
              <a:gd name="connsiteX32" fmla="*/ 294720 w 557538"/>
              <a:gd name="connsiteY32" fmla="*/ 433834 h 576423"/>
              <a:gd name="connsiteX33" fmla="*/ 284846 w 557538"/>
              <a:gd name="connsiteY33" fmla="*/ 433834 h 576423"/>
              <a:gd name="connsiteX34" fmla="*/ 278009 w 557538"/>
              <a:gd name="connsiteY34" fmla="*/ 434593 h 576423"/>
              <a:gd name="connsiteX35" fmla="*/ 253703 w 557538"/>
              <a:gd name="connsiteY35" fmla="*/ 434593 h 576423"/>
              <a:gd name="connsiteX36" fmla="*/ 28864 w 557538"/>
              <a:gd name="connsiteY36" fmla="*/ 383777 h 576423"/>
              <a:gd name="connsiteX37" fmla="*/ 21268 w 557538"/>
              <a:gd name="connsiteY37" fmla="*/ 377709 h 576423"/>
              <a:gd name="connsiteX38" fmla="*/ 20509 w 557538"/>
              <a:gd name="connsiteY38" fmla="*/ 376951 h 576423"/>
              <a:gd name="connsiteX39" fmla="*/ 425370 w 557538"/>
              <a:gd name="connsiteY39" fmla="*/ 333719 h 576423"/>
              <a:gd name="connsiteX40" fmla="*/ 414735 w 557538"/>
              <a:gd name="connsiteY40" fmla="*/ 334477 h 576423"/>
              <a:gd name="connsiteX41" fmla="*/ 411697 w 557538"/>
              <a:gd name="connsiteY41" fmla="*/ 334477 h 576423"/>
              <a:gd name="connsiteX42" fmla="*/ 404861 w 557538"/>
              <a:gd name="connsiteY42" fmla="*/ 335994 h 576423"/>
              <a:gd name="connsiteX43" fmla="*/ 400303 w 557538"/>
              <a:gd name="connsiteY43" fmla="*/ 336753 h 576423"/>
              <a:gd name="connsiteX44" fmla="*/ 394226 w 557538"/>
              <a:gd name="connsiteY44" fmla="*/ 338270 h 576423"/>
              <a:gd name="connsiteX45" fmla="*/ 390429 w 557538"/>
              <a:gd name="connsiteY45" fmla="*/ 339786 h 576423"/>
              <a:gd name="connsiteX46" fmla="*/ 384352 w 557538"/>
              <a:gd name="connsiteY46" fmla="*/ 341303 h 576423"/>
              <a:gd name="connsiteX47" fmla="*/ 380554 w 557538"/>
              <a:gd name="connsiteY47" fmla="*/ 343579 h 576423"/>
              <a:gd name="connsiteX48" fmla="*/ 374477 w 557538"/>
              <a:gd name="connsiteY48" fmla="*/ 345854 h 576423"/>
              <a:gd name="connsiteX49" fmla="*/ 371439 w 557538"/>
              <a:gd name="connsiteY49" fmla="*/ 347371 h 576423"/>
              <a:gd name="connsiteX50" fmla="*/ 365362 w 557538"/>
              <a:gd name="connsiteY50" fmla="*/ 351922 h 576423"/>
              <a:gd name="connsiteX51" fmla="*/ 363083 w 557538"/>
              <a:gd name="connsiteY51" fmla="*/ 352680 h 576423"/>
              <a:gd name="connsiteX52" fmla="*/ 347132 w 557538"/>
              <a:gd name="connsiteY52" fmla="*/ 366332 h 576423"/>
              <a:gd name="connsiteX53" fmla="*/ 346372 w 557538"/>
              <a:gd name="connsiteY53" fmla="*/ 366332 h 576423"/>
              <a:gd name="connsiteX54" fmla="*/ 340296 w 557538"/>
              <a:gd name="connsiteY54" fmla="*/ 373917 h 576423"/>
              <a:gd name="connsiteX55" fmla="*/ 338777 w 557538"/>
              <a:gd name="connsiteY55" fmla="*/ 375434 h 576423"/>
              <a:gd name="connsiteX56" fmla="*/ 334219 w 557538"/>
              <a:gd name="connsiteY56" fmla="*/ 381501 h 576423"/>
              <a:gd name="connsiteX57" fmla="*/ 331940 w 557538"/>
              <a:gd name="connsiteY57" fmla="*/ 385294 h 576423"/>
              <a:gd name="connsiteX58" fmla="*/ 328902 w 557538"/>
              <a:gd name="connsiteY58" fmla="*/ 389844 h 576423"/>
              <a:gd name="connsiteX59" fmla="*/ 326623 w 557538"/>
              <a:gd name="connsiteY59" fmla="*/ 394395 h 576423"/>
              <a:gd name="connsiteX60" fmla="*/ 324344 w 557538"/>
              <a:gd name="connsiteY60" fmla="*/ 398946 h 576423"/>
              <a:gd name="connsiteX61" fmla="*/ 322066 w 557538"/>
              <a:gd name="connsiteY61" fmla="*/ 404255 h 576423"/>
              <a:gd name="connsiteX62" fmla="*/ 320546 w 557538"/>
              <a:gd name="connsiteY62" fmla="*/ 408047 h 576423"/>
              <a:gd name="connsiteX63" fmla="*/ 318268 w 557538"/>
              <a:gd name="connsiteY63" fmla="*/ 414115 h 576423"/>
              <a:gd name="connsiteX64" fmla="*/ 318268 w 557538"/>
              <a:gd name="connsiteY64" fmla="*/ 416390 h 576423"/>
              <a:gd name="connsiteX65" fmla="*/ 315989 w 557538"/>
              <a:gd name="connsiteY65" fmla="*/ 424733 h 576423"/>
              <a:gd name="connsiteX66" fmla="*/ 314470 w 557538"/>
              <a:gd name="connsiteY66" fmla="*/ 434593 h 576423"/>
              <a:gd name="connsiteX67" fmla="*/ 314470 w 557538"/>
              <a:gd name="connsiteY67" fmla="*/ 445211 h 576423"/>
              <a:gd name="connsiteX68" fmla="*/ 315229 w 557538"/>
              <a:gd name="connsiteY68" fmla="*/ 456588 h 576423"/>
              <a:gd name="connsiteX69" fmla="*/ 315229 w 557538"/>
              <a:gd name="connsiteY69" fmla="*/ 461139 h 576423"/>
              <a:gd name="connsiteX70" fmla="*/ 316748 w 557538"/>
              <a:gd name="connsiteY70" fmla="*/ 468723 h 576423"/>
              <a:gd name="connsiteX71" fmla="*/ 318268 w 557538"/>
              <a:gd name="connsiteY71" fmla="*/ 473274 h 576423"/>
              <a:gd name="connsiteX72" fmla="*/ 319787 w 557538"/>
              <a:gd name="connsiteY72" fmla="*/ 479341 h 576423"/>
              <a:gd name="connsiteX73" fmla="*/ 322066 w 557538"/>
              <a:gd name="connsiteY73" fmla="*/ 484651 h 576423"/>
              <a:gd name="connsiteX74" fmla="*/ 324344 w 557538"/>
              <a:gd name="connsiteY74" fmla="*/ 489960 h 576423"/>
              <a:gd name="connsiteX75" fmla="*/ 326623 w 557538"/>
              <a:gd name="connsiteY75" fmla="*/ 495269 h 576423"/>
              <a:gd name="connsiteX76" fmla="*/ 328902 w 557538"/>
              <a:gd name="connsiteY76" fmla="*/ 500578 h 576423"/>
              <a:gd name="connsiteX77" fmla="*/ 331940 w 557538"/>
              <a:gd name="connsiteY77" fmla="*/ 505887 h 576423"/>
              <a:gd name="connsiteX78" fmla="*/ 335738 w 557538"/>
              <a:gd name="connsiteY78" fmla="*/ 510438 h 576423"/>
              <a:gd name="connsiteX79" fmla="*/ 338777 w 557538"/>
              <a:gd name="connsiteY79" fmla="*/ 514989 h 576423"/>
              <a:gd name="connsiteX80" fmla="*/ 343334 w 557538"/>
              <a:gd name="connsiteY80" fmla="*/ 519539 h 576423"/>
              <a:gd name="connsiteX81" fmla="*/ 346372 w 557538"/>
              <a:gd name="connsiteY81" fmla="*/ 523332 h 576423"/>
              <a:gd name="connsiteX82" fmla="*/ 354728 w 557538"/>
              <a:gd name="connsiteY82" fmla="*/ 530916 h 576423"/>
              <a:gd name="connsiteX83" fmla="*/ 425370 w 557538"/>
              <a:gd name="connsiteY83" fmla="*/ 555945 h 576423"/>
              <a:gd name="connsiteX84" fmla="*/ 537029 w 557538"/>
              <a:gd name="connsiteY84" fmla="*/ 445211 h 576423"/>
              <a:gd name="connsiteX85" fmla="*/ 489175 w 557538"/>
              <a:gd name="connsiteY85" fmla="*/ 353439 h 576423"/>
              <a:gd name="connsiteX86" fmla="*/ 484617 w 557538"/>
              <a:gd name="connsiteY86" fmla="*/ 351163 h 576423"/>
              <a:gd name="connsiteX87" fmla="*/ 480820 w 557538"/>
              <a:gd name="connsiteY87" fmla="*/ 348888 h 576423"/>
              <a:gd name="connsiteX88" fmla="*/ 476262 w 557538"/>
              <a:gd name="connsiteY88" fmla="*/ 345854 h 576423"/>
              <a:gd name="connsiteX89" fmla="*/ 471705 w 557538"/>
              <a:gd name="connsiteY89" fmla="*/ 343579 h 576423"/>
              <a:gd name="connsiteX90" fmla="*/ 467907 w 557538"/>
              <a:gd name="connsiteY90" fmla="*/ 342062 h 576423"/>
              <a:gd name="connsiteX91" fmla="*/ 458791 w 557538"/>
              <a:gd name="connsiteY91" fmla="*/ 339028 h 576423"/>
              <a:gd name="connsiteX92" fmla="*/ 456513 w 557538"/>
              <a:gd name="connsiteY92" fmla="*/ 338270 h 576423"/>
              <a:gd name="connsiteX93" fmla="*/ 449676 w 557538"/>
              <a:gd name="connsiteY93" fmla="*/ 335994 h 576423"/>
              <a:gd name="connsiteX94" fmla="*/ 445878 w 557538"/>
              <a:gd name="connsiteY94" fmla="*/ 335994 h 576423"/>
              <a:gd name="connsiteX95" fmla="*/ 439042 w 557538"/>
              <a:gd name="connsiteY95" fmla="*/ 334477 h 576423"/>
              <a:gd name="connsiteX96" fmla="*/ 436004 w 557538"/>
              <a:gd name="connsiteY96" fmla="*/ 334477 h 576423"/>
              <a:gd name="connsiteX97" fmla="*/ 425370 w 557538"/>
              <a:gd name="connsiteY97" fmla="*/ 333719 h 576423"/>
              <a:gd name="connsiteX98" fmla="*/ 20509 w 557538"/>
              <a:gd name="connsiteY98" fmla="*/ 255598 h 576423"/>
              <a:gd name="connsiteX99" fmla="*/ 20509 w 557538"/>
              <a:gd name="connsiteY99" fmla="*/ 339028 h 576423"/>
              <a:gd name="connsiteX100" fmla="*/ 21268 w 557538"/>
              <a:gd name="connsiteY100" fmla="*/ 343579 h 576423"/>
              <a:gd name="connsiteX101" fmla="*/ 22788 w 557538"/>
              <a:gd name="connsiteY101" fmla="*/ 347371 h 576423"/>
              <a:gd name="connsiteX102" fmla="*/ 24307 w 557538"/>
              <a:gd name="connsiteY102" fmla="*/ 350405 h 576423"/>
              <a:gd name="connsiteX103" fmla="*/ 26586 w 557538"/>
              <a:gd name="connsiteY103" fmla="*/ 354197 h 576423"/>
              <a:gd name="connsiteX104" fmla="*/ 28864 w 557538"/>
              <a:gd name="connsiteY104" fmla="*/ 357231 h 576423"/>
              <a:gd name="connsiteX105" fmla="*/ 31903 w 557538"/>
              <a:gd name="connsiteY105" fmla="*/ 361023 h 576423"/>
              <a:gd name="connsiteX106" fmla="*/ 34941 w 557538"/>
              <a:gd name="connsiteY106" fmla="*/ 363298 h 576423"/>
              <a:gd name="connsiteX107" fmla="*/ 40258 w 557538"/>
              <a:gd name="connsiteY107" fmla="*/ 367849 h 576423"/>
              <a:gd name="connsiteX108" fmla="*/ 42537 w 557538"/>
              <a:gd name="connsiteY108" fmla="*/ 369366 h 576423"/>
              <a:gd name="connsiteX109" fmla="*/ 50133 w 557538"/>
              <a:gd name="connsiteY109" fmla="*/ 373917 h 576423"/>
              <a:gd name="connsiteX110" fmla="*/ 52412 w 557538"/>
              <a:gd name="connsiteY110" fmla="*/ 375434 h 576423"/>
              <a:gd name="connsiteX111" fmla="*/ 61527 w 557538"/>
              <a:gd name="connsiteY111" fmla="*/ 379984 h 576423"/>
              <a:gd name="connsiteX112" fmla="*/ 63046 w 557538"/>
              <a:gd name="connsiteY112" fmla="*/ 380743 h 576423"/>
              <a:gd name="connsiteX113" fmla="*/ 75199 w 557538"/>
              <a:gd name="connsiteY113" fmla="*/ 386052 h 576423"/>
              <a:gd name="connsiteX114" fmla="*/ 161792 w 557538"/>
              <a:gd name="connsiteY114" fmla="*/ 408047 h 576423"/>
              <a:gd name="connsiteX115" fmla="*/ 162552 w 557538"/>
              <a:gd name="connsiteY115" fmla="*/ 408047 h 576423"/>
              <a:gd name="connsiteX116" fmla="*/ 183061 w 557538"/>
              <a:gd name="connsiteY116" fmla="*/ 411081 h 576423"/>
              <a:gd name="connsiteX117" fmla="*/ 186859 w 557538"/>
              <a:gd name="connsiteY117" fmla="*/ 411081 h 576423"/>
              <a:gd name="connsiteX118" fmla="*/ 205089 w 557538"/>
              <a:gd name="connsiteY118" fmla="*/ 412598 h 576423"/>
              <a:gd name="connsiteX119" fmla="*/ 214204 w 557538"/>
              <a:gd name="connsiteY119" fmla="*/ 413356 h 576423"/>
              <a:gd name="connsiteX120" fmla="*/ 228636 w 557538"/>
              <a:gd name="connsiteY120" fmla="*/ 414115 h 576423"/>
              <a:gd name="connsiteX121" fmla="*/ 253703 w 557538"/>
              <a:gd name="connsiteY121" fmla="*/ 414873 h 576423"/>
              <a:gd name="connsiteX122" fmla="*/ 278009 w 557538"/>
              <a:gd name="connsiteY122" fmla="*/ 414115 h 576423"/>
              <a:gd name="connsiteX123" fmla="*/ 285605 w 557538"/>
              <a:gd name="connsiteY123" fmla="*/ 414115 h 576423"/>
              <a:gd name="connsiteX124" fmla="*/ 297759 w 557538"/>
              <a:gd name="connsiteY124" fmla="*/ 413356 h 576423"/>
              <a:gd name="connsiteX125" fmla="*/ 298518 w 557538"/>
              <a:gd name="connsiteY125" fmla="*/ 411081 h 576423"/>
              <a:gd name="connsiteX126" fmla="*/ 300797 w 557538"/>
              <a:gd name="connsiteY126" fmla="*/ 403496 h 576423"/>
              <a:gd name="connsiteX127" fmla="*/ 302316 w 557538"/>
              <a:gd name="connsiteY127" fmla="*/ 398946 h 576423"/>
              <a:gd name="connsiteX128" fmla="*/ 304595 w 557538"/>
              <a:gd name="connsiteY128" fmla="*/ 392878 h 576423"/>
              <a:gd name="connsiteX129" fmla="*/ 309912 w 557538"/>
              <a:gd name="connsiteY129" fmla="*/ 383018 h 576423"/>
              <a:gd name="connsiteX130" fmla="*/ 309912 w 557538"/>
              <a:gd name="connsiteY130" fmla="*/ 382260 h 576423"/>
              <a:gd name="connsiteX131" fmla="*/ 315989 w 557538"/>
              <a:gd name="connsiteY131" fmla="*/ 371641 h 576423"/>
              <a:gd name="connsiteX132" fmla="*/ 317508 w 557538"/>
              <a:gd name="connsiteY132" fmla="*/ 370124 h 576423"/>
              <a:gd name="connsiteX133" fmla="*/ 323585 w 557538"/>
              <a:gd name="connsiteY133" fmla="*/ 362540 h 576423"/>
              <a:gd name="connsiteX134" fmla="*/ 325104 w 557538"/>
              <a:gd name="connsiteY134" fmla="*/ 360265 h 576423"/>
              <a:gd name="connsiteX135" fmla="*/ 331940 w 557538"/>
              <a:gd name="connsiteY135" fmla="*/ 353439 h 576423"/>
              <a:gd name="connsiteX136" fmla="*/ 333459 w 557538"/>
              <a:gd name="connsiteY136" fmla="*/ 351163 h 576423"/>
              <a:gd name="connsiteX137" fmla="*/ 340296 w 557538"/>
              <a:gd name="connsiteY137" fmla="*/ 345096 h 576423"/>
              <a:gd name="connsiteX138" fmla="*/ 342574 w 557538"/>
              <a:gd name="connsiteY138" fmla="*/ 342820 h 576423"/>
              <a:gd name="connsiteX139" fmla="*/ 350930 w 557538"/>
              <a:gd name="connsiteY139" fmla="*/ 336753 h 576423"/>
              <a:gd name="connsiteX140" fmla="*/ 352449 w 557538"/>
              <a:gd name="connsiteY140" fmla="*/ 335994 h 576423"/>
              <a:gd name="connsiteX141" fmla="*/ 363083 w 557538"/>
              <a:gd name="connsiteY141" fmla="*/ 329168 h 576423"/>
              <a:gd name="connsiteX142" fmla="*/ 363843 w 557538"/>
              <a:gd name="connsiteY142" fmla="*/ 329168 h 576423"/>
              <a:gd name="connsiteX143" fmla="*/ 373718 w 557538"/>
              <a:gd name="connsiteY143" fmla="*/ 324617 h 576423"/>
              <a:gd name="connsiteX144" fmla="*/ 376756 w 557538"/>
              <a:gd name="connsiteY144" fmla="*/ 323100 h 576423"/>
              <a:gd name="connsiteX145" fmla="*/ 384352 w 557538"/>
              <a:gd name="connsiteY145" fmla="*/ 320067 h 576423"/>
              <a:gd name="connsiteX146" fmla="*/ 388909 w 557538"/>
              <a:gd name="connsiteY146" fmla="*/ 318550 h 576423"/>
              <a:gd name="connsiteX147" fmla="*/ 396505 w 557538"/>
              <a:gd name="connsiteY147" fmla="*/ 317033 h 576423"/>
              <a:gd name="connsiteX148" fmla="*/ 401063 w 557538"/>
              <a:gd name="connsiteY148" fmla="*/ 315516 h 576423"/>
              <a:gd name="connsiteX149" fmla="*/ 409418 w 557538"/>
              <a:gd name="connsiteY149" fmla="*/ 314758 h 576423"/>
              <a:gd name="connsiteX150" fmla="*/ 413216 w 557538"/>
              <a:gd name="connsiteY150" fmla="*/ 313999 h 576423"/>
              <a:gd name="connsiteX151" fmla="*/ 425370 w 557538"/>
              <a:gd name="connsiteY151" fmla="*/ 313241 h 576423"/>
              <a:gd name="connsiteX152" fmla="*/ 440561 w 557538"/>
              <a:gd name="connsiteY152" fmla="*/ 313999 h 576423"/>
              <a:gd name="connsiteX153" fmla="*/ 445119 w 557538"/>
              <a:gd name="connsiteY153" fmla="*/ 314758 h 576423"/>
              <a:gd name="connsiteX154" fmla="*/ 454994 w 557538"/>
              <a:gd name="connsiteY154" fmla="*/ 317033 h 576423"/>
              <a:gd name="connsiteX155" fmla="*/ 459551 w 557538"/>
              <a:gd name="connsiteY155" fmla="*/ 317791 h 576423"/>
              <a:gd name="connsiteX156" fmla="*/ 469426 w 557538"/>
              <a:gd name="connsiteY156" fmla="*/ 320825 h 576423"/>
              <a:gd name="connsiteX157" fmla="*/ 473983 w 557538"/>
              <a:gd name="connsiteY157" fmla="*/ 322342 h 576423"/>
              <a:gd name="connsiteX158" fmla="*/ 484617 w 557538"/>
              <a:gd name="connsiteY158" fmla="*/ 327651 h 576423"/>
              <a:gd name="connsiteX159" fmla="*/ 486137 w 557538"/>
              <a:gd name="connsiteY159" fmla="*/ 328410 h 576423"/>
              <a:gd name="connsiteX160" fmla="*/ 486137 w 557538"/>
              <a:gd name="connsiteY160" fmla="*/ 256357 h 576423"/>
              <a:gd name="connsiteX161" fmla="*/ 477781 w 557538"/>
              <a:gd name="connsiteY161" fmla="*/ 262424 h 576423"/>
              <a:gd name="connsiteX162" fmla="*/ 253703 w 557538"/>
              <a:gd name="connsiteY162" fmla="*/ 313241 h 576423"/>
              <a:gd name="connsiteX163" fmla="*/ 28864 w 557538"/>
              <a:gd name="connsiteY163" fmla="*/ 262424 h 576423"/>
              <a:gd name="connsiteX164" fmla="*/ 21268 w 557538"/>
              <a:gd name="connsiteY164" fmla="*/ 256357 h 576423"/>
              <a:gd name="connsiteX165" fmla="*/ 20509 w 557538"/>
              <a:gd name="connsiteY165" fmla="*/ 255598 h 576423"/>
              <a:gd name="connsiteX166" fmla="*/ 20509 w 557538"/>
              <a:gd name="connsiteY166" fmla="*/ 134246 h 576423"/>
              <a:gd name="connsiteX167" fmla="*/ 20509 w 557538"/>
              <a:gd name="connsiteY167" fmla="*/ 217676 h 576423"/>
              <a:gd name="connsiteX168" fmla="*/ 21268 w 557538"/>
              <a:gd name="connsiteY168" fmla="*/ 222226 h 576423"/>
              <a:gd name="connsiteX169" fmla="*/ 22788 w 557538"/>
              <a:gd name="connsiteY169" fmla="*/ 226019 h 576423"/>
              <a:gd name="connsiteX170" fmla="*/ 24307 w 557538"/>
              <a:gd name="connsiteY170" fmla="*/ 229053 h 576423"/>
              <a:gd name="connsiteX171" fmla="*/ 26586 w 557538"/>
              <a:gd name="connsiteY171" fmla="*/ 232845 h 576423"/>
              <a:gd name="connsiteX172" fmla="*/ 28864 w 557538"/>
              <a:gd name="connsiteY172" fmla="*/ 235879 h 576423"/>
              <a:gd name="connsiteX173" fmla="*/ 31903 w 557538"/>
              <a:gd name="connsiteY173" fmla="*/ 239671 h 576423"/>
              <a:gd name="connsiteX174" fmla="*/ 34941 w 557538"/>
              <a:gd name="connsiteY174" fmla="*/ 241946 h 576423"/>
              <a:gd name="connsiteX175" fmla="*/ 40258 w 557538"/>
              <a:gd name="connsiteY175" fmla="*/ 246497 h 576423"/>
              <a:gd name="connsiteX176" fmla="*/ 42537 w 557538"/>
              <a:gd name="connsiteY176" fmla="*/ 248014 h 576423"/>
              <a:gd name="connsiteX177" fmla="*/ 50133 w 557538"/>
              <a:gd name="connsiteY177" fmla="*/ 252565 h 576423"/>
              <a:gd name="connsiteX178" fmla="*/ 52412 w 557538"/>
              <a:gd name="connsiteY178" fmla="*/ 254081 h 576423"/>
              <a:gd name="connsiteX179" fmla="*/ 61527 w 557538"/>
              <a:gd name="connsiteY179" fmla="*/ 258632 h 576423"/>
              <a:gd name="connsiteX180" fmla="*/ 63046 w 557538"/>
              <a:gd name="connsiteY180" fmla="*/ 259391 h 576423"/>
              <a:gd name="connsiteX181" fmla="*/ 75199 w 557538"/>
              <a:gd name="connsiteY181" fmla="*/ 264700 h 576423"/>
              <a:gd name="connsiteX182" fmla="*/ 161792 w 557538"/>
              <a:gd name="connsiteY182" fmla="*/ 286695 h 576423"/>
              <a:gd name="connsiteX183" fmla="*/ 162552 w 557538"/>
              <a:gd name="connsiteY183" fmla="*/ 286695 h 576423"/>
              <a:gd name="connsiteX184" fmla="*/ 183061 w 557538"/>
              <a:gd name="connsiteY184" fmla="*/ 289729 h 576423"/>
              <a:gd name="connsiteX185" fmla="*/ 186859 w 557538"/>
              <a:gd name="connsiteY185" fmla="*/ 289729 h 576423"/>
              <a:gd name="connsiteX186" fmla="*/ 205089 w 557538"/>
              <a:gd name="connsiteY186" fmla="*/ 291246 h 576423"/>
              <a:gd name="connsiteX187" fmla="*/ 214204 w 557538"/>
              <a:gd name="connsiteY187" fmla="*/ 292004 h 576423"/>
              <a:gd name="connsiteX188" fmla="*/ 228636 w 557538"/>
              <a:gd name="connsiteY188" fmla="*/ 292762 h 576423"/>
              <a:gd name="connsiteX189" fmla="*/ 253703 w 557538"/>
              <a:gd name="connsiteY189" fmla="*/ 293521 h 576423"/>
              <a:gd name="connsiteX190" fmla="*/ 278009 w 557538"/>
              <a:gd name="connsiteY190" fmla="*/ 292762 h 576423"/>
              <a:gd name="connsiteX191" fmla="*/ 292442 w 557538"/>
              <a:gd name="connsiteY191" fmla="*/ 292004 h 576423"/>
              <a:gd name="connsiteX192" fmla="*/ 301557 w 557538"/>
              <a:gd name="connsiteY192" fmla="*/ 291246 h 576423"/>
              <a:gd name="connsiteX193" fmla="*/ 319787 w 557538"/>
              <a:gd name="connsiteY193" fmla="*/ 289729 h 576423"/>
              <a:gd name="connsiteX194" fmla="*/ 323585 w 557538"/>
              <a:gd name="connsiteY194" fmla="*/ 289729 h 576423"/>
              <a:gd name="connsiteX195" fmla="*/ 344094 w 557538"/>
              <a:gd name="connsiteY195" fmla="*/ 286695 h 576423"/>
              <a:gd name="connsiteX196" fmla="*/ 344853 w 557538"/>
              <a:gd name="connsiteY196" fmla="*/ 286695 h 576423"/>
              <a:gd name="connsiteX197" fmla="*/ 431446 w 557538"/>
              <a:gd name="connsiteY197" fmla="*/ 264700 h 576423"/>
              <a:gd name="connsiteX198" fmla="*/ 432206 w 557538"/>
              <a:gd name="connsiteY198" fmla="*/ 264700 h 576423"/>
              <a:gd name="connsiteX199" fmla="*/ 443600 w 557538"/>
              <a:gd name="connsiteY199" fmla="*/ 259391 h 576423"/>
              <a:gd name="connsiteX200" fmla="*/ 445119 w 557538"/>
              <a:gd name="connsiteY200" fmla="*/ 258632 h 576423"/>
              <a:gd name="connsiteX201" fmla="*/ 454994 w 557538"/>
              <a:gd name="connsiteY201" fmla="*/ 254081 h 576423"/>
              <a:gd name="connsiteX202" fmla="*/ 457272 w 557538"/>
              <a:gd name="connsiteY202" fmla="*/ 252565 h 576423"/>
              <a:gd name="connsiteX203" fmla="*/ 464109 w 557538"/>
              <a:gd name="connsiteY203" fmla="*/ 248014 h 576423"/>
              <a:gd name="connsiteX204" fmla="*/ 467147 w 557538"/>
              <a:gd name="connsiteY204" fmla="*/ 246497 h 576423"/>
              <a:gd name="connsiteX205" fmla="*/ 471705 w 557538"/>
              <a:gd name="connsiteY205" fmla="*/ 241946 h 576423"/>
              <a:gd name="connsiteX206" fmla="*/ 474743 w 557538"/>
              <a:gd name="connsiteY206" fmla="*/ 239671 h 576423"/>
              <a:gd name="connsiteX207" fmla="*/ 478541 w 557538"/>
              <a:gd name="connsiteY207" fmla="*/ 235879 h 576423"/>
              <a:gd name="connsiteX208" fmla="*/ 480820 w 557538"/>
              <a:gd name="connsiteY208" fmla="*/ 232845 h 576423"/>
              <a:gd name="connsiteX209" fmla="*/ 483098 w 557538"/>
              <a:gd name="connsiteY209" fmla="*/ 229053 h 576423"/>
              <a:gd name="connsiteX210" fmla="*/ 484617 w 557538"/>
              <a:gd name="connsiteY210" fmla="*/ 226019 h 576423"/>
              <a:gd name="connsiteX211" fmla="*/ 485377 w 557538"/>
              <a:gd name="connsiteY211" fmla="*/ 222226 h 576423"/>
              <a:gd name="connsiteX212" fmla="*/ 486137 w 557538"/>
              <a:gd name="connsiteY212" fmla="*/ 217676 h 576423"/>
              <a:gd name="connsiteX213" fmla="*/ 486137 w 557538"/>
              <a:gd name="connsiteY213" fmla="*/ 134246 h 576423"/>
              <a:gd name="connsiteX214" fmla="*/ 482339 w 557538"/>
              <a:gd name="connsiteY214" fmla="*/ 138038 h 576423"/>
              <a:gd name="connsiteX215" fmla="*/ 480060 w 557538"/>
              <a:gd name="connsiteY215" fmla="*/ 139555 h 576423"/>
              <a:gd name="connsiteX216" fmla="*/ 470185 w 557538"/>
              <a:gd name="connsiteY216" fmla="*/ 146381 h 576423"/>
              <a:gd name="connsiteX217" fmla="*/ 467907 w 557538"/>
              <a:gd name="connsiteY217" fmla="*/ 147898 h 576423"/>
              <a:gd name="connsiteX218" fmla="*/ 458791 w 557538"/>
              <a:gd name="connsiteY218" fmla="*/ 153207 h 576423"/>
              <a:gd name="connsiteX219" fmla="*/ 454994 w 557538"/>
              <a:gd name="connsiteY219" fmla="*/ 155483 h 576423"/>
              <a:gd name="connsiteX220" fmla="*/ 443600 w 557538"/>
              <a:gd name="connsiteY220" fmla="*/ 160792 h 576423"/>
              <a:gd name="connsiteX221" fmla="*/ 441321 w 557538"/>
              <a:gd name="connsiteY221" fmla="*/ 161550 h 576423"/>
              <a:gd name="connsiteX222" fmla="*/ 426129 w 557538"/>
              <a:gd name="connsiteY222" fmla="*/ 167618 h 576423"/>
              <a:gd name="connsiteX223" fmla="*/ 421572 w 557538"/>
              <a:gd name="connsiteY223" fmla="*/ 169135 h 576423"/>
              <a:gd name="connsiteX224" fmla="*/ 408659 w 557538"/>
              <a:gd name="connsiteY224" fmla="*/ 172927 h 576423"/>
              <a:gd name="connsiteX225" fmla="*/ 404101 w 557538"/>
              <a:gd name="connsiteY225" fmla="*/ 174444 h 576423"/>
              <a:gd name="connsiteX226" fmla="*/ 385871 w 557538"/>
              <a:gd name="connsiteY226" fmla="*/ 178995 h 576423"/>
              <a:gd name="connsiteX227" fmla="*/ 382833 w 557538"/>
              <a:gd name="connsiteY227" fmla="*/ 179753 h 576423"/>
              <a:gd name="connsiteX228" fmla="*/ 365362 w 557538"/>
              <a:gd name="connsiteY228" fmla="*/ 182787 h 576423"/>
              <a:gd name="connsiteX229" fmla="*/ 359285 w 557538"/>
              <a:gd name="connsiteY229" fmla="*/ 184304 h 576423"/>
              <a:gd name="connsiteX230" fmla="*/ 341055 w 557538"/>
              <a:gd name="connsiteY230" fmla="*/ 186579 h 576423"/>
              <a:gd name="connsiteX231" fmla="*/ 336498 w 557538"/>
              <a:gd name="connsiteY231" fmla="*/ 187338 h 576423"/>
              <a:gd name="connsiteX232" fmla="*/ 313710 w 557538"/>
              <a:gd name="connsiteY232" fmla="*/ 189613 h 576423"/>
              <a:gd name="connsiteX233" fmla="*/ 307633 w 557538"/>
              <a:gd name="connsiteY233" fmla="*/ 190372 h 576423"/>
              <a:gd name="connsiteX234" fmla="*/ 287884 w 557538"/>
              <a:gd name="connsiteY234" fmla="*/ 191130 h 576423"/>
              <a:gd name="connsiteX235" fmla="*/ 280288 w 557538"/>
              <a:gd name="connsiteY235" fmla="*/ 191888 h 576423"/>
              <a:gd name="connsiteX236" fmla="*/ 253703 w 557538"/>
              <a:gd name="connsiteY236" fmla="*/ 191888 h 576423"/>
              <a:gd name="connsiteX237" fmla="*/ 226357 w 557538"/>
              <a:gd name="connsiteY237" fmla="*/ 191888 h 576423"/>
              <a:gd name="connsiteX238" fmla="*/ 219521 w 557538"/>
              <a:gd name="connsiteY238" fmla="*/ 191130 h 576423"/>
              <a:gd name="connsiteX239" fmla="*/ 199772 w 557538"/>
              <a:gd name="connsiteY239" fmla="*/ 190372 h 576423"/>
              <a:gd name="connsiteX240" fmla="*/ 193695 w 557538"/>
              <a:gd name="connsiteY240" fmla="*/ 189613 h 576423"/>
              <a:gd name="connsiteX241" fmla="*/ 170148 w 557538"/>
              <a:gd name="connsiteY241" fmla="*/ 187338 h 576423"/>
              <a:gd name="connsiteX242" fmla="*/ 165590 w 557538"/>
              <a:gd name="connsiteY242" fmla="*/ 186579 h 576423"/>
              <a:gd name="connsiteX243" fmla="*/ 148120 w 557538"/>
              <a:gd name="connsiteY243" fmla="*/ 184304 h 576423"/>
              <a:gd name="connsiteX244" fmla="*/ 141283 w 557538"/>
              <a:gd name="connsiteY244" fmla="*/ 182787 h 576423"/>
              <a:gd name="connsiteX245" fmla="*/ 123813 w 557538"/>
              <a:gd name="connsiteY245" fmla="*/ 179753 h 576423"/>
              <a:gd name="connsiteX246" fmla="*/ 121534 w 557538"/>
              <a:gd name="connsiteY246" fmla="*/ 178995 h 576423"/>
              <a:gd name="connsiteX247" fmla="*/ 102544 w 557538"/>
              <a:gd name="connsiteY247" fmla="*/ 174444 h 576423"/>
              <a:gd name="connsiteX248" fmla="*/ 97987 w 557538"/>
              <a:gd name="connsiteY248" fmla="*/ 172927 h 576423"/>
              <a:gd name="connsiteX249" fmla="*/ 85074 w 557538"/>
              <a:gd name="connsiteY249" fmla="*/ 169135 h 576423"/>
              <a:gd name="connsiteX250" fmla="*/ 80516 w 557538"/>
              <a:gd name="connsiteY250" fmla="*/ 167618 h 576423"/>
              <a:gd name="connsiteX251" fmla="*/ 65325 w 557538"/>
              <a:gd name="connsiteY251" fmla="*/ 161550 h 576423"/>
              <a:gd name="connsiteX252" fmla="*/ 63805 w 557538"/>
              <a:gd name="connsiteY252" fmla="*/ 160792 h 576423"/>
              <a:gd name="connsiteX253" fmla="*/ 51652 w 557538"/>
              <a:gd name="connsiteY253" fmla="*/ 155483 h 576423"/>
              <a:gd name="connsiteX254" fmla="*/ 48614 w 557538"/>
              <a:gd name="connsiteY254" fmla="*/ 153207 h 576423"/>
              <a:gd name="connsiteX255" fmla="*/ 38739 w 557538"/>
              <a:gd name="connsiteY255" fmla="*/ 147898 h 576423"/>
              <a:gd name="connsiteX256" fmla="*/ 36460 w 557538"/>
              <a:gd name="connsiteY256" fmla="*/ 146381 h 576423"/>
              <a:gd name="connsiteX257" fmla="*/ 26586 w 557538"/>
              <a:gd name="connsiteY257" fmla="*/ 139555 h 576423"/>
              <a:gd name="connsiteX258" fmla="*/ 24307 w 557538"/>
              <a:gd name="connsiteY258" fmla="*/ 138038 h 576423"/>
              <a:gd name="connsiteX259" fmla="*/ 20509 w 557538"/>
              <a:gd name="connsiteY259" fmla="*/ 134246 h 576423"/>
              <a:gd name="connsiteX260" fmla="*/ 253703 w 557538"/>
              <a:gd name="connsiteY260" fmla="*/ 20478 h 576423"/>
              <a:gd name="connsiteX261" fmla="*/ 20509 w 557538"/>
              <a:gd name="connsiteY261" fmla="*/ 96324 h 576423"/>
              <a:gd name="connsiteX262" fmla="*/ 253703 w 557538"/>
              <a:gd name="connsiteY262" fmla="*/ 172169 h 576423"/>
              <a:gd name="connsiteX263" fmla="*/ 486137 w 557538"/>
              <a:gd name="connsiteY263" fmla="*/ 96324 h 576423"/>
              <a:gd name="connsiteX264" fmla="*/ 253703 w 557538"/>
              <a:gd name="connsiteY264" fmla="*/ 20478 h 576423"/>
              <a:gd name="connsiteX265" fmla="*/ 253703 w 557538"/>
              <a:gd name="connsiteY265" fmla="*/ 0 h 576423"/>
              <a:gd name="connsiteX266" fmla="*/ 505126 w 557538"/>
              <a:gd name="connsiteY266" fmla="*/ 85705 h 576423"/>
              <a:gd name="connsiteX267" fmla="*/ 506646 w 557538"/>
              <a:gd name="connsiteY267" fmla="*/ 91014 h 576423"/>
              <a:gd name="connsiteX268" fmla="*/ 506646 w 557538"/>
              <a:gd name="connsiteY268" fmla="*/ 96324 h 576423"/>
              <a:gd name="connsiteX269" fmla="*/ 506646 w 557538"/>
              <a:gd name="connsiteY269" fmla="*/ 217676 h 576423"/>
              <a:gd name="connsiteX270" fmla="*/ 506646 w 557538"/>
              <a:gd name="connsiteY270" fmla="*/ 222226 h 576423"/>
              <a:gd name="connsiteX271" fmla="*/ 506646 w 557538"/>
              <a:gd name="connsiteY271" fmla="*/ 339028 h 576423"/>
              <a:gd name="connsiteX272" fmla="*/ 506646 w 557538"/>
              <a:gd name="connsiteY272" fmla="*/ 341303 h 576423"/>
              <a:gd name="connsiteX273" fmla="*/ 557538 w 557538"/>
              <a:gd name="connsiteY273" fmla="*/ 445211 h 576423"/>
              <a:gd name="connsiteX274" fmla="*/ 425370 w 557538"/>
              <a:gd name="connsiteY274" fmla="*/ 576423 h 576423"/>
              <a:gd name="connsiteX275" fmla="*/ 346372 w 557538"/>
              <a:gd name="connsiteY275" fmla="*/ 549877 h 576423"/>
              <a:gd name="connsiteX276" fmla="*/ 253703 w 557538"/>
              <a:gd name="connsiteY276" fmla="*/ 555945 h 576423"/>
              <a:gd name="connsiteX277" fmla="*/ 1519 w 557538"/>
              <a:gd name="connsiteY277" fmla="*/ 469482 h 576423"/>
              <a:gd name="connsiteX278" fmla="*/ 0 w 557538"/>
              <a:gd name="connsiteY278" fmla="*/ 464931 h 576423"/>
              <a:gd name="connsiteX279" fmla="*/ 0 w 557538"/>
              <a:gd name="connsiteY279" fmla="*/ 343579 h 576423"/>
              <a:gd name="connsiteX280" fmla="*/ 0 w 557538"/>
              <a:gd name="connsiteY280" fmla="*/ 339028 h 576423"/>
              <a:gd name="connsiteX281" fmla="*/ 0 w 557538"/>
              <a:gd name="connsiteY281" fmla="*/ 222226 h 576423"/>
              <a:gd name="connsiteX282" fmla="*/ 0 w 557538"/>
              <a:gd name="connsiteY282" fmla="*/ 217676 h 576423"/>
              <a:gd name="connsiteX283" fmla="*/ 0 w 557538"/>
              <a:gd name="connsiteY283" fmla="*/ 96324 h 576423"/>
              <a:gd name="connsiteX284" fmla="*/ 0 w 557538"/>
              <a:gd name="connsiteY284" fmla="*/ 91014 h 576423"/>
              <a:gd name="connsiteX285" fmla="*/ 1519 w 557538"/>
              <a:gd name="connsiteY285" fmla="*/ 85705 h 576423"/>
              <a:gd name="connsiteX286" fmla="*/ 253703 w 557538"/>
              <a:gd name="connsiteY286" fmla="*/ 0 h 576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</a:cxnLst>
            <a:rect l="l" t="t" r="r" b="b"/>
            <a:pathLst>
              <a:path w="557538" h="576423">
                <a:moveTo>
                  <a:pt x="492155" y="386098"/>
                </a:moveTo>
                <a:cubicBezTo>
                  <a:pt x="496712" y="389131"/>
                  <a:pt x="497471" y="395957"/>
                  <a:pt x="494433" y="400507"/>
                </a:cubicBezTo>
                <a:lnTo>
                  <a:pt x="431401" y="490755"/>
                </a:lnTo>
                <a:cubicBezTo>
                  <a:pt x="429883" y="493030"/>
                  <a:pt x="427604" y="494547"/>
                  <a:pt x="424567" y="494547"/>
                </a:cubicBezTo>
                <a:cubicBezTo>
                  <a:pt x="424567" y="494547"/>
                  <a:pt x="423807" y="494547"/>
                  <a:pt x="423048" y="494547"/>
                </a:cubicBezTo>
                <a:cubicBezTo>
                  <a:pt x="420770" y="494547"/>
                  <a:pt x="418491" y="493789"/>
                  <a:pt x="416972" y="492272"/>
                </a:cubicBezTo>
                <a:lnTo>
                  <a:pt x="368370" y="452836"/>
                </a:lnTo>
                <a:cubicBezTo>
                  <a:pt x="364572" y="449044"/>
                  <a:pt x="363813" y="442977"/>
                  <a:pt x="366851" y="438427"/>
                </a:cubicBezTo>
                <a:cubicBezTo>
                  <a:pt x="370648" y="434635"/>
                  <a:pt x="376723" y="433876"/>
                  <a:pt x="381280" y="436910"/>
                </a:cubicBezTo>
                <a:lnTo>
                  <a:pt x="421529" y="470279"/>
                </a:lnTo>
                <a:lnTo>
                  <a:pt x="477726" y="388373"/>
                </a:lnTo>
                <a:cubicBezTo>
                  <a:pt x="481523" y="383823"/>
                  <a:pt x="487599" y="383064"/>
                  <a:pt x="492155" y="386098"/>
                </a:cubicBezTo>
                <a:close/>
                <a:moveTo>
                  <a:pt x="20509" y="376951"/>
                </a:moveTo>
                <a:lnTo>
                  <a:pt x="20509" y="461897"/>
                </a:lnTo>
                <a:cubicBezTo>
                  <a:pt x="20509" y="462656"/>
                  <a:pt x="20509" y="463414"/>
                  <a:pt x="20509" y="463414"/>
                </a:cubicBezTo>
                <a:cubicBezTo>
                  <a:pt x="26586" y="498303"/>
                  <a:pt x="121534" y="536225"/>
                  <a:pt x="253703" y="536225"/>
                </a:cubicBezTo>
                <a:cubicBezTo>
                  <a:pt x="278769" y="536225"/>
                  <a:pt x="303076" y="534708"/>
                  <a:pt x="326623" y="531675"/>
                </a:cubicBezTo>
                <a:cubicBezTo>
                  <a:pt x="325863" y="530916"/>
                  <a:pt x="325863" y="530158"/>
                  <a:pt x="325104" y="529399"/>
                </a:cubicBezTo>
                <a:cubicBezTo>
                  <a:pt x="324344" y="528641"/>
                  <a:pt x="323585" y="527882"/>
                  <a:pt x="322825" y="526365"/>
                </a:cubicBezTo>
                <a:cubicBezTo>
                  <a:pt x="320546" y="524090"/>
                  <a:pt x="319027" y="521815"/>
                  <a:pt x="317508" y="519539"/>
                </a:cubicBezTo>
                <a:cubicBezTo>
                  <a:pt x="316748" y="518781"/>
                  <a:pt x="315989" y="518022"/>
                  <a:pt x="315229" y="516506"/>
                </a:cubicBezTo>
                <a:cubicBezTo>
                  <a:pt x="313710" y="514230"/>
                  <a:pt x="312191" y="511955"/>
                  <a:pt x="310672" y="508921"/>
                </a:cubicBezTo>
                <a:cubicBezTo>
                  <a:pt x="309912" y="508163"/>
                  <a:pt x="309912" y="506646"/>
                  <a:pt x="309153" y="505887"/>
                </a:cubicBezTo>
                <a:cubicBezTo>
                  <a:pt x="307633" y="503612"/>
                  <a:pt x="306874" y="500578"/>
                  <a:pt x="305355" y="498303"/>
                </a:cubicBezTo>
                <a:cubicBezTo>
                  <a:pt x="304595" y="496786"/>
                  <a:pt x="304595" y="496027"/>
                  <a:pt x="303835" y="494510"/>
                </a:cubicBezTo>
                <a:cubicBezTo>
                  <a:pt x="303076" y="492235"/>
                  <a:pt x="301557" y="489201"/>
                  <a:pt x="300797" y="486926"/>
                </a:cubicBezTo>
                <a:cubicBezTo>
                  <a:pt x="300797" y="485409"/>
                  <a:pt x="300037" y="483892"/>
                  <a:pt x="299278" y="482375"/>
                </a:cubicBezTo>
                <a:cubicBezTo>
                  <a:pt x="298518" y="480100"/>
                  <a:pt x="297759" y="477066"/>
                  <a:pt x="297759" y="474791"/>
                </a:cubicBezTo>
                <a:cubicBezTo>
                  <a:pt x="296999" y="473274"/>
                  <a:pt x="296999" y="471757"/>
                  <a:pt x="296240" y="470240"/>
                </a:cubicBezTo>
                <a:cubicBezTo>
                  <a:pt x="296240" y="467206"/>
                  <a:pt x="295480" y="464931"/>
                  <a:pt x="295480" y="461897"/>
                </a:cubicBezTo>
                <a:cubicBezTo>
                  <a:pt x="294720" y="460380"/>
                  <a:pt x="294720" y="458863"/>
                  <a:pt x="294720" y="458105"/>
                </a:cubicBezTo>
                <a:cubicBezTo>
                  <a:pt x="293961" y="453554"/>
                  <a:pt x="293961" y="449003"/>
                  <a:pt x="293961" y="445211"/>
                </a:cubicBezTo>
                <a:cubicBezTo>
                  <a:pt x="293961" y="441419"/>
                  <a:pt x="293961" y="437627"/>
                  <a:pt x="294720" y="433834"/>
                </a:cubicBezTo>
                <a:cubicBezTo>
                  <a:pt x="291682" y="433834"/>
                  <a:pt x="287884" y="433834"/>
                  <a:pt x="284846" y="433834"/>
                </a:cubicBezTo>
                <a:cubicBezTo>
                  <a:pt x="282567" y="433834"/>
                  <a:pt x="280288" y="434593"/>
                  <a:pt x="278009" y="434593"/>
                </a:cubicBezTo>
                <a:cubicBezTo>
                  <a:pt x="269654" y="434593"/>
                  <a:pt x="261298" y="434593"/>
                  <a:pt x="253703" y="434593"/>
                </a:cubicBezTo>
                <a:cubicBezTo>
                  <a:pt x="142803" y="434593"/>
                  <a:pt x="66844" y="412598"/>
                  <a:pt x="28864" y="383777"/>
                </a:cubicBezTo>
                <a:cubicBezTo>
                  <a:pt x="25826" y="381501"/>
                  <a:pt x="23547" y="379984"/>
                  <a:pt x="21268" y="377709"/>
                </a:cubicBezTo>
                <a:cubicBezTo>
                  <a:pt x="21268" y="377709"/>
                  <a:pt x="20509" y="376951"/>
                  <a:pt x="20509" y="376951"/>
                </a:cubicBezTo>
                <a:close/>
                <a:moveTo>
                  <a:pt x="425370" y="333719"/>
                </a:moveTo>
                <a:cubicBezTo>
                  <a:pt x="422331" y="333719"/>
                  <a:pt x="418533" y="333719"/>
                  <a:pt x="414735" y="334477"/>
                </a:cubicBezTo>
                <a:cubicBezTo>
                  <a:pt x="413976" y="334477"/>
                  <a:pt x="412457" y="334477"/>
                  <a:pt x="411697" y="334477"/>
                </a:cubicBezTo>
                <a:cubicBezTo>
                  <a:pt x="408659" y="335236"/>
                  <a:pt x="406380" y="335236"/>
                  <a:pt x="404861" y="335994"/>
                </a:cubicBezTo>
                <a:cubicBezTo>
                  <a:pt x="403342" y="335994"/>
                  <a:pt x="401822" y="336753"/>
                  <a:pt x="400303" y="336753"/>
                </a:cubicBezTo>
                <a:cubicBezTo>
                  <a:pt x="398024" y="337511"/>
                  <a:pt x="396505" y="337511"/>
                  <a:pt x="394226" y="338270"/>
                </a:cubicBezTo>
                <a:cubicBezTo>
                  <a:pt x="392707" y="338270"/>
                  <a:pt x="391948" y="339028"/>
                  <a:pt x="390429" y="339786"/>
                </a:cubicBezTo>
                <a:cubicBezTo>
                  <a:pt x="388150" y="340545"/>
                  <a:pt x="386631" y="340545"/>
                  <a:pt x="384352" y="341303"/>
                </a:cubicBezTo>
                <a:cubicBezTo>
                  <a:pt x="382833" y="342062"/>
                  <a:pt x="382073" y="342820"/>
                  <a:pt x="380554" y="343579"/>
                </a:cubicBezTo>
                <a:cubicBezTo>
                  <a:pt x="379035" y="344337"/>
                  <a:pt x="376756" y="345096"/>
                  <a:pt x="374477" y="345854"/>
                </a:cubicBezTo>
                <a:cubicBezTo>
                  <a:pt x="373718" y="346612"/>
                  <a:pt x="372958" y="347371"/>
                  <a:pt x="371439" y="347371"/>
                </a:cubicBezTo>
                <a:cubicBezTo>
                  <a:pt x="369160" y="348888"/>
                  <a:pt x="366881" y="350405"/>
                  <a:pt x="365362" y="351922"/>
                </a:cubicBezTo>
                <a:cubicBezTo>
                  <a:pt x="364603" y="351922"/>
                  <a:pt x="363843" y="352680"/>
                  <a:pt x="363083" y="352680"/>
                </a:cubicBezTo>
                <a:cubicBezTo>
                  <a:pt x="357007" y="357231"/>
                  <a:pt x="351689" y="361023"/>
                  <a:pt x="347132" y="366332"/>
                </a:cubicBezTo>
                <a:cubicBezTo>
                  <a:pt x="347132" y="366332"/>
                  <a:pt x="347132" y="366332"/>
                  <a:pt x="346372" y="366332"/>
                </a:cubicBezTo>
                <a:cubicBezTo>
                  <a:pt x="344094" y="368608"/>
                  <a:pt x="342574" y="370883"/>
                  <a:pt x="340296" y="373917"/>
                </a:cubicBezTo>
                <a:cubicBezTo>
                  <a:pt x="339536" y="374675"/>
                  <a:pt x="338777" y="375434"/>
                  <a:pt x="338777" y="375434"/>
                </a:cubicBezTo>
                <a:cubicBezTo>
                  <a:pt x="337257" y="377709"/>
                  <a:pt x="335738" y="379984"/>
                  <a:pt x="334219" y="381501"/>
                </a:cubicBezTo>
                <a:cubicBezTo>
                  <a:pt x="333459" y="383018"/>
                  <a:pt x="332700" y="383777"/>
                  <a:pt x="331940" y="385294"/>
                </a:cubicBezTo>
                <a:cubicBezTo>
                  <a:pt x="331181" y="386810"/>
                  <a:pt x="329661" y="388327"/>
                  <a:pt x="328902" y="389844"/>
                </a:cubicBezTo>
                <a:cubicBezTo>
                  <a:pt x="328142" y="391361"/>
                  <a:pt x="327383" y="392878"/>
                  <a:pt x="326623" y="394395"/>
                </a:cubicBezTo>
                <a:cubicBezTo>
                  <a:pt x="325863" y="395912"/>
                  <a:pt x="325104" y="397429"/>
                  <a:pt x="324344" y="398946"/>
                </a:cubicBezTo>
                <a:cubicBezTo>
                  <a:pt x="323585" y="400463"/>
                  <a:pt x="322825" y="401979"/>
                  <a:pt x="322066" y="404255"/>
                </a:cubicBezTo>
                <a:cubicBezTo>
                  <a:pt x="321306" y="405013"/>
                  <a:pt x="321306" y="406530"/>
                  <a:pt x="320546" y="408047"/>
                </a:cubicBezTo>
                <a:cubicBezTo>
                  <a:pt x="319787" y="409564"/>
                  <a:pt x="319027" y="411839"/>
                  <a:pt x="318268" y="414115"/>
                </a:cubicBezTo>
                <a:cubicBezTo>
                  <a:pt x="318268" y="414873"/>
                  <a:pt x="318268" y="415632"/>
                  <a:pt x="318268" y="416390"/>
                </a:cubicBezTo>
                <a:cubicBezTo>
                  <a:pt x="317508" y="419424"/>
                  <a:pt x="316748" y="421699"/>
                  <a:pt x="315989" y="424733"/>
                </a:cubicBezTo>
                <a:cubicBezTo>
                  <a:pt x="315229" y="427767"/>
                  <a:pt x="315229" y="431559"/>
                  <a:pt x="314470" y="434593"/>
                </a:cubicBezTo>
                <a:cubicBezTo>
                  <a:pt x="314470" y="438385"/>
                  <a:pt x="314470" y="441419"/>
                  <a:pt x="314470" y="445211"/>
                </a:cubicBezTo>
                <a:cubicBezTo>
                  <a:pt x="314470" y="449003"/>
                  <a:pt x="314470" y="452796"/>
                  <a:pt x="315229" y="456588"/>
                </a:cubicBezTo>
                <a:cubicBezTo>
                  <a:pt x="315229" y="458105"/>
                  <a:pt x="315229" y="459622"/>
                  <a:pt x="315229" y="461139"/>
                </a:cubicBezTo>
                <a:cubicBezTo>
                  <a:pt x="315989" y="463414"/>
                  <a:pt x="315989" y="465689"/>
                  <a:pt x="316748" y="468723"/>
                </a:cubicBezTo>
                <a:cubicBezTo>
                  <a:pt x="316748" y="470240"/>
                  <a:pt x="317508" y="471757"/>
                  <a:pt x="318268" y="473274"/>
                </a:cubicBezTo>
                <a:cubicBezTo>
                  <a:pt x="318268" y="475549"/>
                  <a:pt x="319027" y="477825"/>
                  <a:pt x="319787" y="479341"/>
                </a:cubicBezTo>
                <a:cubicBezTo>
                  <a:pt x="320546" y="481617"/>
                  <a:pt x="321306" y="483134"/>
                  <a:pt x="322066" y="484651"/>
                </a:cubicBezTo>
                <a:cubicBezTo>
                  <a:pt x="322066" y="486926"/>
                  <a:pt x="322825" y="488443"/>
                  <a:pt x="324344" y="489960"/>
                </a:cubicBezTo>
                <a:cubicBezTo>
                  <a:pt x="325104" y="492235"/>
                  <a:pt x="325863" y="493752"/>
                  <a:pt x="326623" y="495269"/>
                </a:cubicBezTo>
                <a:cubicBezTo>
                  <a:pt x="327383" y="497544"/>
                  <a:pt x="328142" y="499061"/>
                  <a:pt x="328902" y="500578"/>
                </a:cubicBezTo>
                <a:cubicBezTo>
                  <a:pt x="330421" y="502095"/>
                  <a:pt x="331181" y="503612"/>
                  <a:pt x="331940" y="505887"/>
                </a:cubicBezTo>
                <a:cubicBezTo>
                  <a:pt x="333459" y="507404"/>
                  <a:pt x="334219" y="508921"/>
                  <a:pt x="335738" y="510438"/>
                </a:cubicBezTo>
                <a:cubicBezTo>
                  <a:pt x="336498" y="511955"/>
                  <a:pt x="338017" y="513472"/>
                  <a:pt x="338777" y="514989"/>
                </a:cubicBezTo>
                <a:cubicBezTo>
                  <a:pt x="340296" y="516506"/>
                  <a:pt x="341815" y="518022"/>
                  <a:pt x="343334" y="519539"/>
                </a:cubicBezTo>
                <a:cubicBezTo>
                  <a:pt x="344853" y="521056"/>
                  <a:pt x="345613" y="522573"/>
                  <a:pt x="346372" y="523332"/>
                </a:cubicBezTo>
                <a:cubicBezTo>
                  <a:pt x="349411" y="526365"/>
                  <a:pt x="352449" y="528641"/>
                  <a:pt x="354728" y="530916"/>
                </a:cubicBezTo>
                <a:cubicBezTo>
                  <a:pt x="374477" y="546844"/>
                  <a:pt x="398784" y="555945"/>
                  <a:pt x="425370" y="555945"/>
                </a:cubicBezTo>
                <a:cubicBezTo>
                  <a:pt x="486896" y="555945"/>
                  <a:pt x="537029" y="506646"/>
                  <a:pt x="537029" y="445211"/>
                </a:cubicBezTo>
                <a:cubicBezTo>
                  <a:pt x="537029" y="407289"/>
                  <a:pt x="518039" y="373917"/>
                  <a:pt x="489175" y="353439"/>
                </a:cubicBezTo>
                <a:cubicBezTo>
                  <a:pt x="487656" y="352680"/>
                  <a:pt x="486137" y="351922"/>
                  <a:pt x="484617" y="351163"/>
                </a:cubicBezTo>
                <a:cubicBezTo>
                  <a:pt x="483858" y="350405"/>
                  <a:pt x="482339" y="349646"/>
                  <a:pt x="480820" y="348888"/>
                </a:cubicBezTo>
                <a:cubicBezTo>
                  <a:pt x="479300" y="347371"/>
                  <a:pt x="477781" y="346612"/>
                  <a:pt x="476262" y="345854"/>
                </a:cubicBezTo>
                <a:cubicBezTo>
                  <a:pt x="474743" y="345096"/>
                  <a:pt x="473224" y="344337"/>
                  <a:pt x="471705" y="343579"/>
                </a:cubicBezTo>
                <a:cubicBezTo>
                  <a:pt x="470185" y="343579"/>
                  <a:pt x="469426" y="342820"/>
                  <a:pt x="467907" y="342062"/>
                </a:cubicBezTo>
                <a:cubicBezTo>
                  <a:pt x="464868" y="340545"/>
                  <a:pt x="461830" y="339786"/>
                  <a:pt x="458791" y="339028"/>
                </a:cubicBezTo>
                <a:cubicBezTo>
                  <a:pt x="458032" y="338270"/>
                  <a:pt x="457272" y="338270"/>
                  <a:pt x="456513" y="338270"/>
                </a:cubicBezTo>
                <a:cubicBezTo>
                  <a:pt x="454234" y="337511"/>
                  <a:pt x="451955" y="336753"/>
                  <a:pt x="449676" y="335994"/>
                </a:cubicBezTo>
                <a:cubicBezTo>
                  <a:pt x="448157" y="335994"/>
                  <a:pt x="447398" y="335994"/>
                  <a:pt x="445878" y="335994"/>
                </a:cubicBezTo>
                <a:cubicBezTo>
                  <a:pt x="443600" y="335236"/>
                  <a:pt x="441321" y="335236"/>
                  <a:pt x="439042" y="334477"/>
                </a:cubicBezTo>
                <a:cubicBezTo>
                  <a:pt x="438283" y="334477"/>
                  <a:pt x="436763" y="334477"/>
                  <a:pt x="436004" y="334477"/>
                </a:cubicBezTo>
                <a:cubicBezTo>
                  <a:pt x="432206" y="333719"/>
                  <a:pt x="429168" y="333719"/>
                  <a:pt x="425370" y="333719"/>
                </a:cubicBezTo>
                <a:close/>
                <a:moveTo>
                  <a:pt x="20509" y="255598"/>
                </a:moveTo>
                <a:lnTo>
                  <a:pt x="20509" y="339028"/>
                </a:lnTo>
                <a:cubicBezTo>
                  <a:pt x="20509" y="340545"/>
                  <a:pt x="21268" y="342062"/>
                  <a:pt x="21268" y="343579"/>
                </a:cubicBezTo>
                <a:cubicBezTo>
                  <a:pt x="21268" y="345096"/>
                  <a:pt x="22028" y="345854"/>
                  <a:pt x="22788" y="347371"/>
                </a:cubicBezTo>
                <a:cubicBezTo>
                  <a:pt x="22788" y="348129"/>
                  <a:pt x="23547" y="349646"/>
                  <a:pt x="24307" y="350405"/>
                </a:cubicBezTo>
                <a:cubicBezTo>
                  <a:pt x="24307" y="351922"/>
                  <a:pt x="25066" y="352680"/>
                  <a:pt x="26586" y="354197"/>
                </a:cubicBezTo>
                <a:cubicBezTo>
                  <a:pt x="26586" y="354955"/>
                  <a:pt x="27345" y="355714"/>
                  <a:pt x="28864" y="357231"/>
                </a:cubicBezTo>
                <a:cubicBezTo>
                  <a:pt x="29624" y="357989"/>
                  <a:pt x="31143" y="359506"/>
                  <a:pt x="31903" y="361023"/>
                </a:cubicBezTo>
                <a:cubicBezTo>
                  <a:pt x="32662" y="361782"/>
                  <a:pt x="34181" y="362540"/>
                  <a:pt x="34941" y="363298"/>
                </a:cubicBezTo>
                <a:cubicBezTo>
                  <a:pt x="36460" y="364815"/>
                  <a:pt x="37979" y="366332"/>
                  <a:pt x="40258" y="367849"/>
                </a:cubicBezTo>
                <a:cubicBezTo>
                  <a:pt x="41018" y="367849"/>
                  <a:pt x="41777" y="368608"/>
                  <a:pt x="42537" y="369366"/>
                </a:cubicBezTo>
                <a:cubicBezTo>
                  <a:pt x="44816" y="370883"/>
                  <a:pt x="47094" y="372400"/>
                  <a:pt x="50133" y="373917"/>
                </a:cubicBezTo>
                <a:cubicBezTo>
                  <a:pt x="50892" y="374675"/>
                  <a:pt x="51652" y="374675"/>
                  <a:pt x="52412" y="375434"/>
                </a:cubicBezTo>
                <a:cubicBezTo>
                  <a:pt x="55450" y="376951"/>
                  <a:pt x="58488" y="378467"/>
                  <a:pt x="61527" y="379984"/>
                </a:cubicBezTo>
                <a:cubicBezTo>
                  <a:pt x="62286" y="380743"/>
                  <a:pt x="63046" y="380743"/>
                  <a:pt x="63046" y="380743"/>
                </a:cubicBezTo>
                <a:cubicBezTo>
                  <a:pt x="66844" y="383018"/>
                  <a:pt x="70642" y="384535"/>
                  <a:pt x="75199" y="386052"/>
                </a:cubicBezTo>
                <a:cubicBezTo>
                  <a:pt x="98747" y="395153"/>
                  <a:pt x="127611" y="403496"/>
                  <a:pt x="161792" y="408047"/>
                </a:cubicBezTo>
                <a:cubicBezTo>
                  <a:pt x="162552" y="408047"/>
                  <a:pt x="162552" y="408047"/>
                  <a:pt x="162552" y="408047"/>
                </a:cubicBezTo>
                <a:cubicBezTo>
                  <a:pt x="169388" y="409564"/>
                  <a:pt x="176225" y="410322"/>
                  <a:pt x="183061" y="411081"/>
                </a:cubicBezTo>
                <a:cubicBezTo>
                  <a:pt x="184580" y="411081"/>
                  <a:pt x="185340" y="411081"/>
                  <a:pt x="186859" y="411081"/>
                </a:cubicBezTo>
                <a:cubicBezTo>
                  <a:pt x="192935" y="411839"/>
                  <a:pt x="199012" y="412598"/>
                  <a:pt x="205089" y="412598"/>
                </a:cubicBezTo>
                <a:cubicBezTo>
                  <a:pt x="208127" y="413356"/>
                  <a:pt x="211166" y="413356"/>
                  <a:pt x="214204" y="413356"/>
                </a:cubicBezTo>
                <a:cubicBezTo>
                  <a:pt x="219521" y="413356"/>
                  <a:pt x="224079" y="414115"/>
                  <a:pt x="228636" y="414115"/>
                </a:cubicBezTo>
                <a:cubicBezTo>
                  <a:pt x="236992" y="414115"/>
                  <a:pt x="245347" y="414873"/>
                  <a:pt x="253703" y="414873"/>
                </a:cubicBezTo>
                <a:cubicBezTo>
                  <a:pt x="261298" y="414873"/>
                  <a:pt x="269654" y="414115"/>
                  <a:pt x="278009" y="414115"/>
                </a:cubicBezTo>
                <a:cubicBezTo>
                  <a:pt x="280288" y="414115"/>
                  <a:pt x="283327" y="414115"/>
                  <a:pt x="285605" y="414115"/>
                </a:cubicBezTo>
                <a:cubicBezTo>
                  <a:pt x="290163" y="413356"/>
                  <a:pt x="293961" y="413356"/>
                  <a:pt x="297759" y="413356"/>
                </a:cubicBezTo>
                <a:cubicBezTo>
                  <a:pt x="298518" y="412598"/>
                  <a:pt x="298518" y="411839"/>
                  <a:pt x="298518" y="411081"/>
                </a:cubicBezTo>
                <a:cubicBezTo>
                  <a:pt x="299278" y="408047"/>
                  <a:pt x="300037" y="405772"/>
                  <a:pt x="300797" y="403496"/>
                </a:cubicBezTo>
                <a:cubicBezTo>
                  <a:pt x="301557" y="401979"/>
                  <a:pt x="302316" y="400463"/>
                  <a:pt x="302316" y="398946"/>
                </a:cubicBezTo>
                <a:cubicBezTo>
                  <a:pt x="303076" y="396670"/>
                  <a:pt x="303835" y="394395"/>
                  <a:pt x="304595" y="392878"/>
                </a:cubicBezTo>
                <a:cubicBezTo>
                  <a:pt x="306114" y="389086"/>
                  <a:pt x="307633" y="386052"/>
                  <a:pt x="309912" y="383018"/>
                </a:cubicBezTo>
                <a:cubicBezTo>
                  <a:pt x="309912" y="383018"/>
                  <a:pt x="309912" y="382260"/>
                  <a:pt x="309912" y="382260"/>
                </a:cubicBezTo>
                <a:cubicBezTo>
                  <a:pt x="312191" y="378467"/>
                  <a:pt x="313710" y="375434"/>
                  <a:pt x="315989" y="371641"/>
                </a:cubicBezTo>
                <a:cubicBezTo>
                  <a:pt x="316748" y="371641"/>
                  <a:pt x="317508" y="370883"/>
                  <a:pt x="317508" y="370124"/>
                </a:cubicBezTo>
                <a:cubicBezTo>
                  <a:pt x="319787" y="367091"/>
                  <a:pt x="321306" y="364815"/>
                  <a:pt x="323585" y="362540"/>
                </a:cubicBezTo>
                <a:cubicBezTo>
                  <a:pt x="324344" y="361782"/>
                  <a:pt x="324344" y="361023"/>
                  <a:pt x="325104" y="360265"/>
                </a:cubicBezTo>
                <a:cubicBezTo>
                  <a:pt x="327383" y="357989"/>
                  <a:pt x="329661" y="355714"/>
                  <a:pt x="331940" y="353439"/>
                </a:cubicBezTo>
                <a:cubicBezTo>
                  <a:pt x="331940" y="352680"/>
                  <a:pt x="332700" y="351922"/>
                  <a:pt x="333459" y="351163"/>
                </a:cubicBezTo>
                <a:cubicBezTo>
                  <a:pt x="335738" y="348888"/>
                  <a:pt x="338017" y="346612"/>
                  <a:pt x="340296" y="345096"/>
                </a:cubicBezTo>
                <a:cubicBezTo>
                  <a:pt x="341055" y="344337"/>
                  <a:pt x="341815" y="343579"/>
                  <a:pt x="342574" y="342820"/>
                </a:cubicBezTo>
                <a:cubicBezTo>
                  <a:pt x="345613" y="340545"/>
                  <a:pt x="347892" y="339028"/>
                  <a:pt x="350930" y="336753"/>
                </a:cubicBezTo>
                <a:cubicBezTo>
                  <a:pt x="351689" y="336753"/>
                  <a:pt x="351689" y="335994"/>
                  <a:pt x="352449" y="335994"/>
                </a:cubicBezTo>
                <a:cubicBezTo>
                  <a:pt x="355487" y="333719"/>
                  <a:pt x="359285" y="331443"/>
                  <a:pt x="363083" y="329168"/>
                </a:cubicBezTo>
                <a:cubicBezTo>
                  <a:pt x="363083" y="329168"/>
                  <a:pt x="363083" y="329168"/>
                  <a:pt x="363843" y="329168"/>
                </a:cubicBezTo>
                <a:cubicBezTo>
                  <a:pt x="366881" y="327651"/>
                  <a:pt x="369920" y="326134"/>
                  <a:pt x="373718" y="324617"/>
                </a:cubicBezTo>
                <a:cubicBezTo>
                  <a:pt x="374477" y="323859"/>
                  <a:pt x="375996" y="323100"/>
                  <a:pt x="376756" y="323100"/>
                </a:cubicBezTo>
                <a:cubicBezTo>
                  <a:pt x="379794" y="321584"/>
                  <a:pt x="382073" y="320825"/>
                  <a:pt x="384352" y="320067"/>
                </a:cubicBezTo>
                <a:cubicBezTo>
                  <a:pt x="385871" y="319308"/>
                  <a:pt x="387390" y="319308"/>
                  <a:pt x="388909" y="318550"/>
                </a:cubicBezTo>
                <a:cubicBezTo>
                  <a:pt x="391188" y="317791"/>
                  <a:pt x="394226" y="317791"/>
                  <a:pt x="396505" y="317033"/>
                </a:cubicBezTo>
                <a:cubicBezTo>
                  <a:pt x="398024" y="316274"/>
                  <a:pt x="399544" y="316274"/>
                  <a:pt x="401063" y="315516"/>
                </a:cubicBezTo>
                <a:cubicBezTo>
                  <a:pt x="403342" y="315516"/>
                  <a:pt x="406380" y="314758"/>
                  <a:pt x="409418" y="314758"/>
                </a:cubicBezTo>
                <a:cubicBezTo>
                  <a:pt x="410178" y="314758"/>
                  <a:pt x="411697" y="313999"/>
                  <a:pt x="413216" y="313999"/>
                </a:cubicBezTo>
                <a:cubicBezTo>
                  <a:pt x="417014" y="313999"/>
                  <a:pt x="421572" y="313241"/>
                  <a:pt x="425370" y="313241"/>
                </a:cubicBezTo>
                <a:cubicBezTo>
                  <a:pt x="430687" y="313241"/>
                  <a:pt x="435244" y="313999"/>
                  <a:pt x="440561" y="313999"/>
                </a:cubicBezTo>
                <a:cubicBezTo>
                  <a:pt x="442081" y="314758"/>
                  <a:pt x="443600" y="314758"/>
                  <a:pt x="445119" y="314758"/>
                </a:cubicBezTo>
                <a:cubicBezTo>
                  <a:pt x="448157" y="315516"/>
                  <a:pt x="451955" y="316274"/>
                  <a:pt x="454994" y="317033"/>
                </a:cubicBezTo>
                <a:cubicBezTo>
                  <a:pt x="456513" y="317033"/>
                  <a:pt x="458032" y="317791"/>
                  <a:pt x="459551" y="317791"/>
                </a:cubicBezTo>
                <a:cubicBezTo>
                  <a:pt x="463349" y="319308"/>
                  <a:pt x="466387" y="320067"/>
                  <a:pt x="469426" y="320825"/>
                </a:cubicBezTo>
                <a:cubicBezTo>
                  <a:pt x="470945" y="321584"/>
                  <a:pt x="472464" y="322342"/>
                  <a:pt x="473983" y="322342"/>
                </a:cubicBezTo>
                <a:cubicBezTo>
                  <a:pt x="477781" y="323859"/>
                  <a:pt x="480820" y="326134"/>
                  <a:pt x="484617" y="327651"/>
                </a:cubicBezTo>
                <a:cubicBezTo>
                  <a:pt x="485377" y="327651"/>
                  <a:pt x="486137" y="328410"/>
                  <a:pt x="486137" y="328410"/>
                </a:cubicBezTo>
                <a:lnTo>
                  <a:pt x="486137" y="256357"/>
                </a:lnTo>
                <a:cubicBezTo>
                  <a:pt x="483858" y="257874"/>
                  <a:pt x="480820" y="260149"/>
                  <a:pt x="477781" y="262424"/>
                </a:cubicBezTo>
                <a:cubicBezTo>
                  <a:pt x="439802" y="291246"/>
                  <a:pt x="363843" y="313241"/>
                  <a:pt x="253703" y="313241"/>
                </a:cubicBezTo>
                <a:cubicBezTo>
                  <a:pt x="142803" y="313241"/>
                  <a:pt x="66844" y="291246"/>
                  <a:pt x="28864" y="262424"/>
                </a:cubicBezTo>
                <a:cubicBezTo>
                  <a:pt x="25826" y="260149"/>
                  <a:pt x="23547" y="258632"/>
                  <a:pt x="21268" y="256357"/>
                </a:cubicBezTo>
                <a:cubicBezTo>
                  <a:pt x="21268" y="256357"/>
                  <a:pt x="20509" y="255598"/>
                  <a:pt x="20509" y="255598"/>
                </a:cubicBezTo>
                <a:close/>
                <a:moveTo>
                  <a:pt x="20509" y="134246"/>
                </a:moveTo>
                <a:lnTo>
                  <a:pt x="20509" y="217676"/>
                </a:lnTo>
                <a:cubicBezTo>
                  <a:pt x="20509" y="219193"/>
                  <a:pt x="21268" y="220710"/>
                  <a:pt x="21268" y="222226"/>
                </a:cubicBezTo>
                <a:cubicBezTo>
                  <a:pt x="21268" y="223743"/>
                  <a:pt x="22028" y="224502"/>
                  <a:pt x="22788" y="226019"/>
                </a:cubicBezTo>
                <a:cubicBezTo>
                  <a:pt x="22788" y="226777"/>
                  <a:pt x="23547" y="228294"/>
                  <a:pt x="24307" y="229053"/>
                </a:cubicBezTo>
                <a:cubicBezTo>
                  <a:pt x="24307" y="230569"/>
                  <a:pt x="25066" y="231328"/>
                  <a:pt x="26586" y="232845"/>
                </a:cubicBezTo>
                <a:cubicBezTo>
                  <a:pt x="26586" y="233603"/>
                  <a:pt x="27345" y="234362"/>
                  <a:pt x="28864" y="235879"/>
                </a:cubicBezTo>
                <a:cubicBezTo>
                  <a:pt x="29624" y="236637"/>
                  <a:pt x="31143" y="238154"/>
                  <a:pt x="31903" y="239671"/>
                </a:cubicBezTo>
                <a:cubicBezTo>
                  <a:pt x="32662" y="240429"/>
                  <a:pt x="34181" y="241188"/>
                  <a:pt x="34941" y="241946"/>
                </a:cubicBezTo>
                <a:cubicBezTo>
                  <a:pt x="36460" y="243463"/>
                  <a:pt x="37979" y="244980"/>
                  <a:pt x="40258" y="246497"/>
                </a:cubicBezTo>
                <a:cubicBezTo>
                  <a:pt x="41018" y="246497"/>
                  <a:pt x="41777" y="247255"/>
                  <a:pt x="42537" y="248014"/>
                </a:cubicBezTo>
                <a:cubicBezTo>
                  <a:pt x="44816" y="249531"/>
                  <a:pt x="47094" y="251048"/>
                  <a:pt x="50133" y="252565"/>
                </a:cubicBezTo>
                <a:cubicBezTo>
                  <a:pt x="50892" y="253323"/>
                  <a:pt x="51652" y="253323"/>
                  <a:pt x="52412" y="254081"/>
                </a:cubicBezTo>
                <a:cubicBezTo>
                  <a:pt x="55450" y="255598"/>
                  <a:pt x="58488" y="257115"/>
                  <a:pt x="61527" y="258632"/>
                </a:cubicBezTo>
                <a:cubicBezTo>
                  <a:pt x="62286" y="259391"/>
                  <a:pt x="63046" y="259391"/>
                  <a:pt x="63046" y="259391"/>
                </a:cubicBezTo>
                <a:cubicBezTo>
                  <a:pt x="66844" y="261666"/>
                  <a:pt x="70642" y="263183"/>
                  <a:pt x="75199" y="264700"/>
                </a:cubicBezTo>
                <a:cubicBezTo>
                  <a:pt x="98747" y="273801"/>
                  <a:pt x="127611" y="282144"/>
                  <a:pt x="161792" y="286695"/>
                </a:cubicBezTo>
                <a:cubicBezTo>
                  <a:pt x="162552" y="286695"/>
                  <a:pt x="162552" y="286695"/>
                  <a:pt x="162552" y="286695"/>
                </a:cubicBezTo>
                <a:cubicBezTo>
                  <a:pt x="169388" y="288212"/>
                  <a:pt x="176225" y="288970"/>
                  <a:pt x="183061" y="289729"/>
                </a:cubicBezTo>
                <a:cubicBezTo>
                  <a:pt x="184580" y="289729"/>
                  <a:pt x="185340" y="289729"/>
                  <a:pt x="186859" y="289729"/>
                </a:cubicBezTo>
                <a:cubicBezTo>
                  <a:pt x="192935" y="290487"/>
                  <a:pt x="199012" y="291246"/>
                  <a:pt x="205089" y="291246"/>
                </a:cubicBezTo>
                <a:cubicBezTo>
                  <a:pt x="208127" y="292004"/>
                  <a:pt x="211166" y="292004"/>
                  <a:pt x="214204" y="292004"/>
                </a:cubicBezTo>
                <a:cubicBezTo>
                  <a:pt x="219521" y="292004"/>
                  <a:pt x="224079" y="292762"/>
                  <a:pt x="228636" y="292762"/>
                </a:cubicBezTo>
                <a:cubicBezTo>
                  <a:pt x="236992" y="292762"/>
                  <a:pt x="245347" y="293521"/>
                  <a:pt x="253703" y="293521"/>
                </a:cubicBezTo>
                <a:cubicBezTo>
                  <a:pt x="262058" y="293521"/>
                  <a:pt x="269654" y="292762"/>
                  <a:pt x="278009" y="292762"/>
                </a:cubicBezTo>
                <a:cubicBezTo>
                  <a:pt x="283327" y="292762"/>
                  <a:pt x="287884" y="292004"/>
                  <a:pt x="292442" y="292004"/>
                </a:cubicBezTo>
                <a:cubicBezTo>
                  <a:pt x="295480" y="292004"/>
                  <a:pt x="298518" y="292004"/>
                  <a:pt x="301557" y="291246"/>
                </a:cubicBezTo>
                <a:cubicBezTo>
                  <a:pt x="307633" y="291246"/>
                  <a:pt x="313710" y="290487"/>
                  <a:pt x="319787" y="289729"/>
                </a:cubicBezTo>
                <a:cubicBezTo>
                  <a:pt x="321306" y="289729"/>
                  <a:pt x="322825" y="289729"/>
                  <a:pt x="323585" y="289729"/>
                </a:cubicBezTo>
                <a:cubicBezTo>
                  <a:pt x="330421" y="288970"/>
                  <a:pt x="337257" y="288212"/>
                  <a:pt x="344094" y="286695"/>
                </a:cubicBezTo>
                <a:cubicBezTo>
                  <a:pt x="344094" y="286695"/>
                  <a:pt x="344853" y="286695"/>
                  <a:pt x="344853" y="286695"/>
                </a:cubicBezTo>
                <a:cubicBezTo>
                  <a:pt x="379035" y="282144"/>
                  <a:pt x="408659" y="273801"/>
                  <a:pt x="431446" y="264700"/>
                </a:cubicBezTo>
                <a:cubicBezTo>
                  <a:pt x="431446" y="264700"/>
                  <a:pt x="431446" y="264700"/>
                  <a:pt x="432206" y="264700"/>
                </a:cubicBezTo>
                <a:cubicBezTo>
                  <a:pt x="436004" y="263183"/>
                  <a:pt x="439802" y="261666"/>
                  <a:pt x="443600" y="259391"/>
                </a:cubicBezTo>
                <a:cubicBezTo>
                  <a:pt x="444359" y="259391"/>
                  <a:pt x="445119" y="259391"/>
                  <a:pt x="445119" y="258632"/>
                </a:cubicBezTo>
                <a:cubicBezTo>
                  <a:pt x="448917" y="257115"/>
                  <a:pt x="451955" y="255598"/>
                  <a:pt x="454994" y="254081"/>
                </a:cubicBezTo>
                <a:cubicBezTo>
                  <a:pt x="455753" y="253323"/>
                  <a:pt x="456513" y="253323"/>
                  <a:pt x="457272" y="252565"/>
                </a:cubicBezTo>
                <a:cubicBezTo>
                  <a:pt x="459551" y="251048"/>
                  <a:pt x="461830" y="249531"/>
                  <a:pt x="464109" y="248014"/>
                </a:cubicBezTo>
                <a:cubicBezTo>
                  <a:pt x="464868" y="247255"/>
                  <a:pt x="465628" y="246497"/>
                  <a:pt x="467147" y="246497"/>
                </a:cubicBezTo>
                <a:cubicBezTo>
                  <a:pt x="468666" y="244980"/>
                  <a:pt x="470185" y="243463"/>
                  <a:pt x="471705" y="241946"/>
                </a:cubicBezTo>
                <a:cubicBezTo>
                  <a:pt x="473224" y="241188"/>
                  <a:pt x="473983" y="240429"/>
                  <a:pt x="474743" y="239671"/>
                </a:cubicBezTo>
                <a:cubicBezTo>
                  <a:pt x="476262" y="238154"/>
                  <a:pt x="477022" y="236637"/>
                  <a:pt x="478541" y="235879"/>
                </a:cubicBezTo>
                <a:cubicBezTo>
                  <a:pt x="479300" y="234362"/>
                  <a:pt x="480060" y="233603"/>
                  <a:pt x="480820" y="232845"/>
                </a:cubicBezTo>
                <a:cubicBezTo>
                  <a:pt x="481579" y="231328"/>
                  <a:pt x="482339" y="230569"/>
                  <a:pt x="483098" y="229053"/>
                </a:cubicBezTo>
                <a:cubicBezTo>
                  <a:pt x="483858" y="228294"/>
                  <a:pt x="483858" y="226777"/>
                  <a:pt x="484617" y="226019"/>
                </a:cubicBezTo>
                <a:cubicBezTo>
                  <a:pt x="484617" y="224502"/>
                  <a:pt x="485377" y="223743"/>
                  <a:pt x="485377" y="222226"/>
                </a:cubicBezTo>
                <a:cubicBezTo>
                  <a:pt x="486137" y="220710"/>
                  <a:pt x="486137" y="219193"/>
                  <a:pt x="486137" y="217676"/>
                </a:cubicBezTo>
                <a:lnTo>
                  <a:pt x="486137" y="134246"/>
                </a:lnTo>
                <a:cubicBezTo>
                  <a:pt x="485377" y="135763"/>
                  <a:pt x="483858" y="136521"/>
                  <a:pt x="482339" y="138038"/>
                </a:cubicBezTo>
                <a:cubicBezTo>
                  <a:pt x="481579" y="138038"/>
                  <a:pt x="480820" y="138797"/>
                  <a:pt x="480060" y="139555"/>
                </a:cubicBezTo>
                <a:cubicBezTo>
                  <a:pt x="477022" y="141831"/>
                  <a:pt x="473983" y="144106"/>
                  <a:pt x="470185" y="146381"/>
                </a:cubicBezTo>
                <a:cubicBezTo>
                  <a:pt x="469426" y="147140"/>
                  <a:pt x="468666" y="147140"/>
                  <a:pt x="467907" y="147898"/>
                </a:cubicBezTo>
                <a:cubicBezTo>
                  <a:pt x="464868" y="150174"/>
                  <a:pt x="461830" y="151691"/>
                  <a:pt x="458791" y="153207"/>
                </a:cubicBezTo>
                <a:cubicBezTo>
                  <a:pt x="457272" y="153966"/>
                  <a:pt x="456513" y="154724"/>
                  <a:pt x="454994" y="155483"/>
                </a:cubicBezTo>
                <a:cubicBezTo>
                  <a:pt x="451196" y="157000"/>
                  <a:pt x="447398" y="159275"/>
                  <a:pt x="443600" y="160792"/>
                </a:cubicBezTo>
                <a:cubicBezTo>
                  <a:pt x="442840" y="160792"/>
                  <a:pt x="442081" y="161550"/>
                  <a:pt x="441321" y="161550"/>
                </a:cubicBezTo>
                <a:cubicBezTo>
                  <a:pt x="436763" y="163826"/>
                  <a:pt x="431446" y="165343"/>
                  <a:pt x="426129" y="167618"/>
                </a:cubicBezTo>
                <a:cubicBezTo>
                  <a:pt x="424610" y="168376"/>
                  <a:pt x="423091" y="168376"/>
                  <a:pt x="421572" y="169135"/>
                </a:cubicBezTo>
                <a:cubicBezTo>
                  <a:pt x="417774" y="170652"/>
                  <a:pt x="413216" y="171410"/>
                  <a:pt x="408659" y="172927"/>
                </a:cubicBezTo>
                <a:cubicBezTo>
                  <a:pt x="407139" y="173686"/>
                  <a:pt x="405620" y="173686"/>
                  <a:pt x="404101" y="174444"/>
                </a:cubicBezTo>
                <a:cubicBezTo>
                  <a:pt x="398024" y="175961"/>
                  <a:pt x="391948" y="177478"/>
                  <a:pt x="385871" y="178995"/>
                </a:cubicBezTo>
                <a:cubicBezTo>
                  <a:pt x="384352" y="178995"/>
                  <a:pt x="383592" y="179753"/>
                  <a:pt x="382833" y="179753"/>
                </a:cubicBezTo>
                <a:cubicBezTo>
                  <a:pt x="377515" y="181270"/>
                  <a:pt x="371439" y="182029"/>
                  <a:pt x="365362" y="182787"/>
                </a:cubicBezTo>
                <a:cubicBezTo>
                  <a:pt x="363083" y="183545"/>
                  <a:pt x="360805" y="183545"/>
                  <a:pt x="359285" y="184304"/>
                </a:cubicBezTo>
                <a:cubicBezTo>
                  <a:pt x="353209" y="185062"/>
                  <a:pt x="347132" y="185821"/>
                  <a:pt x="341055" y="186579"/>
                </a:cubicBezTo>
                <a:cubicBezTo>
                  <a:pt x="339536" y="187338"/>
                  <a:pt x="338017" y="187338"/>
                  <a:pt x="336498" y="187338"/>
                </a:cubicBezTo>
                <a:cubicBezTo>
                  <a:pt x="328902" y="188096"/>
                  <a:pt x="321306" y="188855"/>
                  <a:pt x="313710" y="189613"/>
                </a:cubicBezTo>
                <a:cubicBezTo>
                  <a:pt x="311431" y="189613"/>
                  <a:pt x="309153" y="190372"/>
                  <a:pt x="307633" y="190372"/>
                </a:cubicBezTo>
                <a:cubicBezTo>
                  <a:pt x="300797" y="190372"/>
                  <a:pt x="294720" y="191130"/>
                  <a:pt x="287884" y="191130"/>
                </a:cubicBezTo>
                <a:cubicBezTo>
                  <a:pt x="284846" y="191130"/>
                  <a:pt x="282567" y="191888"/>
                  <a:pt x="280288" y="191888"/>
                </a:cubicBezTo>
                <a:cubicBezTo>
                  <a:pt x="271933" y="191888"/>
                  <a:pt x="262818" y="191888"/>
                  <a:pt x="253703" y="191888"/>
                </a:cubicBezTo>
                <a:cubicBezTo>
                  <a:pt x="244588" y="191888"/>
                  <a:pt x="235472" y="191888"/>
                  <a:pt x="226357" y="191888"/>
                </a:cubicBezTo>
                <a:cubicBezTo>
                  <a:pt x="224079" y="191888"/>
                  <a:pt x="221800" y="191130"/>
                  <a:pt x="219521" y="191130"/>
                </a:cubicBezTo>
                <a:cubicBezTo>
                  <a:pt x="212685" y="191130"/>
                  <a:pt x="205849" y="190372"/>
                  <a:pt x="199772" y="190372"/>
                </a:cubicBezTo>
                <a:cubicBezTo>
                  <a:pt x="197493" y="190372"/>
                  <a:pt x="195214" y="189613"/>
                  <a:pt x="193695" y="189613"/>
                </a:cubicBezTo>
                <a:cubicBezTo>
                  <a:pt x="185340" y="188855"/>
                  <a:pt x="177744" y="188096"/>
                  <a:pt x="170148" y="187338"/>
                </a:cubicBezTo>
                <a:cubicBezTo>
                  <a:pt x="168629" y="187338"/>
                  <a:pt x="167109" y="187338"/>
                  <a:pt x="165590" y="186579"/>
                </a:cubicBezTo>
                <a:cubicBezTo>
                  <a:pt x="159514" y="185821"/>
                  <a:pt x="153437" y="185062"/>
                  <a:pt x="148120" y="184304"/>
                </a:cubicBezTo>
                <a:cubicBezTo>
                  <a:pt x="145841" y="183545"/>
                  <a:pt x="143562" y="183545"/>
                  <a:pt x="141283" y="182787"/>
                </a:cubicBezTo>
                <a:cubicBezTo>
                  <a:pt x="135966" y="182029"/>
                  <a:pt x="129890" y="181270"/>
                  <a:pt x="123813" y="179753"/>
                </a:cubicBezTo>
                <a:cubicBezTo>
                  <a:pt x="123053" y="179753"/>
                  <a:pt x="122294" y="178995"/>
                  <a:pt x="121534" y="178995"/>
                </a:cubicBezTo>
                <a:cubicBezTo>
                  <a:pt x="114698" y="177478"/>
                  <a:pt x="108621" y="175961"/>
                  <a:pt x="102544" y="174444"/>
                </a:cubicBezTo>
                <a:cubicBezTo>
                  <a:pt x="101025" y="173686"/>
                  <a:pt x="99506" y="173686"/>
                  <a:pt x="97987" y="172927"/>
                </a:cubicBezTo>
                <a:cubicBezTo>
                  <a:pt x="93429" y="171410"/>
                  <a:pt x="88872" y="170652"/>
                  <a:pt x="85074" y="169135"/>
                </a:cubicBezTo>
                <a:cubicBezTo>
                  <a:pt x="83555" y="168376"/>
                  <a:pt x="82036" y="168376"/>
                  <a:pt x="80516" y="167618"/>
                </a:cubicBezTo>
                <a:cubicBezTo>
                  <a:pt x="75199" y="165343"/>
                  <a:pt x="70642" y="163826"/>
                  <a:pt x="65325" y="161550"/>
                </a:cubicBezTo>
                <a:cubicBezTo>
                  <a:pt x="64565" y="161550"/>
                  <a:pt x="64565" y="160792"/>
                  <a:pt x="63805" y="160792"/>
                </a:cubicBezTo>
                <a:cubicBezTo>
                  <a:pt x="59248" y="159275"/>
                  <a:pt x="55450" y="157000"/>
                  <a:pt x="51652" y="155483"/>
                </a:cubicBezTo>
                <a:cubicBezTo>
                  <a:pt x="50892" y="154724"/>
                  <a:pt x="49373" y="153966"/>
                  <a:pt x="48614" y="153207"/>
                </a:cubicBezTo>
                <a:cubicBezTo>
                  <a:pt x="44816" y="151691"/>
                  <a:pt x="41777" y="150174"/>
                  <a:pt x="38739" y="147898"/>
                </a:cubicBezTo>
                <a:cubicBezTo>
                  <a:pt x="37979" y="147140"/>
                  <a:pt x="37220" y="147140"/>
                  <a:pt x="36460" y="146381"/>
                </a:cubicBezTo>
                <a:cubicBezTo>
                  <a:pt x="32662" y="144106"/>
                  <a:pt x="29624" y="141831"/>
                  <a:pt x="26586" y="139555"/>
                </a:cubicBezTo>
                <a:cubicBezTo>
                  <a:pt x="25826" y="138797"/>
                  <a:pt x="25066" y="138038"/>
                  <a:pt x="24307" y="138038"/>
                </a:cubicBezTo>
                <a:cubicBezTo>
                  <a:pt x="22788" y="136521"/>
                  <a:pt x="22028" y="135763"/>
                  <a:pt x="20509" y="134246"/>
                </a:cubicBezTo>
                <a:close/>
                <a:moveTo>
                  <a:pt x="253703" y="20478"/>
                </a:moveTo>
                <a:cubicBezTo>
                  <a:pt x="116217" y="20478"/>
                  <a:pt x="20509" y="59918"/>
                  <a:pt x="20509" y="96324"/>
                </a:cubicBezTo>
                <a:cubicBezTo>
                  <a:pt x="20509" y="131971"/>
                  <a:pt x="116217" y="172169"/>
                  <a:pt x="253703" y="172169"/>
                </a:cubicBezTo>
                <a:cubicBezTo>
                  <a:pt x="390429" y="172169"/>
                  <a:pt x="486137" y="131971"/>
                  <a:pt x="486137" y="96324"/>
                </a:cubicBezTo>
                <a:cubicBezTo>
                  <a:pt x="486137" y="59918"/>
                  <a:pt x="390429" y="20478"/>
                  <a:pt x="253703" y="20478"/>
                </a:cubicBezTo>
                <a:close/>
                <a:moveTo>
                  <a:pt x="253703" y="0"/>
                </a:moveTo>
                <a:cubicBezTo>
                  <a:pt x="406380" y="0"/>
                  <a:pt x="493733" y="42474"/>
                  <a:pt x="505126" y="85705"/>
                </a:cubicBezTo>
                <a:cubicBezTo>
                  <a:pt x="505886" y="87222"/>
                  <a:pt x="506646" y="89498"/>
                  <a:pt x="506646" y="91014"/>
                </a:cubicBezTo>
                <a:lnTo>
                  <a:pt x="506646" y="96324"/>
                </a:lnTo>
                <a:lnTo>
                  <a:pt x="506646" y="217676"/>
                </a:lnTo>
                <a:lnTo>
                  <a:pt x="506646" y="222226"/>
                </a:lnTo>
                <a:lnTo>
                  <a:pt x="506646" y="339028"/>
                </a:lnTo>
                <a:lnTo>
                  <a:pt x="506646" y="341303"/>
                </a:lnTo>
                <a:cubicBezTo>
                  <a:pt x="537789" y="365574"/>
                  <a:pt x="557538" y="402738"/>
                  <a:pt x="557538" y="445211"/>
                </a:cubicBezTo>
                <a:cubicBezTo>
                  <a:pt x="557538" y="517264"/>
                  <a:pt x="498290" y="576423"/>
                  <a:pt x="425370" y="576423"/>
                </a:cubicBezTo>
                <a:cubicBezTo>
                  <a:pt x="395746" y="576423"/>
                  <a:pt x="368400" y="566563"/>
                  <a:pt x="346372" y="549877"/>
                </a:cubicBezTo>
                <a:cubicBezTo>
                  <a:pt x="316748" y="553670"/>
                  <a:pt x="285605" y="555945"/>
                  <a:pt x="253703" y="555945"/>
                </a:cubicBezTo>
                <a:cubicBezTo>
                  <a:pt x="120775" y="555945"/>
                  <a:pt x="13673" y="519539"/>
                  <a:pt x="1519" y="469482"/>
                </a:cubicBezTo>
                <a:cubicBezTo>
                  <a:pt x="760" y="468723"/>
                  <a:pt x="0" y="466448"/>
                  <a:pt x="0" y="464931"/>
                </a:cubicBezTo>
                <a:lnTo>
                  <a:pt x="0" y="343579"/>
                </a:lnTo>
                <a:lnTo>
                  <a:pt x="0" y="339028"/>
                </a:lnTo>
                <a:lnTo>
                  <a:pt x="0" y="222226"/>
                </a:lnTo>
                <a:lnTo>
                  <a:pt x="0" y="217676"/>
                </a:lnTo>
                <a:lnTo>
                  <a:pt x="0" y="96324"/>
                </a:lnTo>
                <a:lnTo>
                  <a:pt x="0" y="91014"/>
                </a:lnTo>
                <a:cubicBezTo>
                  <a:pt x="0" y="89498"/>
                  <a:pt x="760" y="87222"/>
                  <a:pt x="1519" y="85705"/>
                </a:cubicBezTo>
                <a:cubicBezTo>
                  <a:pt x="13673" y="42474"/>
                  <a:pt x="101025" y="0"/>
                  <a:pt x="253703" y="0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database_138021">
            <a:extLst>
              <a:ext uri="{FF2B5EF4-FFF2-40B4-BE49-F238E27FC236}">
                <a16:creationId xmlns:a16="http://schemas.microsoft.com/office/drawing/2014/main" id="{88985FFD-F747-4AFB-07CB-AF9CD6CDF001}"/>
              </a:ext>
            </a:extLst>
          </p:cNvPr>
          <p:cNvSpPr/>
          <p:nvPr/>
        </p:nvSpPr>
        <p:spPr>
          <a:xfrm>
            <a:off x="1645258" y="2994818"/>
            <a:ext cx="295538" cy="260944"/>
          </a:xfrm>
          <a:custGeom>
            <a:avLst/>
            <a:gdLst>
              <a:gd name="connsiteX0" fmla="*/ 200829 w 607074"/>
              <a:gd name="connsiteY0" fmla="*/ 433342 h 536015"/>
              <a:gd name="connsiteX1" fmla="*/ 406457 w 607074"/>
              <a:gd name="connsiteY1" fmla="*/ 433342 h 536015"/>
              <a:gd name="connsiteX2" fmla="*/ 406034 w 607074"/>
              <a:gd name="connsiteY2" fmla="*/ 442198 h 536015"/>
              <a:gd name="connsiteX3" fmla="*/ 406457 w 607074"/>
              <a:gd name="connsiteY3" fmla="*/ 451054 h 536015"/>
              <a:gd name="connsiteX4" fmla="*/ 200829 w 607074"/>
              <a:gd name="connsiteY4" fmla="*/ 451054 h 536015"/>
              <a:gd name="connsiteX5" fmla="*/ 201252 w 607074"/>
              <a:gd name="connsiteY5" fmla="*/ 442198 h 536015"/>
              <a:gd name="connsiteX6" fmla="*/ 200829 w 607074"/>
              <a:gd name="connsiteY6" fmla="*/ 433342 h 536015"/>
              <a:gd name="connsiteX7" fmla="*/ 504936 w 607074"/>
              <a:gd name="connsiteY7" fmla="*/ 390988 h 536015"/>
              <a:gd name="connsiteX8" fmla="*/ 485606 w 607074"/>
              <a:gd name="connsiteY8" fmla="*/ 398248 h 536015"/>
              <a:gd name="connsiteX9" fmla="*/ 469100 w 607074"/>
              <a:gd name="connsiteY9" fmla="*/ 469667 h 536015"/>
              <a:gd name="connsiteX10" fmla="*/ 540626 w 607074"/>
              <a:gd name="connsiteY10" fmla="*/ 486149 h 536015"/>
              <a:gd name="connsiteX11" fmla="*/ 557132 w 607074"/>
              <a:gd name="connsiteY11" fmla="*/ 414730 h 536015"/>
              <a:gd name="connsiteX12" fmla="*/ 504936 w 607074"/>
              <a:gd name="connsiteY12" fmla="*/ 390988 h 536015"/>
              <a:gd name="connsiteX13" fmla="*/ 85778 w 607074"/>
              <a:gd name="connsiteY13" fmla="*/ 390988 h 536015"/>
              <a:gd name="connsiteX14" fmla="*/ 66448 w 607074"/>
              <a:gd name="connsiteY14" fmla="*/ 398248 h 536015"/>
              <a:gd name="connsiteX15" fmla="*/ 49942 w 607074"/>
              <a:gd name="connsiteY15" fmla="*/ 469667 h 536015"/>
              <a:gd name="connsiteX16" fmla="*/ 121468 w 607074"/>
              <a:gd name="connsiteY16" fmla="*/ 486149 h 536015"/>
              <a:gd name="connsiteX17" fmla="*/ 137974 w 607074"/>
              <a:gd name="connsiteY17" fmla="*/ 414730 h 536015"/>
              <a:gd name="connsiteX18" fmla="*/ 85778 w 607074"/>
              <a:gd name="connsiteY18" fmla="*/ 390988 h 536015"/>
              <a:gd name="connsiteX19" fmla="*/ 520099 w 607074"/>
              <a:gd name="connsiteY19" fmla="*/ 348382 h 536015"/>
              <a:gd name="connsiteX20" fmla="*/ 548245 w 607074"/>
              <a:gd name="connsiteY20" fmla="*/ 354721 h 536015"/>
              <a:gd name="connsiteX21" fmla="*/ 544224 w 607074"/>
              <a:gd name="connsiteY21" fmla="*/ 372681 h 536015"/>
              <a:gd name="connsiteX22" fmla="*/ 568983 w 607074"/>
              <a:gd name="connsiteY22" fmla="*/ 390430 h 536015"/>
              <a:gd name="connsiteX23" fmla="*/ 584643 w 607074"/>
              <a:gd name="connsiteY23" fmla="*/ 380711 h 536015"/>
              <a:gd name="connsiteX24" fmla="*/ 599879 w 607074"/>
              <a:gd name="connsiteY24" fmla="*/ 405221 h 536015"/>
              <a:gd name="connsiteX25" fmla="*/ 584219 w 607074"/>
              <a:gd name="connsiteY25" fmla="*/ 414941 h 536015"/>
              <a:gd name="connsiteX26" fmla="*/ 589298 w 607074"/>
              <a:gd name="connsiteY26" fmla="*/ 444945 h 536015"/>
              <a:gd name="connsiteX27" fmla="*/ 607074 w 607074"/>
              <a:gd name="connsiteY27" fmla="*/ 448960 h 536015"/>
              <a:gd name="connsiteX28" fmla="*/ 600726 w 607074"/>
              <a:gd name="connsiteY28" fmla="*/ 477274 h 536015"/>
              <a:gd name="connsiteX29" fmla="*/ 582738 w 607074"/>
              <a:gd name="connsiteY29" fmla="*/ 473048 h 536015"/>
              <a:gd name="connsiteX30" fmla="*/ 564962 w 607074"/>
              <a:gd name="connsiteY30" fmla="*/ 497770 h 536015"/>
              <a:gd name="connsiteX31" fmla="*/ 574697 w 607074"/>
              <a:gd name="connsiteY31" fmla="*/ 513406 h 536015"/>
              <a:gd name="connsiteX32" fmla="*/ 550361 w 607074"/>
              <a:gd name="connsiteY32" fmla="*/ 528620 h 536015"/>
              <a:gd name="connsiteX33" fmla="*/ 540626 w 607074"/>
              <a:gd name="connsiteY33" fmla="*/ 512983 h 536015"/>
              <a:gd name="connsiteX34" fmla="*/ 510577 w 607074"/>
              <a:gd name="connsiteY34" fmla="*/ 518055 h 536015"/>
              <a:gd name="connsiteX35" fmla="*/ 506344 w 607074"/>
              <a:gd name="connsiteY35" fmla="*/ 536015 h 536015"/>
              <a:gd name="connsiteX36" fmla="*/ 478199 w 607074"/>
              <a:gd name="connsiteY36" fmla="*/ 529465 h 536015"/>
              <a:gd name="connsiteX37" fmla="*/ 482220 w 607074"/>
              <a:gd name="connsiteY37" fmla="*/ 511716 h 536015"/>
              <a:gd name="connsiteX38" fmla="*/ 457461 w 607074"/>
              <a:gd name="connsiteY38" fmla="*/ 493967 h 536015"/>
              <a:gd name="connsiteX39" fmla="*/ 441801 w 607074"/>
              <a:gd name="connsiteY39" fmla="*/ 503686 h 536015"/>
              <a:gd name="connsiteX40" fmla="*/ 426565 w 607074"/>
              <a:gd name="connsiteY40" fmla="*/ 479176 h 536015"/>
              <a:gd name="connsiteX41" fmla="*/ 442224 w 607074"/>
              <a:gd name="connsiteY41" fmla="*/ 469456 h 536015"/>
              <a:gd name="connsiteX42" fmla="*/ 437146 w 607074"/>
              <a:gd name="connsiteY42" fmla="*/ 439452 h 536015"/>
              <a:gd name="connsiteX43" fmla="*/ 419158 w 607074"/>
              <a:gd name="connsiteY43" fmla="*/ 435226 h 536015"/>
              <a:gd name="connsiteX44" fmla="*/ 425718 w 607074"/>
              <a:gd name="connsiteY44" fmla="*/ 407123 h 536015"/>
              <a:gd name="connsiteX45" fmla="*/ 443706 w 607074"/>
              <a:gd name="connsiteY45" fmla="*/ 411349 h 536015"/>
              <a:gd name="connsiteX46" fmla="*/ 461481 w 607074"/>
              <a:gd name="connsiteY46" fmla="*/ 386627 h 536015"/>
              <a:gd name="connsiteX47" fmla="*/ 451747 w 607074"/>
              <a:gd name="connsiteY47" fmla="*/ 370991 h 536015"/>
              <a:gd name="connsiteX48" fmla="*/ 476083 w 607074"/>
              <a:gd name="connsiteY48" fmla="*/ 355777 h 536015"/>
              <a:gd name="connsiteX49" fmla="*/ 485817 w 607074"/>
              <a:gd name="connsiteY49" fmla="*/ 371414 h 536015"/>
              <a:gd name="connsiteX50" fmla="*/ 515867 w 607074"/>
              <a:gd name="connsiteY50" fmla="*/ 366342 h 536015"/>
              <a:gd name="connsiteX51" fmla="*/ 100941 w 607074"/>
              <a:gd name="connsiteY51" fmla="*/ 348382 h 536015"/>
              <a:gd name="connsiteX52" fmla="*/ 129086 w 607074"/>
              <a:gd name="connsiteY52" fmla="*/ 354721 h 536015"/>
              <a:gd name="connsiteX53" fmla="*/ 125066 w 607074"/>
              <a:gd name="connsiteY53" fmla="*/ 372681 h 536015"/>
              <a:gd name="connsiteX54" fmla="*/ 149825 w 607074"/>
              <a:gd name="connsiteY54" fmla="*/ 390430 h 536015"/>
              <a:gd name="connsiteX55" fmla="*/ 165273 w 607074"/>
              <a:gd name="connsiteY55" fmla="*/ 380711 h 536015"/>
              <a:gd name="connsiteX56" fmla="*/ 180721 w 607074"/>
              <a:gd name="connsiteY56" fmla="*/ 405221 h 536015"/>
              <a:gd name="connsiteX57" fmla="*/ 165061 w 607074"/>
              <a:gd name="connsiteY57" fmla="*/ 414941 h 536015"/>
              <a:gd name="connsiteX58" fmla="*/ 170140 w 607074"/>
              <a:gd name="connsiteY58" fmla="*/ 444945 h 536015"/>
              <a:gd name="connsiteX59" fmla="*/ 187916 w 607074"/>
              <a:gd name="connsiteY59" fmla="*/ 448960 h 536015"/>
              <a:gd name="connsiteX60" fmla="*/ 181567 w 607074"/>
              <a:gd name="connsiteY60" fmla="*/ 477063 h 536015"/>
              <a:gd name="connsiteX61" fmla="*/ 163580 w 607074"/>
              <a:gd name="connsiteY61" fmla="*/ 473048 h 536015"/>
              <a:gd name="connsiteX62" fmla="*/ 145804 w 607074"/>
              <a:gd name="connsiteY62" fmla="*/ 497770 h 536015"/>
              <a:gd name="connsiteX63" fmla="*/ 155539 w 607074"/>
              <a:gd name="connsiteY63" fmla="*/ 513406 h 536015"/>
              <a:gd name="connsiteX64" fmla="*/ 131203 w 607074"/>
              <a:gd name="connsiteY64" fmla="*/ 528620 h 536015"/>
              <a:gd name="connsiteX65" fmla="*/ 121468 w 607074"/>
              <a:gd name="connsiteY65" fmla="*/ 512983 h 536015"/>
              <a:gd name="connsiteX66" fmla="*/ 91207 w 607074"/>
              <a:gd name="connsiteY66" fmla="*/ 518055 h 536015"/>
              <a:gd name="connsiteX67" fmla="*/ 87186 w 607074"/>
              <a:gd name="connsiteY67" fmla="*/ 536015 h 536015"/>
              <a:gd name="connsiteX68" fmla="*/ 59041 w 607074"/>
              <a:gd name="connsiteY68" fmla="*/ 529465 h 536015"/>
              <a:gd name="connsiteX69" fmla="*/ 63062 w 607074"/>
              <a:gd name="connsiteY69" fmla="*/ 511716 h 536015"/>
              <a:gd name="connsiteX70" fmla="*/ 38303 w 607074"/>
              <a:gd name="connsiteY70" fmla="*/ 493967 h 536015"/>
              <a:gd name="connsiteX71" fmla="*/ 22643 w 607074"/>
              <a:gd name="connsiteY71" fmla="*/ 503686 h 536015"/>
              <a:gd name="connsiteX72" fmla="*/ 7407 w 607074"/>
              <a:gd name="connsiteY72" fmla="*/ 479176 h 536015"/>
              <a:gd name="connsiteX73" fmla="*/ 23066 w 607074"/>
              <a:gd name="connsiteY73" fmla="*/ 469456 h 536015"/>
              <a:gd name="connsiteX74" fmla="*/ 17987 w 607074"/>
              <a:gd name="connsiteY74" fmla="*/ 439452 h 536015"/>
              <a:gd name="connsiteX75" fmla="*/ 0 w 607074"/>
              <a:gd name="connsiteY75" fmla="*/ 435226 h 536015"/>
              <a:gd name="connsiteX76" fmla="*/ 6560 w 607074"/>
              <a:gd name="connsiteY76" fmla="*/ 407123 h 536015"/>
              <a:gd name="connsiteX77" fmla="*/ 24548 w 607074"/>
              <a:gd name="connsiteY77" fmla="*/ 411349 h 536015"/>
              <a:gd name="connsiteX78" fmla="*/ 42323 w 607074"/>
              <a:gd name="connsiteY78" fmla="*/ 386627 h 536015"/>
              <a:gd name="connsiteX79" fmla="*/ 32377 w 607074"/>
              <a:gd name="connsiteY79" fmla="*/ 370991 h 536015"/>
              <a:gd name="connsiteX80" fmla="*/ 56925 w 607074"/>
              <a:gd name="connsiteY80" fmla="*/ 355566 h 536015"/>
              <a:gd name="connsiteX81" fmla="*/ 66659 w 607074"/>
              <a:gd name="connsiteY81" fmla="*/ 371202 h 536015"/>
              <a:gd name="connsiteX82" fmla="*/ 96709 w 607074"/>
              <a:gd name="connsiteY82" fmla="*/ 366131 h 536015"/>
              <a:gd name="connsiteX83" fmla="*/ 366022 w 607074"/>
              <a:gd name="connsiteY83" fmla="*/ 180647 h 536015"/>
              <a:gd name="connsiteX84" fmla="*/ 465731 w 607074"/>
              <a:gd name="connsiteY84" fmla="*/ 346282 h 536015"/>
              <a:gd name="connsiteX85" fmla="*/ 450701 w 607074"/>
              <a:gd name="connsiteY85" fmla="*/ 355367 h 536015"/>
              <a:gd name="connsiteX86" fmla="*/ 350992 w 607074"/>
              <a:gd name="connsiteY86" fmla="*/ 189732 h 536015"/>
              <a:gd name="connsiteX87" fmla="*/ 366022 w 607074"/>
              <a:gd name="connsiteY87" fmla="*/ 180647 h 536015"/>
              <a:gd name="connsiteX88" fmla="*/ 240989 w 607074"/>
              <a:gd name="connsiteY88" fmla="*/ 180647 h 536015"/>
              <a:gd name="connsiteX89" fmla="*/ 256222 w 607074"/>
              <a:gd name="connsiteY89" fmla="*/ 189732 h 536015"/>
              <a:gd name="connsiteX90" fmla="*/ 156575 w 607074"/>
              <a:gd name="connsiteY90" fmla="*/ 355367 h 536015"/>
              <a:gd name="connsiteX91" fmla="*/ 141342 w 607074"/>
              <a:gd name="connsiteY91" fmla="*/ 346282 h 536015"/>
              <a:gd name="connsiteX92" fmla="*/ 295397 w 607074"/>
              <a:gd name="connsiteY92" fmla="*/ 42725 h 536015"/>
              <a:gd name="connsiteX93" fmla="*/ 276097 w 607074"/>
              <a:gd name="connsiteY93" fmla="*/ 49867 h 536015"/>
              <a:gd name="connsiteX94" fmla="*/ 259591 w 607074"/>
              <a:gd name="connsiteY94" fmla="*/ 121286 h 536015"/>
              <a:gd name="connsiteX95" fmla="*/ 331117 w 607074"/>
              <a:gd name="connsiteY95" fmla="*/ 137767 h 536015"/>
              <a:gd name="connsiteX96" fmla="*/ 347623 w 607074"/>
              <a:gd name="connsiteY96" fmla="*/ 66348 h 536015"/>
              <a:gd name="connsiteX97" fmla="*/ 295397 w 607074"/>
              <a:gd name="connsiteY97" fmla="*/ 42725 h 536015"/>
              <a:gd name="connsiteX98" fmla="*/ 310379 w 607074"/>
              <a:gd name="connsiteY98" fmla="*/ 0 h 536015"/>
              <a:gd name="connsiteX99" fmla="*/ 338736 w 607074"/>
              <a:gd name="connsiteY99" fmla="*/ 6550 h 536015"/>
              <a:gd name="connsiteX100" fmla="*/ 334503 w 607074"/>
              <a:gd name="connsiteY100" fmla="*/ 24511 h 536015"/>
              <a:gd name="connsiteX101" fmla="*/ 359262 w 607074"/>
              <a:gd name="connsiteY101" fmla="*/ 42049 h 536015"/>
              <a:gd name="connsiteX102" fmla="*/ 374922 w 607074"/>
              <a:gd name="connsiteY102" fmla="*/ 32329 h 536015"/>
              <a:gd name="connsiteX103" fmla="*/ 390158 w 607074"/>
              <a:gd name="connsiteY103" fmla="*/ 56839 h 536015"/>
              <a:gd name="connsiteX104" fmla="*/ 374499 w 607074"/>
              <a:gd name="connsiteY104" fmla="*/ 66559 h 536015"/>
              <a:gd name="connsiteX105" fmla="*/ 379578 w 607074"/>
              <a:gd name="connsiteY105" fmla="*/ 96564 h 536015"/>
              <a:gd name="connsiteX106" fmla="*/ 397565 w 607074"/>
              <a:gd name="connsiteY106" fmla="*/ 100790 h 536015"/>
              <a:gd name="connsiteX107" fmla="*/ 391005 w 607074"/>
              <a:gd name="connsiteY107" fmla="*/ 128893 h 536015"/>
              <a:gd name="connsiteX108" fmla="*/ 373229 w 607074"/>
              <a:gd name="connsiteY108" fmla="*/ 124667 h 536015"/>
              <a:gd name="connsiteX109" fmla="*/ 355453 w 607074"/>
              <a:gd name="connsiteY109" fmla="*/ 149600 h 536015"/>
              <a:gd name="connsiteX110" fmla="*/ 365188 w 607074"/>
              <a:gd name="connsiteY110" fmla="*/ 165236 h 536015"/>
              <a:gd name="connsiteX111" fmla="*/ 340640 w 607074"/>
              <a:gd name="connsiteY111" fmla="*/ 180450 h 536015"/>
              <a:gd name="connsiteX112" fmla="*/ 330906 w 607074"/>
              <a:gd name="connsiteY112" fmla="*/ 164813 h 536015"/>
              <a:gd name="connsiteX113" fmla="*/ 300856 w 607074"/>
              <a:gd name="connsiteY113" fmla="*/ 169885 h 536015"/>
              <a:gd name="connsiteX114" fmla="*/ 296624 w 607074"/>
              <a:gd name="connsiteY114" fmla="*/ 187845 h 536015"/>
              <a:gd name="connsiteX115" fmla="*/ 268691 w 607074"/>
              <a:gd name="connsiteY115" fmla="*/ 181295 h 536015"/>
              <a:gd name="connsiteX116" fmla="*/ 272711 w 607074"/>
              <a:gd name="connsiteY116" fmla="*/ 163334 h 536015"/>
              <a:gd name="connsiteX117" fmla="*/ 247952 w 607074"/>
              <a:gd name="connsiteY117" fmla="*/ 145585 h 536015"/>
              <a:gd name="connsiteX118" fmla="*/ 232293 w 607074"/>
              <a:gd name="connsiteY118" fmla="*/ 155516 h 536015"/>
              <a:gd name="connsiteX119" fmla="*/ 216845 w 607074"/>
              <a:gd name="connsiteY119" fmla="*/ 131006 h 536015"/>
              <a:gd name="connsiteX120" fmla="*/ 232504 w 607074"/>
              <a:gd name="connsiteY120" fmla="*/ 121286 h 536015"/>
              <a:gd name="connsiteX121" fmla="*/ 227425 w 607074"/>
              <a:gd name="connsiteY121" fmla="*/ 91070 h 536015"/>
              <a:gd name="connsiteX122" fmla="*/ 209438 w 607074"/>
              <a:gd name="connsiteY122" fmla="*/ 87055 h 536015"/>
              <a:gd name="connsiteX123" fmla="*/ 215998 w 607074"/>
              <a:gd name="connsiteY123" fmla="*/ 58952 h 536015"/>
              <a:gd name="connsiteX124" fmla="*/ 233985 w 607074"/>
              <a:gd name="connsiteY124" fmla="*/ 62967 h 536015"/>
              <a:gd name="connsiteX125" fmla="*/ 251761 w 607074"/>
              <a:gd name="connsiteY125" fmla="*/ 38245 h 536015"/>
              <a:gd name="connsiteX126" fmla="*/ 242027 w 607074"/>
              <a:gd name="connsiteY126" fmla="*/ 22609 h 536015"/>
              <a:gd name="connsiteX127" fmla="*/ 266363 w 607074"/>
              <a:gd name="connsiteY127" fmla="*/ 7395 h 536015"/>
              <a:gd name="connsiteX128" fmla="*/ 276309 w 607074"/>
              <a:gd name="connsiteY128" fmla="*/ 23032 h 536015"/>
              <a:gd name="connsiteX129" fmla="*/ 306358 w 607074"/>
              <a:gd name="connsiteY129" fmla="*/ 17960 h 536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</a:cxnLst>
            <a:rect l="l" t="t" r="r" b="b"/>
            <a:pathLst>
              <a:path w="607074" h="536015">
                <a:moveTo>
                  <a:pt x="200829" y="433342"/>
                </a:moveTo>
                <a:lnTo>
                  <a:pt x="406457" y="433342"/>
                </a:lnTo>
                <a:cubicBezTo>
                  <a:pt x="406245" y="436294"/>
                  <a:pt x="406034" y="439246"/>
                  <a:pt x="406034" y="442198"/>
                </a:cubicBezTo>
                <a:cubicBezTo>
                  <a:pt x="406034" y="445150"/>
                  <a:pt x="406245" y="448102"/>
                  <a:pt x="406457" y="451054"/>
                </a:cubicBezTo>
                <a:lnTo>
                  <a:pt x="200829" y="451054"/>
                </a:lnTo>
                <a:cubicBezTo>
                  <a:pt x="201040" y="448102"/>
                  <a:pt x="201252" y="445150"/>
                  <a:pt x="201252" y="442198"/>
                </a:cubicBezTo>
                <a:cubicBezTo>
                  <a:pt x="201252" y="439246"/>
                  <a:pt x="201040" y="436294"/>
                  <a:pt x="200829" y="433342"/>
                </a:cubicBezTo>
                <a:close/>
                <a:moveTo>
                  <a:pt x="504936" y="390988"/>
                </a:moveTo>
                <a:cubicBezTo>
                  <a:pt x="498263" y="392055"/>
                  <a:pt x="491690" y="394445"/>
                  <a:pt x="485606" y="398248"/>
                </a:cubicBezTo>
                <a:cubicBezTo>
                  <a:pt x="461481" y="413462"/>
                  <a:pt x="454075" y="445368"/>
                  <a:pt x="469100" y="469667"/>
                </a:cubicBezTo>
                <a:cubicBezTo>
                  <a:pt x="484336" y="493967"/>
                  <a:pt x="516502" y="501362"/>
                  <a:pt x="540626" y="486149"/>
                </a:cubicBezTo>
                <a:cubicBezTo>
                  <a:pt x="564962" y="470935"/>
                  <a:pt x="572369" y="439029"/>
                  <a:pt x="557132" y="414730"/>
                </a:cubicBezTo>
                <a:cubicBezTo>
                  <a:pt x="545864" y="396505"/>
                  <a:pt x="524953" y="387789"/>
                  <a:pt x="504936" y="390988"/>
                </a:cubicBezTo>
                <a:close/>
                <a:moveTo>
                  <a:pt x="85778" y="390988"/>
                </a:moveTo>
                <a:cubicBezTo>
                  <a:pt x="79105" y="392055"/>
                  <a:pt x="72532" y="394445"/>
                  <a:pt x="66448" y="398248"/>
                </a:cubicBezTo>
                <a:cubicBezTo>
                  <a:pt x="42323" y="413462"/>
                  <a:pt x="34917" y="445368"/>
                  <a:pt x="49942" y="469667"/>
                </a:cubicBezTo>
                <a:cubicBezTo>
                  <a:pt x="65178" y="493967"/>
                  <a:pt x="97132" y="501362"/>
                  <a:pt x="121468" y="486149"/>
                </a:cubicBezTo>
                <a:cubicBezTo>
                  <a:pt x="145804" y="470935"/>
                  <a:pt x="153211" y="439029"/>
                  <a:pt x="137974" y="414730"/>
                </a:cubicBezTo>
                <a:cubicBezTo>
                  <a:pt x="126706" y="396505"/>
                  <a:pt x="105795" y="387789"/>
                  <a:pt x="85778" y="390988"/>
                </a:cubicBezTo>
                <a:close/>
                <a:moveTo>
                  <a:pt x="520099" y="348382"/>
                </a:moveTo>
                <a:lnTo>
                  <a:pt x="548245" y="354721"/>
                </a:lnTo>
                <a:lnTo>
                  <a:pt x="544224" y="372681"/>
                </a:lnTo>
                <a:cubicBezTo>
                  <a:pt x="553323" y="376907"/>
                  <a:pt x="561788" y="382824"/>
                  <a:pt x="568983" y="390430"/>
                </a:cubicBezTo>
                <a:lnTo>
                  <a:pt x="584643" y="380711"/>
                </a:lnTo>
                <a:lnTo>
                  <a:pt x="599879" y="405221"/>
                </a:lnTo>
                <a:lnTo>
                  <a:pt x="584219" y="414941"/>
                </a:lnTo>
                <a:cubicBezTo>
                  <a:pt x="588029" y="424661"/>
                  <a:pt x="589721" y="434803"/>
                  <a:pt x="589298" y="444945"/>
                </a:cubicBezTo>
                <a:lnTo>
                  <a:pt x="607074" y="448960"/>
                </a:lnTo>
                <a:lnTo>
                  <a:pt x="600726" y="477274"/>
                </a:lnTo>
                <a:lnTo>
                  <a:pt x="582738" y="473048"/>
                </a:lnTo>
                <a:cubicBezTo>
                  <a:pt x="578717" y="482134"/>
                  <a:pt x="572792" y="490797"/>
                  <a:pt x="564962" y="497770"/>
                </a:cubicBezTo>
                <a:lnTo>
                  <a:pt x="574697" y="513406"/>
                </a:lnTo>
                <a:lnTo>
                  <a:pt x="550361" y="528620"/>
                </a:lnTo>
                <a:lnTo>
                  <a:pt x="540626" y="512983"/>
                </a:lnTo>
                <a:cubicBezTo>
                  <a:pt x="530680" y="516998"/>
                  <a:pt x="520523" y="518477"/>
                  <a:pt x="510577" y="518055"/>
                </a:cubicBezTo>
                <a:lnTo>
                  <a:pt x="506344" y="536015"/>
                </a:lnTo>
                <a:lnTo>
                  <a:pt x="478199" y="529465"/>
                </a:lnTo>
                <a:lnTo>
                  <a:pt x="482220" y="511716"/>
                </a:lnTo>
                <a:cubicBezTo>
                  <a:pt x="473120" y="507701"/>
                  <a:pt x="464656" y="501573"/>
                  <a:pt x="457461" y="493967"/>
                </a:cubicBezTo>
                <a:lnTo>
                  <a:pt x="441801" y="503686"/>
                </a:lnTo>
                <a:lnTo>
                  <a:pt x="426565" y="479176"/>
                </a:lnTo>
                <a:lnTo>
                  <a:pt x="442224" y="469456"/>
                </a:lnTo>
                <a:cubicBezTo>
                  <a:pt x="438415" y="459736"/>
                  <a:pt x="436722" y="449594"/>
                  <a:pt x="437146" y="439452"/>
                </a:cubicBezTo>
                <a:lnTo>
                  <a:pt x="419158" y="435226"/>
                </a:lnTo>
                <a:lnTo>
                  <a:pt x="425718" y="407123"/>
                </a:lnTo>
                <a:lnTo>
                  <a:pt x="443706" y="411349"/>
                </a:lnTo>
                <a:cubicBezTo>
                  <a:pt x="447726" y="402052"/>
                  <a:pt x="453652" y="393600"/>
                  <a:pt x="461481" y="386627"/>
                </a:cubicBezTo>
                <a:lnTo>
                  <a:pt x="451747" y="370991"/>
                </a:lnTo>
                <a:lnTo>
                  <a:pt x="476083" y="355777"/>
                </a:lnTo>
                <a:lnTo>
                  <a:pt x="485817" y="371414"/>
                </a:lnTo>
                <a:cubicBezTo>
                  <a:pt x="495552" y="367610"/>
                  <a:pt x="505921" y="365920"/>
                  <a:pt x="515867" y="366342"/>
                </a:cubicBezTo>
                <a:close/>
                <a:moveTo>
                  <a:pt x="100941" y="348382"/>
                </a:moveTo>
                <a:lnTo>
                  <a:pt x="129086" y="354721"/>
                </a:lnTo>
                <a:lnTo>
                  <a:pt x="125066" y="372681"/>
                </a:lnTo>
                <a:cubicBezTo>
                  <a:pt x="134165" y="376696"/>
                  <a:pt x="142630" y="382824"/>
                  <a:pt x="149825" y="390430"/>
                </a:cubicBezTo>
                <a:lnTo>
                  <a:pt x="165273" y="380711"/>
                </a:lnTo>
                <a:lnTo>
                  <a:pt x="180721" y="405221"/>
                </a:lnTo>
                <a:lnTo>
                  <a:pt x="165061" y="414941"/>
                </a:lnTo>
                <a:cubicBezTo>
                  <a:pt x="168870" y="424661"/>
                  <a:pt x="170563" y="434803"/>
                  <a:pt x="170140" y="444945"/>
                </a:cubicBezTo>
                <a:lnTo>
                  <a:pt x="187916" y="448960"/>
                </a:lnTo>
                <a:lnTo>
                  <a:pt x="181567" y="477063"/>
                </a:lnTo>
                <a:lnTo>
                  <a:pt x="163580" y="473048"/>
                </a:lnTo>
                <a:cubicBezTo>
                  <a:pt x="159559" y="482134"/>
                  <a:pt x="153422" y="490586"/>
                  <a:pt x="145804" y="497770"/>
                </a:cubicBezTo>
                <a:lnTo>
                  <a:pt x="155539" y="513406"/>
                </a:lnTo>
                <a:lnTo>
                  <a:pt x="131203" y="528620"/>
                </a:lnTo>
                <a:lnTo>
                  <a:pt x="121468" y="512983"/>
                </a:lnTo>
                <a:cubicBezTo>
                  <a:pt x="111522" y="516787"/>
                  <a:pt x="101365" y="518477"/>
                  <a:pt x="91207" y="518055"/>
                </a:cubicBezTo>
                <a:lnTo>
                  <a:pt x="87186" y="536015"/>
                </a:lnTo>
                <a:lnTo>
                  <a:pt x="59041" y="529465"/>
                </a:lnTo>
                <a:lnTo>
                  <a:pt x="63062" y="511716"/>
                </a:lnTo>
                <a:cubicBezTo>
                  <a:pt x="53962" y="507490"/>
                  <a:pt x="45498" y="501573"/>
                  <a:pt x="38303" y="493967"/>
                </a:cubicBezTo>
                <a:lnTo>
                  <a:pt x="22643" y="503686"/>
                </a:lnTo>
                <a:lnTo>
                  <a:pt x="7407" y="479176"/>
                </a:lnTo>
                <a:lnTo>
                  <a:pt x="23066" y="469456"/>
                </a:lnTo>
                <a:cubicBezTo>
                  <a:pt x="19257" y="459736"/>
                  <a:pt x="17564" y="449594"/>
                  <a:pt x="17987" y="439452"/>
                </a:cubicBezTo>
                <a:lnTo>
                  <a:pt x="0" y="435226"/>
                </a:lnTo>
                <a:lnTo>
                  <a:pt x="6560" y="407123"/>
                </a:lnTo>
                <a:lnTo>
                  <a:pt x="24548" y="411349"/>
                </a:lnTo>
                <a:cubicBezTo>
                  <a:pt x="28568" y="402052"/>
                  <a:pt x="34494" y="393600"/>
                  <a:pt x="42323" y="386627"/>
                </a:cubicBezTo>
                <a:lnTo>
                  <a:pt x="32377" y="370991"/>
                </a:lnTo>
                <a:lnTo>
                  <a:pt x="56925" y="355566"/>
                </a:lnTo>
                <a:lnTo>
                  <a:pt x="66659" y="371202"/>
                </a:lnTo>
                <a:cubicBezTo>
                  <a:pt x="76394" y="367610"/>
                  <a:pt x="86763" y="365920"/>
                  <a:pt x="96709" y="366131"/>
                </a:cubicBezTo>
                <a:close/>
                <a:moveTo>
                  <a:pt x="366022" y="180647"/>
                </a:moveTo>
                <a:lnTo>
                  <a:pt x="465731" y="346282"/>
                </a:lnTo>
                <a:cubicBezTo>
                  <a:pt x="460439" y="349029"/>
                  <a:pt x="455358" y="351987"/>
                  <a:pt x="450701" y="355367"/>
                </a:cubicBezTo>
                <a:lnTo>
                  <a:pt x="350992" y="189732"/>
                </a:lnTo>
                <a:cubicBezTo>
                  <a:pt x="356284" y="187196"/>
                  <a:pt x="361365" y="184239"/>
                  <a:pt x="366022" y="180647"/>
                </a:cubicBezTo>
                <a:close/>
                <a:moveTo>
                  <a:pt x="240989" y="180647"/>
                </a:moveTo>
                <a:cubicBezTo>
                  <a:pt x="245855" y="184239"/>
                  <a:pt x="250933" y="187196"/>
                  <a:pt x="256222" y="189732"/>
                </a:cubicBezTo>
                <a:lnTo>
                  <a:pt x="156575" y="355367"/>
                </a:lnTo>
                <a:cubicBezTo>
                  <a:pt x="151709" y="351987"/>
                  <a:pt x="146631" y="349029"/>
                  <a:pt x="141342" y="346282"/>
                </a:cubicBezTo>
                <a:close/>
                <a:moveTo>
                  <a:pt x="295397" y="42725"/>
                </a:moveTo>
                <a:cubicBezTo>
                  <a:pt x="288741" y="43765"/>
                  <a:pt x="282181" y="46116"/>
                  <a:pt x="276097" y="49867"/>
                </a:cubicBezTo>
                <a:cubicBezTo>
                  <a:pt x="251761" y="65080"/>
                  <a:pt x="244355" y="97198"/>
                  <a:pt x="259591" y="121286"/>
                </a:cubicBezTo>
                <a:cubicBezTo>
                  <a:pt x="274827" y="145585"/>
                  <a:pt x="306781" y="152981"/>
                  <a:pt x="331117" y="137767"/>
                </a:cubicBezTo>
                <a:cubicBezTo>
                  <a:pt x="355453" y="122765"/>
                  <a:pt x="362860" y="90647"/>
                  <a:pt x="347623" y="66348"/>
                </a:cubicBezTo>
                <a:cubicBezTo>
                  <a:pt x="336196" y="48282"/>
                  <a:pt x="315365" y="39605"/>
                  <a:pt x="295397" y="42725"/>
                </a:cubicBezTo>
                <a:close/>
                <a:moveTo>
                  <a:pt x="310379" y="0"/>
                </a:moveTo>
                <a:lnTo>
                  <a:pt x="338736" y="6550"/>
                </a:lnTo>
                <a:lnTo>
                  <a:pt x="334503" y="24511"/>
                </a:lnTo>
                <a:cubicBezTo>
                  <a:pt x="343814" y="28525"/>
                  <a:pt x="352067" y="34442"/>
                  <a:pt x="359262" y="42049"/>
                </a:cubicBezTo>
                <a:lnTo>
                  <a:pt x="374922" y="32329"/>
                </a:lnTo>
                <a:lnTo>
                  <a:pt x="390158" y="56839"/>
                </a:lnTo>
                <a:lnTo>
                  <a:pt x="374499" y="66559"/>
                </a:lnTo>
                <a:cubicBezTo>
                  <a:pt x="378308" y="76279"/>
                  <a:pt x="380001" y="86633"/>
                  <a:pt x="379578" y="96564"/>
                </a:cubicBezTo>
                <a:lnTo>
                  <a:pt x="397565" y="100790"/>
                </a:lnTo>
                <a:lnTo>
                  <a:pt x="391005" y="128893"/>
                </a:lnTo>
                <a:lnTo>
                  <a:pt x="373229" y="124667"/>
                </a:lnTo>
                <a:cubicBezTo>
                  <a:pt x="368997" y="133964"/>
                  <a:pt x="363071" y="142416"/>
                  <a:pt x="355453" y="149600"/>
                </a:cubicBezTo>
                <a:lnTo>
                  <a:pt x="365188" y="165236"/>
                </a:lnTo>
                <a:lnTo>
                  <a:pt x="340640" y="180450"/>
                </a:lnTo>
                <a:lnTo>
                  <a:pt x="330906" y="164813"/>
                </a:lnTo>
                <a:cubicBezTo>
                  <a:pt x="321171" y="168617"/>
                  <a:pt x="311014" y="170307"/>
                  <a:pt x="300856" y="169885"/>
                </a:cubicBezTo>
                <a:lnTo>
                  <a:pt x="296624" y="187845"/>
                </a:lnTo>
                <a:lnTo>
                  <a:pt x="268691" y="181295"/>
                </a:lnTo>
                <a:lnTo>
                  <a:pt x="272711" y="163334"/>
                </a:lnTo>
                <a:cubicBezTo>
                  <a:pt x="263400" y="159320"/>
                  <a:pt x="254935" y="153403"/>
                  <a:pt x="247952" y="145585"/>
                </a:cubicBezTo>
                <a:lnTo>
                  <a:pt x="232293" y="155516"/>
                </a:lnTo>
                <a:lnTo>
                  <a:pt x="216845" y="131006"/>
                </a:lnTo>
                <a:lnTo>
                  <a:pt x="232504" y="121286"/>
                </a:lnTo>
                <a:cubicBezTo>
                  <a:pt x="228695" y="111355"/>
                  <a:pt x="227214" y="101212"/>
                  <a:pt x="227425" y="91070"/>
                </a:cubicBezTo>
                <a:lnTo>
                  <a:pt x="209438" y="87055"/>
                </a:lnTo>
                <a:lnTo>
                  <a:pt x="215998" y="58952"/>
                </a:lnTo>
                <a:lnTo>
                  <a:pt x="233985" y="62967"/>
                </a:lnTo>
                <a:cubicBezTo>
                  <a:pt x="238006" y="53881"/>
                  <a:pt x="244143" y="45429"/>
                  <a:pt x="251761" y="38245"/>
                </a:cubicBezTo>
                <a:lnTo>
                  <a:pt x="242027" y="22609"/>
                </a:lnTo>
                <a:lnTo>
                  <a:pt x="266363" y="7395"/>
                </a:lnTo>
                <a:lnTo>
                  <a:pt x="276309" y="23032"/>
                </a:lnTo>
                <a:cubicBezTo>
                  <a:pt x="286043" y="19228"/>
                  <a:pt x="296201" y="17538"/>
                  <a:pt x="306358" y="17960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6" name="database_138021">
            <a:extLst>
              <a:ext uri="{FF2B5EF4-FFF2-40B4-BE49-F238E27FC236}">
                <a16:creationId xmlns:a16="http://schemas.microsoft.com/office/drawing/2014/main" id="{0FD3A87F-4398-7537-A523-3A8EA548AE4C}"/>
              </a:ext>
            </a:extLst>
          </p:cNvPr>
          <p:cNvSpPr/>
          <p:nvPr/>
        </p:nvSpPr>
        <p:spPr>
          <a:xfrm>
            <a:off x="1695809" y="4735151"/>
            <a:ext cx="194435" cy="295538"/>
          </a:xfrm>
          <a:custGeom>
            <a:avLst/>
            <a:gdLst>
              <a:gd name="connsiteX0" fmla="*/ 92203 w 396366"/>
              <a:gd name="connsiteY0" fmla="*/ 391746 h 602467"/>
              <a:gd name="connsiteX1" fmla="*/ 105576 w 396366"/>
              <a:gd name="connsiteY1" fmla="*/ 391746 h 602467"/>
              <a:gd name="connsiteX2" fmla="*/ 202940 w 396366"/>
              <a:gd name="connsiteY2" fmla="*/ 489254 h 602467"/>
              <a:gd name="connsiteX3" fmla="*/ 209509 w 396366"/>
              <a:gd name="connsiteY3" fmla="*/ 495818 h 602467"/>
              <a:gd name="connsiteX4" fmla="*/ 202940 w 396366"/>
              <a:gd name="connsiteY4" fmla="*/ 502381 h 602467"/>
              <a:gd name="connsiteX5" fmla="*/ 105576 w 396366"/>
              <a:gd name="connsiteY5" fmla="*/ 599655 h 602467"/>
              <a:gd name="connsiteX6" fmla="*/ 98772 w 396366"/>
              <a:gd name="connsiteY6" fmla="*/ 602467 h 602467"/>
              <a:gd name="connsiteX7" fmla="*/ 92203 w 396366"/>
              <a:gd name="connsiteY7" fmla="*/ 599655 h 602467"/>
              <a:gd name="connsiteX8" fmla="*/ 92203 w 396366"/>
              <a:gd name="connsiteY8" fmla="*/ 586528 h 602467"/>
              <a:gd name="connsiteX9" fmla="*/ 173848 w 396366"/>
              <a:gd name="connsiteY9" fmla="*/ 504959 h 602467"/>
              <a:gd name="connsiteX10" fmla="*/ 9385 w 396366"/>
              <a:gd name="connsiteY10" fmla="*/ 504959 h 602467"/>
              <a:gd name="connsiteX11" fmla="*/ 0 w 396366"/>
              <a:gd name="connsiteY11" fmla="*/ 495818 h 602467"/>
              <a:gd name="connsiteX12" fmla="*/ 9385 w 396366"/>
              <a:gd name="connsiteY12" fmla="*/ 486442 h 602467"/>
              <a:gd name="connsiteX13" fmla="*/ 173848 w 396366"/>
              <a:gd name="connsiteY13" fmla="*/ 486442 h 602467"/>
              <a:gd name="connsiteX14" fmla="*/ 92203 w 396366"/>
              <a:gd name="connsiteY14" fmla="*/ 404872 h 602467"/>
              <a:gd name="connsiteX15" fmla="*/ 92203 w 396366"/>
              <a:gd name="connsiteY15" fmla="*/ 391746 h 602467"/>
              <a:gd name="connsiteX16" fmla="*/ 279029 w 396366"/>
              <a:gd name="connsiteY16" fmla="*/ 197288 h 602467"/>
              <a:gd name="connsiteX17" fmla="*/ 292170 w 396366"/>
              <a:gd name="connsiteY17" fmla="*/ 197288 h 602467"/>
              <a:gd name="connsiteX18" fmla="*/ 389560 w 396366"/>
              <a:gd name="connsiteY18" fmla="*/ 294520 h 602467"/>
              <a:gd name="connsiteX19" fmla="*/ 389795 w 396366"/>
              <a:gd name="connsiteY19" fmla="*/ 294520 h 602467"/>
              <a:gd name="connsiteX20" fmla="*/ 396366 w 396366"/>
              <a:gd name="connsiteY20" fmla="*/ 301080 h 602467"/>
              <a:gd name="connsiteX21" fmla="*/ 389795 w 396366"/>
              <a:gd name="connsiteY21" fmla="*/ 307875 h 602467"/>
              <a:gd name="connsiteX22" fmla="*/ 292170 w 396366"/>
              <a:gd name="connsiteY22" fmla="*/ 405107 h 602467"/>
              <a:gd name="connsiteX23" fmla="*/ 285599 w 396366"/>
              <a:gd name="connsiteY23" fmla="*/ 407918 h 602467"/>
              <a:gd name="connsiteX24" fmla="*/ 279029 w 396366"/>
              <a:gd name="connsiteY24" fmla="*/ 405107 h 602467"/>
              <a:gd name="connsiteX25" fmla="*/ 279029 w 396366"/>
              <a:gd name="connsiteY25" fmla="*/ 391986 h 602467"/>
              <a:gd name="connsiteX26" fmla="*/ 360461 w 396366"/>
              <a:gd name="connsiteY26" fmla="*/ 310452 h 602467"/>
              <a:gd name="connsiteX27" fmla="*/ 9387 w 396366"/>
              <a:gd name="connsiteY27" fmla="*/ 310452 h 602467"/>
              <a:gd name="connsiteX28" fmla="*/ 0 w 396366"/>
              <a:gd name="connsiteY28" fmla="*/ 301080 h 602467"/>
              <a:gd name="connsiteX29" fmla="*/ 9387 w 396366"/>
              <a:gd name="connsiteY29" fmla="*/ 291943 h 602467"/>
              <a:gd name="connsiteX30" fmla="*/ 360461 w 396366"/>
              <a:gd name="connsiteY30" fmla="*/ 291943 h 602467"/>
              <a:gd name="connsiteX31" fmla="*/ 279029 w 396366"/>
              <a:gd name="connsiteY31" fmla="*/ 210409 h 602467"/>
              <a:gd name="connsiteX32" fmla="*/ 279029 w 396366"/>
              <a:gd name="connsiteY32" fmla="*/ 197288 h 602467"/>
              <a:gd name="connsiteX33" fmla="*/ 92203 w 396366"/>
              <a:gd name="connsiteY33" fmla="*/ 2811 h 602467"/>
              <a:gd name="connsiteX34" fmla="*/ 105576 w 396366"/>
              <a:gd name="connsiteY34" fmla="*/ 2811 h 602467"/>
              <a:gd name="connsiteX35" fmla="*/ 202940 w 396366"/>
              <a:gd name="connsiteY35" fmla="*/ 100053 h 602467"/>
              <a:gd name="connsiteX36" fmla="*/ 209509 w 396366"/>
              <a:gd name="connsiteY36" fmla="*/ 106613 h 602467"/>
              <a:gd name="connsiteX37" fmla="*/ 202940 w 396366"/>
              <a:gd name="connsiteY37" fmla="*/ 113174 h 602467"/>
              <a:gd name="connsiteX38" fmla="*/ 105576 w 396366"/>
              <a:gd name="connsiteY38" fmla="*/ 210650 h 602467"/>
              <a:gd name="connsiteX39" fmla="*/ 99007 w 396366"/>
              <a:gd name="connsiteY39" fmla="*/ 213228 h 602467"/>
              <a:gd name="connsiteX40" fmla="*/ 92203 w 396366"/>
              <a:gd name="connsiteY40" fmla="*/ 210650 h 602467"/>
              <a:gd name="connsiteX41" fmla="*/ 92203 w 396366"/>
              <a:gd name="connsiteY41" fmla="*/ 197294 h 602467"/>
              <a:gd name="connsiteX42" fmla="*/ 173848 w 396366"/>
              <a:gd name="connsiteY42" fmla="*/ 115986 h 602467"/>
              <a:gd name="connsiteX43" fmla="*/ 9385 w 396366"/>
              <a:gd name="connsiteY43" fmla="*/ 115986 h 602467"/>
              <a:gd name="connsiteX44" fmla="*/ 0 w 396366"/>
              <a:gd name="connsiteY44" fmla="*/ 106613 h 602467"/>
              <a:gd name="connsiteX45" fmla="*/ 9385 w 396366"/>
              <a:gd name="connsiteY45" fmla="*/ 97241 h 602467"/>
              <a:gd name="connsiteX46" fmla="*/ 173848 w 396366"/>
              <a:gd name="connsiteY46" fmla="*/ 97241 h 602467"/>
              <a:gd name="connsiteX47" fmla="*/ 92203 w 396366"/>
              <a:gd name="connsiteY47" fmla="*/ 15933 h 602467"/>
              <a:gd name="connsiteX48" fmla="*/ 92203 w 396366"/>
              <a:gd name="connsiteY48" fmla="*/ 2811 h 602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396366" h="602467">
                <a:moveTo>
                  <a:pt x="92203" y="391746"/>
                </a:moveTo>
                <a:cubicBezTo>
                  <a:pt x="95957" y="388230"/>
                  <a:pt x="101822" y="388230"/>
                  <a:pt x="105576" y="391746"/>
                </a:cubicBezTo>
                <a:lnTo>
                  <a:pt x="202940" y="489254"/>
                </a:lnTo>
                <a:lnTo>
                  <a:pt x="209509" y="495818"/>
                </a:lnTo>
                <a:lnTo>
                  <a:pt x="202940" y="502381"/>
                </a:lnTo>
                <a:lnTo>
                  <a:pt x="105576" y="599655"/>
                </a:lnTo>
                <a:cubicBezTo>
                  <a:pt x="103699" y="601530"/>
                  <a:pt x="101353" y="602467"/>
                  <a:pt x="98772" y="602467"/>
                </a:cubicBezTo>
                <a:cubicBezTo>
                  <a:pt x="96426" y="602467"/>
                  <a:pt x="94080" y="601530"/>
                  <a:pt x="92203" y="599655"/>
                </a:cubicBezTo>
                <a:cubicBezTo>
                  <a:pt x="88684" y="596139"/>
                  <a:pt x="88684" y="590279"/>
                  <a:pt x="92203" y="586528"/>
                </a:cubicBezTo>
                <a:lnTo>
                  <a:pt x="173848" y="504959"/>
                </a:lnTo>
                <a:lnTo>
                  <a:pt x="9385" y="504959"/>
                </a:lnTo>
                <a:cubicBezTo>
                  <a:pt x="4223" y="504959"/>
                  <a:pt x="0" y="500974"/>
                  <a:pt x="0" y="495818"/>
                </a:cubicBezTo>
                <a:cubicBezTo>
                  <a:pt x="0" y="490661"/>
                  <a:pt x="4223" y="486442"/>
                  <a:pt x="9385" y="486442"/>
                </a:cubicBezTo>
                <a:lnTo>
                  <a:pt x="173848" y="486442"/>
                </a:lnTo>
                <a:lnTo>
                  <a:pt x="92203" y="404872"/>
                </a:lnTo>
                <a:cubicBezTo>
                  <a:pt x="88684" y="401356"/>
                  <a:pt x="88684" y="395496"/>
                  <a:pt x="92203" y="391746"/>
                </a:cubicBezTo>
                <a:close/>
                <a:moveTo>
                  <a:pt x="279029" y="197288"/>
                </a:moveTo>
                <a:cubicBezTo>
                  <a:pt x="282549" y="193540"/>
                  <a:pt x="288650" y="193540"/>
                  <a:pt x="292170" y="197288"/>
                </a:cubicBezTo>
                <a:lnTo>
                  <a:pt x="389560" y="294520"/>
                </a:lnTo>
                <a:lnTo>
                  <a:pt x="389795" y="294520"/>
                </a:lnTo>
                <a:lnTo>
                  <a:pt x="396366" y="301080"/>
                </a:lnTo>
                <a:lnTo>
                  <a:pt x="389795" y="307875"/>
                </a:lnTo>
                <a:lnTo>
                  <a:pt x="292170" y="405107"/>
                </a:lnTo>
                <a:cubicBezTo>
                  <a:pt x="290293" y="406981"/>
                  <a:pt x="287946" y="407918"/>
                  <a:pt x="285599" y="407918"/>
                </a:cubicBezTo>
                <a:cubicBezTo>
                  <a:pt x="283253" y="407918"/>
                  <a:pt x="280906" y="406981"/>
                  <a:pt x="279029" y="405107"/>
                </a:cubicBezTo>
                <a:cubicBezTo>
                  <a:pt x="275274" y="401358"/>
                  <a:pt x="275274" y="395501"/>
                  <a:pt x="279029" y="391986"/>
                </a:cubicBezTo>
                <a:lnTo>
                  <a:pt x="360461" y="310452"/>
                </a:lnTo>
                <a:lnTo>
                  <a:pt x="9387" y="310452"/>
                </a:lnTo>
                <a:cubicBezTo>
                  <a:pt x="4224" y="310452"/>
                  <a:pt x="0" y="306235"/>
                  <a:pt x="0" y="301080"/>
                </a:cubicBezTo>
                <a:cubicBezTo>
                  <a:pt x="0" y="296160"/>
                  <a:pt x="4224" y="291943"/>
                  <a:pt x="9387" y="291943"/>
                </a:cubicBezTo>
                <a:lnTo>
                  <a:pt x="360461" y="291943"/>
                </a:lnTo>
                <a:lnTo>
                  <a:pt x="279029" y="210409"/>
                </a:lnTo>
                <a:cubicBezTo>
                  <a:pt x="275274" y="206894"/>
                  <a:pt x="275274" y="200803"/>
                  <a:pt x="279029" y="197288"/>
                </a:cubicBezTo>
                <a:close/>
                <a:moveTo>
                  <a:pt x="92203" y="2811"/>
                </a:moveTo>
                <a:cubicBezTo>
                  <a:pt x="95957" y="-938"/>
                  <a:pt x="101822" y="-938"/>
                  <a:pt x="105576" y="2811"/>
                </a:cubicBezTo>
                <a:lnTo>
                  <a:pt x="202940" y="100053"/>
                </a:lnTo>
                <a:lnTo>
                  <a:pt x="209509" y="106613"/>
                </a:lnTo>
                <a:lnTo>
                  <a:pt x="202940" y="113174"/>
                </a:lnTo>
                <a:lnTo>
                  <a:pt x="105576" y="210650"/>
                </a:lnTo>
                <a:cubicBezTo>
                  <a:pt x="103699" y="212290"/>
                  <a:pt x="101353" y="213228"/>
                  <a:pt x="99007" y="213228"/>
                </a:cubicBezTo>
                <a:cubicBezTo>
                  <a:pt x="96426" y="213228"/>
                  <a:pt x="94080" y="212525"/>
                  <a:pt x="92203" y="210650"/>
                </a:cubicBezTo>
                <a:cubicBezTo>
                  <a:pt x="88684" y="206901"/>
                  <a:pt x="88684" y="201043"/>
                  <a:pt x="92203" y="197294"/>
                </a:cubicBezTo>
                <a:lnTo>
                  <a:pt x="173848" y="115986"/>
                </a:lnTo>
                <a:lnTo>
                  <a:pt x="9385" y="115986"/>
                </a:lnTo>
                <a:cubicBezTo>
                  <a:pt x="4223" y="115986"/>
                  <a:pt x="0" y="111768"/>
                  <a:pt x="0" y="106613"/>
                </a:cubicBezTo>
                <a:cubicBezTo>
                  <a:pt x="0" y="101458"/>
                  <a:pt x="4223" y="97241"/>
                  <a:pt x="9385" y="97241"/>
                </a:cubicBezTo>
                <a:lnTo>
                  <a:pt x="173848" y="97241"/>
                </a:lnTo>
                <a:lnTo>
                  <a:pt x="92203" y="15933"/>
                </a:lnTo>
                <a:cubicBezTo>
                  <a:pt x="88684" y="12184"/>
                  <a:pt x="88684" y="6326"/>
                  <a:pt x="92203" y="2811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8" name="database_138021">
            <a:extLst>
              <a:ext uri="{FF2B5EF4-FFF2-40B4-BE49-F238E27FC236}">
                <a16:creationId xmlns:a16="http://schemas.microsoft.com/office/drawing/2014/main" id="{B7BA9040-BE95-F36D-D7F2-60AEBDA1FFA2}"/>
              </a:ext>
            </a:extLst>
          </p:cNvPr>
          <p:cNvSpPr/>
          <p:nvPr/>
        </p:nvSpPr>
        <p:spPr>
          <a:xfrm>
            <a:off x="4891899" y="5610753"/>
            <a:ext cx="295538" cy="295122"/>
          </a:xfrm>
          <a:custGeom>
            <a:avLst/>
            <a:gdLst>
              <a:gd name="T0" fmla="*/ 600116 w 606244"/>
              <a:gd name="T1" fmla="*/ 600116 w 606244"/>
              <a:gd name="T2" fmla="*/ 600116 w 606244"/>
              <a:gd name="T3" fmla="*/ 600116 w 606244"/>
              <a:gd name="T4" fmla="*/ 600116 w 606244"/>
              <a:gd name="T5" fmla="*/ 600116 w 606244"/>
              <a:gd name="T6" fmla="*/ 600116 w 606244"/>
              <a:gd name="T7" fmla="*/ 600116 w 606244"/>
              <a:gd name="T8" fmla="*/ 600116 w 606244"/>
              <a:gd name="T9" fmla="*/ 600116 w 606244"/>
              <a:gd name="T10" fmla="*/ 600116 w 606244"/>
              <a:gd name="T11" fmla="*/ 600116 w 606244"/>
              <a:gd name="T12" fmla="*/ 600116 w 606244"/>
              <a:gd name="T13" fmla="*/ 600116 w 606244"/>
              <a:gd name="T14" fmla="*/ 600116 w 606244"/>
              <a:gd name="T15" fmla="*/ 600116 w 606244"/>
              <a:gd name="T16" fmla="*/ 600116 w 606244"/>
              <a:gd name="T17" fmla="*/ 600116 w 606244"/>
              <a:gd name="T18" fmla="*/ 600116 w 606244"/>
              <a:gd name="T19" fmla="*/ 600116 w 606244"/>
              <a:gd name="T20" fmla="*/ 600116 w 606244"/>
              <a:gd name="T21" fmla="*/ 600116 w 606244"/>
              <a:gd name="T22" fmla="*/ 600116 w 606244"/>
              <a:gd name="T23" fmla="*/ 600116 w 606244"/>
              <a:gd name="T24" fmla="*/ 600116 w 606244"/>
              <a:gd name="T25" fmla="*/ 600116 w 606244"/>
              <a:gd name="T26" fmla="*/ 600116 w 606244"/>
              <a:gd name="T27" fmla="*/ 600116 w 606244"/>
              <a:gd name="T28" fmla="*/ 600116 w 606244"/>
              <a:gd name="T29" fmla="*/ 600116 w 606244"/>
              <a:gd name="T30" fmla="*/ 600116 w 606244"/>
              <a:gd name="T31" fmla="*/ 600116 w 606244"/>
              <a:gd name="T32" fmla="*/ 600116 w 606244"/>
              <a:gd name="T33" fmla="*/ 600116 w 606244"/>
              <a:gd name="T34" fmla="*/ 600116 w 606244"/>
              <a:gd name="T35" fmla="*/ 600116 w 606244"/>
              <a:gd name="T36" fmla="*/ 600116 w 606244"/>
              <a:gd name="T37" fmla="*/ 600116 w 606244"/>
              <a:gd name="T38" fmla="*/ 600116 w 606244"/>
              <a:gd name="T39" fmla="*/ 600116 w 606244"/>
              <a:gd name="T40" fmla="*/ 600116 w 606244"/>
              <a:gd name="T41" fmla="*/ 600116 w 606244"/>
              <a:gd name="T42" fmla="*/ 600116 w 606244"/>
              <a:gd name="T43" fmla="*/ 600116 w 606244"/>
              <a:gd name="T44" fmla="*/ 600116 w 606244"/>
              <a:gd name="T45" fmla="*/ 600116 w 606244"/>
              <a:gd name="T46" fmla="*/ 600116 w 606244"/>
              <a:gd name="T47" fmla="*/ 600116 w 606244"/>
              <a:gd name="T48" fmla="*/ 600116 w 606244"/>
              <a:gd name="T49" fmla="*/ 600116 w 606244"/>
              <a:gd name="T50" fmla="*/ 600116 w 606244"/>
              <a:gd name="T51" fmla="*/ 600116 w 606244"/>
              <a:gd name="T52" fmla="*/ 455839 w 606244"/>
              <a:gd name="T53" fmla="*/ 455839 w 606244"/>
              <a:gd name="T54" fmla="*/ 600116 w 606244"/>
              <a:gd name="T55" fmla="*/ 600116 w 606244"/>
              <a:gd name="T56" fmla="*/ 600116 w 606244"/>
              <a:gd name="T57" fmla="*/ 600116 w 606244"/>
              <a:gd name="T58" fmla="*/ 600116 w 606244"/>
              <a:gd name="T59" fmla="*/ 600116 w 606244"/>
              <a:gd name="T60" fmla="*/ 600116 w 606244"/>
              <a:gd name="T61" fmla="*/ 600116 w 606244"/>
              <a:gd name="T62" fmla="*/ 600116 w 606244"/>
              <a:gd name="T63" fmla="*/ 600116 w 606244"/>
              <a:gd name="T64" fmla="*/ 600116 w 606244"/>
              <a:gd name="T65" fmla="*/ 600116 w 606244"/>
              <a:gd name="T66" fmla="*/ 600116 w 606244"/>
              <a:gd name="T67" fmla="*/ 600116 w 606244"/>
              <a:gd name="T68" fmla="*/ 600116 w 606244"/>
              <a:gd name="T69" fmla="*/ 600116 w 606244"/>
              <a:gd name="T70" fmla="*/ 600116 w 606244"/>
              <a:gd name="T71" fmla="*/ 600116 w 606244"/>
              <a:gd name="T72" fmla="*/ 600116 w 606244"/>
              <a:gd name="T73" fmla="*/ 600116 w 606244"/>
              <a:gd name="T74" fmla="*/ 600116 w 606244"/>
              <a:gd name="T75" fmla="*/ 600116 w 606244"/>
              <a:gd name="T76" fmla="*/ 600116 w 606244"/>
              <a:gd name="T77" fmla="*/ 600116 w 606244"/>
              <a:gd name="T78" fmla="*/ 600116 w 606244"/>
              <a:gd name="T79" fmla="*/ 600116 w 606244"/>
              <a:gd name="T80" fmla="*/ 600116 w 606244"/>
              <a:gd name="T81" fmla="*/ 600116 w 606244"/>
              <a:gd name="T82" fmla="*/ 600116 w 606244"/>
              <a:gd name="T83" fmla="*/ 600116 w 606244"/>
              <a:gd name="T84" fmla="*/ 600116 w 606244"/>
              <a:gd name="T85" fmla="*/ 600116 w 606244"/>
              <a:gd name="T86" fmla="*/ 600116 w 606244"/>
              <a:gd name="T87" fmla="*/ 600116 w 606244"/>
              <a:gd name="T88" fmla="*/ 600116 w 606244"/>
              <a:gd name="T89" fmla="*/ 600116 w 606244"/>
              <a:gd name="T90" fmla="*/ 600116 w 606244"/>
              <a:gd name="T91" fmla="*/ 600116 w 606244"/>
              <a:gd name="T92" fmla="*/ 600116 w 606244"/>
              <a:gd name="T93" fmla="*/ 600116 w 606244"/>
              <a:gd name="T94" fmla="*/ 600116 w 606244"/>
              <a:gd name="T95" fmla="*/ 600116 w 606244"/>
              <a:gd name="T96" fmla="*/ 600116 w 606244"/>
              <a:gd name="T97" fmla="*/ 600116 w 606244"/>
              <a:gd name="T98" fmla="*/ 600116 w 606244"/>
              <a:gd name="T99" fmla="*/ 600116 w 606244"/>
              <a:gd name="T100" fmla="*/ 600116 w 606244"/>
              <a:gd name="T101" fmla="*/ 600116 w 606244"/>
              <a:gd name="T102" fmla="*/ 600116 w 606244"/>
              <a:gd name="T103" fmla="*/ 600116 w 606244"/>
              <a:gd name="T104" fmla="*/ 600116 w 606244"/>
              <a:gd name="T105" fmla="*/ 600116 w 606244"/>
              <a:gd name="T106" fmla="*/ 455839 w 606244"/>
              <a:gd name="T107" fmla="*/ 455839 w 606244"/>
              <a:gd name="T108" fmla="*/ 600116 w 606244"/>
              <a:gd name="T109" fmla="*/ 600116 w 606244"/>
              <a:gd name="T110" fmla="*/ 600116 w 606244"/>
              <a:gd name="T111" fmla="*/ 600116 w 606244"/>
              <a:gd name="T112" fmla="*/ 600116 w 606244"/>
              <a:gd name="T113" fmla="*/ 600116 w 606244"/>
              <a:gd name="T114" fmla="*/ 600116 w 606244"/>
              <a:gd name="T115" fmla="*/ 600116 w 606244"/>
              <a:gd name="T116" fmla="*/ 455839 w 606244"/>
              <a:gd name="T117" fmla="*/ 455839 w 606244"/>
              <a:gd name="T118" fmla="*/ 600116 w 606244"/>
              <a:gd name="T119" fmla="*/ 600116 w 606244"/>
              <a:gd name="T120" fmla="*/ 600116 w 606244"/>
              <a:gd name="T121" fmla="*/ 600116 w 6062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111" h="4111">
                <a:moveTo>
                  <a:pt x="2404" y="4111"/>
                </a:moveTo>
                <a:lnTo>
                  <a:pt x="1707" y="4111"/>
                </a:lnTo>
                <a:cubicBezTo>
                  <a:pt x="1648" y="4111"/>
                  <a:pt x="1600" y="4063"/>
                  <a:pt x="1600" y="4004"/>
                </a:cubicBezTo>
                <a:lnTo>
                  <a:pt x="1600" y="3515"/>
                </a:lnTo>
                <a:cubicBezTo>
                  <a:pt x="1512" y="3488"/>
                  <a:pt x="1427" y="3452"/>
                  <a:pt x="1345" y="3409"/>
                </a:cubicBezTo>
                <a:lnTo>
                  <a:pt x="999" y="3755"/>
                </a:lnTo>
                <a:cubicBezTo>
                  <a:pt x="979" y="3775"/>
                  <a:pt x="952" y="3786"/>
                  <a:pt x="924" y="3786"/>
                </a:cubicBezTo>
                <a:cubicBezTo>
                  <a:pt x="896" y="3786"/>
                  <a:pt x="868" y="3775"/>
                  <a:pt x="848" y="3755"/>
                </a:cubicBezTo>
                <a:lnTo>
                  <a:pt x="356" y="3262"/>
                </a:lnTo>
                <a:cubicBezTo>
                  <a:pt x="314" y="3221"/>
                  <a:pt x="314" y="3153"/>
                  <a:pt x="356" y="3111"/>
                </a:cubicBezTo>
                <a:lnTo>
                  <a:pt x="702" y="2765"/>
                </a:lnTo>
                <a:cubicBezTo>
                  <a:pt x="658" y="2684"/>
                  <a:pt x="623" y="2598"/>
                  <a:pt x="595" y="2510"/>
                </a:cubicBezTo>
                <a:lnTo>
                  <a:pt x="107" y="2510"/>
                </a:lnTo>
                <a:cubicBezTo>
                  <a:pt x="48" y="2510"/>
                  <a:pt x="0" y="2463"/>
                  <a:pt x="0" y="2404"/>
                </a:cubicBezTo>
                <a:lnTo>
                  <a:pt x="0" y="1707"/>
                </a:lnTo>
                <a:cubicBezTo>
                  <a:pt x="0" y="1648"/>
                  <a:pt x="48" y="1600"/>
                  <a:pt x="107" y="1600"/>
                </a:cubicBezTo>
                <a:lnTo>
                  <a:pt x="595" y="1600"/>
                </a:lnTo>
                <a:cubicBezTo>
                  <a:pt x="623" y="1512"/>
                  <a:pt x="658" y="1427"/>
                  <a:pt x="702" y="1345"/>
                </a:cubicBezTo>
                <a:lnTo>
                  <a:pt x="356" y="999"/>
                </a:lnTo>
                <a:cubicBezTo>
                  <a:pt x="314" y="958"/>
                  <a:pt x="314" y="890"/>
                  <a:pt x="356" y="848"/>
                </a:cubicBezTo>
                <a:lnTo>
                  <a:pt x="848" y="356"/>
                </a:lnTo>
                <a:cubicBezTo>
                  <a:pt x="868" y="336"/>
                  <a:pt x="896" y="324"/>
                  <a:pt x="924" y="324"/>
                </a:cubicBezTo>
                <a:cubicBezTo>
                  <a:pt x="952" y="324"/>
                  <a:pt x="979" y="336"/>
                  <a:pt x="999" y="356"/>
                </a:cubicBezTo>
                <a:lnTo>
                  <a:pt x="1345" y="702"/>
                </a:lnTo>
                <a:cubicBezTo>
                  <a:pt x="1427" y="658"/>
                  <a:pt x="1512" y="623"/>
                  <a:pt x="1600" y="595"/>
                </a:cubicBezTo>
                <a:lnTo>
                  <a:pt x="1600" y="107"/>
                </a:lnTo>
                <a:cubicBezTo>
                  <a:pt x="1600" y="48"/>
                  <a:pt x="1648" y="0"/>
                  <a:pt x="1707" y="0"/>
                </a:cubicBezTo>
                <a:lnTo>
                  <a:pt x="2404" y="0"/>
                </a:lnTo>
                <a:cubicBezTo>
                  <a:pt x="2463" y="0"/>
                  <a:pt x="2510" y="48"/>
                  <a:pt x="2510" y="107"/>
                </a:cubicBezTo>
                <a:lnTo>
                  <a:pt x="2510" y="595"/>
                </a:lnTo>
                <a:cubicBezTo>
                  <a:pt x="2598" y="623"/>
                  <a:pt x="2684" y="658"/>
                  <a:pt x="2765" y="702"/>
                </a:cubicBezTo>
                <a:lnTo>
                  <a:pt x="3111" y="356"/>
                </a:lnTo>
                <a:cubicBezTo>
                  <a:pt x="3131" y="336"/>
                  <a:pt x="3159" y="324"/>
                  <a:pt x="3187" y="324"/>
                </a:cubicBezTo>
                <a:cubicBezTo>
                  <a:pt x="3215" y="324"/>
                  <a:pt x="3242" y="336"/>
                  <a:pt x="3262" y="356"/>
                </a:cubicBezTo>
                <a:lnTo>
                  <a:pt x="3755" y="848"/>
                </a:lnTo>
                <a:cubicBezTo>
                  <a:pt x="3797" y="890"/>
                  <a:pt x="3797" y="958"/>
                  <a:pt x="3755" y="999"/>
                </a:cubicBezTo>
                <a:lnTo>
                  <a:pt x="3409" y="1345"/>
                </a:lnTo>
                <a:cubicBezTo>
                  <a:pt x="3452" y="1427"/>
                  <a:pt x="3488" y="1512"/>
                  <a:pt x="3515" y="1600"/>
                </a:cubicBezTo>
                <a:lnTo>
                  <a:pt x="4004" y="1600"/>
                </a:lnTo>
                <a:cubicBezTo>
                  <a:pt x="4063" y="1600"/>
                  <a:pt x="4111" y="1648"/>
                  <a:pt x="4111" y="1707"/>
                </a:cubicBezTo>
                <a:lnTo>
                  <a:pt x="4111" y="2404"/>
                </a:lnTo>
                <a:cubicBezTo>
                  <a:pt x="4111" y="2463"/>
                  <a:pt x="4063" y="2510"/>
                  <a:pt x="4004" y="2510"/>
                </a:cubicBezTo>
                <a:lnTo>
                  <a:pt x="3515" y="2510"/>
                </a:lnTo>
                <a:cubicBezTo>
                  <a:pt x="3488" y="2598"/>
                  <a:pt x="3452" y="2684"/>
                  <a:pt x="3409" y="2765"/>
                </a:cubicBezTo>
                <a:lnTo>
                  <a:pt x="3755" y="3111"/>
                </a:lnTo>
                <a:cubicBezTo>
                  <a:pt x="3797" y="3153"/>
                  <a:pt x="3797" y="3221"/>
                  <a:pt x="3755" y="3262"/>
                </a:cubicBezTo>
                <a:lnTo>
                  <a:pt x="3262" y="3755"/>
                </a:lnTo>
                <a:cubicBezTo>
                  <a:pt x="3242" y="3775"/>
                  <a:pt x="3215" y="3786"/>
                  <a:pt x="3187" y="3786"/>
                </a:cubicBezTo>
                <a:cubicBezTo>
                  <a:pt x="3159" y="3786"/>
                  <a:pt x="3131" y="3775"/>
                  <a:pt x="3111" y="3755"/>
                </a:cubicBezTo>
                <a:lnTo>
                  <a:pt x="2765" y="3409"/>
                </a:lnTo>
                <a:cubicBezTo>
                  <a:pt x="2684" y="3452"/>
                  <a:pt x="2598" y="3488"/>
                  <a:pt x="2510" y="3515"/>
                </a:cubicBezTo>
                <a:lnTo>
                  <a:pt x="2510" y="4004"/>
                </a:lnTo>
                <a:cubicBezTo>
                  <a:pt x="2510" y="4063"/>
                  <a:pt x="2463" y="4111"/>
                  <a:pt x="2404" y="4111"/>
                </a:cubicBezTo>
                <a:close/>
                <a:moveTo>
                  <a:pt x="1814" y="3897"/>
                </a:moveTo>
                <a:lnTo>
                  <a:pt x="2297" y="3897"/>
                </a:lnTo>
                <a:lnTo>
                  <a:pt x="2297" y="3435"/>
                </a:lnTo>
                <a:cubicBezTo>
                  <a:pt x="2297" y="3386"/>
                  <a:pt x="2330" y="3343"/>
                  <a:pt x="2378" y="3331"/>
                </a:cubicBezTo>
                <a:cubicBezTo>
                  <a:pt x="2501" y="3300"/>
                  <a:pt x="2619" y="3251"/>
                  <a:pt x="2729" y="3185"/>
                </a:cubicBezTo>
                <a:cubicBezTo>
                  <a:pt x="2771" y="3160"/>
                  <a:pt x="2824" y="3166"/>
                  <a:pt x="2859" y="3201"/>
                </a:cubicBezTo>
                <a:lnTo>
                  <a:pt x="3187" y="3529"/>
                </a:lnTo>
                <a:lnTo>
                  <a:pt x="3529" y="3187"/>
                </a:lnTo>
                <a:lnTo>
                  <a:pt x="3201" y="2859"/>
                </a:lnTo>
                <a:cubicBezTo>
                  <a:pt x="3166" y="2824"/>
                  <a:pt x="3160" y="2771"/>
                  <a:pt x="3185" y="2729"/>
                </a:cubicBezTo>
                <a:cubicBezTo>
                  <a:pt x="3251" y="2619"/>
                  <a:pt x="3300" y="2501"/>
                  <a:pt x="3331" y="2377"/>
                </a:cubicBezTo>
                <a:cubicBezTo>
                  <a:pt x="3343" y="2330"/>
                  <a:pt x="3386" y="2297"/>
                  <a:pt x="3435" y="2297"/>
                </a:cubicBezTo>
                <a:lnTo>
                  <a:pt x="3897" y="2297"/>
                </a:lnTo>
                <a:lnTo>
                  <a:pt x="3897" y="1814"/>
                </a:lnTo>
                <a:lnTo>
                  <a:pt x="3435" y="1814"/>
                </a:lnTo>
                <a:cubicBezTo>
                  <a:pt x="3386" y="1814"/>
                  <a:pt x="3343" y="1780"/>
                  <a:pt x="3331" y="1733"/>
                </a:cubicBezTo>
                <a:cubicBezTo>
                  <a:pt x="3300" y="1610"/>
                  <a:pt x="3251" y="1492"/>
                  <a:pt x="3185" y="1382"/>
                </a:cubicBezTo>
                <a:cubicBezTo>
                  <a:pt x="3160" y="1340"/>
                  <a:pt x="3166" y="1286"/>
                  <a:pt x="3201" y="1252"/>
                </a:cubicBezTo>
                <a:lnTo>
                  <a:pt x="3529" y="924"/>
                </a:lnTo>
                <a:lnTo>
                  <a:pt x="3187" y="582"/>
                </a:lnTo>
                <a:lnTo>
                  <a:pt x="2859" y="910"/>
                </a:lnTo>
                <a:cubicBezTo>
                  <a:pt x="2824" y="944"/>
                  <a:pt x="2771" y="951"/>
                  <a:pt x="2729" y="926"/>
                </a:cubicBezTo>
                <a:cubicBezTo>
                  <a:pt x="2619" y="860"/>
                  <a:pt x="2501" y="811"/>
                  <a:pt x="2378" y="779"/>
                </a:cubicBezTo>
                <a:cubicBezTo>
                  <a:pt x="2330" y="767"/>
                  <a:pt x="2297" y="725"/>
                  <a:pt x="2297" y="676"/>
                </a:cubicBezTo>
                <a:lnTo>
                  <a:pt x="2297" y="213"/>
                </a:lnTo>
                <a:lnTo>
                  <a:pt x="1814" y="213"/>
                </a:lnTo>
                <a:lnTo>
                  <a:pt x="1814" y="676"/>
                </a:lnTo>
                <a:cubicBezTo>
                  <a:pt x="1814" y="725"/>
                  <a:pt x="1780" y="767"/>
                  <a:pt x="1733" y="779"/>
                </a:cubicBezTo>
                <a:cubicBezTo>
                  <a:pt x="1610" y="811"/>
                  <a:pt x="1492" y="860"/>
                  <a:pt x="1382" y="926"/>
                </a:cubicBezTo>
                <a:cubicBezTo>
                  <a:pt x="1340" y="951"/>
                  <a:pt x="1286" y="944"/>
                  <a:pt x="1252" y="910"/>
                </a:cubicBezTo>
                <a:lnTo>
                  <a:pt x="924" y="582"/>
                </a:lnTo>
                <a:lnTo>
                  <a:pt x="582" y="924"/>
                </a:lnTo>
                <a:lnTo>
                  <a:pt x="910" y="1252"/>
                </a:lnTo>
                <a:cubicBezTo>
                  <a:pt x="944" y="1286"/>
                  <a:pt x="951" y="1340"/>
                  <a:pt x="926" y="1382"/>
                </a:cubicBezTo>
                <a:cubicBezTo>
                  <a:pt x="860" y="1492"/>
                  <a:pt x="811" y="1610"/>
                  <a:pt x="779" y="1733"/>
                </a:cubicBezTo>
                <a:cubicBezTo>
                  <a:pt x="767" y="1780"/>
                  <a:pt x="725" y="1814"/>
                  <a:pt x="676" y="1814"/>
                </a:cubicBezTo>
                <a:lnTo>
                  <a:pt x="213" y="1814"/>
                </a:lnTo>
                <a:lnTo>
                  <a:pt x="213" y="2297"/>
                </a:lnTo>
                <a:lnTo>
                  <a:pt x="676" y="2297"/>
                </a:lnTo>
                <a:cubicBezTo>
                  <a:pt x="725" y="2297"/>
                  <a:pt x="767" y="2330"/>
                  <a:pt x="779" y="2377"/>
                </a:cubicBezTo>
                <a:cubicBezTo>
                  <a:pt x="811" y="2501"/>
                  <a:pt x="860" y="2619"/>
                  <a:pt x="926" y="2729"/>
                </a:cubicBezTo>
                <a:cubicBezTo>
                  <a:pt x="951" y="2771"/>
                  <a:pt x="944" y="2824"/>
                  <a:pt x="910" y="2859"/>
                </a:cubicBezTo>
                <a:lnTo>
                  <a:pt x="582" y="3187"/>
                </a:lnTo>
                <a:lnTo>
                  <a:pt x="924" y="3529"/>
                </a:lnTo>
                <a:lnTo>
                  <a:pt x="1252" y="3201"/>
                </a:lnTo>
                <a:cubicBezTo>
                  <a:pt x="1286" y="3166"/>
                  <a:pt x="1340" y="3160"/>
                  <a:pt x="1382" y="3185"/>
                </a:cubicBezTo>
                <a:cubicBezTo>
                  <a:pt x="1492" y="3251"/>
                  <a:pt x="1610" y="3300"/>
                  <a:pt x="1733" y="3331"/>
                </a:cubicBezTo>
                <a:cubicBezTo>
                  <a:pt x="1780" y="3343"/>
                  <a:pt x="1814" y="3386"/>
                  <a:pt x="1814" y="3435"/>
                </a:cubicBezTo>
                <a:lnTo>
                  <a:pt x="1814" y="3897"/>
                </a:lnTo>
                <a:close/>
                <a:moveTo>
                  <a:pt x="2055" y="2939"/>
                </a:moveTo>
                <a:cubicBezTo>
                  <a:pt x="1568" y="2939"/>
                  <a:pt x="1171" y="2543"/>
                  <a:pt x="1171" y="2055"/>
                </a:cubicBezTo>
                <a:cubicBezTo>
                  <a:pt x="1171" y="1568"/>
                  <a:pt x="1568" y="1171"/>
                  <a:pt x="2055" y="1171"/>
                </a:cubicBezTo>
                <a:cubicBezTo>
                  <a:pt x="2543" y="1171"/>
                  <a:pt x="2939" y="1568"/>
                  <a:pt x="2939" y="2055"/>
                </a:cubicBezTo>
                <a:cubicBezTo>
                  <a:pt x="2939" y="2543"/>
                  <a:pt x="2543" y="2939"/>
                  <a:pt x="2055" y="2939"/>
                </a:cubicBezTo>
                <a:close/>
                <a:moveTo>
                  <a:pt x="2055" y="1385"/>
                </a:moveTo>
                <a:cubicBezTo>
                  <a:pt x="1685" y="1385"/>
                  <a:pt x="1385" y="1685"/>
                  <a:pt x="1385" y="2055"/>
                </a:cubicBezTo>
                <a:cubicBezTo>
                  <a:pt x="1385" y="2425"/>
                  <a:pt x="1685" y="2726"/>
                  <a:pt x="2055" y="2726"/>
                </a:cubicBezTo>
                <a:cubicBezTo>
                  <a:pt x="2425" y="2726"/>
                  <a:pt x="2726" y="2425"/>
                  <a:pt x="2726" y="2055"/>
                </a:cubicBezTo>
                <a:cubicBezTo>
                  <a:pt x="2726" y="1685"/>
                  <a:pt x="2425" y="1385"/>
                  <a:pt x="2055" y="1385"/>
                </a:cubicBezTo>
                <a:close/>
                <a:moveTo>
                  <a:pt x="2055" y="2511"/>
                </a:moveTo>
                <a:cubicBezTo>
                  <a:pt x="1804" y="2511"/>
                  <a:pt x="1600" y="2307"/>
                  <a:pt x="1600" y="2055"/>
                </a:cubicBezTo>
                <a:cubicBezTo>
                  <a:pt x="1600" y="1804"/>
                  <a:pt x="1804" y="1600"/>
                  <a:pt x="2055" y="1600"/>
                </a:cubicBezTo>
                <a:cubicBezTo>
                  <a:pt x="2307" y="1600"/>
                  <a:pt x="2511" y="1804"/>
                  <a:pt x="2511" y="2055"/>
                </a:cubicBezTo>
                <a:cubicBezTo>
                  <a:pt x="2511" y="2307"/>
                  <a:pt x="2307" y="2511"/>
                  <a:pt x="2055" y="2511"/>
                </a:cubicBezTo>
                <a:close/>
                <a:moveTo>
                  <a:pt x="2055" y="1813"/>
                </a:moveTo>
                <a:cubicBezTo>
                  <a:pt x="1922" y="1813"/>
                  <a:pt x="1813" y="1922"/>
                  <a:pt x="1813" y="2055"/>
                </a:cubicBezTo>
                <a:cubicBezTo>
                  <a:pt x="1813" y="2189"/>
                  <a:pt x="1922" y="2298"/>
                  <a:pt x="2055" y="2298"/>
                </a:cubicBezTo>
                <a:cubicBezTo>
                  <a:pt x="2189" y="2298"/>
                  <a:pt x="2298" y="2189"/>
                  <a:pt x="2298" y="2055"/>
                </a:cubicBezTo>
                <a:cubicBezTo>
                  <a:pt x="2298" y="1922"/>
                  <a:pt x="2189" y="1813"/>
                  <a:pt x="2055" y="181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0" name="database_138021">
            <a:extLst>
              <a:ext uri="{FF2B5EF4-FFF2-40B4-BE49-F238E27FC236}">
                <a16:creationId xmlns:a16="http://schemas.microsoft.com/office/drawing/2014/main" id="{F608D7D0-4F65-1D04-6314-F291A4B6DA1D}"/>
              </a:ext>
            </a:extLst>
          </p:cNvPr>
          <p:cNvSpPr/>
          <p:nvPr/>
        </p:nvSpPr>
        <p:spPr>
          <a:xfrm>
            <a:off x="8126328" y="1555230"/>
            <a:ext cx="295538" cy="295538"/>
          </a:xfrm>
          <a:custGeom>
            <a:avLst/>
            <a:gdLst>
              <a:gd name="connsiteX0" fmla="*/ 230492 w 520107"/>
              <a:gd name="connsiteY0" fmla="*/ 188447 h 520107"/>
              <a:gd name="connsiteX1" fmla="*/ 230492 w 520107"/>
              <a:gd name="connsiteY1" fmla="*/ 326443 h 520107"/>
              <a:gd name="connsiteX2" fmla="*/ 342415 w 520107"/>
              <a:gd name="connsiteY2" fmla="*/ 259254 h 520107"/>
              <a:gd name="connsiteX3" fmla="*/ 196581 w 520107"/>
              <a:gd name="connsiteY3" fmla="*/ 159543 h 520107"/>
              <a:gd name="connsiteX4" fmla="*/ 196820 w 520107"/>
              <a:gd name="connsiteY4" fmla="*/ 159638 h 520107"/>
              <a:gd name="connsiteX5" fmla="*/ 196629 w 520107"/>
              <a:gd name="connsiteY5" fmla="*/ 159543 h 520107"/>
              <a:gd name="connsiteX6" fmla="*/ 194295 w 520107"/>
              <a:gd name="connsiteY6" fmla="*/ 125021 h 520107"/>
              <a:gd name="connsiteX7" fmla="*/ 216442 w 520107"/>
              <a:gd name="connsiteY7" fmla="*/ 128211 h 520107"/>
              <a:gd name="connsiteX8" fmla="*/ 393948 w 520107"/>
              <a:gd name="connsiteY8" fmla="*/ 240493 h 520107"/>
              <a:gd name="connsiteX9" fmla="*/ 393472 w 520107"/>
              <a:gd name="connsiteY9" fmla="*/ 279587 h 520107"/>
              <a:gd name="connsiteX10" fmla="*/ 216918 w 520107"/>
              <a:gd name="connsiteY10" fmla="*/ 385536 h 520107"/>
              <a:gd name="connsiteX11" fmla="*/ 185008 w 520107"/>
              <a:gd name="connsiteY11" fmla="*/ 367775 h 520107"/>
              <a:gd name="connsiteX12" fmla="*/ 185008 w 520107"/>
              <a:gd name="connsiteY12" fmla="*/ 145258 h 520107"/>
              <a:gd name="connsiteX13" fmla="*/ 194295 w 520107"/>
              <a:gd name="connsiteY13" fmla="*/ 125021 h 520107"/>
              <a:gd name="connsiteX14" fmla="*/ 260077 w 520107"/>
              <a:gd name="connsiteY14" fmla="*/ 0 h 520107"/>
              <a:gd name="connsiteX15" fmla="*/ 264410 w 520107"/>
              <a:gd name="connsiteY15" fmla="*/ 0 h 520107"/>
              <a:gd name="connsiteX16" fmla="*/ 264410 w 520107"/>
              <a:gd name="connsiteY16" fmla="*/ 143 h 520107"/>
              <a:gd name="connsiteX17" fmla="*/ 284838 w 520107"/>
              <a:gd name="connsiteY17" fmla="*/ 22760 h 520107"/>
              <a:gd name="connsiteX18" fmla="*/ 262077 w 520107"/>
              <a:gd name="connsiteY18" fmla="*/ 45521 h 520107"/>
              <a:gd name="connsiteX19" fmla="*/ 260077 w 520107"/>
              <a:gd name="connsiteY19" fmla="*/ 45425 h 520107"/>
              <a:gd name="connsiteX20" fmla="*/ 260077 w 520107"/>
              <a:gd name="connsiteY20" fmla="*/ 45521 h 520107"/>
              <a:gd name="connsiteX21" fmla="*/ 45521 w 520107"/>
              <a:gd name="connsiteY21" fmla="*/ 260077 h 520107"/>
              <a:gd name="connsiteX22" fmla="*/ 260077 w 520107"/>
              <a:gd name="connsiteY22" fmla="*/ 474586 h 520107"/>
              <a:gd name="connsiteX23" fmla="*/ 474586 w 520107"/>
              <a:gd name="connsiteY23" fmla="*/ 260077 h 520107"/>
              <a:gd name="connsiteX24" fmla="*/ 425304 w 520107"/>
              <a:gd name="connsiteY24" fmla="*/ 123230 h 520107"/>
              <a:gd name="connsiteX25" fmla="*/ 425352 w 520107"/>
              <a:gd name="connsiteY25" fmla="*/ 123182 h 520107"/>
              <a:gd name="connsiteX26" fmla="*/ 419114 w 520107"/>
              <a:gd name="connsiteY26" fmla="*/ 107564 h 520107"/>
              <a:gd name="connsiteX27" fmla="*/ 441874 w 520107"/>
              <a:gd name="connsiteY27" fmla="*/ 84804 h 520107"/>
              <a:gd name="connsiteX28" fmla="*/ 459635 w 520107"/>
              <a:gd name="connsiteY28" fmla="*/ 93375 h 520107"/>
              <a:gd name="connsiteX29" fmla="*/ 459730 w 520107"/>
              <a:gd name="connsiteY29" fmla="*/ 93422 h 520107"/>
              <a:gd name="connsiteX30" fmla="*/ 520107 w 520107"/>
              <a:gd name="connsiteY30" fmla="*/ 260077 h 520107"/>
              <a:gd name="connsiteX31" fmla="*/ 260077 w 520107"/>
              <a:gd name="connsiteY31" fmla="*/ 520107 h 520107"/>
              <a:gd name="connsiteX32" fmla="*/ 0 w 520107"/>
              <a:gd name="connsiteY32" fmla="*/ 260077 h 520107"/>
              <a:gd name="connsiteX33" fmla="*/ 260077 w 520107"/>
              <a:gd name="connsiteY33" fmla="*/ 0 h 520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520107" h="520107">
                <a:moveTo>
                  <a:pt x="230492" y="188447"/>
                </a:moveTo>
                <a:lnTo>
                  <a:pt x="230492" y="326443"/>
                </a:lnTo>
                <a:lnTo>
                  <a:pt x="342415" y="259254"/>
                </a:lnTo>
                <a:close/>
                <a:moveTo>
                  <a:pt x="196581" y="159543"/>
                </a:moveTo>
                <a:cubicBezTo>
                  <a:pt x="196677" y="159591"/>
                  <a:pt x="196772" y="159591"/>
                  <a:pt x="196820" y="159638"/>
                </a:cubicBezTo>
                <a:lnTo>
                  <a:pt x="196629" y="159543"/>
                </a:lnTo>
                <a:close/>
                <a:moveTo>
                  <a:pt x="194295" y="125021"/>
                </a:moveTo>
                <a:cubicBezTo>
                  <a:pt x="200011" y="121949"/>
                  <a:pt x="207869" y="122783"/>
                  <a:pt x="216442" y="128211"/>
                </a:cubicBezTo>
                <a:lnTo>
                  <a:pt x="393948" y="240493"/>
                </a:lnTo>
                <a:cubicBezTo>
                  <a:pt x="411284" y="251493"/>
                  <a:pt x="411093" y="269016"/>
                  <a:pt x="393472" y="279587"/>
                </a:cubicBezTo>
                <a:lnTo>
                  <a:pt x="216918" y="385536"/>
                </a:lnTo>
                <a:cubicBezTo>
                  <a:pt x="199296" y="396107"/>
                  <a:pt x="185008" y="387917"/>
                  <a:pt x="185008" y="367775"/>
                </a:cubicBezTo>
                <a:lnTo>
                  <a:pt x="185008" y="145258"/>
                </a:lnTo>
                <a:cubicBezTo>
                  <a:pt x="185008" y="135068"/>
                  <a:pt x="188580" y="128092"/>
                  <a:pt x="194295" y="125021"/>
                </a:cubicBezTo>
                <a:close/>
                <a:moveTo>
                  <a:pt x="260077" y="0"/>
                </a:moveTo>
                <a:lnTo>
                  <a:pt x="264410" y="0"/>
                </a:lnTo>
                <a:lnTo>
                  <a:pt x="264410" y="143"/>
                </a:lnTo>
                <a:cubicBezTo>
                  <a:pt x="275886" y="1286"/>
                  <a:pt x="284838" y="10999"/>
                  <a:pt x="284838" y="22760"/>
                </a:cubicBezTo>
                <a:cubicBezTo>
                  <a:pt x="284838" y="35331"/>
                  <a:pt x="274648" y="45521"/>
                  <a:pt x="262077" y="45521"/>
                </a:cubicBezTo>
                <a:cubicBezTo>
                  <a:pt x="261411" y="45521"/>
                  <a:pt x="260744" y="45473"/>
                  <a:pt x="260077" y="45425"/>
                </a:cubicBezTo>
                <a:lnTo>
                  <a:pt x="260077" y="45521"/>
                </a:lnTo>
                <a:cubicBezTo>
                  <a:pt x="141562" y="45521"/>
                  <a:pt x="45521" y="141562"/>
                  <a:pt x="45521" y="260077"/>
                </a:cubicBezTo>
                <a:cubicBezTo>
                  <a:pt x="45521" y="378545"/>
                  <a:pt x="141562" y="474586"/>
                  <a:pt x="260077" y="474586"/>
                </a:cubicBezTo>
                <a:cubicBezTo>
                  <a:pt x="378545" y="474586"/>
                  <a:pt x="474586" y="378545"/>
                  <a:pt x="474586" y="260077"/>
                </a:cubicBezTo>
                <a:cubicBezTo>
                  <a:pt x="474586" y="208033"/>
                  <a:pt x="456111" y="160370"/>
                  <a:pt x="425304" y="123230"/>
                </a:cubicBezTo>
                <a:lnTo>
                  <a:pt x="425352" y="123182"/>
                </a:lnTo>
                <a:cubicBezTo>
                  <a:pt x="421495" y="119135"/>
                  <a:pt x="419114" y="113611"/>
                  <a:pt x="419114" y="107564"/>
                </a:cubicBezTo>
                <a:cubicBezTo>
                  <a:pt x="419114" y="94993"/>
                  <a:pt x="429304" y="84804"/>
                  <a:pt x="441874" y="84804"/>
                </a:cubicBezTo>
                <a:cubicBezTo>
                  <a:pt x="449064" y="84804"/>
                  <a:pt x="455492" y="88137"/>
                  <a:pt x="459635" y="93375"/>
                </a:cubicBezTo>
                <a:cubicBezTo>
                  <a:pt x="459683" y="93375"/>
                  <a:pt x="459683" y="93422"/>
                  <a:pt x="459730" y="93422"/>
                </a:cubicBezTo>
                <a:cubicBezTo>
                  <a:pt x="497442" y="138562"/>
                  <a:pt x="520107" y="196653"/>
                  <a:pt x="520107" y="260077"/>
                </a:cubicBezTo>
                <a:cubicBezTo>
                  <a:pt x="520107" y="403686"/>
                  <a:pt x="403686" y="520107"/>
                  <a:pt x="260077" y="520107"/>
                </a:cubicBezTo>
                <a:cubicBezTo>
                  <a:pt x="116468" y="520107"/>
                  <a:pt x="0" y="403686"/>
                  <a:pt x="0" y="260077"/>
                </a:cubicBezTo>
                <a:cubicBezTo>
                  <a:pt x="0" y="116468"/>
                  <a:pt x="116468" y="0"/>
                  <a:pt x="260077" y="0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2" name="database_138021">
            <a:extLst>
              <a:ext uri="{FF2B5EF4-FFF2-40B4-BE49-F238E27FC236}">
                <a16:creationId xmlns:a16="http://schemas.microsoft.com/office/drawing/2014/main" id="{A2F6D7D5-A02F-1564-3183-46378CFAAA8C}"/>
              </a:ext>
            </a:extLst>
          </p:cNvPr>
          <p:cNvSpPr/>
          <p:nvPr/>
        </p:nvSpPr>
        <p:spPr>
          <a:xfrm>
            <a:off x="8141025" y="5614169"/>
            <a:ext cx="253699" cy="295538"/>
          </a:xfrm>
          <a:custGeom>
            <a:avLst/>
            <a:gdLst>
              <a:gd name="connsiteX0" fmla="*/ 66053 w 362661"/>
              <a:gd name="connsiteY0" fmla="*/ 324254 h 422467"/>
              <a:gd name="connsiteX1" fmla="*/ 165069 w 362661"/>
              <a:gd name="connsiteY1" fmla="*/ 324254 h 422467"/>
              <a:gd name="connsiteX2" fmla="*/ 165069 w 362661"/>
              <a:gd name="connsiteY2" fmla="*/ 337456 h 422467"/>
              <a:gd name="connsiteX3" fmla="*/ 66053 w 362661"/>
              <a:gd name="connsiteY3" fmla="*/ 337456 h 422467"/>
              <a:gd name="connsiteX4" fmla="*/ 66053 w 362661"/>
              <a:gd name="connsiteY4" fmla="*/ 284648 h 422467"/>
              <a:gd name="connsiteX5" fmla="*/ 224478 w 362661"/>
              <a:gd name="connsiteY5" fmla="*/ 284648 h 422467"/>
              <a:gd name="connsiteX6" fmla="*/ 224478 w 362661"/>
              <a:gd name="connsiteY6" fmla="*/ 297850 h 422467"/>
              <a:gd name="connsiteX7" fmla="*/ 66053 w 362661"/>
              <a:gd name="connsiteY7" fmla="*/ 297850 h 422467"/>
              <a:gd name="connsiteX8" fmla="*/ 66053 w 362661"/>
              <a:gd name="connsiteY8" fmla="*/ 225239 h 422467"/>
              <a:gd name="connsiteX9" fmla="*/ 270685 w 362661"/>
              <a:gd name="connsiteY9" fmla="*/ 225239 h 422467"/>
              <a:gd name="connsiteX10" fmla="*/ 270685 w 362661"/>
              <a:gd name="connsiteY10" fmla="*/ 238441 h 422467"/>
              <a:gd name="connsiteX11" fmla="*/ 66053 w 362661"/>
              <a:gd name="connsiteY11" fmla="*/ 238441 h 422467"/>
              <a:gd name="connsiteX12" fmla="*/ 66053 w 362661"/>
              <a:gd name="connsiteY12" fmla="*/ 179031 h 422467"/>
              <a:gd name="connsiteX13" fmla="*/ 270685 w 362661"/>
              <a:gd name="connsiteY13" fmla="*/ 179031 h 422467"/>
              <a:gd name="connsiteX14" fmla="*/ 270685 w 362661"/>
              <a:gd name="connsiteY14" fmla="*/ 192233 h 422467"/>
              <a:gd name="connsiteX15" fmla="*/ 66053 w 362661"/>
              <a:gd name="connsiteY15" fmla="*/ 192233 h 422467"/>
              <a:gd name="connsiteX16" fmla="*/ 66053 w 362661"/>
              <a:gd name="connsiteY16" fmla="*/ 113021 h 422467"/>
              <a:gd name="connsiteX17" fmla="*/ 151867 w 362661"/>
              <a:gd name="connsiteY17" fmla="*/ 113021 h 422467"/>
              <a:gd name="connsiteX18" fmla="*/ 151867 w 362661"/>
              <a:gd name="connsiteY18" fmla="*/ 126223 h 422467"/>
              <a:gd name="connsiteX19" fmla="*/ 66053 w 362661"/>
              <a:gd name="connsiteY19" fmla="*/ 126223 h 422467"/>
              <a:gd name="connsiteX20" fmla="*/ 198031 w 362661"/>
              <a:gd name="connsiteY20" fmla="*/ 22444 h 422467"/>
              <a:gd name="connsiteX21" fmla="*/ 198031 w 362661"/>
              <a:gd name="connsiteY21" fmla="*/ 118225 h 422467"/>
              <a:gd name="connsiteX22" fmla="*/ 204632 w 362661"/>
              <a:gd name="connsiteY22" fmla="*/ 124826 h 422467"/>
              <a:gd name="connsiteX23" fmla="*/ 306091 w 362661"/>
              <a:gd name="connsiteY23" fmla="*/ 124826 h 422467"/>
              <a:gd name="connsiteX24" fmla="*/ 19803 w 362661"/>
              <a:gd name="connsiteY24" fmla="*/ 13268 h 422467"/>
              <a:gd name="connsiteX25" fmla="*/ 13202 w 362661"/>
              <a:gd name="connsiteY25" fmla="*/ 19869 h 422467"/>
              <a:gd name="connsiteX26" fmla="*/ 13202 w 362661"/>
              <a:gd name="connsiteY26" fmla="*/ 402730 h 422467"/>
              <a:gd name="connsiteX27" fmla="*/ 19803 w 362661"/>
              <a:gd name="connsiteY27" fmla="*/ 409331 h 422467"/>
              <a:gd name="connsiteX28" fmla="*/ 303648 w 362661"/>
              <a:gd name="connsiteY28" fmla="*/ 409331 h 422467"/>
              <a:gd name="connsiteX29" fmla="*/ 310249 w 362661"/>
              <a:gd name="connsiteY29" fmla="*/ 402730 h 422467"/>
              <a:gd name="connsiteX30" fmla="*/ 310249 w 362661"/>
              <a:gd name="connsiteY30" fmla="*/ 401212 h 422467"/>
              <a:gd name="connsiteX31" fmla="*/ 230310 w 362661"/>
              <a:gd name="connsiteY31" fmla="*/ 348734 h 422467"/>
              <a:gd name="connsiteX32" fmla="*/ 224436 w 362661"/>
              <a:gd name="connsiteY32" fmla="*/ 339954 h 422467"/>
              <a:gd name="connsiteX33" fmla="*/ 224436 w 362661"/>
              <a:gd name="connsiteY33" fmla="*/ 332759 h 422467"/>
              <a:gd name="connsiteX34" fmla="*/ 231565 w 362661"/>
              <a:gd name="connsiteY34" fmla="*/ 323188 h 422467"/>
              <a:gd name="connsiteX35" fmla="*/ 310249 w 362661"/>
              <a:gd name="connsiteY35" fmla="*/ 270907 h 422467"/>
              <a:gd name="connsiteX36" fmla="*/ 310249 w 362661"/>
              <a:gd name="connsiteY36" fmla="*/ 138094 h 422467"/>
              <a:gd name="connsiteX37" fmla="*/ 204632 w 362661"/>
              <a:gd name="connsiteY37" fmla="*/ 138094 h 422467"/>
              <a:gd name="connsiteX38" fmla="*/ 184829 w 362661"/>
              <a:gd name="connsiteY38" fmla="*/ 118291 h 422467"/>
              <a:gd name="connsiteX39" fmla="*/ 184829 w 362661"/>
              <a:gd name="connsiteY39" fmla="*/ 13268 h 422467"/>
              <a:gd name="connsiteX40" fmla="*/ 19803 w 362661"/>
              <a:gd name="connsiteY40" fmla="*/ 0 h 422467"/>
              <a:gd name="connsiteX41" fmla="*/ 190836 w 362661"/>
              <a:gd name="connsiteY41" fmla="*/ 0 h 422467"/>
              <a:gd name="connsiteX42" fmla="*/ 195391 w 362661"/>
              <a:gd name="connsiteY42" fmla="*/ 1782 h 422467"/>
              <a:gd name="connsiteX43" fmla="*/ 321009 w 362661"/>
              <a:gd name="connsiteY43" fmla="*/ 121459 h 422467"/>
              <a:gd name="connsiteX44" fmla="*/ 323055 w 362661"/>
              <a:gd name="connsiteY44" fmla="*/ 126278 h 422467"/>
              <a:gd name="connsiteX45" fmla="*/ 323055 w 362661"/>
              <a:gd name="connsiteY45" fmla="*/ 278102 h 422467"/>
              <a:gd name="connsiteX46" fmla="*/ 323055 w 362661"/>
              <a:gd name="connsiteY46" fmla="*/ 280676 h 422467"/>
              <a:gd name="connsiteX47" fmla="*/ 323055 w 362661"/>
              <a:gd name="connsiteY47" fmla="*/ 302922 h 422467"/>
              <a:gd name="connsiteX48" fmla="*/ 323055 w 362661"/>
              <a:gd name="connsiteY48" fmla="*/ 303582 h 422467"/>
              <a:gd name="connsiteX49" fmla="*/ 362661 w 362661"/>
              <a:gd name="connsiteY49" fmla="*/ 303582 h 422467"/>
              <a:gd name="connsiteX50" fmla="*/ 362661 w 362661"/>
              <a:gd name="connsiteY50" fmla="*/ 316784 h 422467"/>
              <a:gd name="connsiteX51" fmla="*/ 304176 w 362661"/>
              <a:gd name="connsiteY51" fmla="*/ 316322 h 422467"/>
              <a:gd name="connsiteX52" fmla="*/ 304176 w 362661"/>
              <a:gd name="connsiteY52" fmla="*/ 303120 h 422467"/>
              <a:gd name="connsiteX53" fmla="*/ 310249 w 362661"/>
              <a:gd name="connsiteY53" fmla="*/ 303186 h 422467"/>
              <a:gd name="connsiteX54" fmla="*/ 310249 w 362661"/>
              <a:gd name="connsiteY54" fmla="*/ 286684 h 422467"/>
              <a:gd name="connsiteX55" fmla="*/ 238034 w 362661"/>
              <a:gd name="connsiteY55" fmla="*/ 334805 h 422467"/>
              <a:gd name="connsiteX56" fmla="*/ 237308 w 362661"/>
              <a:gd name="connsiteY56" fmla="*/ 335201 h 422467"/>
              <a:gd name="connsiteX57" fmla="*/ 237308 w 362661"/>
              <a:gd name="connsiteY57" fmla="*/ 337116 h 422467"/>
              <a:gd name="connsiteX58" fmla="*/ 238100 w 362661"/>
              <a:gd name="connsiteY58" fmla="*/ 337643 h 422467"/>
              <a:gd name="connsiteX59" fmla="*/ 309919 w 362661"/>
              <a:gd name="connsiteY59" fmla="*/ 384709 h 422467"/>
              <a:gd name="connsiteX60" fmla="*/ 309919 w 362661"/>
              <a:gd name="connsiteY60" fmla="*/ 368668 h 422467"/>
              <a:gd name="connsiteX61" fmla="*/ 303318 w 362661"/>
              <a:gd name="connsiteY61" fmla="*/ 368668 h 422467"/>
              <a:gd name="connsiteX62" fmla="*/ 303318 w 362661"/>
              <a:gd name="connsiteY62" fmla="*/ 355466 h 422467"/>
              <a:gd name="connsiteX63" fmla="*/ 361869 w 362661"/>
              <a:gd name="connsiteY63" fmla="*/ 355929 h 422467"/>
              <a:gd name="connsiteX64" fmla="*/ 361869 w 362661"/>
              <a:gd name="connsiteY64" fmla="*/ 369131 h 422467"/>
              <a:gd name="connsiteX65" fmla="*/ 323451 w 362661"/>
              <a:gd name="connsiteY65" fmla="*/ 369131 h 422467"/>
              <a:gd name="connsiteX66" fmla="*/ 323451 w 362661"/>
              <a:gd name="connsiteY66" fmla="*/ 391640 h 422467"/>
              <a:gd name="connsiteX67" fmla="*/ 323451 w 362661"/>
              <a:gd name="connsiteY67" fmla="*/ 394214 h 422467"/>
              <a:gd name="connsiteX68" fmla="*/ 323451 w 362661"/>
              <a:gd name="connsiteY68" fmla="*/ 402664 h 422467"/>
              <a:gd name="connsiteX69" fmla="*/ 303648 w 362661"/>
              <a:gd name="connsiteY69" fmla="*/ 422467 h 422467"/>
              <a:gd name="connsiteX70" fmla="*/ 19803 w 362661"/>
              <a:gd name="connsiteY70" fmla="*/ 422467 h 422467"/>
              <a:gd name="connsiteX71" fmla="*/ 0 w 362661"/>
              <a:gd name="connsiteY71" fmla="*/ 402664 h 422467"/>
              <a:gd name="connsiteX72" fmla="*/ 0 w 362661"/>
              <a:gd name="connsiteY72" fmla="*/ 19803 h 422467"/>
              <a:gd name="connsiteX73" fmla="*/ 19803 w 362661"/>
              <a:gd name="connsiteY73" fmla="*/ 0 h 422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</a:cxnLst>
            <a:rect l="l" t="t" r="r" b="b"/>
            <a:pathLst>
              <a:path w="362661" h="422467">
                <a:moveTo>
                  <a:pt x="66053" y="324254"/>
                </a:moveTo>
                <a:lnTo>
                  <a:pt x="165069" y="324254"/>
                </a:lnTo>
                <a:lnTo>
                  <a:pt x="165069" y="337456"/>
                </a:lnTo>
                <a:lnTo>
                  <a:pt x="66053" y="337456"/>
                </a:lnTo>
                <a:close/>
                <a:moveTo>
                  <a:pt x="66053" y="284648"/>
                </a:moveTo>
                <a:lnTo>
                  <a:pt x="224478" y="284648"/>
                </a:lnTo>
                <a:lnTo>
                  <a:pt x="224478" y="297850"/>
                </a:lnTo>
                <a:lnTo>
                  <a:pt x="66053" y="297850"/>
                </a:lnTo>
                <a:close/>
                <a:moveTo>
                  <a:pt x="66053" y="225239"/>
                </a:moveTo>
                <a:lnTo>
                  <a:pt x="270685" y="225239"/>
                </a:lnTo>
                <a:lnTo>
                  <a:pt x="270685" y="238441"/>
                </a:lnTo>
                <a:lnTo>
                  <a:pt x="66053" y="238441"/>
                </a:lnTo>
                <a:close/>
                <a:moveTo>
                  <a:pt x="66053" y="179031"/>
                </a:moveTo>
                <a:lnTo>
                  <a:pt x="270685" y="179031"/>
                </a:lnTo>
                <a:lnTo>
                  <a:pt x="270685" y="192233"/>
                </a:lnTo>
                <a:lnTo>
                  <a:pt x="66053" y="192233"/>
                </a:lnTo>
                <a:close/>
                <a:moveTo>
                  <a:pt x="66053" y="113021"/>
                </a:moveTo>
                <a:lnTo>
                  <a:pt x="151867" y="113021"/>
                </a:lnTo>
                <a:lnTo>
                  <a:pt x="151867" y="126223"/>
                </a:lnTo>
                <a:lnTo>
                  <a:pt x="66053" y="126223"/>
                </a:lnTo>
                <a:close/>
                <a:moveTo>
                  <a:pt x="198031" y="22444"/>
                </a:moveTo>
                <a:lnTo>
                  <a:pt x="198031" y="118225"/>
                </a:lnTo>
                <a:cubicBezTo>
                  <a:pt x="198031" y="121856"/>
                  <a:pt x="200987" y="124826"/>
                  <a:pt x="204632" y="124826"/>
                </a:cubicBezTo>
                <a:lnTo>
                  <a:pt x="306091" y="124826"/>
                </a:lnTo>
                <a:close/>
                <a:moveTo>
                  <a:pt x="19803" y="13268"/>
                </a:moveTo>
                <a:cubicBezTo>
                  <a:pt x="16157" y="13268"/>
                  <a:pt x="13202" y="16239"/>
                  <a:pt x="13202" y="19869"/>
                </a:cubicBezTo>
                <a:lnTo>
                  <a:pt x="13202" y="402730"/>
                </a:lnTo>
                <a:cubicBezTo>
                  <a:pt x="13202" y="406361"/>
                  <a:pt x="16157" y="409331"/>
                  <a:pt x="19803" y="409331"/>
                </a:cubicBezTo>
                <a:lnTo>
                  <a:pt x="303648" y="409331"/>
                </a:lnTo>
                <a:cubicBezTo>
                  <a:pt x="307294" y="409331"/>
                  <a:pt x="310249" y="406361"/>
                  <a:pt x="310249" y="402730"/>
                </a:cubicBezTo>
                <a:lnTo>
                  <a:pt x="310249" y="401212"/>
                </a:lnTo>
                <a:lnTo>
                  <a:pt x="230310" y="348734"/>
                </a:lnTo>
                <a:cubicBezTo>
                  <a:pt x="226915" y="347083"/>
                  <a:pt x="224671" y="343717"/>
                  <a:pt x="224436" y="339954"/>
                </a:cubicBezTo>
                <a:lnTo>
                  <a:pt x="224436" y="332759"/>
                </a:lnTo>
                <a:cubicBezTo>
                  <a:pt x="224808" y="328468"/>
                  <a:pt x="227568" y="324772"/>
                  <a:pt x="231565" y="323188"/>
                </a:cubicBezTo>
                <a:lnTo>
                  <a:pt x="310249" y="270907"/>
                </a:lnTo>
                <a:lnTo>
                  <a:pt x="310249" y="138094"/>
                </a:lnTo>
                <a:lnTo>
                  <a:pt x="204632" y="138094"/>
                </a:lnTo>
                <a:cubicBezTo>
                  <a:pt x="193695" y="138094"/>
                  <a:pt x="184829" y="129249"/>
                  <a:pt x="184829" y="118291"/>
                </a:cubicBezTo>
                <a:lnTo>
                  <a:pt x="184829" y="13268"/>
                </a:lnTo>
                <a:close/>
                <a:moveTo>
                  <a:pt x="19803" y="0"/>
                </a:moveTo>
                <a:lnTo>
                  <a:pt x="190836" y="0"/>
                </a:lnTo>
                <a:cubicBezTo>
                  <a:pt x="192527" y="0"/>
                  <a:pt x="194157" y="594"/>
                  <a:pt x="195391" y="1782"/>
                </a:cubicBezTo>
                <a:lnTo>
                  <a:pt x="321009" y="121459"/>
                </a:lnTo>
                <a:cubicBezTo>
                  <a:pt x="322289" y="122714"/>
                  <a:pt x="323022" y="124495"/>
                  <a:pt x="323055" y="126278"/>
                </a:cubicBezTo>
                <a:lnTo>
                  <a:pt x="323055" y="278102"/>
                </a:lnTo>
                <a:cubicBezTo>
                  <a:pt x="323160" y="278960"/>
                  <a:pt x="323160" y="279818"/>
                  <a:pt x="323055" y="280676"/>
                </a:cubicBezTo>
                <a:lnTo>
                  <a:pt x="323055" y="302922"/>
                </a:lnTo>
                <a:lnTo>
                  <a:pt x="323055" y="303582"/>
                </a:lnTo>
                <a:lnTo>
                  <a:pt x="362661" y="303582"/>
                </a:lnTo>
                <a:lnTo>
                  <a:pt x="362661" y="316784"/>
                </a:lnTo>
                <a:lnTo>
                  <a:pt x="304176" y="316322"/>
                </a:lnTo>
                <a:lnTo>
                  <a:pt x="304176" y="303120"/>
                </a:lnTo>
                <a:lnTo>
                  <a:pt x="310249" y="303186"/>
                </a:lnTo>
                <a:lnTo>
                  <a:pt x="310249" y="286684"/>
                </a:lnTo>
                <a:lnTo>
                  <a:pt x="238034" y="334805"/>
                </a:lnTo>
                <a:lnTo>
                  <a:pt x="237308" y="335201"/>
                </a:lnTo>
                <a:lnTo>
                  <a:pt x="237308" y="337116"/>
                </a:lnTo>
                <a:lnTo>
                  <a:pt x="238100" y="337643"/>
                </a:lnTo>
                <a:lnTo>
                  <a:pt x="309919" y="384709"/>
                </a:lnTo>
                <a:lnTo>
                  <a:pt x="309919" y="368668"/>
                </a:lnTo>
                <a:lnTo>
                  <a:pt x="303318" y="368668"/>
                </a:lnTo>
                <a:lnTo>
                  <a:pt x="303318" y="355466"/>
                </a:lnTo>
                <a:lnTo>
                  <a:pt x="361869" y="355929"/>
                </a:lnTo>
                <a:lnTo>
                  <a:pt x="361869" y="369131"/>
                </a:lnTo>
                <a:lnTo>
                  <a:pt x="323451" y="369131"/>
                </a:lnTo>
                <a:lnTo>
                  <a:pt x="323451" y="391640"/>
                </a:lnTo>
                <a:cubicBezTo>
                  <a:pt x="323548" y="392499"/>
                  <a:pt x="323548" y="393357"/>
                  <a:pt x="323451" y="394214"/>
                </a:cubicBezTo>
                <a:lnTo>
                  <a:pt x="323451" y="402664"/>
                </a:lnTo>
                <a:cubicBezTo>
                  <a:pt x="323451" y="413622"/>
                  <a:pt x="314585" y="422467"/>
                  <a:pt x="303648" y="422467"/>
                </a:cubicBezTo>
                <a:lnTo>
                  <a:pt x="19803" y="422467"/>
                </a:lnTo>
                <a:cubicBezTo>
                  <a:pt x="8866" y="422467"/>
                  <a:pt x="0" y="413622"/>
                  <a:pt x="0" y="402664"/>
                </a:cubicBezTo>
                <a:lnTo>
                  <a:pt x="0" y="19803"/>
                </a:lnTo>
                <a:cubicBezTo>
                  <a:pt x="0" y="8846"/>
                  <a:pt x="8866" y="0"/>
                  <a:pt x="19803" y="0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148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连接符: 肘形 62">
            <a:extLst>
              <a:ext uri="{FF2B5EF4-FFF2-40B4-BE49-F238E27FC236}">
                <a16:creationId xmlns:a16="http://schemas.microsoft.com/office/drawing/2014/main" id="{E26F6158-394A-1AE3-0F1C-15F25F6085EB}"/>
              </a:ext>
            </a:extLst>
          </p:cNvPr>
          <p:cNvCxnSpPr>
            <a:cxnSpLocks/>
            <a:endCxn id="13" idx="0"/>
          </p:cNvCxnSpPr>
          <p:nvPr/>
        </p:nvCxnSpPr>
        <p:spPr>
          <a:xfrm>
            <a:off x="6581358" y="1045956"/>
            <a:ext cx="1903428" cy="538812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箭头连接符 50">
            <a:extLst>
              <a:ext uri="{FF2B5EF4-FFF2-40B4-BE49-F238E27FC236}">
                <a16:creationId xmlns:a16="http://schemas.microsoft.com/office/drawing/2014/main" id="{EC4C30C0-20BA-776D-DB1F-BCF9CAECE262}"/>
              </a:ext>
            </a:extLst>
          </p:cNvPr>
          <p:cNvCxnSpPr>
            <a:cxnSpLocks/>
            <a:endCxn id="12" idx="0"/>
          </p:cNvCxnSpPr>
          <p:nvPr/>
        </p:nvCxnSpPr>
        <p:spPr>
          <a:xfrm>
            <a:off x="6027362" y="3121359"/>
            <a:ext cx="0" cy="50134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连接符: 肘形 38">
            <a:extLst>
              <a:ext uri="{FF2B5EF4-FFF2-40B4-BE49-F238E27FC236}">
                <a16:creationId xmlns:a16="http://schemas.microsoft.com/office/drawing/2014/main" id="{092665F3-3EAF-88DB-7056-CBF4F5374BEE}"/>
              </a:ext>
            </a:extLst>
          </p:cNvPr>
          <p:cNvCxnSpPr>
            <a:cxnSpLocks/>
            <a:stCxn id="28" idx="1"/>
            <a:endCxn id="10" idx="4"/>
          </p:cNvCxnSpPr>
          <p:nvPr/>
        </p:nvCxnSpPr>
        <p:spPr>
          <a:xfrm rot="10800000" flipV="1">
            <a:off x="3106170" y="2962252"/>
            <a:ext cx="2435832" cy="1851414"/>
          </a:xfrm>
          <a:prstGeom prst="bentConnector3">
            <a:avLst>
              <a:gd name="adj1" fmla="val 50000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椭圆 3">
            <a:extLst>
              <a:ext uri="{FF2B5EF4-FFF2-40B4-BE49-F238E27FC236}">
                <a16:creationId xmlns:a16="http://schemas.microsoft.com/office/drawing/2014/main" id="{5FD56DF0-EB49-E04A-9D37-E550130B1290}"/>
              </a:ext>
            </a:extLst>
          </p:cNvPr>
          <p:cNvSpPr/>
          <p:nvPr/>
        </p:nvSpPr>
        <p:spPr>
          <a:xfrm>
            <a:off x="4795365" y="816678"/>
            <a:ext cx="2463994" cy="2463994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id="{FFFCCA9B-B09F-3638-96BD-AAF4C95DDF08}"/>
              </a:ext>
            </a:extLst>
          </p:cNvPr>
          <p:cNvSpPr/>
          <p:nvPr/>
        </p:nvSpPr>
        <p:spPr>
          <a:xfrm>
            <a:off x="1507716" y="725237"/>
            <a:ext cx="1807859" cy="3238791"/>
          </a:xfrm>
          <a:prstGeom prst="roundRect">
            <a:avLst>
              <a:gd name="adj" fmla="val 3540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: 圆角 5">
            <a:extLst>
              <a:ext uri="{FF2B5EF4-FFF2-40B4-BE49-F238E27FC236}">
                <a16:creationId xmlns:a16="http://schemas.microsoft.com/office/drawing/2014/main" id="{93285D9B-E4A0-31F3-8F96-AE0A4894A841}"/>
              </a:ext>
            </a:extLst>
          </p:cNvPr>
          <p:cNvSpPr/>
          <p:nvPr/>
        </p:nvSpPr>
        <p:spPr>
          <a:xfrm>
            <a:off x="9843315" y="816678"/>
            <a:ext cx="1557736" cy="3238791"/>
          </a:xfrm>
          <a:prstGeom prst="roundRect">
            <a:avLst>
              <a:gd name="adj" fmla="val 5465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7" name="组合 16">
            <a:extLst>
              <a:ext uri="{FF2B5EF4-FFF2-40B4-BE49-F238E27FC236}">
                <a16:creationId xmlns:a16="http://schemas.microsoft.com/office/drawing/2014/main" id="{DF567674-BE80-2282-9F56-D40134B7CCCF}"/>
              </a:ext>
            </a:extLst>
          </p:cNvPr>
          <p:cNvGrpSpPr/>
          <p:nvPr/>
        </p:nvGrpSpPr>
        <p:grpSpPr>
          <a:xfrm>
            <a:off x="1598456" y="5658816"/>
            <a:ext cx="1507713" cy="582130"/>
            <a:chOff x="1221524" y="5702785"/>
            <a:chExt cx="1807860" cy="698017"/>
          </a:xfrm>
        </p:grpSpPr>
        <p:sp>
          <p:nvSpPr>
            <p:cNvPr id="8" name="圆柱体 7">
              <a:extLst>
                <a:ext uri="{FF2B5EF4-FFF2-40B4-BE49-F238E27FC236}">
                  <a16:creationId xmlns:a16="http://schemas.microsoft.com/office/drawing/2014/main" id="{4129A1BE-C102-F917-1CAD-DE2E519C85B6}"/>
                </a:ext>
              </a:extLst>
            </p:cNvPr>
            <p:cNvSpPr/>
            <p:nvPr/>
          </p:nvSpPr>
          <p:spPr>
            <a:xfrm>
              <a:off x="1221524" y="6002932"/>
              <a:ext cx="1807859" cy="397870"/>
            </a:xfrm>
            <a:prstGeom prst="can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圆柱体 6">
              <a:extLst>
                <a:ext uri="{FF2B5EF4-FFF2-40B4-BE49-F238E27FC236}">
                  <a16:creationId xmlns:a16="http://schemas.microsoft.com/office/drawing/2014/main" id="{41E6644D-BF74-E3A2-0B7E-B6837A07BA69}"/>
                </a:ext>
              </a:extLst>
            </p:cNvPr>
            <p:cNvSpPr/>
            <p:nvPr/>
          </p:nvSpPr>
          <p:spPr>
            <a:xfrm>
              <a:off x="1221525" y="5702785"/>
              <a:ext cx="1807859" cy="397870"/>
            </a:xfrm>
            <a:prstGeom prst="can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6" name="组合 15">
            <a:extLst>
              <a:ext uri="{FF2B5EF4-FFF2-40B4-BE49-F238E27FC236}">
                <a16:creationId xmlns:a16="http://schemas.microsoft.com/office/drawing/2014/main" id="{B1A057D0-C624-17CA-8152-F7C817AE9138}"/>
              </a:ext>
            </a:extLst>
          </p:cNvPr>
          <p:cNvGrpSpPr/>
          <p:nvPr/>
        </p:nvGrpSpPr>
        <p:grpSpPr>
          <a:xfrm>
            <a:off x="1598456" y="4397442"/>
            <a:ext cx="1507715" cy="832446"/>
            <a:chOff x="1221525" y="4404474"/>
            <a:chExt cx="1807861" cy="998164"/>
          </a:xfrm>
        </p:grpSpPr>
        <p:sp>
          <p:nvSpPr>
            <p:cNvPr id="11" name="圆柱体 10">
              <a:extLst>
                <a:ext uri="{FF2B5EF4-FFF2-40B4-BE49-F238E27FC236}">
                  <a16:creationId xmlns:a16="http://schemas.microsoft.com/office/drawing/2014/main" id="{A47C6C58-C677-D2DD-90D2-66B7B77323FB}"/>
                </a:ext>
              </a:extLst>
            </p:cNvPr>
            <p:cNvSpPr/>
            <p:nvPr/>
          </p:nvSpPr>
          <p:spPr>
            <a:xfrm>
              <a:off x="1221525" y="5004768"/>
              <a:ext cx="1807859" cy="397870"/>
            </a:xfrm>
            <a:prstGeom prst="can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圆柱体 9">
              <a:extLst>
                <a:ext uri="{FF2B5EF4-FFF2-40B4-BE49-F238E27FC236}">
                  <a16:creationId xmlns:a16="http://schemas.microsoft.com/office/drawing/2014/main" id="{8BA02627-B23E-3F51-429F-5341E3213F0D}"/>
                </a:ext>
              </a:extLst>
            </p:cNvPr>
            <p:cNvSpPr/>
            <p:nvPr/>
          </p:nvSpPr>
          <p:spPr>
            <a:xfrm>
              <a:off x="1221526" y="4704621"/>
              <a:ext cx="1807859" cy="397870"/>
            </a:xfrm>
            <a:prstGeom prst="can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圆柱体 8">
              <a:extLst>
                <a:ext uri="{FF2B5EF4-FFF2-40B4-BE49-F238E27FC236}">
                  <a16:creationId xmlns:a16="http://schemas.microsoft.com/office/drawing/2014/main" id="{056933AA-827E-3052-9F28-EAE97560CCB5}"/>
                </a:ext>
              </a:extLst>
            </p:cNvPr>
            <p:cNvSpPr/>
            <p:nvPr/>
          </p:nvSpPr>
          <p:spPr>
            <a:xfrm>
              <a:off x="1221527" y="4404474"/>
              <a:ext cx="1807859" cy="397870"/>
            </a:xfrm>
            <a:prstGeom prst="can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2" name="矩形: 圆角 11">
            <a:extLst>
              <a:ext uri="{FF2B5EF4-FFF2-40B4-BE49-F238E27FC236}">
                <a16:creationId xmlns:a16="http://schemas.microsoft.com/office/drawing/2014/main" id="{3DD112EF-0618-9DC9-FF0D-4C8B4702F157}"/>
              </a:ext>
            </a:extLst>
          </p:cNvPr>
          <p:cNvSpPr/>
          <p:nvPr/>
        </p:nvSpPr>
        <p:spPr>
          <a:xfrm>
            <a:off x="5123432" y="3622699"/>
            <a:ext cx="1807859" cy="2418623"/>
          </a:xfrm>
          <a:prstGeom prst="roundRect">
            <a:avLst>
              <a:gd name="adj" fmla="val 5470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: 圆角 12">
            <a:extLst>
              <a:ext uri="{FF2B5EF4-FFF2-40B4-BE49-F238E27FC236}">
                <a16:creationId xmlns:a16="http://schemas.microsoft.com/office/drawing/2014/main" id="{87D372CE-DFDA-6EE3-ACBD-69243544D439}"/>
              </a:ext>
            </a:extLst>
          </p:cNvPr>
          <p:cNvSpPr/>
          <p:nvPr/>
        </p:nvSpPr>
        <p:spPr>
          <a:xfrm>
            <a:off x="7705918" y="1584768"/>
            <a:ext cx="1557736" cy="3238791"/>
          </a:xfrm>
          <a:prstGeom prst="roundRect">
            <a:avLst>
              <a:gd name="adj" fmla="val 6361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D7588646-1708-086F-45D6-20CF413F0F1C}"/>
              </a:ext>
            </a:extLst>
          </p:cNvPr>
          <p:cNvSpPr txBox="1"/>
          <p:nvPr/>
        </p:nvSpPr>
        <p:spPr>
          <a:xfrm>
            <a:off x="1856006" y="822959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数据输入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3AB07EFC-B258-B321-AF22-5D034177300C}"/>
              </a:ext>
            </a:extLst>
          </p:cNvPr>
          <p:cNvSpPr txBox="1"/>
          <p:nvPr/>
        </p:nvSpPr>
        <p:spPr>
          <a:xfrm>
            <a:off x="1958598" y="3558851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申请表单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7EE6BE92-6E71-BFE1-7E8C-F17B6BDEFED4}"/>
              </a:ext>
            </a:extLst>
          </p:cNvPr>
          <p:cNvSpPr txBox="1"/>
          <p:nvPr/>
        </p:nvSpPr>
        <p:spPr>
          <a:xfrm>
            <a:off x="1900905" y="5225881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临时缓存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D93C5EB7-BE70-D178-F33F-2B8278146628}"/>
              </a:ext>
            </a:extLst>
          </p:cNvPr>
          <p:cNvSpPr txBox="1"/>
          <p:nvPr/>
        </p:nvSpPr>
        <p:spPr>
          <a:xfrm>
            <a:off x="1990674" y="6265669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知识库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965E9A49-1CA9-3FED-A5FF-A2A4376E01AA}"/>
              </a:ext>
            </a:extLst>
          </p:cNvPr>
          <p:cNvSpPr txBox="1"/>
          <p:nvPr/>
        </p:nvSpPr>
        <p:spPr>
          <a:xfrm>
            <a:off x="5473363" y="1099066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数据处理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4A486D72-B2FD-3B09-0CE1-65D7F08B3027}"/>
              </a:ext>
            </a:extLst>
          </p:cNvPr>
          <p:cNvSpPr txBox="1"/>
          <p:nvPr/>
        </p:nvSpPr>
        <p:spPr>
          <a:xfrm>
            <a:off x="10068186" y="91440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数据输出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9608565E-4E75-EC32-CA00-B81FE01C3289}"/>
              </a:ext>
            </a:extLst>
          </p:cNvPr>
          <p:cNvSpPr txBox="1"/>
          <p:nvPr/>
        </p:nvSpPr>
        <p:spPr>
          <a:xfrm>
            <a:off x="7930787" y="168249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数据查询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4F1A6B70-1B8C-E1EF-3980-BDDF6D1E8081}"/>
              </a:ext>
            </a:extLst>
          </p:cNvPr>
          <p:cNvSpPr txBox="1"/>
          <p:nvPr/>
        </p:nvSpPr>
        <p:spPr>
          <a:xfrm>
            <a:off x="5473362" y="3710259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数据验证</a:t>
            </a:r>
          </a:p>
        </p:txBody>
      </p:sp>
      <p:sp>
        <p:nvSpPr>
          <p:cNvPr id="24" name="id-card_116309">
            <a:extLst>
              <a:ext uri="{FF2B5EF4-FFF2-40B4-BE49-F238E27FC236}">
                <a16:creationId xmlns:a16="http://schemas.microsoft.com/office/drawing/2014/main" id="{E775769A-6A35-5211-A0EC-1AC97C78470F}"/>
              </a:ext>
            </a:extLst>
          </p:cNvPr>
          <p:cNvSpPr/>
          <p:nvPr/>
        </p:nvSpPr>
        <p:spPr>
          <a:xfrm>
            <a:off x="1823561" y="1326206"/>
            <a:ext cx="1180014" cy="800130"/>
          </a:xfrm>
          <a:custGeom>
            <a:avLst/>
            <a:gdLst>
              <a:gd name="connsiteX0" fmla="*/ 121763 h 600884"/>
              <a:gd name="connsiteY0" fmla="*/ 121763 h 600884"/>
              <a:gd name="connsiteX1" fmla="*/ 121763 h 600884"/>
              <a:gd name="connsiteY1" fmla="*/ 121763 h 600884"/>
              <a:gd name="connsiteX2" fmla="*/ 121763 h 600884"/>
              <a:gd name="connsiteY2" fmla="*/ 121763 h 600884"/>
              <a:gd name="connsiteX3" fmla="*/ 121763 h 600884"/>
              <a:gd name="connsiteY3" fmla="*/ 121763 h 600884"/>
              <a:gd name="connsiteX4" fmla="*/ 121763 h 600884"/>
              <a:gd name="connsiteY4" fmla="*/ 121763 h 600884"/>
              <a:gd name="connsiteX5" fmla="*/ 121763 h 600884"/>
              <a:gd name="connsiteY5" fmla="*/ 121763 h 600884"/>
              <a:gd name="connsiteX6" fmla="*/ 121763 h 600884"/>
              <a:gd name="connsiteY6" fmla="*/ 121763 h 600884"/>
              <a:gd name="connsiteX7" fmla="*/ 121763 h 600884"/>
              <a:gd name="connsiteY7" fmla="*/ 121763 h 600884"/>
              <a:gd name="connsiteX8" fmla="*/ 121763 h 600884"/>
              <a:gd name="connsiteY8" fmla="*/ 121763 h 600884"/>
              <a:gd name="connsiteX9" fmla="*/ 121763 h 600884"/>
              <a:gd name="connsiteY9" fmla="*/ 121763 h 600884"/>
              <a:gd name="connsiteX10" fmla="*/ 121763 h 600884"/>
              <a:gd name="connsiteY10" fmla="*/ 121763 h 600884"/>
              <a:gd name="connsiteX11" fmla="*/ 121763 h 600884"/>
              <a:gd name="connsiteY11" fmla="*/ 121763 h 600884"/>
              <a:gd name="connsiteX12" fmla="*/ 121763 h 600884"/>
              <a:gd name="connsiteY12" fmla="*/ 121763 h 600884"/>
              <a:gd name="connsiteX13" fmla="*/ 121763 h 600884"/>
              <a:gd name="connsiteY13" fmla="*/ 121763 h 600884"/>
              <a:gd name="connsiteX14" fmla="*/ 121763 h 600884"/>
              <a:gd name="connsiteY14" fmla="*/ 121763 h 600884"/>
              <a:gd name="connsiteX15" fmla="*/ 121763 h 600884"/>
              <a:gd name="connsiteY15" fmla="*/ 121763 h 600884"/>
              <a:gd name="connsiteX16" fmla="*/ 121763 h 600884"/>
              <a:gd name="connsiteY16" fmla="*/ 121763 h 600884"/>
              <a:gd name="connsiteX17" fmla="*/ 121763 h 600884"/>
              <a:gd name="connsiteY17" fmla="*/ 121763 h 600884"/>
              <a:gd name="connsiteX18" fmla="*/ 121763 h 600884"/>
              <a:gd name="connsiteY18" fmla="*/ 121763 h 600884"/>
              <a:gd name="connsiteX19" fmla="*/ 121763 h 600884"/>
              <a:gd name="connsiteY19" fmla="*/ 121763 h 600884"/>
              <a:gd name="connsiteX20" fmla="*/ 121763 h 600884"/>
              <a:gd name="connsiteY20" fmla="*/ 121763 h 600884"/>
              <a:gd name="connsiteX21" fmla="*/ 121763 h 600884"/>
              <a:gd name="connsiteY21" fmla="*/ 121763 h 600884"/>
              <a:gd name="connsiteX22" fmla="*/ 121763 h 600884"/>
              <a:gd name="connsiteY22" fmla="*/ 121763 h 600884"/>
              <a:gd name="connsiteX23" fmla="*/ 121763 h 600884"/>
              <a:gd name="connsiteY23" fmla="*/ 121763 h 600884"/>
              <a:gd name="connsiteX24" fmla="*/ 121763 h 600884"/>
              <a:gd name="connsiteY24" fmla="*/ 121763 h 600884"/>
              <a:gd name="connsiteX25" fmla="*/ 121763 h 600884"/>
              <a:gd name="connsiteY25" fmla="*/ 121763 h 600884"/>
              <a:gd name="connsiteX26" fmla="*/ 121763 h 600884"/>
              <a:gd name="connsiteY26" fmla="*/ 121763 h 600884"/>
              <a:gd name="connsiteX27" fmla="*/ 121763 h 600884"/>
              <a:gd name="connsiteY27" fmla="*/ 121763 h 600884"/>
              <a:gd name="connsiteX28" fmla="*/ 121763 h 600884"/>
              <a:gd name="connsiteY28" fmla="*/ 121763 h 600884"/>
              <a:gd name="connsiteX29" fmla="*/ 121763 h 600884"/>
              <a:gd name="connsiteY29" fmla="*/ 121763 h 600884"/>
              <a:gd name="connsiteX30" fmla="*/ 121763 h 600884"/>
              <a:gd name="connsiteY30" fmla="*/ 121763 h 600884"/>
              <a:gd name="connsiteX31" fmla="*/ 121763 h 600884"/>
              <a:gd name="connsiteY31" fmla="*/ 121763 h 600884"/>
              <a:gd name="connsiteX32" fmla="*/ 121763 h 600884"/>
              <a:gd name="connsiteY32" fmla="*/ 121763 h 600884"/>
              <a:gd name="connsiteX33" fmla="*/ 121763 h 600884"/>
              <a:gd name="connsiteY33" fmla="*/ 121763 h 600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580241" h="446256">
                <a:moveTo>
                  <a:pt x="81503" y="346335"/>
                </a:moveTo>
                <a:lnTo>
                  <a:pt x="337020" y="346335"/>
                </a:lnTo>
                <a:lnTo>
                  <a:pt x="337020" y="370962"/>
                </a:lnTo>
                <a:lnTo>
                  <a:pt x="81503" y="370962"/>
                </a:lnTo>
                <a:close/>
                <a:moveTo>
                  <a:pt x="81503" y="268784"/>
                </a:moveTo>
                <a:lnTo>
                  <a:pt x="337020" y="268784"/>
                </a:lnTo>
                <a:lnTo>
                  <a:pt x="337020" y="293411"/>
                </a:lnTo>
                <a:lnTo>
                  <a:pt x="81503" y="293411"/>
                </a:lnTo>
                <a:close/>
                <a:moveTo>
                  <a:pt x="93882" y="103579"/>
                </a:moveTo>
                <a:lnTo>
                  <a:pt x="93882" y="183649"/>
                </a:lnTo>
                <a:lnTo>
                  <a:pt x="174083" y="183649"/>
                </a:lnTo>
                <a:lnTo>
                  <a:pt x="174083" y="103579"/>
                </a:lnTo>
                <a:close/>
                <a:moveTo>
                  <a:pt x="69225" y="78963"/>
                </a:moveTo>
                <a:lnTo>
                  <a:pt x="197583" y="78963"/>
                </a:lnTo>
                <a:lnTo>
                  <a:pt x="197583" y="207110"/>
                </a:lnTo>
                <a:lnTo>
                  <a:pt x="69225" y="207110"/>
                </a:lnTo>
                <a:close/>
                <a:moveTo>
                  <a:pt x="43258" y="23464"/>
                </a:moveTo>
                <a:cubicBezTo>
                  <a:pt x="32221" y="23464"/>
                  <a:pt x="23498" y="31996"/>
                  <a:pt x="23498" y="43106"/>
                </a:cubicBezTo>
                <a:lnTo>
                  <a:pt x="23498" y="401817"/>
                </a:lnTo>
                <a:cubicBezTo>
                  <a:pt x="23498" y="412838"/>
                  <a:pt x="32043" y="421459"/>
                  <a:pt x="43258" y="421459"/>
                </a:cubicBezTo>
                <a:lnTo>
                  <a:pt x="537161" y="421459"/>
                </a:lnTo>
                <a:cubicBezTo>
                  <a:pt x="548198" y="421459"/>
                  <a:pt x="556832" y="412927"/>
                  <a:pt x="556832" y="401817"/>
                </a:cubicBezTo>
                <a:lnTo>
                  <a:pt x="556743" y="401817"/>
                </a:lnTo>
                <a:lnTo>
                  <a:pt x="556743" y="43106"/>
                </a:lnTo>
                <a:cubicBezTo>
                  <a:pt x="556743" y="32085"/>
                  <a:pt x="548198" y="23464"/>
                  <a:pt x="537072" y="23464"/>
                </a:cubicBezTo>
                <a:close/>
                <a:moveTo>
                  <a:pt x="43258" y="0"/>
                </a:moveTo>
                <a:lnTo>
                  <a:pt x="537161" y="0"/>
                </a:lnTo>
                <a:cubicBezTo>
                  <a:pt x="561816" y="0"/>
                  <a:pt x="580330" y="19731"/>
                  <a:pt x="580241" y="43106"/>
                </a:cubicBezTo>
                <a:lnTo>
                  <a:pt x="580241" y="401906"/>
                </a:lnTo>
                <a:cubicBezTo>
                  <a:pt x="580241" y="426614"/>
                  <a:pt x="560570" y="446256"/>
                  <a:pt x="537072" y="446256"/>
                </a:cubicBezTo>
                <a:lnTo>
                  <a:pt x="43258" y="446256"/>
                </a:lnTo>
                <a:cubicBezTo>
                  <a:pt x="18514" y="446256"/>
                  <a:pt x="0" y="426614"/>
                  <a:pt x="0" y="403150"/>
                </a:cubicBezTo>
                <a:lnTo>
                  <a:pt x="0" y="43106"/>
                </a:lnTo>
                <a:cubicBezTo>
                  <a:pt x="0" y="18486"/>
                  <a:pt x="19760" y="0"/>
                  <a:pt x="43258" y="0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orms_324103">
            <a:extLst>
              <a:ext uri="{FF2B5EF4-FFF2-40B4-BE49-F238E27FC236}">
                <a16:creationId xmlns:a16="http://schemas.microsoft.com/office/drawing/2014/main" id="{B52AC45D-7AB5-B9B1-9A51-69D416156AC6}"/>
              </a:ext>
            </a:extLst>
          </p:cNvPr>
          <p:cNvSpPr/>
          <p:nvPr/>
        </p:nvSpPr>
        <p:spPr>
          <a:xfrm>
            <a:off x="2070905" y="2502360"/>
            <a:ext cx="732811" cy="887675"/>
          </a:xfrm>
          <a:custGeom>
            <a:avLst/>
            <a:gdLst>
              <a:gd name="connsiteX0" fmla="*/ 162114 w 500873"/>
              <a:gd name="connsiteY0" fmla="*/ 359955 h 606722"/>
              <a:gd name="connsiteX1" fmla="*/ 384486 w 500873"/>
              <a:gd name="connsiteY1" fmla="*/ 359955 h 606722"/>
              <a:gd name="connsiteX2" fmla="*/ 396860 w 500873"/>
              <a:gd name="connsiteY2" fmla="*/ 372295 h 606722"/>
              <a:gd name="connsiteX3" fmla="*/ 384486 w 500873"/>
              <a:gd name="connsiteY3" fmla="*/ 384723 h 606722"/>
              <a:gd name="connsiteX4" fmla="*/ 162114 w 500873"/>
              <a:gd name="connsiteY4" fmla="*/ 384723 h 606722"/>
              <a:gd name="connsiteX5" fmla="*/ 149740 w 500873"/>
              <a:gd name="connsiteY5" fmla="*/ 372295 h 606722"/>
              <a:gd name="connsiteX6" fmla="*/ 162114 w 500873"/>
              <a:gd name="connsiteY6" fmla="*/ 359955 h 606722"/>
              <a:gd name="connsiteX7" fmla="*/ 116452 w 500873"/>
              <a:gd name="connsiteY7" fmla="*/ 359955 h 606722"/>
              <a:gd name="connsiteX8" fmla="*/ 122058 w 500873"/>
              <a:gd name="connsiteY8" fmla="*/ 359955 h 606722"/>
              <a:gd name="connsiteX9" fmla="*/ 134427 w 500873"/>
              <a:gd name="connsiteY9" fmla="*/ 372295 h 606722"/>
              <a:gd name="connsiteX10" fmla="*/ 122058 w 500873"/>
              <a:gd name="connsiteY10" fmla="*/ 384723 h 606722"/>
              <a:gd name="connsiteX11" fmla="*/ 116452 w 500873"/>
              <a:gd name="connsiteY11" fmla="*/ 384723 h 606722"/>
              <a:gd name="connsiteX12" fmla="*/ 104084 w 500873"/>
              <a:gd name="connsiteY12" fmla="*/ 372295 h 606722"/>
              <a:gd name="connsiteX13" fmla="*/ 116452 w 500873"/>
              <a:gd name="connsiteY13" fmla="*/ 359955 h 606722"/>
              <a:gd name="connsiteX14" fmla="*/ 162114 w 500873"/>
              <a:gd name="connsiteY14" fmla="*/ 303290 h 606722"/>
              <a:gd name="connsiteX15" fmla="*/ 384486 w 500873"/>
              <a:gd name="connsiteY15" fmla="*/ 303290 h 606722"/>
              <a:gd name="connsiteX16" fmla="*/ 396860 w 500873"/>
              <a:gd name="connsiteY16" fmla="*/ 315754 h 606722"/>
              <a:gd name="connsiteX17" fmla="*/ 384486 w 500873"/>
              <a:gd name="connsiteY17" fmla="*/ 328129 h 606722"/>
              <a:gd name="connsiteX18" fmla="*/ 162114 w 500873"/>
              <a:gd name="connsiteY18" fmla="*/ 328129 h 606722"/>
              <a:gd name="connsiteX19" fmla="*/ 149740 w 500873"/>
              <a:gd name="connsiteY19" fmla="*/ 315754 h 606722"/>
              <a:gd name="connsiteX20" fmla="*/ 162114 w 500873"/>
              <a:gd name="connsiteY20" fmla="*/ 303290 h 606722"/>
              <a:gd name="connsiteX21" fmla="*/ 116452 w 500873"/>
              <a:gd name="connsiteY21" fmla="*/ 303290 h 606722"/>
              <a:gd name="connsiteX22" fmla="*/ 122058 w 500873"/>
              <a:gd name="connsiteY22" fmla="*/ 303290 h 606722"/>
              <a:gd name="connsiteX23" fmla="*/ 134427 w 500873"/>
              <a:gd name="connsiteY23" fmla="*/ 315754 h 606722"/>
              <a:gd name="connsiteX24" fmla="*/ 122058 w 500873"/>
              <a:gd name="connsiteY24" fmla="*/ 328129 h 606722"/>
              <a:gd name="connsiteX25" fmla="*/ 116452 w 500873"/>
              <a:gd name="connsiteY25" fmla="*/ 328129 h 606722"/>
              <a:gd name="connsiteX26" fmla="*/ 104084 w 500873"/>
              <a:gd name="connsiteY26" fmla="*/ 315754 h 606722"/>
              <a:gd name="connsiteX27" fmla="*/ 116452 w 500873"/>
              <a:gd name="connsiteY27" fmla="*/ 303290 h 606722"/>
              <a:gd name="connsiteX28" fmla="*/ 162114 w 500873"/>
              <a:gd name="connsiteY28" fmla="*/ 246767 h 606722"/>
              <a:gd name="connsiteX29" fmla="*/ 384486 w 500873"/>
              <a:gd name="connsiteY29" fmla="*/ 246767 h 606722"/>
              <a:gd name="connsiteX30" fmla="*/ 396860 w 500873"/>
              <a:gd name="connsiteY30" fmla="*/ 259151 h 606722"/>
              <a:gd name="connsiteX31" fmla="*/ 384486 w 500873"/>
              <a:gd name="connsiteY31" fmla="*/ 271535 h 606722"/>
              <a:gd name="connsiteX32" fmla="*/ 162114 w 500873"/>
              <a:gd name="connsiteY32" fmla="*/ 271535 h 606722"/>
              <a:gd name="connsiteX33" fmla="*/ 149740 w 500873"/>
              <a:gd name="connsiteY33" fmla="*/ 259151 h 606722"/>
              <a:gd name="connsiteX34" fmla="*/ 162114 w 500873"/>
              <a:gd name="connsiteY34" fmla="*/ 246767 h 606722"/>
              <a:gd name="connsiteX35" fmla="*/ 116452 w 500873"/>
              <a:gd name="connsiteY35" fmla="*/ 246767 h 606722"/>
              <a:gd name="connsiteX36" fmla="*/ 122058 w 500873"/>
              <a:gd name="connsiteY36" fmla="*/ 246767 h 606722"/>
              <a:gd name="connsiteX37" fmla="*/ 134427 w 500873"/>
              <a:gd name="connsiteY37" fmla="*/ 259151 h 606722"/>
              <a:gd name="connsiteX38" fmla="*/ 122058 w 500873"/>
              <a:gd name="connsiteY38" fmla="*/ 271535 h 606722"/>
              <a:gd name="connsiteX39" fmla="*/ 116452 w 500873"/>
              <a:gd name="connsiteY39" fmla="*/ 271535 h 606722"/>
              <a:gd name="connsiteX40" fmla="*/ 104084 w 500873"/>
              <a:gd name="connsiteY40" fmla="*/ 259151 h 606722"/>
              <a:gd name="connsiteX41" fmla="*/ 116452 w 500873"/>
              <a:gd name="connsiteY41" fmla="*/ 246767 h 606722"/>
              <a:gd name="connsiteX42" fmla="*/ 354029 w 500873"/>
              <a:gd name="connsiteY42" fmla="*/ 42302 h 606722"/>
              <a:gd name="connsiteX43" fmla="*/ 354029 w 500873"/>
              <a:gd name="connsiteY43" fmla="*/ 111266 h 606722"/>
              <a:gd name="connsiteX44" fmla="*/ 364352 w 500873"/>
              <a:gd name="connsiteY44" fmla="*/ 136328 h 606722"/>
              <a:gd name="connsiteX45" fmla="*/ 389449 w 500873"/>
              <a:gd name="connsiteY45" fmla="*/ 146726 h 606722"/>
              <a:gd name="connsiteX46" fmla="*/ 458600 w 500873"/>
              <a:gd name="connsiteY46" fmla="*/ 146726 h 606722"/>
              <a:gd name="connsiteX47" fmla="*/ 60250 w 500873"/>
              <a:gd name="connsiteY47" fmla="*/ 24795 h 606722"/>
              <a:gd name="connsiteX48" fmla="*/ 24830 w 500873"/>
              <a:gd name="connsiteY48" fmla="*/ 60165 h 606722"/>
              <a:gd name="connsiteX49" fmla="*/ 24830 w 500873"/>
              <a:gd name="connsiteY49" fmla="*/ 546557 h 606722"/>
              <a:gd name="connsiteX50" fmla="*/ 60250 w 500873"/>
              <a:gd name="connsiteY50" fmla="*/ 581927 h 606722"/>
              <a:gd name="connsiteX51" fmla="*/ 440623 w 500873"/>
              <a:gd name="connsiteY51" fmla="*/ 581927 h 606722"/>
              <a:gd name="connsiteX52" fmla="*/ 476132 w 500873"/>
              <a:gd name="connsiteY52" fmla="*/ 546557 h 606722"/>
              <a:gd name="connsiteX53" fmla="*/ 476132 w 500873"/>
              <a:gd name="connsiteY53" fmla="*/ 171432 h 606722"/>
              <a:gd name="connsiteX54" fmla="*/ 389449 w 500873"/>
              <a:gd name="connsiteY54" fmla="*/ 171432 h 606722"/>
              <a:gd name="connsiteX55" fmla="*/ 346820 w 500873"/>
              <a:gd name="connsiteY55" fmla="*/ 153835 h 606722"/>
              <a:gd name="connsiteX56" fmla="*/ 329199 w 500873"/>
              <a:gd name="connsiteY56" fmla="*/ 111266 h 606722"/>
              <a:gd name="connsiteX57" fmla="*/ 329199 w 500873"/>
              <a:gd name="connsiteY57" fmla="*/ 24795 h 606722"/>
              <a:gd name="connsiteX58" fmla="*/ 60250 w 500873"/>
              <a:gd name="connsiteY58" fmla="*/ 0 h 606722"/>
              <a:gd name="connsiteX59" fmla="*/ 341569 w 500873"/>
              <a:gd name="connsiteY59" fmla="*/ 0 h 606722"/>
              <a:gd name="connsiteX60" fmla="*/ 350380 w 500873"/>
              <a:gd name="connsiteY60" fmla="*/ 3643 h 606722"/>
              <a:gd name="connsiteX61" fmla="*/ 497313 w 500873"/>
              <a:gd name="connsiteY61" fmla="*/ 150369 h 606722"/>
              <a:gd name="connsiteX62" fmla="*/ 500873 w 500873"/>
              <a:gd name="connsiteY62" fmla="*/ 159079 h 606722"/>
              <a:gd name="connsiteX63" fmla="*/ 500873 w 500873"/>
              <a:gd name="connsiteY63" fmla="*/ 546557 h 606722"/>
              <a:gd name="connsiteX64" fmla="*/ 440623 w 500873"/>
              <a:gd name="connsiteY64" fmla="*/ 606722 h 606722"/>
              <a:gd name="connsiteX65" fmla="*/ 60250 w 500873"/>
              <a:gd name="connsiteY65" fmla="*/ 606722 h 606722"/>
              <a:gd name="connsiteX66" fmla="*/ 0 w 500873"/>
              <a:gd name="connsiteY66" fmla="*/ 546557 h 606722"/>
              <a:gd name="connsiteX67" fmla="*/ 0 w 500873"/>
              <a:gd name="connsiteY67" fmla="*/ 60165 h 606722"/>
              <a:gd name="connsiteX68" fmla="*/ 60250 w 500873"/>
              <a:gd name="connsiteY68" fmla="*/ 0 h 606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500873" h="606722">
                <a:moveTo>
                  <a:pt x="162114" y="359955"/>
                </a:moveTo>
                <a:lnTo>
                  <a:pt x="384486" y="359955"/>
                </a:lnTo>
                <a:cubicBezTo>
                  <a:pt x="391252" y="359955"/>
                  <a:pt x="396860" y="365459"/>
                  <a:pt x="396860" y="372295"/>
                </a:cubicBezTo>
                <a:cubicBezTo>
                  <a:pt x="396860" y="379130"/>
                  <a:pt x="391252" y="384723"/>
                  <a:pt x="384486" y="384723"/>
                </a:cubicBezTo>
                <a:lnTo>
                  <a:pt x="162114" y="384723"/>
                </a:lnTo>
                <a:cubicBezTo>
                  <a:pt x="155260" y="384723"/>
                  <a:pt x="149740" y="379130"/>
                  <a:pt x="149740" y="372295"/>
                </a:cubicBezTo>
                <a:cubicBezTo>
                  <a:pt x="149740" y="365459"/>
                  <a:pt x="155260" y="359955"/>
                  <a:pt x="162114" y="359955"/>
                </a:cubicBezTo>
                <a:close/>
                <a:moveTo>
                  <a:pt x="116452" y="359955"/>
                </a:moveTo>
                <a:lnTo>
                  <a:pt x="122058" y="359955"/>
                </a:lnTo>
                <a:cubicBezTo>
                  <a:pt x="128821" y="359955"/>
                  <a:pt x="134427" y="365459"/>
                  <a:pt x="134427" y="372295"/>
                </a:cubicBezTo>
                <a:cubicBezTo>
                  <a:pt x="134427" y="379130"/>
                  <a:pt x="128821" y="384723"/>
                  <a:pt x="122058" y="384723"/>
                </a:cubicBezTo>
                <a:lnTo>
                  <a:pt x="116452" y="384723"/>
                </a:lnTo>
                <a:cubicBezTo>
                  <a:pt x="109601" y="384723"/>
                  <a:pt x="104084" y="379130"/>
                  <a:pt x="104084" y="372295"/>
                </a:cubicBezTo>
                <a:cubicBezTo>
                  <a:pt x="104084" y="365459"/>
                  <a:pt x="109601" y="359955"/>
                  <a:pt x="116452" y="359955"/>
                </a:cubicBezTo>
                <a:close/>
                <a:moveTo>
                  <a:pt x="162114" y="303290"/>
                </a:moveTo>
                <a:lnTo>
                  <a:pt x="384486" y="303290"/>
                </a:lnTo>
                <a:cubicBezTo>
                  <a:pt x="391252" y="303290"/>
                  <a:pt x="396860" y="308899"/>
                  <a:pt x="396860" y="315754"/>
                </a:cubicBezTo>
                <a:cubicBezTo>
                  <a:pt x="396860" y="322609"/>
                  <a:pt x="391252" y="328129"/>
                  <a:pt x="384486" y="328129"/>
                </a:cubicBezTo>
                <a:lnTo>
                  <a:pt x="162114" y="328129"/>
                </a:lnTo>
                <a:cubicBezTo>
                  <a:pt x="155260" y="328129"/>
                  <a:pt x="149740" y="322609"/>
                  <a:pt x="149740" y="315754"/>
                </a:cubicBezTo>
                <a:cubicBezTo>
                  <a:pt x="149740" y="308899"/>
                  <a:pt x="155260" y="303290"/>
                  <a:pt x="162114" y="303290"/>
                </a:cubicBezTo>
                <a:close/>
                <a:moveTo>
                  <a:pt x="116452" y="303290"/>
                </a:moveTo>
                <a:lnTo>
                  <a:pt x="122058" y="303290"/>
                </a:lnTo>
                <a:cubicBezTo>
                  <a:pt x="128821" y="303290"/>
                  <a:pt x="134427" y="308899"/>
                  <a:pt x="134427" y="315754"/>
                </a:cubicBezTo>
                <a:cubicBezTo>
                  <a:pt x="134427" y="322609"/>
                  <a:pt x="128821" y="328129"/>
                  <a:pt x="122058" y="328129"/>
                </a:cubicBezTo>
                <a:lnTo>
                  <a:pt x="116452" y="328129"/>
                </a:lnTo>
                <a:cubicBezTo>
                  <a:pt x="109601" y="328129"/>
                  <a:pt x="104084" y="322609"/>
                  <a:pt x="104084" y="315754"/>
                </a:cubicBezTo>
                <a:cubicBezTo>
                  <a:pt x="104084" y="308899"/>
                  <a:pt x="109601" y="303290"/>
                  <a:pt x="116452" y="303290"/>
                </a:cubicBezTo>
                <a:close/>
                <a:moveTo>
                  <a:pt x="162114" y="246767"/>
                </a:moveTo>
                <a:lnTo>
                  <a:pt x="384486" y="246767"/>
                </a:lnTo>
                <a:cubicBezTo>
                  <a:pt x="391252" y="246767"/>
                  <a:pt x="396860" y="252291"/>
                  <a:pt x="396860" y="259151"/>
                </a:cubicBezTo>
                <a:cubicBezTo>
                  <a:pt x="396860" y="266011"/>
                  <a:pt x="391252" y="271535"/>
                  <a:pt x="384486" y="271535"/>
                </a:cubicBezTo>
                <a:lnTo>
                  <a:pt x="162114" y="271535"/>
                </a:lnTo>
                <a:cubicBezTo>
                  <a:pt x="155260" y="271535"/>
                  <a:pt x="149740" y="266011"/>
                  <a:pt x="149740" y="259151"/>
                </a:cubicBezTo>
                <a:cubicBezTo>
                  <a:pt x="149740" y="252291"/>
                  <a:pt x="155260" y="246767"/>
                  <a:pt x="162114" y="246767"/>
                </a:cubicBezTo>
                <a:close/>
                <a:moveTo>
                  <a:pt x="116452" y="246767"/>
                </a:moveTo>
                <a:lnTo>
                  <a:pt x="122058" y="246767"/>
                </a:lnTo>
                <a:cubicBezTo>
                  <a:pt x="128821" y="246767"/>
                  <a:pt x="134427" y="252291"/>
                  <a:pt x="134427" y="259151"/>
                </a:cubicBezTo>
                <a:cubicBezTo>
                  <a:pt x="134427" y="266011"/>
                  <a:pt x="128821" y="271535"/>
                  <a:pt x="122058" y="271535"/>
                </a:cubicBezTo>
                <a:lnTo>
                  <a:pt x="116452" y="271535"/>
                </a:lnTo>
                <a:cubicBezTo>
                  <a:pt x="109601" y="271535"/>
                  <a:pt x="104084" y="266011"/>
                  <a:pt x="104084" y="259151"/>
                </a:cubicBezTo>
                <a:cubicBezTo>
                  <a:pt x="104084" y="252291"/>
                  <a:pt x="109601" y="246767"/>
                  <a:pt x="116452" y="246767"/>
                </a:cubicBezTo>
                <a:close/>
                <a:moveTo>
                  <a:pt x="354029" y="42302"/>
                </a:moveTo>
                <a:lnTo>
                  <a:pt x="354029" y="111266"/>
                </a:lnTo>
                <a:cubicBezTo>
                  <a:pt x="354029" y="120775"/>
                  <a:pt x="357678" y="129662"/>
                  <a:pt x="364352" y="136328"/>
                </a:cubicBezTo>
                <a:cubicBezTo>
                  <a:pt x="371116" y="142993"/>
                  <a:pt x="380016" y="146726"/>
                  <a:pt x="389449" y="146726"/>
                </a:cubicBezTo>
                <a:lnTo>
                  <a:pt x="458600" y="146726"/>
                </a:lnTo>
                <a:close/>
                <a:moveTo>
                  <a:pt x="60250" y="24795"/>
                </a:moveTo>
                <a:cubicBezTo>
                  <a:pt x="40760" y="24795"/>
                  <a:pt x="24830" y="40614"/>
                  <a:pt x="24830" y="60165"/>
                </a:cubicBezTo>
                <a:lnTo>
                  <a:pt x="24830" y="546557"/>
                </a:lnTo>
                <a:cubicBezTo>
                  <a:pt x="24830" y="566019"/>
                  <a:pt x="40760" y="581927"/>
                  <a:pt x="60250" y="581927"/>
                </a:cubicBezTo>
                <a:lnTo>
                  <a:pt x="440623" y="581927"/>
                </a:lnTo>
                <a:cubicBezTo>
                  <a:pt x="460202" y="581927"/>
                  <a:pt x="476132" y="566019"/>
                  <a:pt x="476132" y="546557"/>
                </a:cubicBezTo>
                <a:lnTo>
                  <a:pt x="476132" y="171432"/>
                </a:lnTo>
                <a:lnTo>
                  <a:pt x="389449" y="171432"/>
                </a:lnTo>
                <a:cubicBezTo>
                  <a:pt x="373341" y="171432"/>
                  <a:pt x="358212" y="165211"/>
                  <a:pt x="346820" y="153835"/>
                </a:cubicBezTo>
                <a:cubicBezTo>
                  <a:pt x="335429" y="142460"/>
                  <a:pt x="329199" y="127352"/>
                  <a:pt x="329199" y="111266"/>
                </a:cubicBezTo>
                <a:lnTo>
                  <a:pt x="329199" y="24795"/>
                </a:lnTo>
                <a:close/>
                <a:moveTo>
                  <a:pt x="60250" y="0"/>
                </a:moveTo>
                <a:lnTo>
                  <a:pt x="341569" y="0"/>
                </a:lnTo>
                <a:cubicBezTo>
                  <a:pt x="344862" y="0"/>
                  <a:pt x="348066" y="1333"/>
                  <a:pt x="350380" y="3643"/>
                </a:cubicBezTo>
                <a:lnTo>
                  <a:pt x="497313" y="150369"/>
                </a:lnTo>
                <a:cubicBezTo>
                  <a:pt x="499627" y="152680"/>
                  <a:pt x="500873" y="155791"/>
                  <a:pt x="500873" y="159079"/>
                </a:cubicBezTo>
                <a:lnTo>
                  <a:pt x="500873" y="546557"/>
                </a:lnTo>
                <a:cubicBezTo>
                  <a:pt x="500873" y="579705"/>
                  <a:pt x="473907" y="606722"/>
                  <a:pt x="440623" y="606722"/>
                </a:cubicBezTo>
                <a:lnTo>
                  <a:pt x="60250" y="606722"/>
                </a:lnTo>
                <a:cubicBezTo>
                  <a:pt x="27055" y="606722"/>
                  <a:pt x="0" y="579705"/>
                  <a:pt x="0" y="546557"/>
                </a:cubicBezTo>
                <a:lnTo>
                  <a:pt x="0" y="60165"/>
                </a:lnTo>
                <a:cubicBezTo>
                  <a:pt x="0" y="27017"/>
                  <a:pt x="27055" y="0"/>
                  <a:pt x="60250" y="0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矩形: 圆角 25">
            <a:extLst>
              <a:ext uri="{FF2B5EF4-FFF2-40B4-BE49-F238E27FC236}">
                <a16:creationId xmlns:a16="http://schemas.microsoft.com/office/drawing/2014/main" id="{195106DB-6873-386A-88E3-0123134D453F}"/>
              </a:ext>
            </a:extLst>
          </p:cNvPr>
          <p:cNvSpPr/>
          <p:nvPr/>
        </p:nvSpPr>
        <p:spPr>
          <a:xfrm>
            <a:off x="5542002" y="1750786"/>
            <a:ext cx="1107996" cy="318215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OCR</a:t>
            </a:r>
            <a:r>
              <a:rPr lang="zh-CN" altLang="en-US" sz="10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提取</a:t>
            </a:r>
          </a:p>
        </p:txBody>
      </p:sp>
      <p:sp>
        <p:nvSpPr>
          <p:cNvPr id="27" name="矩形: 圆角 26">
            <a:extLst>
              <a:ext uri="{FF2B5EF4-FFF2-40B4-BE49-F238E27FC236}">
                <a16:creationId xmlns:a16="http://schemas.microsoft.com/office/drawing/2014/main" id="{DE26865A-6CE5-A36E-A0E5-9DF1A4695F73}"/>
              </a:ext>
            </a:extLst>
          </p:cNvPr>
          <p:cNvSpPr/>
          <p:nvPr/>
        </p:nvSpPr>
        <p:spPr>
          <a:xfrm>
            <a:off x="5542002" y="2276965"/>
            <a:ext cx="1107996" cy="318215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字段解析</a:t>
            </a:r>
          </a:p>
        </p:txBody>
      </p:sp>
      <p:sp>
        <p:nvSpPr>
          <p:cNvPr id="28" name="矩形: 圆角 27">
            <a:extLst>
              <a:ext uri="{FF2B5EF4-FFF2-40B4-BE49-F238E27FC236}">
                <a16:creationId xmlns:a16="http://schemas.microsoft.com/office/drawing/2014/main" id="{A30C25AE-4294-1CD8-542C-076FE626388C}"/>
              </a:ext>
            </a:extLst>
          </p:cNvPr>
          <p:cNvSpPr/>
          <p:nvPr/>
        </p:nvSpPr>
        <p:spPr>
          <a:xfrm>
            <a:off x="5542002" y="2803144"/>
            <a:ext cx="1107996" cy="318215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格式转换</a:t>
            </a:r>
          </a:p>
        </p:txBody>
      </p:sp>
      <p:sp>
        <p:nvSpPr>
          <p:cNvPr id="29" name="矩形: 圆角 28">
            <a:extLst>
              <a:ext uri="{FF2B5EF4-FFF2-40B4-BE49-F238E27FC236}">
                <a16:creationId xmlns:a16="http://schemas.microsoft.com/office/drawing/2014/main" id="{004412E2-2E98-5DEA-B4D0-33314341E94F}"/>
              </a:ext>
            </a:extLst>
          </p:cNvPr>
          <p:cNvSpPr/>
          <p:nvPr/>
        </p:nvSpPr>
        <p:spPr>
          <a:xfrm>
            <a:off x="5473362" y="4282170"/>
            <a:ext cx="1107996" cy="318215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接口调用</a:t>
            </a:r>
          </a:p>
        </p:txBody>
      </p:sp>
      <p:sp>
        <p:nvSpPr>
          <p:cNvPr id="30" name="矩形: 圆角 29">
            <a:extLst>
              <a:ext uri="{FF2B5EF4-FFF2-40B4-BE49-F238E27FC236}">
                <a16:creationId xmlns:a16="http://schemas.microsoft.com/office/drawing/2014/main" id="{75DCFBA0-E5BE-34DF-8CE2-1AF1A034F833}"/>
              </a:ext>
            </a:extLst>
          </p:cNvPr>
          <p:cNvSpPr/>
          <p:nvPr/>
        </p:nvSpPr>
        <p:spPr>
          <a:xfrm>
            <a:off x="5473362" y="4852642"/>
            <a:ext cx="1107996" cy="318215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返回结果</a:t>
            </a:r>
          </a:p>
        </p:txBody>
      </p:sp>
      <p:sp>
        <p:nvSpPr>
          <p:cNvPr id="31" name="矩形: 圆角 30">
            <a:extLst>
              <a:ext uri="{FF2B5EF4-FFF2-40B4-BE49-F238E27FC236}">
                <a16:creationId xmlns:a16="http://schemas.microsoft.com/office/drawing/2014/main" id="{F9BBD995-1058-4E3B-3A2B-5A9FC51A63D2}"/>
              </a:ext>
            </a:extLst>
          </p:cNvPr>
          <p:cNvSpPr/>
          <p:nvPr/>
        </p:nvSpPr>
        <p:spPr>
          <a:xfrm>
            <a:off x="5473362" y="5444787"/>
            <a:ext cx="1107996" cy="318215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状态更新</a:t>
            </a:r>
          </a:p>
        </p:txBody>
      </p:sp>
      <p:sp>
        <p:nvSpPr>
          <p:cNvPr id="32" name="矩形: 圆角 31">
            <a:extLst>
              <a:ext uri="{FF2B5EF4-FFF2-40B4-BE49-F238E27FC236}">
                <a16:creationId xmlns:a16="http://schemas.microsoft.com/office/drawing/2014/main" id="{3E5AF5A8-14DF-B2CB-9F4A-39947C32DED4}"/>
              </a:ext>
            </a:extLst>
          </p:cNvPr>
          <p:cNvSpPr/>
          <p:nvPr/>
        </p:nvSpPr>
        <p:spPr>
          <a:xfrm>
            <a:off x="7930787" y="2267845"/>
            <a:ext cx="1107996" cy="318215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规则匹配</a:t>
            </a:r>
          </a:p>
        </p:txBody>
      </p:sp>
      <p:sp>
        <p:nvSpPr>
          <p:cNvPr id="33" name="矩形: 圆角 32">
            <a:extLst>
              <a:ext uri="{FF2B5EF4-FFF2-40B4-BE49-F238E27FC236}">
                <a16:creationId xmlns:a16="http://schemas.microsoft.com/office/drawing/2014/main" id="{B51DA353-7AFC-F6D0-1546-9CA280872565}"/>
              </a:ext>
            </a:extLst>
          </p:cNvPr>
          <p:cNvSpPr/>
          <p:nvPr/>
        </p:nvSpPr>
        <p:spPr>
          <a:xfrm>
            <a:off x="7930787" y="2931282"/>
            <a:ext cx="1107996" cy="318215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标准检索</a:t>
            </a:r>
          </a:p>
        </p:txBody>
      </p:sp>
      <p:sp>
        <p:nvSpPr>
          <p:cNvPr id="34" name="矩形: 圆角 33">
            <a:extLst>
              <a:ext uri="{FF2B5EF4-FFF2-40B4-BE49-F238E27FC236}">
                <a16:creationId xmlns:a16="http://schemas.microsoft.com/office/drawing/2014/main" id="{7E73E559-D17B-0169-56C9-0E2B0DC5B857}"/>
              </a:ext>
            </a:extLst>
          </p:cNvPr>
          <p:cNvSpPr/>
          <p:nvPr/>
        </p:nvSpPr>
        <p:spPr>
          <a:xfrm>
            <a:off x="7930787" y="3645813"/>
            <a:ext cx="1107996" cy="318215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历史记录</a:t>
            </a:r>
          </a:p>
        </p:txBody>
      </p:sp>
      <p:sp>
        <p:nvSpPr>
          <p:cNvPr id="35" name="矩形: 圆角 34">
            <a:extLst>
              <a:ext uri="{FF2B5EF4-FFF2-40B4-BE49-F238E27FC236}">
                <a16:creationId xmlns:a16="http://schemas.microsoft.com/office/drawing/2014/main" id="{CCBC1042-AED5-7A43-0096-45F4FB13FFE0}"/>
              </a:ext>
            </a:extLst>
          </p:cNvPr>
          <p:cNvSpPr/>
          <p:nvPr/>
        </p:nvSpPr>
        <p:spPr>
          <a:xfrm>
            <a:off x="10068185" y="2457601"/>
            <a:ext cx="1107996" cy="109490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zh-CN" altLang="en-US" sz="10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审核报告</a:t>
            </a:r>
            <a:endParaRPr lang="en-US" altLang="zh-CN" sz="10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200000"/>
              </a:lnSpc>
            </a:pPr>
            <a:r>
              <a:rPr lang="zh-CN" altLang="en-US" sz="10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合规状态</a:t>
            </a:r>
            <a:endParaRPr lang="en-US" altLang="zh-CN" sz="10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200000"/>
              </a:lnSpc>
            </a:pPr>
            <a:r>
              <a:rPr lang="zh-CN" altLang="en-US" sz="10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跟踪日志</a:t>
            </a:r>
          </a:p>
        </p:txBody>
      </p:sp>
      <p:sp>
        <p:nvSpPr>
          <p:cNvPr id="36" name="任意多边形: 形状 35">
            <a:extLst>
              <a:ext uri="{FF2B5EF4-FFF2-40B4-BE49-F238E27FC236}">
                <a16:creationId xmlns:a16="http://schemas.microsoft.com/office/drawing/2014/main" id="{29109A2F-1125-DFFC-A66B-EA9443AEC5DB}"/>
              </a:ext>
            </a:extLst>
          </p:cNvPr>
          <p:cNvSpPr/>
          <p:nvPr/>
        </p:nvSpPr>
        <p:spPr>
          <a:xfrm>
            <a:off x="10366466" y="1548241"/>
            <a:ext cx="604007" cy="678895"/>
          </a:xfrm>
          <a:custGeom>
            <a:avLst/>
            <a:gdLst>
              <a:gd name="connsiteX0" fmla="*/ 66053 w 375864"/>
              <a:gd name="connsiteY0" fmla="*/ 324255 h 422467"/>
              <a:gd name="connsiteX1" fmla="*/ 165069 w 375864"/>
              <a:gd name="connsiteY1" fmla="*/ 324255 h 422467"/>
              <a:gd name="connsiteX2" fmla="*/ 165069 w 375864"/>
              <a:gd name="connsiteY2" fmla="*/ 337457 h 422467"/>
              <a:gd name="connsiteX3" fmla="*/ 66053 w 375864"/>
              <a:gd name="connsiteY3" fmla="*/ 337457 h 422467"/>
              <a:gd name="connsiteX4" fmla="*/ 309793 w 375864"/>
              <a:gd name="connsiteY4" fmla="*/ 309070 h 422467"/>
              <a:gd name="connsiteX5" fmla="*/ 309925 w 375864"/>
              <a:gd name="connsiteY5" fmla="*/ 322273 h 422467"/>
              <a:gd name="connsiteX6" fmla="*/ 251374 w 375864"/>
              <a:gd name="connsiteY6" fmla="*/ 322858 h 422467"/>
              <a:gd name="connsiteX7" fmla="*/ 251242 w 375864"/>
              <a:gd name="connsiteY7" fmla="*/ 309656 h 422467"/>
              <a:gd name="connsiteX8" fmla="*/ 66053 w 375864"/>
              <a:gd name="connsiteY8" fmla="*/ 284648 h 422467"/>
              <a:gd name="connsiteX9" fmla="*/ 224478 w 375864"/>
              <a:gd name="connsiteY9" fmla="*/ 284648 h 422467"/>
              <a:gd name="connsiteX10" fmla="*/ 224478 w 375864"/>
              <a:gd name="connsiteY10" fmla="*/ 297850 h 422467"/>
              <a:gd name="connsiteX11" fmla="*/ 66053 w 375864"/>
              <a:gd name="connsiteY11" fmla="*/ 297850 h 422467"/>
              <a:gd name="connsiteX12" fmla="*/ 66053 w 375864"/>
              <a:gd name="connsiteY12" fmla="*/ 225239 h 422467"/>
              <a:gd name="connsiteX13" fmla="*/ 270685 w 375864"/>
              <a:gd name="connsiteY13" fmla="*/ 225239 h 422467"/>
              <a:gd name="connsiteX14" fmla="*/ 270685 w 375864"/>
              <a:gd name="connsiteY14" fmla="*/ 238441 h 422467"/>
              <a:gd name="connsiteX15" fmla="*/ 66053 w 375864"/>
              <a:gd name="connsiteY15" fmla="*/ 238441 h 422467"/>
              <a:gd name="connsiteX16" fmla="*/ 66053 w 375864"/>
              <a:gd name="connsiteY16" fmla="*/ 179032 h 422467"/>
              <a:gd name="connsiteX17" fmla="*/ 270685 w 375864"/>
              <a:gd name="connsiteY17" fmla="*/ 179032 h 422467"/>
              <a:gd name="connsiteX18" fmla="*/ 270685 w 375864"/>
              <a:gd name="connsiteY18" fmla="*/ 192234 h 422467"/>
              <a:gd name="connsiteX19" fmla="*/ 66053 w 375864"/>
              <a:gd name="connsiteY19" fmla="*/ 192234 h 422467"/>
              <a:gd name="connsiteX20" fmla="*/ 66053 w 375864"/>
              <a:gd name="connsiteY20" fmla="*/ 113021 h 422467"/>
              <a:gd name="connsiteX21" fmla="*/ 151867 w 375864"/>
              <a:gd name="connsiteY21" fmla="*/ 113021 h 422467"/>
              <a:gd name="connsiteX22" fmla="*/ 151867 w 375864"/>
              <a:gd name="connsiteY22" fmla="*/ 126223 h 422467"/>
              <a:gd name="connsiteX23" fmla="*/ 66053 w 375864"/>
              <a:gd name="connsiteY23" fmla="*/ 126223 h 422467"/>
              <a:gd name="connsiteX24" fmla="*/ 198031 w 375864"/>
              <a:gd name="connsiteY24" fmla="*/ 22444 h 422467"/>
              <a:gd name="connsiteX25" fmla="*/ 198031 w 375864"/>
              <a:gd name="connsiteY25" fmla="*/ 118225 h 422467"/>
              <a:gd name="connsiteX26" fmla="*/ 204632 w 375864"/>
              <a:gd name="connsiteY26" fmla="*/ 124826 h 422467"/>
              <a:gd name="connsiteX27" fmla="*/ 306091 w 375864"/>
              <a:gd name="connsiteY27" fmla="*/ 124826 h 422467"/>
              <a:gd name="connsiteX28" fmla="*/ 19803 w 375864"/>
              <a:gd name="connsiteY28" fmla="*/ 13268 h 422467"/>
              <a:gd name="connsiteX29" fmla="*/ 13202 w 375864"/>
              <a:gd name="connsiteY29" fmla="*/ 19869 h 422467"/>
              <a:gd name="connsiteX30" fmla="*/ 13202 w 375864"/>
              <a:gd name="connsiteY30" fmla="*/ 402730 h 422467"/>
              <a:gd name="connsiteX31" fmla="*/ 19803 w 375864"/>
              <a:gd name="connsiteY31" fmla="*/ 409331 h 422467"/>
              <a:gd name="connsiteX32" fmla="*/ 303648 w 375864"/>
              <a:gd name="connsiteY32" fmla="*/ 409331 h 422467"/>
              <a:gd name="connsiteX33" fmla="*/ 310249 w 375864"/>
              <a:gd name="connsiteY33" fmla="*/ 402730 h 422467"/>
              <a:gd name="connsiteX34" fmla="*/ 310249 w 375864"/>
              <a:gd name="connsiteY34" fmla="*/ 394611 h 422467"/>
              <a:gd name="connsiteX35" fmla="*/ 288796 w 375864"/>
              <a:gd name="connsiteY35" fmla="*/ 408935 h 422467"/>
              <a:gd name="connsiteX36" fmla="*/ 286815 w 375864"/>
              <a:gd name="connsiteY36" fmla="*/ 408935 h 422467"/>
              <a:gd name="connsiteX37" fmla="*/ 276518 w 375864"/>
              <a:gd name="connsiteY37" fmla="*/ 398571 h 422467"/>
              <a:gd name="connsiteX38" fmla="*/ 276518 w 375864"/>
              <a:gd name="connsiteY38" fmla="*/ 376061 h 422467"/>
              <a:gd name="connsiteX39" fmla="*/ 238100 w 375864"/>
              <a:gd name="connsiteY39" fmla="*/ 376061 h 422467"/>
              <a:gd name="connsiteX40" fmla="*/ 238100 w 375864"/>
              <a:gd name="connsiteY40" fmla="*/ 362859 h 422467"/>
              <a:gd name="connsiteX41" fmla="*/ 296651 w 375864"/>
              <a:gd name="connsiteY41" fmla="*/ 362397 h 422467"/>
              <a:gd name="connsiteX42" fmla="*/ 296651 w 375864"/>
              <a:gd name="connsiteY42" fmla="*/ 375600 h 422467"/>
              <a:gd name="connsiteX43" fmla="*/ 290050 w 375864"/>
              <a:gd name="connsiteY43" fmla="*/ 375600 h 422467"/>
              <a:gd name="connsiteX44" fmla="*/ 290050 w 375864"/>
              <a:gd name="connsiteY44" fmla="*/ 392168 h 422467"/>
              <a:gd name="connsiteX45" fmla="*/ 362661 w 375864"/>
              <a:gd name="connsiteY45" fmla="*/ 344377 h 422467"/>
              <a:gd name="connsiteX46" fmla="*/ 362331 w 375864"/>
              <a:gd name="connsiteY46" fmla="*/ 341406 h 422467"/>
              <a:gd name="connsiteX47" fmla="*/ 289720 w 375864"/>
              <a:gd name="connsiteY47" fmla="*/ 293086 h 422467"/>
              <a:gd name="connsiteX48" fmla="*/ 289720 w 375864"/>
              <a:gd name="connsiteY48" fmla="*/ 309259 h 422467"/>
              <a:gd name="connsiteX49" fmla="*/ 276518 w 375864"/>
              <a:gd name="connsiteY49" fmla="*/ 309259 h 422467"/>
              <a:gd name="connsiteX50" fmla="*/ 276518 w 375864"/>
              <a:gd name="connsiteY50" fmla="*/ 287013 h 422467"/>
              <a:gd name="connsiteX51" fmla="*/ 286815 w 375864"/>
              <a:gd name="connsiteY51" fmla="*/ 276650 h 422467"/>
              <a:gd name="connsiteX52" fmla="*/ 288796 w 375864"/>
              <a:gd name="connsiteY52" fmla="*/ 276650 h 422467"/>
              <a:gd name="connsiteX53" fmla="*/ 310249 w 375864"/>
              <a:gd name="connsiteY53" fmla="*/ 290908 h 422467"/>
              <a:gd name="connsiteX54" fmla="*/ 310249 w 375864"/>
              <a:gd name="connsiteY54" fmla="*/ 138094 h 422467"/>
              <a:gd name="connsiteX55" fmla="*/ 204632 w 375864"/>
              <a:gd name="connsiteY55" fmla="*/ 138094 h 422467"/>
              <a:gd name="connsiteX56" fmla="*/ 184829 w 375864"/>
              <a:gd name="connsiteY56" fmla="*/ 118291 h 422467"/>
              <a:gd name="connsiteX57" fmla="*/ 184829 w 375864"/>
              <a:gd name="connsiteY57" fmla="*/ 13268 h 422467"/>
              <a:gd name="connsiteX58" fmla="*/ 19803 w 375864"/>
              <a:gd name="connsiteY58" fmla="*/ 0 h 422467"/>
              <a:gd name="connsiteX59" fmla="*/ 190836 w 375864"/>
              <a:gd name="connsiteY59" fmla="*/ 0 h 422467"/>
              <a:gd name="connsiteX60" fmla="*/ 195391 w 375864"/>
              <a:gd name="connsiteY60" fmla="*/ 1782 h 422467"/>
              <a:gd name="connsiteX61" fmla="*/ 321405 w 375864"/>
              <a:gd name="connsiteY61" fmla="*/ 121129 h 422467"/>
              <a:gd name="connsiteX62" fmla="*/ 323451 w 375864"/>
              <a:gd name="connsiteY62" fmla="*/ 125948 h 422467"/>
              <a:gd name="connsiteX63" fmla="*/ 323451 w 375864"/>
              <a:gd name="connsiteY63" fmla="*/ 299621 h 422467"/>
              <a:gd name="connsiteX64" fmla="*/ 369263 w 375864"/>
              <a:gd name="connsiteY64" fmla="*/ 330052 h 422467"/>
              <a:gd name="connsiteX65" fmla="*/ 375864 w 375864"/>
              <a:gd name="connsiteY65" fmla="*/ 339492 h 422467"/>
              <a:gd name="connsiteX66" fmla="*/ 375864 w 375864"/>
              <a:gd name="connsiteY66" fmla="*/ 346555 h 422467"/>
              <a:gd name="connsiteX67" fmla="*/ 369989 w 375864"/>
              <a:gd name="connsiteY67" fmla="*/ 355335 h 422467"/>
              <a:gd name="connsiteX68" fmla="*/ 369263 w 375864"/>
              <a:gd name="connsiteY68" fmla="*/ 355862 h 422467"/>
              <a:gd name="connsiteX69" fmla="*/ 323451 w 375864"/>
              <a:gd name="connsiteY69" fmla="*/ 385898 h 422467"/>
              <a:gd name="connsiteX70" fmla="*/ 323451 w 375864"/>
              <a:gd name="connsiteY70" fmla="*/ 402664 h 422467"/>
              <a:gd name="connsiteX71" fmla="*/ 303648 w 375864"/>
              <a:gd name="connsiteY71" fmla="*/ 422467 h 422467"/>
              <a:gd name="connsiteX72" fmla="*/ 19803 w 375864"/>
              <a:gd name="connsiteY72" fmla="*/ 422467 h 422467"/>
              <a:gd name="connsiteX73" fmla="*/ 0 w 375864"/>
              <a:gd name="connsiteY73" fmla="*/ 402664 h 422467"/>
              <a:gd name="connsiteX74" fmla="*/ 0 w 375864"/>
              <a:gd name="connsiteY74" fmla="*/ 19803 h 422467"/>
              <a:gd name="connsiteX75" fmla="*/ 19803 w 375864"/>
              <a:gd name="connsiteY75" fmla="*/ 0 h 422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375864" h="422467">
                <a:moveTo>
                  <a:pt x="66053" y="324255"/>
                </a:moveTo>
                <a:lnTo>
                  <a:pt x="165069" y="324255"/>
                </a:lnTo>
                <a:lnTo>
                  <a:pt x="165069" y="337457"/>
                </a:lnTo>
                <a:lnTo>
                  <a:pt x="66053" y="337457"/>
                </a:lnTo>
                <a:close/>
                <a:moveTo>
                  <a:pt x="309793" y="309070"/>
                </a:moveTo>
                <a:lnTo>
                  <a:pt x="309925" y="322273"/>
                </a:lnTo>
                <a:lnTo>
                  <a:pt x="251374" y="322858"/>
                </a:lnTo>
                <a:lnTo>
                  <a:pt x="251242" y="309656"/>
                </a:lnTo>
                <a:close/>
                <a:moveTo>
                  <a:pt x="66053" y="284648"/>
                </a:moveTo>
                <a:lnTo>
                  <a:pt x="224478" y="284648"/>
                </a:lnTo>
                <a:lnTo>
                  <a:pt x="224478" y="297850"/>
                </a:lnTo>
                <a:lnTo>
                  <a:pt x="66053" y="297850"/>
                </a:lnTo>
                <a:close/>
                <a:moveTo>
                  <a:pt x="66053" y="225239"/>
                </a:moveTo>
                <a:lnTo>
                  <a:pt x="270685" y="225239"/>
                </a:lnTo>
                <a:lnTo>
                  <a:pt x="270685" y="238441"/>
                </a:lnTo>
                <a:lnTo>
                  <a:pt x="66053" y="238441"/>
                </a:lnTo>
                <a:close/>
                <a:moveTo>
                  <a:pt x="66053" y="179032"/>
                </a:moveTo>
                <a:lnTo>
                  <a:pt x="270685" y="179032"/>
                </a:lnTo>
                <a:lnTo>
                  <a:pt x="270685" y="192234"/>
                </a:lnTo>
                <a:lnTo>
                  <a:pt x="66053" y="192234"/>
                </a:lnTo>
                <a:close/>
                <a:moveTo>
                  <a:pt x="66053" y="113021"/>
                </a:moveTo>
                <a:lnTo>
                  <a:pt x="151867" y="113021"/>
                </a:lnTo>
                <a:lnTo>
                  <a:pt x="151867" y="126223"/>
                </a:lnTo>
                <a:lnTo>
                  <a:pt x="66053" y="126223"/>
                </a:lnTo>
                <a:close/>
                <a:moveTo>
                  <a:pt x="198031" y="22444"/>
                </a:moveTo>
                <a:lnTo>
                  <a:pt x="198031" y="118225"/>
                </a:lnTo>
                <a:cubicBezTo>
                  <a:pt x="198031" y="121856"/>
                  <a:pt x="200987" y="124826"/>
                  <a:pt x="204632" y="124826"/>
                </a:cubicBezTo>
                <a:lnTo>
                  <a:pt x="306091" y="124826"/>
                </a:lnTo>
                <a:close/>
                <a:moveTo>
                  <a:pt x="19803" y="13268"/>
                </a:moveTo>
                <a:cubicBezTo>
                  <a:pt x="16157" y="13268"/>
                  <a:pt x="13202" y="16239"/>
                  <a:pt x="13202" y="19869"/>
                </a:cubicBezTo>
                <a:lnTo>
                  <a:pt x="13202" y="402730"/>
                </a:lnTo>
                <a:cubicBezTo>
                  <a:pt x="13202" y="406361"/>
                  <a:pt x="16157" y="409331"/>
                  <a:pt x="19803" y="409331"/>
                </a:cubicBezTo>
                <a:lnTo>
                  <a:pt x="303648" y="409331"/>
                </a:lnTo>
                <a:cubicBezTo>
                  <a:pt x="307294" y="409331"/>
                  <a:pt x="310249" y="406361"/>
                  <a:pt x="310249" y="402730"/>
                </a:cubicBezTo>
                <a:lnTo>
                  <a:pt x="310249" y="394611"/>
                </a:lnTo>
                <a:lnTo>
                  <a:pt x="288796" y="408935"/>
                </a:lnTo>
                <a:lnTo>
                  <a:pt x="286815" y="408935"/>
                </a:lnTo>
                <a:cubicBezTo>
                  <a:pt x="281117" y="408869"/>
                  <a:pt x="276518" y="404248"/>
                  <a:pt x="276518" y="398571"/>
                </a:cubicBezTo>
                <a:lnTo>
                  <a:pt x="276518" y="376061"/>
                </a:lnTo>
                <a:lnTo>
                  <a:pt x="238100" y="376061"/>
                </a:lnTo>
                <a:lnTo>
                  <a:pt x="238100" y="362859"/>
                </a:lnTo>
                <a:lnTo>
                  <a:pt x="296651" y="362397"/>
                </a:lnTo>
                <a:lnTo>
                  <a:pt x="296651" y="375600"/>
                </a:lnTo>
                <a:lnTo>
                  <a:pt x="290050" y="375600"/>
                </a:lnTo>
                <a:lnTo>
                  <a:pt x="290050" y="392168"/>
                </a:lnTo>
                <a:lnTo>
                  <a:pt x="362661" y="344377"/>
                </a:lnTo>
                <a:lnTo>
                  <a:pt x="362331" y="341406"/>
                </a:lnTo>
                <a:lnTo>
                  <a:pt x="289720" y="293086"/>
                </a:lnTo>
                <a:lnTo>
                  <a:pt x="289720" y="309259"/>
                </a:lnTo>
                <a:lnTo>
                  <a:pt x="276518" y="309259"/>
                </a:lnTo>
                <a:lnTo>
                  <a:pt x="276518" y="287013"/>
                </a:lnTo>
                <a:cubicBezTo>
                  <a:pt x="276518" y="281336"/>
                  <a:pt x="281117" y="276716"/>
                  <a:pt x="286815" y="276650"/>
                </a:cubicBezTo>
                <a:lnTo>
                  <a:pt x="288796" y="276650"/>
                </a:lnTo>
                <a:lnTo>
                  <a:pt x="310249" y="290908"/>
                </a:lnTo>
                <a:lnTo>
                  <a:pt x="310249" y="138094"/>
                </a:lnTo>
                <a:lnTo>
                  <a:pt x="204632" y="138094"/>
                </a:lnTo>
                <a:cubicBezTo>
                  <a:pt x="193695" y="138094"/>
                  <a:pt x="184829" y="129249"/>
                  <a:pt x="184829" y="118291"/>
                </a:cubicBezTo>
                <a:lnTo>
                  <a:pt x="184829" y="13268"/>
                </a:lnTo>
                <a:close/>
                <a:moveTo>
                  <a:pt x="19803" y="0"/>
                </a:moveTo>
                <a:lnTo>
                  <a:pt x="190836" y="0"/>
                </a:lnTo>
                <a:cubicBezTo>
                  <a:pt x="192527" y="0"/>
                  <a:pt x="194157" y="594"/>
                  <a:pt x="195391" y="1782"/>
                </a:cubicBezTo>
                <a:lnTo>
                  <a:pt x="321405" y="121129"/>
                </a:lnTo>
                <a:cubicBezTo>
                  <a:pt x="322685" y="122383"/>
                  <a:pt x="323418" y="124166"/>
                  <a:pt x="323451" y="125948"/>
                </a:cubicBezTo>
                <a:lnTo>
                  <a:pt x="323451" y="299621"/>
                </a:lnTo>
                <a:lnTo>
                  <a:pt x="369263" y="330052"/>
                </a:lnTo>
                <a:cubicBezTo>
                  <a:pt x="373052" y="331702"/>
                  <a:pt x="375600" y="335333"/>
                  <a:pt x="375864" y="339492"/>
                </a:cubicBezTo>
                <a:lnTo>
                  <a:pt x="375864" y="346555"/>
                </a:lnTo>
                <a:cubicBezTo>
                  <a:pt x="375672" y="350318"/>
                  <a:pt x="373415" y="353684"/>
                  <a:pt x="369989" y="355335"/>
                </a:cubicBezTo>
                <a:lnTo>
                  <a:pt x="369263" y="355862"/>
                </a:lnTo>
                <a:lnTo>
                  <a:pt x="323451" y="385898"/>
                </a:lnTo>
                <a:lnTo>
                  <a:pt x="323451" y="402664"/>
                </a:lnTo>
                <a:cubicBezTo>
                  <a:pt x="323451" y="413622"/>
                  <a:pt x="314585" y="422467"/>
                  <a:pt x="303648" y="422467"/>
                </a:cubicBezTo>
                <a:lnTo>
                  <a:pt x="19803" y="422467"/>
                </a:lnTo>
                <a:cubicBezTo>
                  <a:pt x="8866" y="422467"/>
                  <a:pt x="0" y="413622"/>
                  <a:pt x="0" y="402664"/>
                </a:cubicBezTo>
                <a:lnTo>
                  <a:pt x="0" y="19803"/>
                </a:lnTo>
                <a:cubicBezTo>
                  <a:pt x="0" y="8846"/>
                  <a:pt x="8866" y="0"/>
                  <a:pt x="19803" y="0"/>
                </a:cubicBezTo>
                <a:close/>
              </a:path>
            </a:pathLst>
          </a:custGeom>
          <a:solidFill>
            <a:srgbClr val="0070C0"/>
          </a:solidFill>
          <a:ln w="3175" cap="flat">
            <a:solidFill>
              <a:srgbClr val="7F7F7F"/>
            </a:solidFill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cxnSp>
        <p:nvCxnSpPr>
          <p:cNvPr id="38" name="连接符: 肘形 37">
            <a:extLst>
              <a:ext uri="{FF2B5EF4-FFF2-40B4-BE49-F238E27FC236}">
                <a16:creationId xmlns:a16="http://schemas.microsoft.com/office/drawing/2014/main" id="{AF306F36-1116-96D2-8DFA-B415B0DFAD3B}"/>
              </a:ext>
            </a:extLst>
          </p:cNvPr>
          <p:cNvCxnSpPr>
            <a:stCxn id="5" idx="3"/>
            <a:endCxn id="4" idx="2"/>
          </p:cNvCxnSpPr>
          <p:nvPr/>
        </p:nvCxnSpPr>
        <p:spPr>
          <a:xfrm flipV="1">
            <a:off x="3315575" y="2048675"/>
            <a:ext cx="1479790" cy="295958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连接符: 肘形 45">
            <a:extLst>
              <a:ext uri="{FF2B5EF4-FFF2-40B4-BE49-F238E27FC236}">
                <a16:creationId xmlns:a16="http://schemas.microsoft.com/office/drawing/2014/main" id="{CA55F68A-529B-B6D1-879B-475EBA82BDEC}"/>
              </a:ext>
            </a:extLst>
          </p:cNvPr>
          <p:cNvCxnSpPr>
            <a:cxnSpLocks/>
            <a:stCxn id="7" idx="4"/>
            <a:endCxn id="12" idx="1"/>
          </p:cNvCxnSpPr>
          <p:nvPr/>
        </p:nvCxnSpPr>
        <p:spPr>
          <a:xfrm flipV="1">
            <a:off x="3106169" y="4832011"/>
            <a:ext cx="2017263" cy="992712"/>
          </a:xfrm>
          <a:prstGeom prst="bentConnector3">
            <a:avLst>
              <a:gd name="adj1" fmla="val 77682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连接符: 肘形 52">
            <a:extLst>
              <a:ext uri="{FF2B5EF4-FFF2-40B4-BE49-F238E27FC236}">
                <a16:creationId xmlns:a16="http://schemas.microsoft.com/office/drawing/2014/main" id="{C3BA2F63-B9BA-BC84-479F-D86F3925BD67}"/>
              </a:ext>
            </a:extLst>
          </p:cNvPr>
          <p:cNvCxnSpPr>
            <a:cxnSpLocks/>
            <a:endCxn id="13" idx="2"/>
          </p:cNvCxnSpPr>
          <p:nvPr/>
        </p:nvCxnSpPr>
        <p:spPr>
          <a:xfrm flipV="1">
            <a:off x="6931288" y="4823559"/>
            <a:ext cx="1553498" cy="396316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连接符: 肘形 55">
            <a:extLst>
              <a:ext uri="{FF2B5EF4-FFF2-40B4-BE49-F238E27FC236}">
                <a16:creationId xmlns:a16="http://schemas.microsoft.com/office/drawing/2014/main" id="{7A17380F-5461-742E-A78D-AFC8BF5ABCB0}"/>
              </a:ext>
            </a:extLst>
          </p:cNvPr>
          <p:cNvCxnSpPr>
            <a:cxnSpLocks/>
            <a:endCxn id="6" idx="2"/>
          </p:cNvCxnSpPr>
          <p:nvPr/>
        </p:nvCxnSpPr>
        <p:spPr>
          <a:xfrm flipV="1">
            <a:off x="6931288" y="4055469"/>
            <a:ext cx="3690895" cy="1569630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连接符: 肘形 58">
            <a:extLst>
              <a:ext uri="{FF2B5EF4-FFF2-40B4-BE49-F238E27FC236}">
                <a16:creationId xmlns:a16="http://schemas.microsoft.com/office/drawing/2014/main" id="{D48B45FE-BE7B-2DD2-17E3-E67E24FF12FD}"/>
              </a:ext>
            </a:extLst>
          </p:cNvPr>
          <p:cNvCxnSpPr>
            <a:cxnSpLocks/>
            <a:stCxn id="4" idx="0"/>
            <a:endCxn id="6" idx="0"/>
          </p:cNvCxnSpPr>
          <p:nvPr/>
        </p:nvCxnSpPr>
        <p:spPr>
          <a:xfrm rot="5400000" flipH="1" flipV="1">
            <a:off x="8324772" y="-1480732"/>
            <a:ext cx="12700" cy="4594821"/>
          </a:xfrm>
          <a:prstGeom prst="bentConnector3">
            <a:avLst>
              <a:gd name="adj1" fmla="val 1800000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2690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574</Words>
  <Application>Microsoft Office PowerPoint</Application>
  <PresentationFormat>宽屏</PresentationFormat>
  <Paragraphs>189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等线</vt:lpstr>
      <vt:lpstr>等线 Light</vt:lpstr>
      <vt:lpstr>微软雅黑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office365</dc:creator>
  <cp:lastModifiedBy>office365</cp:lastModifiedBy>
  <cp:revision>3</cp:revision>
  <dcterms:created xsi:type="dcterms:W3CDTF">2025-07-24T02:34:49Z</dcterms:created>
  <dcterms:modified xsi:type="dcterms:W3CDTF">2025-07-24T05:56:20Z</dcterms:modified>
</cp:coreProperties>
</file>