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ADA"/>
    <a:srgbClr val="A60001"/>
    <a:srgbClr val="EAF8F9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0" autoAdjust="0"/>
  </p:normalViewPr>
  <p:slideViewPr>
    <p:cSldViewPr snapToGrid="0">
      <p:cViewPr varScale="1">
        <p:scale>
          <a:sx n="116" d="100"/>
          <a:sy n="116" d="100"/>
        </p:scale>
        <p:origin x="10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2025-7-21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一、深度融合，精准契合华为生态需求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首先看我们与华为客户的重叠度。政府、科研、行业企业，是华为云业务深耕的核心领域，也是云图的目标客户群。以智慧城市项目为例，政府需要统一管理多厂商算力资源，既要用华为云的可靠底座，又要纳管其他异构资源；科研机构做大型项目，要整合华为超算中心、昇腾算力，还要灵活调度第三方资源；行业企业，不管是制造业 </a:t>
            </a:r>
            <a:r>
              <a:rPr lang="en-US" altLang="zh-CN" b="0" i="0" dirty="0">
                <a:effectLst/>
                <a:latin typeface="Inter"/>
              </a:rPr>
              <a:t>AI </a:t>
            </a:r>
            <a:r>
              <a:rPr lang="zh-CN" altLang="en-US" b="0" i="0" dirty="0">
                <a:effectLst/>
                <a:latin typeface="Inter"/>
              </a:rPr>
              <a:t>质检，还是医疗健康云，都需要 “算力 </a:t>
            </a:r>
            <a:r>
              <a:rPr lang="en-US" altLang="zh-CN" b="0" i="0" dirty="0">
                <a:effectLst/>
                <a:latin typeface="Inter"/>
              </a:rPr>
              <a:t>+ </a:t>
            </a:r>
            <a:r>
              <a:rPr lang="zh-CN" altLang="en-US" b="0" i="0" dirty="0">
                <a:effectLst/>
                <a:latin typeface="Inter"/>
              </a:rPr>
              <a:t>模型” 一体化运营。云图与华为客户深度重叠，这是我们携手的基础，能共同精准触达目标群体 。</a:t>
            </a:r>
          </a:p>
          <a:p>
            <a:pPr algn="l"/>
            <a:br>
              <a:rPr lang="zh-CN" altLang="en-US" dirty="0"/>
            </a:br>
            <a:r>
              <a:rPr lang="zh-CN" altLang="en-US" b="0" i="0" dirty="0">
                <a:effectLst/>
                <a:latin typeface="Inter"/>
              </a:rPr>
              <a:t>从华为生态需求看，云图能补足关键能力。华为云在异构资源管理、模型全生命周期运营上有优化空间，比如跨厂商算力调度，不同厂商的 </a:t>
            </a:r>
            <a:r>
              <a:rPr lang="en-US" altLang="zh-CN" b="0" i="0" dirty="0">
                <a:effectLst/>
                <a:latin typeface="Inter"/>
              </a:rPr>
              <a:t>GPU</a:t>
            </a:r>
            <a:r>
              <a:rPr lang="zh-CN" altLang="en-US" b="0" i="0" dirty="0">
                <a:effectLst/>
                <a:latin typeface="Inter"/>
              </a:rPr>
              <a:t>、</a:t>
            </a:r>
            <a:r>
              <a:rPr lang="en-US" altLang="zh-CN" b="0" i="0" dirty="0">
                <a:effectLst/>
                <a:latin typeface="Inter"/>
              </a:rPr>
              <a:t>NPU </a:t>
            </a:r>
            <a:r>
              <a:rPr lang="zh-CN" altLang="en-US" b="0" i="0" dirty="0">
                <a:effectLst/>
                <a:latin typeface="Inter"/>
              </a:rPr>
              <a:t>怎么协同？模型从试用、部署到监控，怎么更流畅？云图的统一纳管、模型在线体验、智能调度就能补上这些短板。像在某国家重点实验室项目里，我们用云图整合华为昇腾和其他算力，让科研任务调度效率提升 </a:t>
            </a:r>
            <a:r>
              <a:rPr lang="en-US" altLang="zh-CN" b="0" i="0" dirty="0">
                <a:effectLst/>
                <a:latin typeface="Inter"/>
              </a:rPr>
              <a:t>30% </a:t>
            </a:r>
            <a:r>
              <a:rPr lang="zh-CN" altLang="en-US" b="0" i="0" dirty="0">
                <a:effectLst/>
                <a:latin typeface="Inter"/>
              </a:rPr>
              <a:t>，覆盖更多行业场景，增强华为生态的技术韧性。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二、融合路径：全栈协同，构建核心竞争力</a:t>
            </a:r>
            <a:endParaRPr lang="en-US" altLang="zh-CN" b="1" i="0" dirty="0">
              <a:solidFill>
                <a:srgbClr val="000000"/>
              </a:solidFill>
              <a:effectLst/>
              <a:latin typeface="Inter"/>
            </a:endParaRP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（一）算力资源层：统一纳管，释放全栈潜力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云图能对华为全栈算力资源 “一管到底”。华为公有云的 </a:t>
            </a:r>
            <a:r>
              <a:rPr lang="en-US" altLang="zh-CN" b="0" i="0" dirty="0">
                <a:effectLst/>
                <a:latin typeface="Inter"/>
              </a:rPr>
              <a:t>ECS</a:t>
            </a:r>
            <a:r>
              <a:rPr lang="zh-CN" altLang="en-US" b="0" i="0" dirty="0">
                <a:effectLst/>
                <a:latin typeface="Inter"/>
              </a:rPr>
              <a:t>、</a:t>
            </a:r>
            <a:r>
              <a:rPr lang="en-US" altLang="zh-CN" b="0" i="0" dirty="0">
                <a:effectLst/>
                <a:latin typeface="Inter"/>
              </a:rPr>
              <a:t>GPU </a:t>
            </a:r>
            <a:r>
              <a:rPr lang="zh-CN" altLang="en-US" b="0" i="0" dirty="0">
                <a:effectLst/>
                <a:latin typeface="Inter"/>
              </a:rPr>
              <a:t>云主机，私有云的 </a:t>
            </a:r>
            <a:r>
              <a:rPr lang="en-US" altLang="zh-CN" b="0" i="0" dirty="0" err="1">
                <a:effectLst/>
                <a:latin typeface="Inter"/>
              </a:rPr>
              <a:t>ManageOne</a:t>
            </a:r>
            <a:r>
              <a:rPr lang="zh-CN" altLang="en-US" b="0" i="0" dirty="0">
                <a:effectLst/>
                <a:latin typeface="Inter"/>
              </a:rPr>
              <a:t>、华为云 </a:t>
            </a:r>
            <a:r>
              <a:rPr lang="en-US" altLang="zh-CN" b="0" i="0" dirty="0">
                <a:effectLst/>
                <a:latin typeface="Inter"/>
              </a:rPr>
              <a:t>Stack</a:t>
            </a:r>
            <a:r>
              <a:rPr lang="zh-CN" altLang="en-US" b="0" i="0" dirty="0">
                <a:effectLst/>
                <a:latin typeface="Inter"/>
              </a:rPr>
              <a:t>，虚拟化平台 </a:t>
            </a:r>
            <a:r>
              <a:rPr lang="en-US" altLang="zh-CN" b="0" i="0" dirty="0" err="1">
                <a:effectLst/>
                <a:latin typeface="Inter"/>
              </a:rPr>
              <a:t>FusionCompute</a:t>
            </a:r>
            <a:r>
              <a:rPr lang="zh-CN" altLang="en-US" b="0" i="0" dirty="0">
                <a:effectLst/>
                <a:latin typeface="Inter"/>
              </a:rPr>
              <a:t>，容器云 </a:t>
            </a:r>
            <a:r>
              <a:rPr lang="en-US" altLang="zh-CN" b="0" i="0" dirty="0">
                <a:effectLst/>
                <a:latin typeface="Inter"/>
              </a:rPr>
              <a:t>CCE</a:t>
            </a:r>
            <a:r>
              <a:rPr lang="zh-CN" altLang="en-US" b="0" i="0" dirty="0">
                <a:effectLst/>
                <a:latin typeface="Inter"/>
              </a:rPr>
              <a:t>，还有昇腾 </a:t>
            </a:r>
            <a:r>
              <a:rPr lang="en-US" altLang="zh-CN" b="0" i="0" dirty="0">
                <a:effectLst/>
                <a:latin typeface="Inter"/>
              </a:rPr>
              <a:t>NPU</a:t>
            </a:r>
            <a:r>
              <a:rPr lang="zh-CN" altLang="en-US" b="0" i="0" dirty="0">
                <a:effectLst/>
                <a:latin typeface="Inter"/>
              </a:rPr>
              <a:t>、昆仑芯 </a:t>
            </a:r>
            <a:r>
              <a:rPr lang="en-US" altLang="zh-CN" b="0" i="0" dirty="0">
                <a:effectLst/>
                <a:latin typeface="Inter"/>
              </a:rPr>
              <a:t>GPU </a:t>
            </a:r>
            <a:r>
              <a:rPr lang="zh-CN" altLang="en-US" b="0" i="0" dirty="0">
                <a:effectLst/>
                <a:latin typeface="Inter"/>
              </a:rPr>
              <a:t>等异构算力，都能纳入云图的统一监控、调度与管理。打个比方，就像给华为全栈算力建了个 “智慧大脑”，不管是政务云里的通用算力，还是科研项目里的异构算力协同，都能高效调配，让资源不闲置、需求有响应 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（二）服务层：深度集成，打造一体化体验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在服务层，云图和华为云 </a:t>
            </a:r>
            <a:r>
              <a:rPr lang="en-US" altLang="zh-CN" b="0" i="0" dirty="0">
                <a:effectLst/>
                <a:latin typeface="Inter"/>
              </a:rPr>
              <a:t>API </a:t>
            </a:r>
            <a:r>
              <a:rPr lang="zh-CN" altLang="en-US" b="0" i="0" dirty="0">
                <a:effectLst/>
                <a:latin typeface="Inter"/>
              </a:rPr>
              <a:t>网关深度对接。把华为云的 </a:t>
            </a:r>
            <a:r>
              <a:rPr lang="en-US" altLang="zh-CN" b="0" i="0" dirty="0">
                <a:effectLst/>
                <a:latin typeface="Inter"/>
              </a:rPr>
              <a:t>AI </a:t>
            </a:r>
            <a:r>
              <a:rPr lang="zh-CN" altLang="en-US" b="0" i="0" dirty="0">
                <a:effectLst/>
                <a:latin typeface="Inter"/>
              </a:rPr>
              <a:t>服务 </a:t>
            </a:r>
            <a:r>
              <a:rPr lang="en-US" altLang="zh-CN" b="0" i="0" dirty="0" err="1">
                <a:effectLst/>
                <a:latin typeface="Inter"/>
              </a:rPr>
              <a:t>ModelArts</a:t>
            </a:r>
            <a:r>
              <a:rPr lang="zh-CN" altLang="en-US" b="0" i="0" dirty="0">
                <a:effectLst/>
                <a:latin typeface="Inter"/>
              </a:rPr>
              <a:t>、</a:t>
            </a:r>
            <a:r>
              <a:rPr lang="en-US" altLang="zh-CN" b="0" i="0" dirty="0">
                <a:effectLst/>
                <a:latin typeface="Inter"/>
              </a:rPr>
              <a:t>HPC </a:t>
            </a:r>
            <a:r>
              <a:rPr lang="zh-CN" altLang="en-US" b="0" i="0" dirty="0">
                <a:effectLst/>
                <a:latin typeface="Inter"/>
              </a:rPr>
              <a:t>服务、数据库服务等，搬进云图 “算力商城”，变成标准化商品。租户不用在复杂的系统间跳转，一键申请就能调用。比如企业要做 </a:t>
            </a:r>
            <a:r>
              <a:rPr lang="en-US" altLang="zh-CN" b="0" i="0" dirty="0">
                <a:effectLst/>
                <a:latin typeface="Inter"/>
              </a:rPr>
              <a:t>AI </a:t>
            </a:r>
            <a:r>
              <a:rPr lang="zh-CN" altLang="en-US" b="0" i="0" dirty="0">
                <a:effectLst/>
                <a:latin typeface="Inter"/>
              </a:rPr>
              <a:t>模型训练，以前得在华为云不同服务里来回折腾，现在在云图商城选好 </a:t>
            </a:r>
            <a:r>
              <a:rPr lang="en-US" altLang="zh-CN" b="0" i="0" dirty="0" err="1">
                <a:effectLst/>
                <a:latin typeface="Inter"/>
              </a:rPr>
              <a:t>ModelArts</a:t>
            </a:r>
            <a:r>
              <a:rPr lang="en-US" altLang="zh-CN" b="0" i="0" dirty="0">
                <a:effectLst/>
                <a:latin typeface="Inter"/>
              </a:rPr>
              <a:t> </a:t>
            </a:r>
            <a:r>
              <a:rPr lang="zh-CN" altLang="en-US" b="0" i="0" dirty="0">
                <a:effectLst/>
                <a:latin typeface="Inter"/>
              </a:rPr>
              <a:t>资源、</a:t>
            </a:r>
            <a:r>
              <a:rPr lang="en-US" altLang="zh-CN" b="0" i="0" dirty="0">
                <a:effectLst/>
                <a:latin typeface="Inter"/>
              </a:rPr>
              <a:t>HPC </a:t>
            </a:r>
            <a:r>
              <a:rPr lang="zh-CN" altLang="en-US" b="0" i="0" dirty="0">
                <a:effectLst/>
                <a:latin typeface="Inter"/>
              </a:rPr>
              <a:t>集群，直接下单，服务调用闭环打通，效率大幅提升，这也让华为云的优质服务更 “接地气”，触达更多客户 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（三）运营层：体系融合，赋能精细管理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运营体系融合是关键一环。云图的计量计费、租户管理、工单流程，和华为云账户系统、账单系统深度打通。一方面，统一计费模式灵活，按需、包年包月、按次计费，适配不同客户需求，还能结合地方政策搞算力券补贴。比如地方政府推 “智算补贴”，企业用云图能直接把补贴和华为云资源采购挂钩，降低使用门槛，吸引更多租户；另一方面，多租户权限隔离，满足政府、科研、企业不同组织架构的权限需求，让管理更精细、更安全，增强客户对华为生态的粘性 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三、价值与前景：业绩、生态、市场的三重增益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（一）业绩提升：从 “门槛” 到 “粘性” 的增长逻辑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对华为云资源销售来说，云图是 “拓客引擎”。“算力商城” 把华为云资源商品化、低门槛化，中小企业也能轻松采购。多维度计费 </a:t>
            </a:r>
            <a:r>
              <a:rPr lang="en-US" altLang="zh-CN" b="0" i="0" dirty="0">
                <a:effectLst/>
                <a:latin typeface="Inter"/>
              </a:rPr>
              <a:t>+ </a:t>
            </a:r>
            <a:r>
              <a:rPr lang="zh-CN" altLang="en-US" b="0" i="0" dirty="0">
                <a:effectLst/>
                <a:latin typeface="Inter"/>
              </a:rPr>
              <a:t>算力券补贴，既能提升单客户 </a:t>
            </a:r>
            <a:r>
              <a:rPr lang="en-US" altLang="zh-CN" b="0" i="0" dirty="0">
                <a:effectLst/>
                <a:latin typeface="Inter"/>
              </a:rPr>
              <a:t>ARPU </a:t>
            </a:r>
            <a:r>
              <a:rPr lang="zh-CN" altLang="en-US" b="0" i="0" dirty="0">
                <a:effectLst/>
                <a:latin typeface="Inter"/>
              </a:rPr>
              <a:t>值（比如按需计费让企业用得越多、付费越灵活，长期包年包月锁定稳定收入），又能通过补贴政策吸引新客户。数据不会说谎，试点区域接入云图后，华为云新租户增长 </a:t>
            </a:r>
            <a:r>
              <a:rPr lang="en-US" altLang="zh-CN" b="0" i="0" dirty="0">
                <a:effectLst/>
                <a:latin typeface="Inter"/>
              </a:rPr>
              <a:t>25% </a:t>
            </a:r>
            <a:r>
              <a:rPr lang="zh-CN" altLang="en-US" b="0" i="0" dirty="0">
                <a:effectLst/>
                <a:latin typeface="Inter"/>
              </a:rPr>
              <a:t>，单客户月均消费提升 </a:t>
            </a:r>
            <a:r>
              <a:rPr lang="en-US" altLang="zh-CN" b="0" i="0" dirty="0">
                <a:effectLst/>
                <a:latin typeface="Inter"/>
              </a:rPr>
              <a:t>18% </a:t>
            </a:r>
            <a:r>
              <a:rPr lang="zh-CN" altLang="en-US" b="0" i="0" dirty="0">
                <a:effectLst/>
                <a:latin typeface="Inter"/>
              </a:rPr>
              <a:t>，这就是业绩提升的直观体现 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（二）生态增强：从 “单一” 到 “兼容” 的生态闭环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云图的 “华为算力 </a:t>
            </a:r>
            <a:r>
              <a:rPr lang="en-US" altLang="zh-CN" b="0" i="0" dirty="0">
                <a:effectLst/>
                <a:latin typeface="Inter"/>
              </a:rPr>
              <a:t>+ </a:t>
            </a:r>
            <a:r>
              <a:rPr lang="zh-CN" altLang="en-US" b="0" i="0" dirty="0">
                <a:effectLst/>
                <a:latin typeface="Inter"/>
              </a:rPr>
              <a:t>第三方资源” 混合管理，让华为生态兼容性更强。以前客户担心 “锁死” 在单一厂商，现在用云图，既能用华为的优质算力，也能纳管其他资源，生态更开放。同时，定制化运营工具加深客户依赖，像健康云项目里，专属大屏、医疗报表这些功能，让客户觉得 “离不开” 华为生态，粘性直接拉满，生态竞争力持续提升 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Inter"/>
              </a:rPr>
              <a:t>（三）市场拓展：从 “短期” 到 “长期” 的共赢布局</a:t>
            </a:r>
          </a:p>
          <a:p>
            <a:pPr algn="l"/>
            <a:r>
              <a:rPr lang="zh-CN" altLang="en-US" b="0" i="0" dirty="0">
                <a:effectLst/>
                <a:latin typeface="Inter"/>
              </a:rPr>
              <a:t>从市场空间看，我们和华为携手，能共同攻略客户、绑定长期价值。针对科研机构，推 “华为昇腾算力 </a:t>
            </a:r>
            <a:r>
              <a:rPr lang="en-US" altLang="zh-CN" b="0" i="0" dirty="0">
                <a:effectLst/>
                <a:latin typeface="Inter"/>
              </a:rPr>
              <a:t>+ </a:t>
            </a:r>
            <a:r>
              <a:rPr lang="zh-CN" altLang="en-US" b="0" i="0" dirty="0">
                <a:effectLst/>
                <a:latin typeface="Inter"/>
              </a:rPr>
              <a:t>云图算网大脑”，解决异构调度难题；针对健康云，打包 “华为云资源 </a:t>
            </a:r>
            <a:r>
              <a:rPr lang="en-US" altLang="zh-CN" b="0" i="0" dirty="0">
                <a:effectLst/>
                <a:latin typeface="Inter"/>
              </a:rPr>
              <a:t>+ </a:t>
            </a:r>
            <a:r>
              <a:rPr lang="zh-CN" altLang="en-US" b="0" i="0" dirty="0">
                <a:effectLst/>
                <a:latin typeface="Inter"/>
              </a:rPr>
              <a:t>云图定制门户”。这些联合方案，能把短期项目变成长期合作。而且，云图的轻量化运营、行业定制灵活度，能覆盖华为云原生工具没触达的中小客户、垂直场景，市场蛋糕越做越大 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73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D00B-37C3-476F-896A-CC1545443E33}" type="datetimeFigureOut">
              <a:rPr lang="zh-CN" altLang="en-US" smtClean="0"/>
              <a:t>2025-7-21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2A40-9F21-400F-82F5-B85EB1CC0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D00B-37C3-476F-896A-CC1545443E33}" type="datetimeFigureOut">
              <a:rPr lang="zh-CN" altLang="en-US" smtClean="0"/>
              <a:t>2025-7-21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2A40-9F21-400F-82F5-B85EB1CC0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sym typeface="+mn-ea"/>
              </a:rPr>
              <a:t>云图</a:t>
            </a:r>
            <a:r>
              <a:rPr kumimoji="1" lang="en-US" altLang="zh-CN">
                <a:sym typeface="+mn-ea"/>
              </a:rPr>
              <a:t>-</a:t>
            </a:r>
            <a:r>
              <a:rPr kumimoji="1" lang="zh-CN" altLang="en-US">
                <a:sym typeface="+mn-ea"/>
              </a:rPr>
              <a:t>智算运营平台介绍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200E6F6-5CAE-81AE-3131-034427D41374}"/>
              </a:ext>
            </a:extLst>
          </p:cNvPr>
          <p:cNvSpPr txBox="1">
            <a:spLocks/>
          </p:cNvSpPr>
          <p:nvPr/>
        </p:nvSpPr>
        <p:spPr>
          <a:xfrm>
            <a:off x="255948" y="165131"/>
            <a:ext cx="10981611" cy="507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440"/>
              </a:lnSpc>
              <a:spcBef>
                <a:spcPct val="0"/>
              </a:spcBef>
              <a:buNone/>
              <a:defRPr sz="3600" kern="1200" baseline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665" b="1" dirty="0">
                <a:solidFill>
                  <a:srgbClr val="A60001"/>
                </a:solidFill>
                <a:latin typeface="+mj-ea"/>
                <a:cs typeface="+mj-cs"/>
              </a:rPr>
              <a:t>和华为的深度融合</a:t>
            </a:r>
          </a:p>
        </p:txBody>
      </p:sp>
      <p:pic>
        <p:nvPicPr>
          <p:cNvPr id="6" name="picture 2246">
            <a:extLst>
              <a:ext uri="{FF2B5EF4-FFF2-40B4-BE49-F238E27FC236}">
                <a16:creationId xmlns:a16="http://schemas.microsoft.com/office/drawing/2014/main" id="{860C636D-AA0A-2972-91A6-0C0A3001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04166" y="3281264"/>
            <a:ext cx="309581" cy="30870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621BEAE-D9F0-2D65-2CC9-937362D19F32}"/>
              </a:ext>
            </a:extLst>
          </p:cNvPr>
          <p:cNvGrpSpPr/>
          <p:nvPr/>
        </p:nvGrpSpPr>
        <p:grpSpPr>
          <a:xfrm>
            <a:off x="8236806" y="3281265"/>
            <a:ext cx="272258" cy="293392"/>
            <a:chOff x="7903226" y="3126759"/>
            <a:chExt cx="272258" cy="246695"/>
          </a:xfrm>
        </p:grpSpPr>
        <p:pic>
          <p:nvPicPr>
            <p:cNvPr id="10" name="picture 2270">
              <a:extLst>
                <a:ext uri="{FF2B5EF4-FFF2-40B4-BE49-F238E27FC236}">
                  <a16:creationId xmlns:a16="http://schemas.microsoft.com/office/drawing/2014/main" id="{61B6D035-265A-DF2C-9E3F-1A82BC39A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7903746" y="3205814"/>
              <a:ext cx="270983" cy="167640"/>
            </a:xfrm>
            <a:prstGeom prst="rect">
              <a:avLst/>
            </a:prstGeom>
          </p:spPr>
        </p:pic>
        <p:pic>
          <p:nvPicPr>
            <p:cNvPr id="11" name="picture 2276">
              <a:extLst>
                <a:ext uri="{FF2B5EF4-FFF2-40B4-BE49-F238E27FC236}">
                  <a16:creationId xmlns:a16="http://schemas.microsoft.com/office/drawing/2014/main" id="{0B22E207-B572-2CA5-1526-127B39407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7903226" y="3126759"/>
              <a:ext cx="272258" cy="131955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5069F4F-0CEE-61AA-A69A-353C6F43FCA9}"/>
              </a:ext>
            </a:extLst>
          </p:cNvPr>
          <p:cNvGrpSpPr/>
          <p:nvPr/>
        </p:nvGrpSpPr>
        <p:grpSpPr>
          <a:xfrm>
            <a:off x="9252806" y="3334312"/>
            <a:ext cx="260338" cy="235808"/>
            <a:chOff x="8592040" y="3133110"/>
            <a:chExt cx="260338" cy="235808"/>
          </a:xfrm>
        </p:grpSpPr>
        <p:pic>
          <p:nvPicPr>
            <p:cNvPr id="13" name="picture 2278">
              <a:extLst>
                <a:ext uri="{FF2B5EF4-FFF2-40B4-BE49-F238E27FC236}">
                  <a16:creationId xmlns:a16="http://schemas.microsoft.com/office/drawing/2014/main" id="{C1CF2A30-CF09-2D30-0362-27E1EE08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8592040" y="3133110"/>
              <a:ext cx="260338" cy="123959"/>
            </a:xfrm>
            <a:prstGeom prst="rect">
              <a:avLst/>
            </a:prstGeom>
          </p:spPr>
        </p:pic>
        <p:pic>
          <p:nvPicPr>
            <p:cNvPr id="14" name="picture 2280">
              <a:extLst>
                <a:ext uri="{FF2B5EF4-FFF2-40B4-BE49-F238E27FC236}">
                  <a16:creationId xmlns:a16="http://schemas.microsoft.com/office/drawing/2014/main" id="{282E5902-F867-74C8-6844-C4446254D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8592127" y="3253748"/>
              <a:ext cx="260079" cy="115170"/>
            </a:xfrm>
            <a:prstGeom prst="rect">
              <a:avLst/>
            </a:prstGeom>
          </p:spPr>
        </p:pic>
      </p:grpSp>
      <p:sp>
        <p:nvSpPr>
          <p:cNvPr id="26" name="三角形 69">
            <a:extLst>
              <a:ext uri="{FF2B5EF4-FFF2-40B4-BE49-F238E27FC236}">
                <a16:creationId xmlns:a16="http://schemas.microsoft.com/office/drawing/2014/main" id="{D8AA37A1-DA8A-7AA3-4FDF-35A365749C6F}"/>
              </a:ext>
            </a:extLst>
          </p:cNvPr>
          <p:cNvSpPr/>
          <p:nvPr/>
        </p:nvSpPr>
        <p:spPr>
          <a:xfrm rot="19800000">
            <a:off x="2554208" y="2315538"/>
            <a:ext cx="2050500" cy="2143760"/>
          </a:xfrm>
          <a:prstGeom prst="triangle">
            <a:avLst/>
          </a:prstGeom>
          <a:noFill/>
          <a:ln w="15875">
            <a:solidFill>
              <a:schemeClr val="tx1">
                <a:lumMod val="50000"/>
                <a:lumOff val="50000"/>
                <a:alpha val="2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三角形 68">
            <a:extLst>
              <a:ext uri="{FF2B5EF4-FFF2-40B4-BE49-F238E27FC236}">
                <a16:creationId xmlns:a16="http://schemas.microsoft.com/office/drawing/2014/main" id="{223F3C58-803F-6B1E-7ED9-EBF7DFB7C689}"/>
              </a:ext>
            </a:extLst>
          </p:cNvPr>
          <p:cNvSpPr/>
          <p:nvPr/>
        </p:nvSpPr>
        <p:spPr>
          <a:xfrm rot="21164334">
            <a:off x="2774170" y="2256963"/>
            <a:ext cx="2050500" cy="2143760"/>
          </a:xfrm>
          <a:prstGeom prst="triangle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C2E7239-D068-408B-0CF5-A9BEBD5E6B70}"/>
              </a:ext>
            </a:extLst>
          </p:cNvPr>
          <p:cNvGrpSpPr/>
          <p:nvPr/>
        </p:nvGrpSpPr>
        <p:grpSpPr>
          <a:xfrm>
            <a:off x="3445349" y="2098080"/>
            <a:ext cx="600946" cy="600946"/>
            <a:chOff x="3772395" y="2098080"/>
            <a:chExt cx="600946" cy="60094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C2A0820-6123-8B98-A68A-B4C52ACCC1EE}"/>
                </a:ext>
              </a:extLst>
            </p:cNvPr>
            <p:cNvSpPr/>
            <p:nvPr/>
          </p:nvSpPr>
          <p:spPr>
            <a:xfrm>
              <a:off x="3772395" y="2098080"/>
              <a:ext cx="600946" cy="6009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形 29" descr="男性形象 纯色填充">
              <a:extLst>
                <a:ext uri="{FF2B5EF4-FFF2-40B4-BE49-F238E27FC236}">
                  <a16:creationId xmlns:a16="http://schemas.microsoft.com/office/drawing/2014/main" id="{033FD3E5-66CA-C7AB-210B-411D159B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44268" y="2169953"/>
              <a:ext cx="457200" cy="457200"/>
            </a:xfrm>
            <a:prstGeom prst="rect">
              <a:avLst/>
            </a:prstGeom>
          </p:spPr>
        </p:pic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F2D505EF-E207-5916-19E5-E6FF1AF95AD0}"/>
              </a:ext>
            </a:extLst>
          </p:cNvPr>
          <p:cNvSpPr/>
          <p:nvPr/>
        </p:nvSpPr>
        <p:spPr>
          <a:xfrm>
            <a:off x="2722273" y="4142381"/>
            <a:ext cx="600946" cy="6009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25D443C-4DFC-B683-3AFE-2D69BEEA761A}"/>
              </a:ext>
            </a:extLst>
          </p:cNvPr>
          <p:cNvSpPr/>
          <p:nvPr/>
        </p:nvSpPr>
        <p:spPr>
          <a:xfrm>
            <a:off x="4616777" y="3899462"/>
            <a:ext cx="600946" cy="6009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Disclaimer">
            <a:extLst>
              <a:ext uri="{FF2B5EF4-FFF2-40B4-BE49-F238E27FC236}">
                <a16:creationId xmlns:a16="http://schemas.microsoft.com/office/drawing/2014/main" id="{2B9DD388-DABD-F6FC-1B5D-65549A6419F4}"/>
              </a:ext>
            </a:extLst>
          </p:cNvPr>
          <p:cNvSpPr/>
          <p:nvPr/>
        </p:nvSpPr>
        <p:spPr>
          <a:xfrm>
            <a:off x="5482770" y="3283634"/>
            <a:ext cx="1027860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统一纳管</a:t>
            </a:r>
            <a:endParaRPr lang="en-US" altLang="zh-CN" sz="14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itchFamily="18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深度集成</a:t>
            </a:r>
          </a:p>
        </p:txBody>
      </p:sp>
      <p:sp>
        <p:nvSpPr>
          <p:cNvPr id="34" name="Disclaimer">
            <a:extLst>
              <a:ext uri="{FF2B5EF4-FFF2-40B4-BE49-F238E27FC236}">
                <a16:creationId xmlns:a16="http://schemas.microsoft.com/office/drawing/2014/main" id="{E731F3B1-C6DD-884B-867E-725E6D491F13}"/>
              </a:ext>
            </a:extLst>
          </p:cNvPr>
          <p:cNvSpPr/>
          <p:nvPr/>
        </p:nvSpPr>
        <p:spPr>
          <a:xfrm>
            <a:off x="3381573" y="1835933"/>
            <a:ext cx="728497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政府</a:t>
            </a:r>
          </a:p>
        </p:txBody>
      </p:sp>
      <p:sp>
        <p:nvSpPr>
          <p:cNvPr id="35" name="Disclaimer">
            <a:extLst>
              <a:ext uri="{FF2B5EF4-FFF2-40B4-BE49-F238E27FC236}">
                <a16:creationId xmlns:a16="http://schemas.microsoft.com/office/drawing/2014/main" id="{1CC1EF4E-1042-1F30-92CF-85D47D87CD98}"/>
              </a:ext>
            </a:extLst>
          </p:cNvPr>
          <p:cNvSpPr/>
          <p:nvPr/>
        </p:nvSpPr>
        <p:spPr>
          <a:xfrm>
            <a:off x="2637551" y="4813080"/>
            <a:ext cx="728497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科研</a:t>
            </a:r>
          </a:p>
        </p:txBody>
      </p:sp>
      <p:sp>
        <p:nvSpPr>
          <p:cNvPr id="36" name="Disclaimer">
            <a:extLst>
              <a:ext uri="{FF2B5EF4-FFF2-40B4-BE49-F238E27FC236}">
                <a16:creationId xmlns:a16="http://schemas.microsoft.com/office/drawing/2014/main" id="{26EDA3E4-DCC5-1587-5FDE-097832C8DB2B}"/>
              </a:ext>
            </a:extLst>
          </p:cNvPr>
          <p:cNvSpPr/>
          <p:nvPr/>
        </p:nvSpPr>
        <p:spPr>
          <a:xfrm>
            <a:off x="4600816" y="4569048"/>
            <a:ext cx="728497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行业企业</a:t>
            </a:r>
          </a:p>
        </p:txBody>
      </p:sp>
      <p:sp>
        <p:nvSpPr>
          <p:cNvPr id="37" name="Disclaimer">
            <a:extLst>
              <a:ext uri="{FF2B5EF4-FFF2-40B4-BE49-F238E27FC236}">
                <a16:creationId xmlns:a16="http://schemas.microsoft.com/office/drawing/2014/main" id="{0668C50E-2CF2-1974-B989-BA9C1B8CD070}"/>
              </a:ext>
            </a:extLst>
          </p:cNvPr>
          <p:cNvSpPr/>
          <p:nvPr/>
        </p:nvSpPr>
        <p:spPr>
          <a:xfrm>
            <a:off x="6914538" y="1595105"/>
            <a:ext cx="879775" cy="18466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计量计费</a:t>
            </a:r>
          </a:p>
        </p:txBody>
      </p:sp>
      <p:sp>
        <p:nvSpPr>
          <p:cNvPr id="38" name="Disclaimer">
            <a:extLst>
              <a:ext uri="{FF2B5EF4-FFF2-40B4-BE49-F238E27FC236}">
                <a16:creationId xmlns:a16="http://schemas.microsoft.com/office/drawing/2014/main" id="{4BC2130E-C4A6-E450-3D4B-8950F1C25CE2}"/>
              </a:ext>
            </a:extLst>
          </p:cNvPr>
          <p:cNvSpPr/>
          <p:nvPr/>
        </p:nvSpPr>
        <p:spPr>
          <a:xfrm>
            <a:off x="7930538" y="1595105"/>
            <a:ext cx="879775" cy="18466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工单管理</a:t>
            </a:r>
          </a:p>
        </p:txBody>
      </p:sp>
      <p:sp>
        <p:nvSpPr>
          <p:cNvPr id="39" name="Disclaimer">
            <a:extLst>
              <a:ext uri="{FF2B5EF4-FFF2-40B4-BE49-F238E27FC236}">
                <a16:creationId xmlns:a16="http://schemas.microsoft.com/office/drawing/2014/main" id="{E215DB88-D43B-8595-FE08-5F2773AA338E}"/>
              </a:ext>
            </a:extLst>
          </p:cNvPr>
          <p:cNvSpPr/>
          <p:nvPr/>
        </p:nvSpPr>
        <p:spPr>
          <a:xfrm>
            <a:off x="8946538" y="1595105"/>
            <a:ext cx="879775" cy="18466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租户管理</a:t>
            </a:r>
          </a:p>
        </p:txBody>
      </p:sp>
      <p:sp>
        <p:nvSpPr>
          <p:cNvPr id="42" name="Disclaimer">
            <a:extLst>
              <a:ext uri="{FF2B5EF4-FFF2-40B4-BE49-F238E27FC236}">
                <a16:creationId xmlns:a16="http://schemas.microsoft.com/office/drawing/2014/main" id="{6E379B68-C66D-F713-8F66-D995E01ABC17}"/>
              </a:ext>
            </a:extLst>
          </p:cNvPr>
          <p:cNvSpPr/>
          <p:nvPr/>
        </p:nvSpPr>
        <p:spPr>
          <a:xfrm>
            <a:off x="6476549" y="2417781"/>
            <a:ext cx="3961489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与华为云系统深度融合，赋能增益显著</a:t>
            </a:r>
          </a:p>
        </p:txBody>
      </p:sp>
      <p:sp>
        <p:nvSpPr>
          <p:cNvPr id="43" name="Disclaimer">
            <a:extLst>
              <a:ext uri="{FF2B5EF4-FFF2-40B4-BE49-F238E27FC236}">
                <a16:creationId xmlns:a16="http://schemas.microsoft.com/office/drawing/2014/main" id="{7854D057-0F66-DE37-42E3-BEFDB0DCF54E}"/>
              </a:ext>
            </a:extLst>
          </p:cNvPr>
          <p:cNvSpPr/>
          <p:nvPr/>
        </p:nvSpPr>
        <p:spPr>
          <a:xfrm>
            <a:off x="6856693" y="3622661"/>
            <a:ext cx="1027860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AI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服务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itchFamily="18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ModelArts</a:t>
            </a:r>
          </a:p>
        </p:txBody>
      </p:sp>
      <p:sp>
        <p:nvSpPr>
          <p:cNvPr id="44" name="Disclaimer">
            <a:extLst>
              <a:ext uri="{FF2B5EF4-FFF2-40B4-BE49-F238E27FC236}">
                <a16:creationId xmlns:a16="http://schemas.microsoft.com/office/drawing/2014/main" id="{BF9BC740-12D4-E0B7-6115-CCD76B85B63E}"/>
              </a:ext>
            </a:extLst>
          </p:cNvPr>
          <p:cNvSpPr/>
          <p:nvPr/>
        </p:nvSpPr>
        <p:spPr>
          <a:xfrm>
            <a:off x="7872693" y="3714994"/>
            <a:ext cx="1027860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HPC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服务</a:t>
            </a:r>
          </a:p>
        </p:txBody>
      </p:sp>
      <p:sp>
        <p:nvSpPr>
          <p:cNvPr id="45" name="Disclaimer">
            <a:extLst>
              <a:ext uri="{FF2B5EF4-FFF2-40B4-BE49-F238E27FC236}">
                <a16:creationId xmlns:a16="http://schemas.microsoft.com/office/drawing/2014/main" id="{1153FD22-EDBF-A7A4-0703-8091CE9C76BF}"/>
              </a:ext>
            </a:extLst>
          </p:cNvPr>
          <p:cNvSpPr/>
          <p:nvPr/>
        </p:nvSpPr>
        <p:spPr>
          <a:xfrm>
            <a:off x="8888693" y="3714994"/>
            <a:ext cx="1027860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数据库服务</a:t>
            </a:r>
          </a:p>
        </p:txBody>
      </p:sp>
      <p:cxnSp>
        <p:nvCxnSpPr>
          <p:cNvPr id="46" name="直线连接符 94">
            <a:extLst>
              <a:ext uri="{FF2B5EF4-FFF2-40B4-BE49-F238E27FC236}">
                <a16:creationId xmlns:a16="http://schemas.microsoft.com/office/drawing/2014/main" id="{9E2D9A0B-5DCB-ED8C-1104-51A68EFC8634}"/>
              </a:ext>
            </a:extLst>
          </p:cNvPr>
          <p:cNvCxnSpPr/>
          <p:nvPr/>
        </p:nvCxnSpPr>
        <p:spPr>
          <a:xfrm>
            <a:off x="7884553" y="3239042"/>
            <a:ext cx="0" cy="66061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95">
            <a:extLst>
              <a:ext uri="{FF2B5EF4-FFF2-40B4-BE49-F238E27FC236}">
                <a16:creationId xmlns:a16="http://schemas.microsoft.com/office/drawing/2014/main" id="{D76F7596-0ABD-6DBE-30A9-61F747DE0302}"/>
              </a:ext>
            </a:extLst>
          </p:cNvPr>
          <p:cNvCxnSpPr/>
          <p:nvPr/>
        </p:nvCxnSpPr>
        <p:spPr>
          <a:xfrm>
            <a:off x="8900553" y="3239042"/>
            <a:ext cx="0" cy="66061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sclaimer">
            <a:extLst>
              <a:ext uri="{FF2B5EF4-FFF2-40B4-BE49-F238E27FC236}">
                <a16:creationId xmlns:a16="http://schemas.microsoft.com/office/drawing/2014/main" id="{361D23BA-C158-DBB7-D651-DAAEE4A65AAE}"/>
              </a:ext>
            </a:extLst>
          </p:cNvPr>
          <p:cNvSpPr/>
          <p:nvPr/>
        </p:nvSpPr>
        <p:spPr>
          <a:xfrm>
            <a:off x="6862919" y="4142381"/>
            <a:ext cx="3217082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对接华为云 </a:t>
            </a:r>
            <a:r>
              <a:rPr lang="en-US" altLang="zh-CN" sz="1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API </a:t>
            </a:r>
            <a:r>
              <a:rPr lang="zh-CN" altLang="en-US" sz="1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网关实现服务调用闭环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7A0E281-B1D0-6E90-B638-DC83DDE006A1}"/>
              </a:ext>
            </a:extLst>
          </p:cNvPr>
          <p:cNvGrpSpPr/>
          <p:nvPr/>
        </p:nvGrpSpPr>
        <p:grpSpPr>
          <a:xfrm>
            <a:off x="6160999" y="1506021"/>
            <a:ext cx="661860" cy="4110961"/>
            <a:chOff x="3150395" y="3600303"/>
            <a:chExt cx="226394" cy="877702"/>
          </a:xfrm>
        </p:grpSpPr>
        <p:cxnSp>
          <p:nvCxnSpPr>
            <p:cNvPr id="54" name="直线连接符 109">
              <a:extLst>
                <a:ext uri="{FF2B5EF4-FFF2-40B4-BE49-F238E27FC236}">
                  <a16:creationId xmlns:a16="http://schemas.microsoft.com/office/drawing/2014/main" id="{012F62CD-D4D6-A53F-BC21-97BC2DF6862B}"/>
                </a:ext>
              </a:extLst>
            </p:cNvPr>
            <p:cNvCxnSpPr>
              <a:cxnSpLocks/>
            </p:cNvCxnSpPr>
            <p:nvPr/>
          </p:nvCxnSpPr>
          <p:spPr>
            <a:xfrm>
              <a:off x="3152582" y="3600303"/>
              <a:ext cx="224207" cy="44173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10">
              <a:extLst>
                <a:ext uri="{FF2B5EF4-FFF2-40B4-BE49-F238E27FC236}">
                  <a16:creationId xmlns:a16="http://schemas.microsoft.com/office/drawing/2014/main" id="{35B54386-87C5-4E0F-C235-36462CC3F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395" y="4036272"/>
              <a:ext cx="224207" cy="44173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2CF7B635-74C1-5B51-C0C8-699C8CA99B14}"/>
              </a:ext>
            </a:extLst>
          </p:cNvPr>
          <p:cNvSpPr/>
          <p:nvPr/>
        </p:nvSpPr>
        <p:spPr>
          <a:xfrm>
            <a:off x="6266794" y="2814320"/>
            <a:ext cx="589898" cy="14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75E33CD-FD03-EABD-83B3-33492C01F195}"/>
              </a:ext>
            </a:extLst>
          </p:cNvPr>
          <p:cNvSpPr/>
          <p:nvPr/>
        </p:nvSpPr>
        <p:spPr>
          <a:xfrm>
            <a:off x="6266794" y="4346216"/>
            <a:ext cx="589898" cy="14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线连接符 104">
            <a:extLst>
              <a:ext uri="{FF2B5EF4-FFF2-40B4-BE49-F238E27FC236}">
                <a16:creationId xmlns:a16="http://schemas.microsoft.com/office/drawing/2014/main" id="{42C1D69C-EE78-B085-DF86-F2AE3B320326}"/>
              </a:ext>
            </a:extLst>
          </p:cNvPr>
          <p:cNvCxnSpPr>
            <a:cxnSpLocks/>
          </p:cNvCxnSpPr>
          <p:nvPr/>
        </p:nvCxnSpPr>
        <p:spPr>
          <a:xfrm>
            <a:off x="5278969" y="2887032"/>
            <a:ext cx="61916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105">
            <a:extLst>
              <a:ext uri="{FF2B5EF4-FFF2-40B4-BE49-F238E27FC236}">
                <a16:creationId xmlns:a16="http://schemas.microsoft.com/office/drawing/2014/main" id="{C8D59265-180B-5E8E-FE8C-D3CDEAF50CB8}"/>
              </a:ext>
            </a:extLst>
          </p:cNvPr>
          <p:cNvCxnSpPr>
            <a:cxnSpLocks/>
          </p:cNvCxnSpPr>
          <p:nvPr/>
        </p:nvCxnSpPr>
        <p:spPr>
          <a:xfrm>
            <a:off x="5278969" y="4418928"/>
            <a:ext cx="61916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118">
            <a:extLst>
              <a:ext uri="{FF2B5EF4-FFF2-40B4-BE49-F238E27FC236}">
                <a16:creationId xmlns:a16="http://schemas.microsoft.com/office/drawing/2014/main" id="{5E760F17-7E66-50BF-8447-C9CA055D03AD}"/>
              </a:ext>
            </a:extLst>
          </p:cNvPr>
          <p:cNvCxnSpPr>
            <a:cxnSpLocks/>
          </p:cNvCxnSpPr>
          <p:nvPr/>
        </p:nvCxnSpPr>
        <p:spPr>
          <a:xfrm>
            <a:off x="11604625" y="1412240"/>
            <a:ext cx="0" cy="438912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isclaimer">
            <a:extLst>
              <a:ext uri="{FF2B5EF4-FFF2-40B4-BE49-F238E27FC236}">
                <a16:creationId xmlns:a16="http://schemas.microsoft.com/office/drawing/2014/main" id="{FF0EEE96-D8A3-775C-4D10-99DDD47B3466}"/>
              </a:ext>
            </a:extLst>
          </p:cNvPr>
          <p:cNvSpPr/>
          <p:nvPr/>
        </p:nvSpPr>
        <p:spPr>
          <a:xfrm>
            <a:off x="10632496" y="1150753"/>
            <a:ext cx="1170561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长期效益实现</a:t>
            </a:r>
          </a:p>
        </p:txBody>
      </p:sp>
      <p:sp>
        <p:nvSpPr>
          <p:cNvPr id="62" name="Disclaimer">
            <a:extLst>
              <a:ext uri="{FF2B5EF4-FFF2-40B4-BE49-F238E27FC236}">
                <a16:creationId xmlns:a16="http://schemas.microsoft.com/office/drawing/2014/main" id="{6905DDFA-29BF-F646-269D-196C1F5A2C14}"/>
              </a:ext>
            </a:extLst>
          </p:cNvPr>
          <p:cNvSpPr/>
          <p:nvPr/>
        </p:nvSpPr>
        <p:spPr>
          <a:xfrm>
            <a:off x="10632496" y="5844673"/>
            <a:ext cx="1170561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短期效益实现</a:t>
            </a:r>
          </a:p>
        </p:txBody>
      </p:sp>
      <p:sp>
        <p:nvSpPr>
          <p:cNvPr id="63" name="Disclaimer">
            <a:extLst>
              <a:ext uri="{FF2B5EF4-FFF2-40B4-BE49-F238E27FC236}">
                <a16:creationId xmlns:a16="http://schemas.microsoft.com/office/drawing/2014/main" id="{9592EAED-2CC4-C85C-B223-56BCCF0DDCE1}"/>
              </a:ext>
            </a:extLst>
          </p:cNvPr>
          <p:cNvSpPr/>
          <p:nvPr/>
        </p:nvSpPr>
        <p:spPr>
          <a:xfrm>
            <a:off x="10253919" y="2420770"/>
            <a:ext cx="1170561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运营体系融合</a:t>
            </a:r>
          </a:p>
        </p:txBody>
      </p:sp>
      <p:sp>
        <p:nvSpPr>
          <p:cNvPr id="65" name="Disclaimer">
            <a:extLst>
              <a:ext uri="{FF2B5EF4-FFF2-40B4-BE49-F238E27FC236}">
                <a16:creationId xmlns:a16="http://schemas.microsoft.com/office/drawing/2014/main" id="{FA8F0468-F9C4-9942-FAFD-1A289467CAAC}"/>
              </a:ext>
            </a:extLst>
          </p:cNvPr>
          <p:cNvSpPr/>
          <p:nvPr/>
        </p:nvSpPr>
        <p:spPr>
          <a:xfrm>
            <a:off x="10253919" y="3799628"/>
            <a:ext cx="1170561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服务层集成</a:t>
            </a:r>
          </a:p>
        </p:txBody>
      </p:sp>
      <p:sp>
        <p:nvSpPr>
          <p:cNvPr id="67" name="Disclaimer">
            <a:extLst>
              <a:ext uri="{FF2B5EF4-FFF2-40B4-BE49-F238E27FC236}">
                <a16:creationId xmlns:a16="http://schemas.microsoft.com/office/drawing/2014/main" id="{76C0ABA9-518D-667A-F954-A894388A919F}"/>
              </a:ext>
            </a:extLst>
          </p:cNvPr>
          <p:cNvSpPr/>
          <p:nvPr/>
        </p:nvSpPr>
        <p:spPr>
          <a:xfrm>
            <a:off x="10253919" y="5192999"/>
            <a:ext cx="1170561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算力资源调度</a:t>
            </a:r>
          </a:p>
        </p:txBody>
      </p:sp>
      <p:sp>
        <p:nvSpPr>
          <p:cNvPr id="69" name="Disclaimer">
            <a:extLst>
              <a:ext uri="{FF2B5EF4-FFF2-40B4-BE49-F238E27FC236}">
                <a16:creationId xmlns:a16="http://schemas.microsoft.com/office/drawing/2014/main" id="{7C9C26A3-C98C-2249-71A2-6B3F21497615}"/>
              </a:ext>
            </a:extLst>
          </p:cNvPr>
          <p:cNvSpPr/>
          <p:nvPr/>
        </p:nvSpPr>
        <p:spPr>
          <a:xfrm>
            <a:off x="3322098" y="3426666"/>
            <a:ext cx="1027860" cy="609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与华为客户深度重叠</a:t>
            </a:r>
          </a:p>
        </p:txBody>
      </p:sp>
      <p:pic>
        <p:nvPicPr>
          <p:cNvPr id="70" name="图形 69" descr="库存 纯色填充">
            <a:extLst>
              <a:ext uri="{FF2B5EF4-FFF2-40B4-BE49-F238E27FC236}">
                <a16:creationId xmlns:a16="http://schemas.microsoft.com/office/drawing/2014/main" id="{2C12D6CD-3FB8-DCBE-356C-7E8F5E49C3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6374" y="3967616"/>
            <a:ext cx="422976" cy="422976"/>
          </a:xfrm>
          <a:prstGeom prst="rect">
            <a:avLst/>
          </a:prstGeom>
        </p:spPr>
      </p:pic>
      <p:pic>
        <p:nvPicPr>
          <p:cNvPr id="71" name="图形 70" descr="城市 纯色填充">
            <a:extLst>
              <a:ext uri="{FF2B5EF4-FFF2-40B4-BE49-F238E27FC236}">
                <a16:creationId xmlns:a16="http://schemas.microsoft.com/office/drawing/2014/main" id="{C3B485B3-FC56-EBBC-D2A9-4A7A8692BF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4329" y="4225170"/>
            <a:ext cx="420688" cy="420688"/>
          </a:xfrm>
          <a:prstGeom prst="rect">
            <a:avLst/>
          </a:prstGeom>
        </p:spPr>
      </p:pic>
      <p:cxnSp>
        <p:nvCxnSpPr>
          <p:cNvPr id="72" name="直线连接符 152">
            <a:extLst>
              <a:ext uri="{FF2B5EF4-FFF2-40B4-BE49-F238E27FC236}">
                <a16:creationId xmlns:a16="http://schemas.microsoft.com/office/drawing/2014/main" id="{06B14402-CCEB-7D43-25BA-578CA3D18E0B}"/>
              </a:ext>
            </a:extLst>
          </p:cNvPr>
          <p:cNvCxnSpPr>
            <a:cxnSpLocks/>
          </p:cNvCxnSpPr>
          <p:nvPr/>
        </p:nvCxnSpPr>
        <p:spPr>
          <a:xfrm>
            <a:off x="2634302" y="1077427"/>
            <a:ext cx="0" cy="53233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A003B97-9264-F147-15C3-B7B9CC8783A7}"/>
              </a:ext>
            </a:extLst>
          </p:cNvPr>
          <p:cNvGrpSpPr/>
          <p:nvPr/>
        </p:nvGrpSpPr>
        <p:grpSpPr>
          <a:xfrm>
            <a:off x="334962" y="1143028"/>
            <a:ext cx="2106247" cy="1523862"/>
            <a:chOff x="334962" y="1143028"/>
            <a:chExt cx="2106247" cy="1523862"/>
          </a:xfrm>
        </p:grpSpPr>
        <p:sp>
          <p:nvSpPr>
            <p:cNvPr id="74" name="Disclaimer">
              <a:extLst>
                <a:ext uri="{FF2B5EF4-FFF2-40B4-BE49-F238E27FC236}">
                  <a16:creationId xmlns:a16="http://schemas.microsoft.com/office/drawing/2014/main" id="{F47653CD-C337-37C7-EC20-7699EA169641}"/>
                </a:ext>
              </a:extLst>
            </p:cNvPr>
            <p:cNvSpPr/>
            <p:nvPr/>
          </p:nvSpPr>
          <p:spPr>
            <a:xfrm>
              <a:off x="342252" y="1143028"/>
              <a:ext cx="1027860" cy="24622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noProof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itchFamily="18" charset="-122"/>
                </a:rPr>
                <a:t>业绩提升：</a:t>
              </a:r>
            </a:p>
          </p:txBody>
        </p:sp>
        <p:sp>
          <p:nvSpPr>
            <p:cNvPr id="75" name="Disclaimer">
              <a:extLst>
                <a:ext uri="{FF2B5EF4-FFF2-40B4-BE49-F238E27FC236}">
                  <a16:creationId xmlns:a16="http://schemas.microsoft.com/office/drawing/2014/main" id="{6D0E2B77-613F-F634-2C18-84131AEBC1D5}"/>
                </a:ext>
              </a:extLst>
            </p:cNvPr>
            <p:cNvSpPr/>
            <p:nvPr/>
          </p:nvSpPr>
          <p:spPr>
            <a:xfrm>
              <a:off x="334962" y="1367945"/>
              <a:ext cx="2106247" cy="12989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云图的 “算力商城” 和商品化能力可降低华为云资源的购买门槛，结合算力券管理对接政府补贴，吸引更多租户采购；多维度计费模式（按需、包年包月等）可提升单客户 </a:t>
              </a:r>
              <a:r>
                <a:rPr lang="en-US" altLang="zh-CN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ARPU </a:t>
              </a: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值。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CB2B8B5-D01A-DB1C-BCEA-B94E9969EDFE}"/>
              </a:ext>
            </a:extLst>
          </p:cNvPr>
          <p:cNvGrpSpPr/>
          <p:nvPr/>
        </p:nvGrpSpPr>
        <p:grpSpPr>
          <a:xfrm>
            <a:off x="334962" y="2985674"/>
            <a:ext cx="2106247" cy="1523862"/>
            <a:chOff x="334962" y="2942799"/>
            <a:chExt cx="2106247" cy="1523862"/>
          </a:xfrm>
        </p:grpSpPr>
        <p:sp>
          <p:nvSpPr>
            <p:cNvPr id="77" name="Disclaimer">
              <a:extLst>
                <a:ext uri="{FF2B5EF4-FFF2-40B4-BE49-F238E27FC236}">
                  <a16:creationId xmlns:a16="http://schemas.microsoft.com/office/drawing/2014/main" id="{DC855BA3-C3F2-281E-4CBC-FF32ADD038A6}"/>
                </a:ext>
              </a:extLst>
            </p:cNvPr>
            <p:cNvSpPr/>
            <p:nvPr/>
          </p:nvSpPr>
          <p:spPr>
            <a:xfrm>
              <a:off x="342252" y="2942799"/>
              <a:ext cx="1357084" cy="24622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noProof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itchFamily="18" charset="-122"/>
                </a:rPr>
                <a:t>技术能力补足：</a:t>
              </a:r>
            </a:p>
          </p:txBody>
        </p:sp>
        <p:sp>
          <p:nvSpPr>
            <p:cNvPr id="78" name="Disclaimer">
              <a:extLst>
                <a:ext uri="{FF2B5EF4-FFF2-40B4-BE49-F238E27FC236}">
                  <a16:creationId xmlns:a16="http://schemas.microsoft.com/office/drawing/2014/main" id="{CA97FB39-7A4E-1031-47C6-3967F030CF4C}"/>
                </a:ext>
              </a:extLst>
            </p:cNvPr>
            <p:cNvSpPr/>
            <p:nvPr/>
          </p:nvSpPr>
          <p:spPr>
            <a:xfrm>
              <a:off x="334962" y="3167716"/>
              <a:ext cx="2106247" cy="12989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华为云在异构资源管理（如跨厂商算力调度）、模型全生命周期运营（试用 </a:t>
              </a:r>
              <a:r>
                <a:rPr lang="en-US" altLang="zh-CN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- </a:t>
              </a: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部署 </a:t>
              </a:r>
              <a:r>
                <a:rPr lang="en-US" altLang="zh-CN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- </a:t>
              </a: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监控）等场景存在短板，云图可通过统一纳管、模型在线体验、智能调度等功能补足，覆盖更多行业场景。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2DA1257-4DBE-581F-5164-D28058FAEFB2}"/>
              </a:ext>
            </a:extLst>
          </p:cNvPr>
          <p:cNvGrpSpPr/>
          <p:nvPr/>
        </p:nvGrpSpPr>
        <p:grpSpPr>
          <a:xfrm>
            <a:off x="334962" y="4828319"/>
            <a:ext cx="2106247" cy="1508171"/>
            <a:chOff x="334962" y="4828319"/>
            <a:chExt cx="2106247" cy="1508171"/>
          </a:xfrm>
        </p:grpSpPr>
        <p:sp>
          <p:nvSpPr>
            <p:cNvPr id="80" name="Disclaimer">
              <a:extLst>
                <a:ext uri="{FF2B5EF4-FFF2-40B4-BE49-F238E27FC236}">
                  <a16:creationId xmlns:a16="http://schemas.microsoft.com/office/drawing/2014/main" id="{8A693683-14CC-4AB0-D48B-5C6614A0BC25}"/>
                </a:ext>
              </a:extLst>
            </p:cNvPr>
            <p:cNvSpPr/>
            <p:nvPr/>
          </p:nvSpPr>
          <p:spPr>
            <a:xfrm>
              <a:off x="342252" y="4828319"/>
              <a:ext cx="1223962" cy="24622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noProof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itchFamily="18" charset="-122"/>
                </a:rPr>
                <a:t>生态粘性增强：</a:t>
              </a:r>
            </a:p>
          </p:txBody>
        </p:sp>
        <p:sp>
          <p:nvSpPr>
            <p:cNvPr id="81" name="Disclaimer">
              <a:extLst>
                <a:ext uri="{FF2B5EF4-FFF2-40B4-BE49-F238E27FC236}">
                  <a16:creationId xmlns:a16="http://schemas.microsoft.com/office/drawing/2014/main" id="{2A48E3CC-7F43-4CB5-CA53-A3323BD107F3}"/>
                </a:ext>
              </a:extLst>
            </p:cNvPr>
            <p:cNvSpPr/>
            <p:nvPr/>
          </p:nvSpPr>
          <p:spPr>
            <a:xfrm>
              <a:off x="334962" y="5037545"/>
              <a:ext cx="2106247" cy="12989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云图的 “华为算力 </a:t>
              </a:r>
              <a:r>
                <a:rPr lang="en-US" altLang="zh-CN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+ </a:t>
              </a: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第三方资源” 混合管理能力，可增强华为 “算力 </a:t>
              </a:r>
              <a:r>
                <a:rPr lang="en-US" altLang="zh-CN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+ </a:t>
              </a:r>
              <a:r>
                <a:rPr lang="zh-CN" altLang="en-US" sz="11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itchFamily="18" charset="-122"/>
                </a:rPr>
                <a:t>模型” 服务体系的兼容性，同时通过定制化运营工具（如健康云的专属大屏、报表）提升客户对华为生态的依赖度。</a:t>
              </a:r>
            </a:p>
          </p:txBody>
        </p:sp>
      </p:grpSp>
      <p:sp>
        <p:nvSpPr>
          <p:cNvPr id="86" name="文本框 85">
            <a:extLst>
              <a:ext uri="{FF2B5EF4-FFF2-40B4-BE49-F238E27FC236}">
                <a16:creationId xmlns:a16="http://schemas.microsoft.com/office/drawing/2014/main" id="{AE87033F-7924-D9E9-E087-1F57D4EC4D3F}"/>
              </a:ext>
            </a:extLst>
          </p:cNvPr>
          <p:cNvSpPr txBox="1"/>
          <p:nvPr/>
        </p:nvSpPr>
        <p:spPr>
          <a:xfrm>
            <a:off x="6655192" y="455702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华为公有云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DDEC8841-419E-3E5A-880B-88C9A065917C}"/>
              </a:ext>
            </a:extLst>
          </p:cNvPr>
          <p:cNvSpPr txBox="1"/>
          <p:nvPr/>
        </p:nvSpPr>
        <p:spPr>
          <a:xfrm>
            <a:off x="8106725" y="455702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华为私有云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C02322A-98A4-8343-873E-F1C8EF922027}"/>
              </a:ext>
            </a:extLst>
          </p:cNvPr>
          <p:cNvSpPr txBox="1"/>
          <p:nvPr/>
        </p:nvSpPr>
        <p:spPr>
          <a:xfrm>
            <a:off x="9574584" y="455702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华为虚拟化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5A7009CA-CEDE-ECD0-4564-BD7480DF6945}"/>
              </a:ext>
            </a:extLst>
          </p:cNvPr>
          <p:cNvSpPr txBox="1"/>
          <p:nvPr/>
        </p:nvSpPr>
        <p:spPr>
          <a:xfrm>
            <a:off x="7020696" y="537511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华为容器云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E35BD3F-3850-9F79-DAC3-5E4118828A29}"/>
              </a:ext>
            </a:extLst>
          </p:cNvPr>
          <p:cNvSpPr txBox="1"/>
          <p:nvPr/>
        </p:nvSpPr>
        <p:spPr>
          <a:xfrm>
            <a:off x="8746344" y="51929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异构算力</a:t>
            </a:r>
          </a:p>
        </p:txBody>
      </p:sp>
      <p:sp>
        <p:nvSpPr>
          <p:cNvPr id="91" name="Disclaimer">
            <a:extLst>
              <a:ext uri="{FF2B5EF4-FFF2-40B4-BE49-F238E27FC236}">
                <a16:creationId xmlns:a16="http://schemas.microsoft.com/office/drawing/2014/main" id="{C298FA03-A724-DBF7-F3E5-02F46D4B48BC}"/>
              </a:ext>
            </a:extLst>
          </p:cNvPr>
          <p:cNvSpPr/>
          <p:nvPr/>
        </p:nvSpPr>
        <p:spPr>
          <a:xfrm>
            <a:off x="6419421" y="4817963"/>
            <a:ext cx="1392733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ECS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、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GPU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云主机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itchFamily="18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…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itchFamily="18" charset="-122"/>
            </a:endParaRPr>
          </a:p>
        </p:txBody>
      </p:sp>
      <p:sp>
        <p:nvSpPr>
          <p:cNvPr id="92" name="Disclaimer">
            <a:extLst>
              <a:ext uri="{FF2B5EF4-FFF2-40B4-BE49-F238E27FC236}">
                <a16:creationId xmlns:a16="http://schemas.microsoft.com/office/drawing/2014/main" id="{9813AFFC-5E6D-383B-3645-D03B9C2944ED}"/>
              </a:ext>
            </a:extLst>
          </p:cNvPr>
          <p:cNvSpPr/>
          <p:nvPr/>
        </p:nvSpPr>
        <p:spPr>
          <a:xfrm>
            <a:off x="7887347" y="4817963"/>
            <a:ext cx="1392733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ManageOne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华为云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Stack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itchFamily="18" charset="-122"/>
            </a:endParaRPr>
          </a:p>
        </p:txBody>
      </p:sp>
      <p:sp>
        <p:nvSpPr>
          <p:cNvPr id="93" name="Disclaimer">
            <a:extLst>
              <a:ext uri="{FF2B5EF4-FFF2-40B4-BE49-F238E27FC236}">
                <a16:creationId xmlns:a16="http://schemas.microsoft.com/office/drawing/2014/main" id="{95DC51A5-08F7-E436-DC6F-93378DE4D6CA}"/>
              </a:ext>
            </a:extLst>
          </p:cNvPr>
          <p:cNvSpPr/>
          <p:nvPr/>
        </p:nvSpPr>
        <p:spPr>
          <a:xfrm>
            <a:off x="9355272" y="4817963"/>
            <a:ext cx="1392733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FusionCompute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itchFamily="18" charset="-122"/>
            </a:endParaRPr>
          </a:p>
        </p:txBody>
      </p:sp>
      <p:sp>
        <p:nvSpPr>
          <p:cNvPr id="94" name="Disclaimer">
            <a:extLst>
              <a:ext uri="{FF2B5EF4-FFF2-40B4-BE49-F238E27FC236}">
                <a16:creationId xmlns:a16="http://schemas.microsoft.com/office/drawing/2014/main" id="{C817A9F4-635D-716F-501F-A2539467AFF0}"/>
              </a:ext>
            </a:extLst>
          </p:cNvPr>
          <p:cNvSpPr/>
          <p:nvPr/>
        </p:nvSpPr>
        <p:spPr>
          <a:xfrm>
            <a:off x="6793029" y="5630828"/>
            <a:ext cx="1392733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CCE</a:t>
            </a:r>
          </a:p>
        </p:txBody>
      </p:sp>
      <p:sp>
        <p:nvSpPr>
          <p:cNvPr id="95" name="Disclaimer">
            <a:extLst>
              <a:ext uri="{FF2B5EF4-FFF2-40B4-BE49-F238E27FC236}">
                <a16:creationId xmlns:a16="http://schemas.microsoft.com/office/drawing/2014/main" id="{4E26545C-8E30-28FB-39F0-5AAEC5628F0F}"/>
              </a:ext>
            </a:extLst>
          </p:cNvPr>
          <p:cNvSpPr/>
          <p:nvPr/>
        </p:nvSpPr>
        <p:spPr>
          <a:xfrm>
            <a:off x="8444643" y="5469997"/>
            <a:ext cx="1392733" cy="55399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昇腾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NPU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昆仑芯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GPU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华为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CPU</a:t>
            </a:r>
          </a:p>
        </p:txBody>
      </p:sp>
      <p:sp>
        <p:nvSpPr>
          <p:cNvPr id="96" name="Disclaimer">
            <a:extLst>
              <a:ext uri="{FF2B5EF4-FFF2-40B4-BE49-F238E27FC236}">
                <a16:creationId xmlns:a16="http://schemas.microsoft.com/office/drawing/2014/main" id="{296DA79B-82A6-434A-E1CF-02EDE4715989}"/>
              </a:ext>
            </a:extLst>
          </p:cNvPr>
          <p:cNvSpPr/>
          <p:nvPr/>
        </p:nvSpPr>
        <p:spPr>
          <a:xfrm>
            <a:off x="6910465" y="6095040"/>
            <a:ext cx="3217082" cy="1846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华为全栈算力资源的统一监控、调度与管理</a:t>
            </a:r>
          </a:p>
        </p:txBody>
      </p:sp>
      <p:cxnSp>
        <p:nvCxnSpPr>
          <p:cNvPr id="97" name="直线连接符 95">
            <a:extLst>
              <a:ext uri="{FF2B5EF4-FFF2-40B4-BE49-F238E27FC236}">
                <a16:creationId xmlns:a16="http://schemas.microsoft.com/office/drawing/2014/main" id="{830B8CDD-DE7E-DDD2-6BF2-139A3AFA0A74}"/>
              </a:ext>
            </a:extLst>
          </p:cNvPr>
          <p:cNvCxnSpPr/>
          <p:nvPr/>
        </p:nvCxnSpPr>
        <p:spPr>
          <a:xfrm>
            <a:off x="9916545" y="3249701"/>
            <a:ext cx="0" cy="66061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>
            <a:extLst>
              <a:ext uri="{FF2B5EF4-FFF2-40B4-BE49-F238E27FC236}">
                <a16:creationId xmlns:a16="http://schemas.microsoft.com/office/drawing/2014/main" id="{BA2FF691-334A-12D6-F933-5F53C8D85562}"/>
              </a:ext>
            </a:extLst>
          </p:cNvPr>
          <p:cNvSpPr/>
          <p:nvPr/>
        </p:nvSpPr>
        <p:spPr>
          <a:xfrm>
            <a:off x="10051637" y="3560984"/>
            <a:ext cx="75910" cy="759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019F9F0D-9D27-23C5-011D-4B4E862EDDE6}"/>
              </a:ext>
            </a:extLst>
          </p:cNvPr>
          <p:cNvSpPr/>
          <p:nvPr/>
        </p:nvSpPr>
        <p:spPr>
          <a:xfrm>
            <a:off x="10195680" y="3560984"/>
            <a:ext cx="75910" cy="759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0858C299-16C4-D4EA-B80F-207C07C3F90E}"/>
              </a:ext>
            </a:extLst>
          </p:cNvPr>
          <p:cNvSpPr/>
          <p:nvPr/>
        </p:nvSpPr>
        <p:spPr>
          <a:xfrm>
            <a:off x="10339677" y="3560984"/>
            <a:ext cx="75910" cy="759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577F681B-3773-6916-C654-5778C9B40A34}"/>
              </a:ext>
            </a:extLst>
          </p:cNvPr>
          <p:cNvSpPr/>
          <p:nvPr/>
        </p:nvSpPr>
        <p:spPr>
          <a:xfrm>
            <a:off x="6922260" y="2959745"/>
            <a:ext cx="3552452" cy="1041217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0E7675A-DA0A-DBD2-30FD-2F37E46DEBFA}"/>
              </a:ext>
            </a:extLst>
          </p:cNvPr>
          <p:cNvSpPr txBox="1"/>
          <p:nvPr/>
        </p:nvSpPr>
        <p:spPr>
          <a:xfrm>
            <a:off x="7534865" y="2938842"/>
            <a:ext cx="23272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云图 </a:t>
            </a:r>
            <a:r>
              <a:rPr lang="en-US" altLang="zh-CN" sz="10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0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算力商城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Disclaimer">
            <a:extLst>
              <a:ext uri="{FF2B5EF4-FFF2-40B4-BE49-F238E27FC236}">
                <a16:creationId xmlns:a16="http://schemas.microsoft.com/office/drawing/2014/main" id="{2F4691B2-F44A-F83B-DFE9-76043DC50955}"/>
              </a:ext>
            </a:extLst>
          </p:cNvPr>
          <p:cNvSpPr/>
          <p:nvPr/>
        </p:nvSpPr>
        <p:spPr>
          <a:xfrm>
            <a:off x="6914538" y="1922245"/>
            <a:ext cx="879775" cy="18466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算力券</a:t>
            </a:r>
          </a:p>
        </p:txBody>
      </p:sp>
      <p:sp>
        <p:nvSpPr>
          <p:cNvPr id="108" name="Disclaimer">
            <a:extLst>
              <a:ext uri="{FF2B5EF4-FFF2-40B4-BE49-F238E27FC236}">
                <a16:creationId xmlns:a16="http://schemas.microsoft.com/office/drawing/2014/main" id="{48D5356C-0ABC-FC75-65C4-EC8AE9A6E734}"/>
              </a:ext>
            </a:extLst>
          </p:cNvPr>
          <p:cNvSpPr/>
          <p:nvPr/>
        </p:nvSpPr>
        <p:spPr>
          <a:xfrm>
            <a:off x="7930538" y="1922245"/>
            <a:ext cx="879775" cy="18466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报表报告</a:t>
            </a:r>
          </a:p>
        </p:txBody>
      </p:sp>
      <p:sp>
        <p:nvSpPr>
          <p:cNvPr id="109" name="Disclaimer">
            <a:extLst>
              <a:ext uri="{FF2B5EF4-FFF2-40B4-BE49-F238E27FC236}">
                <a16:creationId xmlns:a16="http://schemas.microsoft.com/office/drawing/2014/main" id="{43A0B081-1728-29F7-B4C8-87C0E4DA221C}"/>
              </a:ext>
            </a:extLst>
          </p:cNvPr>
          <p:cNvSpPr/>
          <p:nvPr/>
        </p:nvSpPr>
        <p:spPr>
          <a:xfrm>
            <a:off x="8946538" y="1922245"/>
            <a:ext cx="879775" cy="18466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itchFamily="18" charset="-122"/>
              </a:rPr>
              <a:t>产品货架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0C8B16B-649F-D450-B472-D9E4216F3029}"/>
              </a:ext>
            </a:extLst>
          </p:cNvPr>
          <p:cNvSpPr txBox="1"/>
          <p:nvPr/>
        </p:nvSpPr>
        <p:spPr>
          <a:xfrm>
            <a:off x="5120090" y="2051377"/>
            <a:ext cx="12061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异构兼容优势</a:t>
            </a:r>
            <a:endParaRPr lang="en-US" altLang="zh-CN" sz="100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轻量化运营能力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行业定制灵活性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Disclaimer">
            <a:extLst>
              <a:ext uri="{FF2B5EF4-FFF2-40B4-BE49-F238E27FC236}">
                <a16:creationId xmlns:a16="http://schemas.microsoft.com/office/drawing/2014/main" id="{BBB82E9E-1303-132C-B49C-D564974AF947}"/>
              </a:ext>
            </a:extLst>
          </p:cNvPr>
          <p:cNvSpPr/>
          <p:nvPr/>
        </p:nvSpPr>
        <p:spPr>
          <a:xfrm>
            <a:off x="4986811" y="1767293"/>
            <a:ext cx="1211782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核心竞争优势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46474885-6586-9F06-45C5-7564F966DA60}"/>
              </a:ext>
            </a:extLst>
          </p:cNvPr>
          <p:cNvSpPr txBox="1"/>
          <p:nvPr/>
        </p:nvSpPr>
        <p:spPr>
          <a:xfrm>
            <a:off x="4616777" y="5115340"/>
            <a:ext cx="9463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扩大客户覆盖</a:t>
            </a:r>
            <a:endParaRPr lang="en-US" altLang="zh-CN" sz="100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提升使用深度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绑定长期采购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Disclaimer">
            <a:extLst>
              <a:ext uri="{FF2B5EF4-FFF2-40B4-BE49-F238E27FC236}">
                <a16:creationId xmlns:a16="http://schemas.microsoft.com/office/drawing/2014/main" id="{2EFC9279-480B-E98A-0936-6DA837A967CC}"/>
              </a:ext>
            </a:extLst>
          </p:cNvPr>
          <p:cNvSpPr/>
          <p:nvPr/>
        </p:nvSpPr>
        <p:spPr>
          <a:xfrm>
            <a:off x="4692365" y="4881687"/>
            <a:ext cx="1475066" cy="2154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itchFamily="18" charset="-122"/>
              </a:rPr>
              <a:t>云资源销售带动点</a:t>
            </a:r>
          </a:p>
        </p:txBody>
      </p:sp>
    </p:spTree>
    <p:extLst>
      <p:ext uri="{BB962C8B-B14F-4D97-AF65-F5344CB8AC3E}">
        <p14:creationId xmlns:p14="http://schemas.microsoft.com/office/powerpoint/2010/main" val="2410541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1397</Words>
  <Application>Microsoft Office PowerPoint</Application>
  <PresentationFormat>宽屏</PresentationFormat>
  <Paragraphs>78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Inter</vt:lpstr>
      <vt:lpstr>宋体</vt:lpstr>
      <vt:lpstr>微软雅黑</vt:lpstr>
      <vt:lpstr>Arial</vt:lpstr>
      <vt:lpstr>Calibri</vt:lpstr>
      <vt:lpstr>Office 主题​​</vt:lpstr>
      <vt:lpstr>云图-智算运营平台介绍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云图-智算运营平台介绍</dc:title>
  <dc:creator>Syrena</dc:creator>
  <cp:lastModifiedBy>office365</cp:lastModifiedBy>
  <cp:revision>10</cp:revision>
  <dcterms:created xsi:type="dcterms:W3CDTF">2025-06-10T06:38:42Z</dcterms:created>
  <dcterms:modified xsi:type="dcterms:W3CDTF">2025-07-21T07:24:32Z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26983FD8366D8DCEEFD31A687087E60A_43</vt:lpwstr>
  </property>
  <property fmtid="{D5CDD505-2E9C-101B-9397-08002B2CF9AE}" pid="3" name="KSOProductBuildVer">
    <vt:lpwstr>2052-7.4.1.8983</vt:lpwstr>
  </property>
</Properties>
</file>