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 id="2147483655" r:id="rId2"/>
    <p:sldMasterId id="2147483659" r:id="rId3"/>
  </p:sldMasterIdLst>
  <p:notesMasterIdLst>
    <p:notesMasterId r:id="rId37"/>
  </p:notesMasterIdLst>
  <p:handoutMasterIdLst>
    <p:handoutMasterId r:id="rId38"/>
  </p:handoutMasterIdLst>
  <p:sldIdLst>
    <p:sldId id="314" r:id="rId4"/>
    <p:sldId id="316" r:id="rId5"/>
    <p:sldId id="317" r:id="rId6"/>
    <p:sldId id="318" r:id="rId7"/>
    <p:sldId id="390" r:id="rId8"/>
    <p:sldId id="393" r:id="rId9"/>
    <p:sldId id="387" r:id="rId10"/>
    <p:sldId id="2147376601" r:id="rId11"/>
    <p:sldId id="2147376600" r:id="rId12"/>
    <p:sldId id="1858" r:id="rId13"/>
    <p:sldId id="1859" r:id="rId14"/>
    <p:sldId id="2147376603" r:id="rId15"/>
    <p:sldId id="389" r:id="rId16"/>
    <p:sldId id="364" r:id="rId17"/>
    <p:sldId id="319" r:id="rId18"/>
    <p:sldId id="320" r:id="rId19"/>
    <p:sldId id="321" r:id="rId20"/>
    <p:sldId id="334" r:id="rId21"/>
    <p:sldId id="362" r:id="rId22"/>
    <p:sldId id="391" r:id="rId23"/>
    <p:sldId id="392" r:id="rId24"/>
    <p:sldId id="322" r:id="rId25"/>
    <p:sldId id="377" r:id="rId26"/>
    <p:sldId id="348" r:id="rId27"/>
    <p:sldId id="376" r:id="rId28"/>
    <p:sldId id="324" r:id="rId29"/>
    <p:sldId id="388" r:id="rId30"/>
    <p:sldId id="379" r:id="rId31"/>
    <p:sldId id="325" r:id="rId32"/>
    <p:sldId id="326" r:id="rId33"/>
    <p:sldId id="327" r:id="rId34"/>
    <p:sldId id="2147376602" r:id="rId35"/>
    <p:sldId id="332" r:id="rId36"/>
  </p:sldIdLst>
  <p:sldSz cx="1219676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xiaoqiang" initials="L"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E9002F"/>
    <a:srgbClr val="FFFFFF"/>
    <a:srgbClr val="000000"/>
    <a:srgbClr val="595757"/>
    <a:srgbClr val="221815"/>
    <a:srgbClr val="888888"/>
    <a:srgbClr val="898989"/>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5006" autoAdjust="0"/>
  </p:normalViewPr>
  <p:slideViewPr>
    <p:cSldViewPr snapToGrid="0" snapToObjects="1">
      <p:cViewPr varScale="1">
        <p:scale>
          <a:sx n="82" d="100"/>
          <a:sy n="82" d="100"/>
        </p:scale>
        <p:origin x="34" y="5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10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976467C-7196-43B7-B704-22E8D0AE27A1}" type="doc">
      <dgm:prSet loTypeId="urn:microsoft.com/office/officeart/2005/8/layout/vList6" loCatId="list" qsTypeId="urn:microsoft.com/office/officeart/2005/8/quickstyle/simple3#1" qsCatId="simple" csTypeId="urn:microsoft.com/office/officeart/2005/8/colors/accent1_2#1" csCatId="accent1" phldr="1"/>
      <dgm:spPr/>
      <dgm:t>
        <a:bodyPr/>
        <a:lstStyle/>
        <a:p>
          <a:endParaRPr lang="zh-CN" altLang="en-US"/>
        </a:p>
      </dgm:t>
    </dgm:pt>
    <dgm:pt modelId="{1C8FDB60-EE15-4030-967A-68E4066AA754}">
      <dgm:prSet phldrT="[文本]" custT="1"/>
      <dgm:spPr/>
      <dgm:t>
        <a:bodyPr/>
        <a:lstStyle/>
        <a:p>
          <a:r>
            <a:rPr lang="zh-CN" altLang="en-US" sz="1000" b="1" dirty="0">
              <a:latin typeface="微软雅黑" pitchFamily="34" charset="-122"/>
              <a:ea typeface="微软雅黑" pitchFamily="34" charset="-122"/>
            </a:rPr>
            <a:t>采用先进技术，适应企业云时代的发展变化</a:t>
          </a:r>
          <a:endParaRPr lang="zh-CN" altLang="en-US" sz="1000" dirty="0"/>
        </a:p>
      </dgm:t>
    </dgm:pt>
    <dgm:pt modelId="{EBB37E66-0860-4AFC-8250-07BF45115AEE}" type="parTrans" cxnId="{522A92B1-EB72-4E75-9BF2-4C7263391AC9}">
      <dgm:prSet/>
      <dgm:spPr/>
      <dgm:t>
        <a:bodyPr/>
        <a:lstStyle/>
        <a:p>
          <a:endParaRPr lang="zh-CN" altLang="en-US"/>
        </a:p>
      </dgm:t>
    </dgm:pt>
    <dgm:pt modelId="{B771464D-BC0F-4B77-800B-D59FA029D7E5}" type="sibTrans" cxnId="{522A92B1-EB72-4E75-9BF2-4C7263391AC9}">
      <dgm:prSet/>
      <dgm:spPr/>
      <dgm:t>
        <a:bodyPr/>
        <a:lstStyle/>
        <a:p>
          <a:endParaRPr lang="zh-CN" altLang="en-US"/>
        </a:p>
      </dgm:t>
    </dgm:pt>
    <dgm:pt modelId="{C8C0E1A9-E968-49DE-81CD-ABF6A03003D9}">
      <dgm:prSet phldrT="[文本]"/>
      <dgm:spPr/>
      <dgm:t>
        <a:bodyPr anchor="ctr"/>
        <a:lstStyle/>
        <a:p>
          <a:r>
            <a:rPr lang="zh-CN" altLang="zh-CN" dirty="0">
              <a:latin typeface="微软雅黑" pitchFamily="34" charset="-122"/>
              <a:ea typeface="微软雅黑" pitchFamily="34" charset="-122"/>
            </a:rPr>
            <a:t>深入满足或创造客户个性化需求，增强员工能动，聚合全球资源，建立数据驱动实时企业运作模式</a:t>
          </a:r>
          <a:endParaRPr lang="zh-CN" altLang="en-US" dirty="0"/>
        </a:p>
      </dgm:t>
    </dgm:pt>
    <dgm:pt modelId="{509D48C6-FCA1-4308-B460-800F6FB258B6}" type="parTrans" cxnId="{8DBE99F1-3D35-47B7-A0BF-8E35B48410A3}">
      <dgm:prSet/>
      <dgm:spPr/>
      <dgm:t>
        <a:bodyPr/>
        <a:lstStyle/>
        <a:p>
          <a:endParaRPr lang="zh-CN" altLang="en-US"/>
        </a:p>
      </dgm:t>
    </dgm:pt>
    <dgm:pt modelId="{5F8401DD-1467-45A1-808C-CF024ECE9BDD}" type="sibTrans" cxnId="{8DBE99F1-3D35-47B7-A0BF-8E35B48410A3}">
      <dgm:prSet/>
      <dgm:spPr/>
      <dgm:t>
        <a:bodyPr/>
        <a:lstStyle/>
        <a:p>
          <a:endParaRPr lang="zh-CN" altLang="en-US"/>
        </a:p>
      </dgm:t>
    </dgm:pt>
    <dgm:pt modelId="{031CA827-2D70-427A-97A1-E1EC371EE780}">
      <dgm:prSet phldrT="[文本]" custT="1"/>
      <dgm:spPr/>
      <dgm:t>
        <a:bodyPr/>
        <a:lstStyle/>
        <a:p>
          <a:r>
            <a:rPr lang="zh-CN" altLang="en-US" sz="1000" b="1" dirty="0">
              <a:latin typeface="微软雅黑" pitchFamily="34" charset="-122"/>
              <a:ea typeface="微软雅黑" pitchFamily="34" charset="-122"/>
            </a:rPr>
            <a:t>以交易为核心的智能财务体系</a:t>
          </a:r>
          <a:endParaRPr lang="zh-CN" altLang="en-US" sz="1000" dirty="0"/>
        </a:p>
      </dgm:t>
    </dgm:pt>
    <dgm:pt modelId="{946407D4-9E92-46FF-A66C-4B2317EDFC24}" type="parTrans" cxnId="{4CACF865-4691-43CC-BA43-4A5E2CAC73F6}">
      <dgm:prSet/>
      <dgm:spPr/>
      <dgm:t>
        <a:bodyPr/>
        <a:lstStyle/>
        <a:p>
          <a:endParaRPr lang="zh-CN" altLang="en-US"/>
        </a:p>
      </dgm:t>
    </dgm:pt>
    <dgm:pt modelId="{42B18291-9ACE-4B4D-A69F-3E7519BA7F6B}" type="sibTrans" cxnId="{4CACF865-4691-43CC-BA43-4A5E2CAC73F6}">
      <dgm:prSet/>
      <dgm:spPr/>
      <dgm:t>
        <a:bodyPr/>
        <a:lstStyle/>
        <a:p>
          <a:endParaRPr lang="zh-CN" altLang="en-US"/>
        </a:p>
      </dgm:t>
    </dgm:pt>
    <dgm:pt modelId="{ABD42BA8-E0D5-4CCD-919C-CF7288AEFCF0}">
      <dgm:prSet phldrT="[文本]"/>
      <dgm:spPr/>
      <dgm:t>
        <a:bodyPr anchor="ctr"/>
        <a:lstStyle/>
        <a:p>
          <a:r>
            <a:rPr lang="zh-CN" altLang="zh-CN" dirty="0">
              <a:latin typeface="微软雅黑" pitchFamily="34" charset="-122"/>
              <a:ea typeface="微软雅黑" pitchFamily="34" charset="-122"/>
            </a:rPr>
            <a:t>企业业务需求从企业内部走向产业链级和社会级，最终实现企业间的紧密连接、实现交易的一体化与智能化</a:t>
          </a:r>
          <a:endParaRPr lang="zh-CN" altLang="en-US" dirty="0"/>
        </a:p>
      </dgm:t>
    </dgm:pt>
    <dgm:pt modelId="{249A53A1-3529-4B33-A407-519B24F0F122}" type="parTrans" cxnId="{EDBB1755-5F4D-451B-852A-98DD8A9968DE}">
      <dgm:prSet/>
      <dgm:spPr/>
      <dgm:t>
        <a:bodyPr/>
        <a:lstStyle/>
        <a:p>
          <a:endParaRPr lang="zh-CN" altLang="en-US"/>
        </a:p>
      </dgm:t>
    </dgm:pt>
    <dgm:pt modelId="{F582635B-B103-41CC-8C43-79C5986EE944}" type="sibTrans" cxnId="{EDBB1755-5F4D-451B-852A-98DD8A9968DE}">
      <dgm:prSet/>
      <dgm:spPr/>
      <dgm:t>
        <a:bodyPr/>
        <a:lstStyle/>
        <a:p>
          <a:endParaRPr lang="zh-CN" altLang="en-US"/>
        </a:p>
      </dgm:t>
    </dgm:pt>
    <dgm:pt modelId="{E6EDE064-E5D7-4E9F-B958-56E8979BDF96}">
      <dgm:prSet phldrT="[文本]" custT="1"/>
      <dgm:spPr/>
      <dgm:t>
        <a:bodyPr/>
        <a:lstStyle/>
        <a:p>
          <a:r>
            <a:rPr lang="zh-CN" altLang="en-US" sz="1000" b="1" dirty="0">
              <a:latin typeface="微软雅黑" pitchFamily="34" charset="-122"/>
              <a:ea typeface="微软雅黑" pitchFamily="34" charset="-122"/>
            </a:rPr>
            <a:t>扁平化、平台化的供应链管理新模式</a:t>
          </a:r>
          <a:endParaRPr lang="zh-CN" altLang="en-US" sz="1000" dirty="0"/>
        </a:p>
      </dgm:t>
    </dgm:pt>
    <dgm:pt modelId="{0690AD01-7FCA-4985-AA65-50FCFF26C6BE}" type="parTrans" cxnId="{38678362-8080-450E-A12B-6B7E86B7EBAE}">
      <dgm:prSet/>
      <dgm:spPr/>
      <dgm:t>
        <a:bodyPr/>
        <a:lstStyle/>
        <a:p>
          <a:endParaRPr lang="zh-CN" altLang="en-US"/>
        </a:p>
      </dgm:t>
    </dgm:pt>
    <dgm:pt modelId="{B2F79DE1-85D2-4550-B520-3114BAE5DA13}" type="sibTrans" cxnId="{38678362-8080-450E-A12B-6B7E86B7EBAE}">
      <dgm:prSet/>
      <dgm:spPr/>
      <dgm:t>
        <a:bodyPr/>
        <a:lstStyle/>
        <a:p>
          <a:endParaRPr lang="zh-CN" altLang="en-US"/>
        </a:p>
      </dgm:t>
    </dgm:pt>
    <dgm:pt modelId="{CC6A822B-ACB5-47E0-91C9-81FEB3CE2391}">
      <dgm:prSet phldrT="[文本]"/>
      <dgm:spPr/>
      <dgm:t>
        <a:bodyPr anchor="ctr"/>
        <a:lstStyle/>
        <a:p>
          <a:r>
            <a:rPr lang="zh-CN" altLang="zh-CN" dirty="0">
              <a:latin typeface="微软雅黑" pitchFamily="34" charset="-122"/>
              <a:ea typeface="微软雅黑" pitchFamily="34" charset="-122"/>
            </a:rPr>
            <a:t>企业要实现企业内部员工、客户与消费者、供应商、渠道、伙伴等所有产业链上下游的连接应用</a:t>
          </a:r>
          <a:endParaRPr lang="zh-CN" altLang="en-US" dirty="0"/>
        </a:p>
      </dgm:t>
    </dgm:pt>
    <dgm:pt modelId="{8F53F4C3-0260-42AB-84EF-4C1C28B6BEC1}" type="parTrans" cxnId="{9701E999-C457-4154-A218-EBE565B0CBBD}">
      <dgm:prSet/>
      <dgm:spPr/>
      <dgm:t>
        <a:bodyPr/>
        <a:lstStyle/>
        <a:p>
          <a:endParaRPr lang="zh-CN" altLang="en-US"/>
        </a:p>
      </dgm:t>
    </dgm:pt>
    <dgm:pt modelId="{017A07FD-C566-4541-911F-BC91A7968B5D}" type="sibTrans" cxnId="{9701E999-C457-4154-A218-EBE565B0CBBD}">
      <dgm:prSet/>
      <dgm:spPr/>
      <dgm:t>
        <a:bodyPr/>
        <a:lstStyle/>
        <a:p>
          <a:endParaRPr lang="zh-CN" altLang="en-US"/>
        </a:p>
      </dgm:t>
    </dgm:pt>
    <dgm:pt modelId="{D73461EB-4473-45F9-BFC8-43232C0D4CE5}">
      <dgm:prSet phldrT="[文本]" custT="1"/>
      <dgm:spPr/>
      <dgm:t>
        <a:bodyPr/>
        <a:lstStyle/>
        <a:p>
          <a:r>
            <a:rPr lang="zh-CN" altLang="en-US" sz="1000" b="1" dirty="0">
              <a:latin typeface="微软雅黑" pitchFamily="34" charset="-122"/>
              <a:ea typeface="微软雅黑" pitchFamily="34" charset="-122"/>
            </a:rPr>
            <a:t>基于全新的互联网技术，驱动产业变革</a:t>
          </a:r>
          <a:endParaRPr lang="zh-CN" altLang="en-US" sz="1000" dirty="0"/>
        </a:p>
      </dgm:t>
    </dgm:pt>
    <dgm:pt modelId="{E4DD265A-D088-4B82-88C5-F6AC80563503}" type="parTrans" cxnId="{AD5CDE8F-A6A1-4836-A740-949B1E457A8B}">
      <dgm:prSet/>
      <dgm:spPr/>
      <dgm:t>
        <a:bodyPr/>
        <a:lstStyle/>
        <a:p>
          <a:endParaRPr lang="zh-CN" altLang="en-US"/>
        </a:p>
      </dgm:t>
    </dgm:pt>
    <dgm:pt modelId="{2D81DAD0-BFEC-4F31-AFC1-91D8354D82DB}" type="sibTrans" cxnId="{AD5CDE8F-A6A1-4836-A740-949B1E457A8B}">
      <dgm:prSet/>
      <dgm:spPr/>
      <dgm:t>
        <a:bodyPr/>
        <a:lstStyle/>
        <a:p>
          <a:endParaRPr lang="zh-CN" altLang="en-US"/>
        </a:p>
      </dgm:t>
    </dgm:pt>
    <dgm:pt modelId="{CD6F2BBB-315E-43A2-86F7-781A179125EC}">
      <dgm:prSet phldrT="[文本]"/>
      <dgm:spPr/>
      <dgm:t>
        <a:bodyPr anchor="ctr"/>
        <a:lstStyle/>
        <a:p>
          <a:r>
            <a:rPr lang="zh-CN" altLang="zh-CN" dirty="0">
              <a:latin typeface="微软雅黑" pitchFamily="34" charset="-122"/>
              <a:ea typeface="微软雅黑" pitchFamily="34" charset="-122"/>
            </a:rPr>
            <a:t>构建基于互联网真正的交易终端数据触达、实时驱动的“社会化商业神经系统”，实现社群经济、共享经济、平台经济等全新模式，驱动整个企业互联网产业变化</a:t>
          </a:r>
          <a:endParaRPr lang="zh-CN" altLang="en-US" dirty="0"/>
        </a:p>
      </dgm:t>
    </dgm:pt>
    <dgm:pt modelId="{CAD52C7D-EAFD-4368-B88A-9895776EC11F}" type="parTrans" cxnId="{F482A444-B37D-4305-A39F-5DDBD0C96A51}">
      <dgm:prSet/>
      <dgm:spPr/>
      <dgm:t>
        <a:bodyPr/>
        <a:lstStyle/>
        <a:p>
          <a:endParaRPr lang="zh-CN" altLang="en-US"/>
        </a:p>
      </dgm:t>
    </dgm:pt>
    <dgm:pt modelId="{02CBE28A-4947-417B-9B78-5D59C6E6E1F0}" type="sibTrans" cxnId="{F482A444-B37D-4305-A39F-5DDBD0C96A51}">
      <dgm:prSet/>
      <dgm:spPr/>
      <dgm:t>
        <a:bodyPr/>
        <a:lstStyle/>
        <a:p>
          <a:endParaRPr lang="zh-CN" altLang="en-US"/>
        </a:p>
      </dgm:t>
    </dgm:pt>
    <dgm:pt modelId="{3C1AE02D-854A-4BDF-927F-60466E8EE7B9}" type="pres">
      <dgm:prSet presAssocID="{A976467C-7196-43B7-B704-22E8D0AE27A1}" presName="Name0" presStyleCnt="0">
        <dgm:presLayoutVars>
          <dgm:dir/>
          <dgm:animLvl val="lvl"/>
          <dgm:resizeHandles/>
        </dgm:presLayoutVars>
      </dgm:prSet>
      <dgm:spPr/>
    </dgm:pt>
    <dgm:pt modelId="{B6963C44-0E55-4394-8451-1B98F99951FC}" type="pres">
      <dgm:prSet presAssocID="{1C8FDB60-EE15-4030-967A-68E4066AA754}" presName="linNode" presStyleCnt="0"/>
      <dgm:spPr/>
    </dgm:pt>
    <dgm:pt modelId="{71A233F8-8D7B-4ACF-A425-F864D717A4FB}" type="pres">
      <dgm:prSet presAssocID="{1C8FDB60-EE15-4030-967A-68E4066AA754}" presName="parentShp" presStyleLbl="node1" presStyleIdx="0" presStyleCnt="4">
        <dgm:presLayoutVars>
          <dgm:bulletEnabled val="1"/>
        </dgm:presLayoutVars>
      </dgm:prSet>
      <dgm:spPr/>
    </dgm:pt>
    <dgm:pt modelId="{A3D1F9D4-B742-4270-AA4C-F002422516EE}" type="pres">
      <dgm:prSet presAssocID="{1C8FDB60-EE15-4030-967A-68E4066AA754}" presName="childShp" presStyleLbl="bgAccFollowNode1" presStyleIdx="0" presStyleCnt="4">
        <dgm:presLayoutVars>
          <dgm:bulletEnabled val="1"/>
        </dgm:presLayoutVars>
      </dgm:prSet>
      <dgm:spPr/>
    </dgm:pt>
    <dgm:pt modelId="{C5075419-9863-49B7-ADB0-245B28C7F69F}" type="pres">
      <dgm:prSet presAssocID="{B771464D-BC0F-4B77-800B-D59FA029D7E5}" presName="spacing" presStyleCnt="0"/>
      <dgm:spPr/>
    </dgm:pt>
    <dgm:pt modelId="{3D0AF987-7C60-43BA-8F36-974A6E33B008}" type="pres">
      <dgm:prSet presAssocID="{031CA827-2D70-427A-97A1-E1EC371EE780}" presName="linNode" presStyleCnt="0"/>
      <dgm:spPr/>
    </dgm:pt>
    <dgm:pt modelId="{6A547D2A-E8BD-4449-A2EA-16B88AC24195}" type="pres">
      <dgm:prSet presAssocID="{031CA827-2D70-427A-97A1-E1EC371EE780}" presName="parentShp" presStyleLbl="node1" presStyleIdx="1" presStyleCnt="4">
        <dgm:presLayoutVars>
          <dgm:bulletEnabled val="1"/>
        </dgm:presLayoutVars>
      </dgm:prSet>
      <dgm:spPr/>
    </dgm:pt>
    <dgm:pt modelId="{8AE9EC7B-8037-4399-80CF-AD99E9595F67}" type="pres">
      <dgm:prSet presAssocID="{031CA827-2D70-427A-97A1-E1EC371EE780}" presName="childShp" presStyleLbl="bgAccFollowNode1" presStyleIdx="1" presStyleCnt="4">
        <dgm:presLayoutVars>
          <dgm:bulletEnabled val="1"/>
        </dgm:presLayoutVars>
      </dgm:prSet>
      <dgm:spPr/>
    </dgm:pt>
    <dgm:pt modelId="{42C1739E-14F2-4DE7-A33C-F4206D70FF6E}" type="pres">
      <dgm:prSet presAssocID="{42B18291-9ACE-4B4D-A69F-3E7519BA7F6B}" presName="spacing" presStyleCnt="0"/>
      <dgm:spPr/>
    </dgm:pt>
    <dgm:pt modelId="{1479EE52-2074-4DDB-BCA0-C95225A02EF9}" type="pres">
      <dgm:prSet presAssocID="{E6EDE064-E5D7-4E9F-B958-56E8979BDF96}" presName="linNode" presStyleCnt="0"/>
      <dgm:spPr/>
    </dgm:pt>
    <dgm:pt modelId="{A076F5D6-4A6E-40BC-8FC0-077C61581C0A}" type="pres">
      <dgm:prSet presAssocID="{E6EDE064-E5D7-4E9F-B958-56E8979BDF96}" presName="parentShp" presStyleLbl="node1" presStyleIdx="2" presStyleCnt="4">
        <dgm:presLayoutVars>
          <dgm:bulletEnabled val="1"/>
        </dgm:presLayoutVars>
      </dgm:prSet>
      <dgm:spPr/>
    </dgm:pt>
    <dgm:pt modelId="{18897B45-28A0-4303-9A80-379D1692FAAA}" type="pres">
      <dgm:prSet presAssocID="{E6EDE064-E5D7-4E9F-B958-56E8979BDF96}" presName="childShp" presStyleLbl="bgAccFollowNode1" presStyleIdx="2" presStyleCnt="4">
        <dgm:presLayoutVars>
          <dgm:bulletEnabled val="1"/>
        </dgm:presLayoutVars>
      </dgm:prSet>
      <dgm:spPr/>
    </dgm:pt>
    <dgm:pt modelId="{C4799044-8D5C-43E2-A63E-4A29DF5E4768}" type="pres">
      <dgm:prSet presAssocID="{B2F79DE1-85D2-4550-B520-3114BAE5DA13}" presName="spacing" presStyleCnt="0"/>
      <dgm:spPr/>
    </dgm:pt>
    <dgm:pt modelId="{1016C7B5-6379-46A7-9C02-F15DD5D6029D}" type="pres">
      <dgm:prSet presAssocID="{D73461EB-4473-45F9-BFC8-43232C0D4CE5}" presName="linNode" presStyleCnt="0"/>
      <dgm:spPr/>
    </dgm:pt>
    <dgm:pt modelId="{9ABED56B-7762-4F1C-A7C8-91635865FD45}" type="pres">
      <dgm:prSet presAssocID="{D73461EB-4473-45F9-BFC8-43232C0D4CE5}" presName="parentShp" presStyleLbl="node1" presStyleIdx="3" presStyleCnt="4">
        <dgm:presLayoutVars>
          <dgm:bulletEnabled val="1"/>
        </dgm:presLayoutVars>
      </dgm:prSet>
      <dgm:spPr/>
    </dgm:pt>
    <dgm:pt modelId="{FCF7495D-435C-478A-86C0-38D3EA5E5BA6}" type="pres">
      <dgm:prSet presAssocID="{D73461EB-4473-45F9-BFC8-43232C0D4CE5}" presName="childShp" presStyleLbl="bgAccFollowNode1" presStyleIdx="3" presStyleCnt="4">
        <dgm:presLayoutVars>
          <dgm:bulletEnabled val="1"/>
        </dgm:presLayoutVars>
      </dgm:prSet>
      <dgm:spPr/>
    </dgm:pt>
  </dgm:ptLst>
  <dgm:cxnLst>
    <dgm:cxn modelId="{2A488914-BA11-472A-AF6E-3A56F840C77F}" type="presOf" srcId="{D73461EB-4473-45F9-BFC8-43232C0D4CE5}" destId="{9ABED56B-7762-4F1C-A7C8-91635865FD45}" srcOrd="0" destOrd="0" presId="urn:microsoft.com/office/officeart/2005/8/layout/vList6"/>
    <dgm:cxn modelId="{DB576715-BC12-478B-94D9-DB2722881DC5}" type="presOf" srcId="{ABD42BA8-E0D5-4CCD-919C-CF7288AEFCF0}" destId="{8AE9EC7B-8037-4399-80CF-AD99E9595F67}" srcOrd="0" destOrd="0" presId="urn:microsoft.com/office/officeart/2005/8/layout/vList6"/>
    <dgm:cxn modelId="{04957125-4DC8-4FF3-AC98-B8341866EF4A}" type="presOf" srcId="{1C8FDB60-EE15-4030-967A-68E4066AA754}" destId="{71A233F8-8D7B-4ACF-A425-F864D717A4FB}" srcOrd="0" destOrd="0" presId="urn:microsoft.com/office/officeart/2005/8/layout/vList6"/>
    <dgm:cxn modelId="{E47E193D-9D0C-4781-A0EB-98564E7B8EF3}" type="presOf" srcId="{CC6A822B-ACB5-47E0-91C9-81FEB3CE2391}" destId="{18897B45-28A0-4303-9A80-379D1692FAAA}" srcOrd="0" destOrd="0" presId="urn:microsoft.com/office/officeart/2005/8/layout/vList6"/>
    <dgm:cxn modelId="{5132E261-2FBC-4C48-ACE1-29295DC1A88C}" type="presOf" srcId="{CD6F2BBB-315E-43A2-86F7-781A179125EC}" destId="{FCF7495D-435C-478A-86C0-38D3EA5E5BA6}" srcOrd="0" destOrd="0" presId="urn:microsoft.com/office/officeart/2005/8/layout/vList6"/>
    <dgm:cxn modelId="{38678362-8080-450E-A12B-6B7E86B7EBAE}" srcId="{A976467C-7196-43B7-B704-22E8D0AE27A1}" destId="{E6EDE064-E5D7-4E9F-B958-56E8979BDF96}" srcOrd="2" destOrd="0" parTransId="{0690AD01-7FCA-4985-AA65-50FCFF26C6BE}" sibTransId="{B2F79DE1-85D2-4550-B520-3114BAE5DA13}"/>
    <dgm:cxn modelId="{F482A444-B37D-4305-A39F-5DDBD0C96A51}" srcId="{D73461EB-4473-45F9-BFC8-43232C0D4CE5}" destId="{CD6F2BBB-315E-43A2-86F7-781A179125EC}" srcOrd="0" destOrd="0" parTransId="{CAD52C7D-EAFD-4368-B88A-9895776EC11F}" sibTransId="{02CBE28A-4947-417B-9B78-5D59C6E6E1F0}"/>
    <dgm:cxn modelId="{4CACF865-4691-43CC-BA43-4A5E2CAC73F6}" srcId="{A976467C-7196-43B7-B704-22E8D0AE27A1}" destId="{031CA827-2D70-427A-97A1-E1EC371EE780}" srcOrd="1" destOrd="0" parTransId="{946407D4-9E92-46FF-A66C-4B2317EDFC24}" sibTransId="{42B18291-9ACE-4B4D-A69F-3E7519BA7F6B}"/>
    <dgm:cxn modelId="{EDBB1755-5F4D-451B-852A-98DD8A9968DE}" srcId="{031CA827-2D70-427A-97A1-E1EC371EE780}" destId="{ABD42BA8-E0D5-4CCD-919C-CF7288AEFCF0}" srcOrd="0" destOrd="0" parTransId="{249A53A1-3529-4B33-A407-519B24F0F122}" sibTransId="{F582635B-B103-41CC-8C43-79C5986EE944}"/>
    <dgm:cxn modelId="{AD5CDE8F-A6A1-4836-A740-949B1E457A8B}" srcId="{A976467C-7196-43B7-B704-22E8D0AE27A1}" destId="{D73461EB-4473-45F9-BFC8-43232C0D4CE5}" srcOrd="3" destOrd="0" parTransId="{E4DD265A-D088-4B82-88C5-F6AC80563503}" sibTransId="{2D81DAD0-BFEC-4F31-AFC1-91D8354D82DB}"/>
    <dgm:cxn modelId="{AF162994-1D3C-4091-8DF1-83B91AA68E1B}" type="presOf" srcId="{C8C0E1A9-E968-49DE-81CD-ABF6A03003D9}" destId="{A3D1F9D4-B742-4270-AA4C-F002422516EE}" srcOrd="0" destOrd="0" presId="urn:microsoft.com/office/officeart/2005/8/layout/vList6"/>
    <dgm:cxn modelId="{94B1C695-AC90-4823-A75A-06392B0ACECE}" type="presOf" srcId="{A976467C-7196-43B7-B704-22E8D0AE27A1}" destId="{3C1AE02D-854A-4BDF-927F-60466E8EE7B9}" srcOrd="0" destOrd="0" presId="urn:microsoft.com/office/officeart/2005/8/layout/vList6"/>
    <dgm:cxn modelId="{9701E999-C457-4154-A218-EBE565B0CBBD}" srcId="{E6EDE064-E5D7-4E9F-B958-56E8979BDF96}" destId="{CC6A822B-ACB5-47E0-91C9-81FEB3CE2391}" srcOrd="0" destOrd="0" parTransId="{8F53F4C3-0260-42AB-84EF-4C1C28B6BEC1}" sibTransId="{017A07FD-C566-4541-911F-BC91A7968B5D}"/>
    <dgm:cxn modelId="{19A4AEA7-6C21-48A6-A168-D690059671D7}" type="presOf" srcId="{031CA827-2D70-427A-97A1-E1EC371EE780}" destId="{6A547D2A-E8BD-4449-A2EA-16B88AC24195}" srcOrd="0" destOrd="0" presId="urn:microsoft.com/office/officeart/2005/8/layout/vList6"/>
    <dgm:cxn modelId="{522A92B1-EB72-4E75-9BF2-4C7263391AC9}" srcId="{A976467C-7196-43B7-B704-22E8D0AE27A1}" destId="{1C8FDB60-EE15-4030-967A-68E4066AA754}" srcOrd="0" destOrd="0" parTransId="{EBB37E66-0860-4AFC-8250-07BF45115AEE}" sibTransId="{B771464D-BC0F-4B77-800B-D59FA029D7E5}"/>
    <dgm:cxn modelId="{8DBE99F1-3D35-47B7-A0BF-8E35B48410A3}" srcId="{1C8FDB60-EE15-4030-967A-68E4066AA754}" destId="{C8C0E1A9-E968-49DE-81CD-ABF6A03003D9}" srcOrd="0" destOrd="0" parTransId="{509D48C6-FCA1-4308-B460-800F6FB258B6}" sibTransId="{5F8401DD-1467-45A1-808C-CF024ECE9BDD}"/>
    <dgm:cxn modelId="{9D2493F7-371C-49C1-9FF0-7719F813B336}" type="presOf" srcId="{E6EDE064-E5D7-4E9F-B958-56E8979BDF96}" destId="{A076F5D6-4A6E-40BC-8FC0-077C61581C0A}" srcOrd="0" destOrd="0" presId="urn:microsoft.com/office/officeart/2005/8/layout/vList6"/>
    <dgm:cxn modelId="{025B1A93-0637-4EE6-98B8-EFBA4FEF68B3}" type="presParOf" srcId="{3C1AE02D-854A-4BDF-927F-60466E8EE7B9}" destId="{B6963C44-0E55-4394-8451-1B98F99951FC}" srcOrd="0" destOrd="0" presId="urn:microsoft.com/office/officeart/2005/8/layout/vList6"/>
    <dgm:cxn modelId="{11A2DAB1-E160-4EA9-8A07-407236461CF9}" type="presParOf" srcId="{B6963C44-0E55-4394-8451-1B98F99951FC}" destId="{71A233F8-8D7B-4ACF-A425-F864D717A4FB}" srcOrd="0" destOrd="0" presId="urn:microsoft.com/office/officeart/2005/8/layout/vList6"/>
    <dgm:cxn modelId="{6A77332B-CDF6-4ADE-99BB-99BA6570CBD5}" type="presParOf" srcId="{B6963C44-0E55-4394-8451-1B98F99951FC}" destId="{A3D1F9D4-B742-4270-AA4C-F002422516EE}" srcOrd="1" destOrd="0" presId="urn:microsoft.com/office/officeart/2005/8/layout/vList6"/>
    <dgm:cxn modelId="{C0FAC459-CAF8-4462-92C2-6B44A57FB3E0}" type="presParOf" srcId="{3C1AE02D-854A-4BDF-927F-60466E8EE7B9}" destId="{C5075419-9863-49B7-ADB0-245B28C7F69F}" srcOrd="1" destOrd="0" presId="urn:microsoft.com/office/officeart/2005/8/layout/vList6"/>
    <dgm:cxn modelId="{6A34C2F1-75F1-440F-8104-71F6C2A25EB9}" type="presParOf" srcId="{3C1AE02D-854A-4BDF-927F-60466E8EE7B9}" destId="{3D0AF987-7C60-43BA-8F36-974A6E33B008}" srcOrd="2" destOrd="0" presId="urn:microsoft.com/office/officeart/2005/8/layout/vList6"/>
    <dgm:cxn modelId="{6C8A0A1E-5740-491A-9473-4A21E7BB0298}" type="presParOf" srcId="{3D0AF987-7C60-43BA-8F36-974A6E33B008}" destId="{6A547D2A-E8BD-4449-A2EA-16B88AC24195}" srcOrd="0" destOrd="0" presId="urn:microsoft.com/office/officeart/2005/8/layout/vList6"/>
    <dgm:cxn modelId="{4C13341B-98BD-431F-935F-A8F2B57A84DB}" type="presParOf" srcId="{3D0AF987-7C60-43BA-8F36-974A6E33B008}" destId="{8AE9EC7B-8037-4399-80CF-AD99E9595F67}" srcOrd="1" destOrd="0" presId="urn:microsoft.com/office/officeart/2005/8/layout/vList6"/>
    <dgm:cxn modelId="{40E0794F-F76C-4DF9-997F-EE9088456092}" type="presParOf" srcId="{3C1AE02D-854A-4BDF-927F-60466E8EE7B9}" destId="{42C1739E-14F2-4DE7-A33C-F4206D70FF6E}" srcOrd="3" destOrd="0" presId="urn:microsoft.com/office/officeart/2005/8/layout/vList6"/>
    <dgm:cxn modelId="{1D7D0A3B-EE6E-4A90-B1FC-0BFF2164286E}" type="presParOf" srcId="{3C1AE02D-854A-4BDF-927F-60466E8EE7B9}" destId="{1479EE52-2074-4DDB-BCA0-C95225A02EF9}" srcOrd="4" destOrd="0" presId="urn:microsoft.com/office/officeart/2005/8/layout/vList6"/>
    <dgm:cxn modelId="{0F77C740-9D7E-4883-8A09-1600951E06BA}" type="presParOf" srcId="{1479EE52-2074-4DDB-BCA0-C95225A02EF9}" destId="{A076F5D6-4A6E-40BC-8FC0-077C61581C0A}" srcOrd="0" destOrd="0" presId="urn:microsoft.com/office/officeart/2005/8/layout/vList6"/>
    <dgm:cxn modelId="{E81D7E7C-9538-4052-B8B1-5F6C6A4564B8}" type="presParOf" srcId="{1479EE52-2074-4DDB-BCA0-C95225A02EF9}" destId="{18897B45-28A0-4303-9A80-379D1692FAAA}" srcOrd="1" destOrd="0" presId="urn:microsoft.com/office/officeart/2005/8/layout/vList6"/>
    <dgm:cxn modelId="{E246EE5E-C5AC-488C-8F3E-FC5A5676198C}" type="presParOf" srcId="{3C1AE02D-854A-4BDF-927F-60466E8EE7B9}" destId="{C4799044-8D5C-43E2-A63E-4A29DF5E4768}" srcOrd="5" destOrd="0" presId="urn:microsoft.com/office/officeart/2005/8/layout/vList6"/>
    <dgm:cxn modelId="{78AF924A-0C8A-4DD8-BA55-DB47DD227DCA}" type="presParOf" srcId="{3C1AE02D-854A-4BDF-927F-60466E8EE7B9}" destId="{1016C7B5-6379-46A7-9C02-F15DD5D6029D}" srcOrd="6" destOrd="0" presId="urn:microsoft.com/office/officeart/2005/8/layout/vList6"/>
    <dgm:cxn modelId="{536861C2-3955-438F-B4F3-F2EC00C0C6B3}" type="presParOf" srcId="{1016C7B5-6379-46A7-9C02-F15DD5D6029D}" destId="{9ABED56B-7762-4F1C-A7C8-91635865FD45}" srcOrd="0" destOrd="0" presId="urn:microsoft.com/office/officeart/2005/8/layout/vList6"/>
    <dgm:cxn modelId="{4BD2334D-F72A-4A77-8E60-7CA8B1977B52}" type="presParOf" srcId="{1016C7B5-6379-46A7-9C02-F15DD5D6029D}" destId="{FCF7495D-435C-478A-86C0-38D3EA5E5BA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1F9D4-B742-4270-AA4C-F002422516EE}">
      <dsp:nvSpPr>
        <dsp:cNvPr id="0" name=""/>
        <dsp:cNvSpPr/>
      </dsp:nvSpPr>
      <dsp:spPr>
        <a:xfrm>
          <a:off x="4008158" y="736"/>
          <a:ext cx="6012238" cy="58419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latin typeface="微软雅黑" pitchFamily="34" charset="-122"/>
              <a:ea typeface="微软雅黑" pitchFamily="34" charset="-122"/>
            </a:rPr>
            <a:t>深入满足或创造客户个性化需求，增强员工能动，聚合全球资源，建立数据驱动实时企业运作模式</a:t>
          </a:r>
          <a:endParaRPr lang="zh-CN" altLang="en-US" sz="1000" kern="1200" dirty="0"/>
        </a:p>
      </dsp:txBody>
      <dsp:txXfrm>
        <a:off x="4008158" y="73760"/>
        <a:ext cx="5793165" cy="438146"/>
      </dsp:txXfrm>
    </dsp:sp>
    <dsp:sp modelId="{71A233F8-8D7B-4ACF-A425-F864D717A4FB}">
      <dsp:nvSpPr>
        <dsp:cNvPr id="0" name=""/>
        <dsp:cNvSpPr/>
      </dsp:nvSpPr>
      <dsp:spPr>
        <a:xfrm>
          <a:off x="0" y="736"/>
          <a:ext cx="4008158" cy="58419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zh-CN" altLang="en-US" sz="1000" b="1" kern="1200" dirty="0">
              <a:latin typeface="微软雅黑" pitchFamily="34" charset="-122"/>
              <a:ea typeface="微软雅黑" pitchFamily="34" charset="-122"/>
            </a:rPr>
            <a:t>采用先进技术，适应企业云时代的发展变化</a:t>
          </a:r>
          <a:endParaRPr lang="zh-CN" altLang="en-US" sz="1000" kern="1200" dirty="0"/>
        </a:p>
      </dsp:txBody>
      <dsp:txXfrm>
        <a:off x="28518" y="29254"/>
        <a:ext cx="3951122" cy="527158"/>
      </dsp:txXfrm>
    </dsp:sp>
    <dsp:sp modelId="{8AE9EC7B-8037-4399-80CF-AD99E9595F67}">
      <dsp:nvSpPr>
        <dsp:cNvPr id="0" name=""/>
        <dsp:cNvSpPr/>
      </dsp:nvSpPr>
      <dsp:spPr>
        <a:xfrm>
          <a:off x="4008158" y="643350"/>
          <a:ext cx="6012238" cy="58419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latin typeface="微软雅黑" pitchFamily="34" charset="-122"/>
              <a:ea typeface="微软雅黑" pitchFamily="34" charset="-122"/>
            </a:rPr>
            <a:t>企业业务需求从企业内部走向产业链级和社会级，最终实现企业间的紧密连接、实现交易的一体化与智能化</a:t>
          </a:r>
          <a:endParaRPr lang="zh-CN" altLang="en-US" sz="1000" kern="1200" dirty="0"/>
        </a:p>
      </dsp:txBody>
      <dsp:txXfrm>
        <a:off x="4008158" y="716374"/>
        <a:ext cx="5793165" cy="438146"/>
      </dsp:txXfrm>
    </dsp:sp>
    <dsp:sp modelId="{6A547D2A-E8BD-4449-A2EA-16B88AC24195}">
      <dsp:nvSpPr>
        <dsp:cNvPr id="0" name=""/>
        <dsp:cNvSpPr/>
      </dsp:nvSpPr>
      <dsp:spPr>
        <a:xfrm>
          <a:off x="0" y="643350"/>
          <a:ext cx="4008158" cy="58419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zh-CN" altLang="en-US" sz="1000" b="1" kern="1200" dirty="0">
              <a:latin typeface="微软雅黑" pitchFamily="34" charset="-122"/>
              <a:ea typeface="微软雅黑" pitchFamily="34" charset="-122"/>
            </a:rPr>
            <a:t>以交易为核心的智能财务体系</a:t>
          </a:r>
          <a:endParaRPr lang="zh-CN" altLang="en-US" sz="1000" kern="1200" dirty="0"/>
        </a:p>
      </dsp:txBody>
      <dsp:txXfrm>
        <a:off x="28518" y="671868"/>
        <a:ext cx="3951122" cy="527158"/>
      </dsp:txXfrm>
    </dsp:sp>
    <dsp:sp modelId="{18897B45-28A0-4303-9A80-379D1692FAAA}">
      <dsp:nvSpPr>
        <dsp:cNvPr id="0" name=""/>
        <dsp:cNvSpPr/>
      </dsp:nvSpPr>
      <dsp:spPr>
        <a:xfrm>
          <a:off x="4008158" y="1285964"/>
          <a:ext cx="6012238" cy="58419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latin typeface="微软雅黑" pitchFamily="34" charset="-122"/>
              <a:ea typeface="微软雅黑" pitchFamily="34" charset="-122"/>
            </a:rPr>
            <a:t>企业要实现企业内部员工、客户与消费者、供应商、渠道、伙伴等所有产业链上下游的连接应用</a:t>
          </a:r>
          <a:endParaRPr lang="zh-CN" altLang="en-US" sz="1000" kern="1200" dirty="0"/>
        </a:p>
      </dsp:txBody>
      <dsp:txXfrm>
        <a:off x="4008158" y="1358988"/>
        <a:ext cx="5793165" cy="438146"/>
      </dsp:txXfrm>
    </dsp:sp>
    <dsp:sp modelId="{A076F5D6-4A6E-40BC-8FC0-077C61581C0A}">
      <dsp:nvSpPr>
        <dsp:cNvPr id="0" name=""/>
        <dsp:cNvSpPr/>
      </dsp:nvSpPr>
      <dsp:spPr>
        <a:xfrm>
          <a:off x="0" y="1285964"/>
          <a:ext cx="4008158" cy="58419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zh-CN" altLang="en-US" sz="1000" b="1" kern="1200" dirty="0">
              <a:latin typeface="微软雅黑" pitchFamily="34" charset="-122"/>
              <a:ea typeface="微软雅黑" pitchFamily="34" charset="-122"/>
            </a:rPr>
            <a:t>扁平化、平台化的供应链管理新模式</a:t>
          </a:r>
          <a:endParaRPr lang="zh-CN" altLang="en-US" sz="1000" kern="1200" dirty="0"/>
        </a:p>
      </dsp:txBody>
      <dsp:txXfrm>
        <a:off x="28518" y="1314482"/>
        <a:ext cx="3951122" cy="527158"/>
      </dsp:txXfrm>
    </dsp:sp>
    <dsp:sp modelId="{FCF7495D-435C-478A-86C0-38D3EA5E5BA6}">
      <dsp:nvSpPr>
        <dsp:cNvPr id="0" name=""/>
        <dsp:cNvSpPr/>
      </dsp:nvSpPr>
      <dsp:spPr>
        <a:xfrm>
          <a:off x="4008158" y="1928578"/>
          <a:ext cx="6012238" cy="58419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latin typeface="微软雅黑" pitchFamily="34" charset="-122"/>
              <a:ea typeface="微软雅黑" pitchFamily="34" charset="-122"/>
            </a:rPr>
            <a:t>构建基于互联网真正的交易终端数据触达、实时驱动的“社会化商业神经系统”，实现社群经济、共享经济、平台经济等全新模式，驱动整个企业互联网产业变化</a:t>
          </a:r>
          <a:endParaRPr lang="zh-CN" altLang="en-US" sz="1000" kern="1200" dirty="0"/>
        </a:p>
      </dsp:txBody>
      <dsp:txXfrm>
        <a:off x="4008158" y="2001602"/>
        <a:ext cx="5793165" cy="438146"/>
      </dsp:txXfrm>
    </dsp:sp>
    <dsp:sp modelId="{9ABED56B-7762-4F1C-A7C8-91635865FD45}">
      <dsp:nvSpPr>
        <dsp:cNvPr id="0" name=""/>
        <dsp:cNvSpPr/>
      </dsp:nvSpPr>
      <dsp:spPr>
        <a:xfrm>
          <a:off x="0" y="1928578"/>
          <a:ext cx="4008158" cy="58419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zh-CN" altLang="en-US" sz="1000" b="1" kern="1200" dirty="0">
              <a:latin typeface="微软雅黑" pitchFamily="34" charset="-122"/>
              <a:ea typeface="微软雅黑" pitchFamily="34" charset="-122"/>
            </a:rPr>
            <a:t>基于全新的互联网技术，驱动产业变革</a:t>
          </a:r>
          <a:endParaRPr lang="zh-CN" altLang="en-US" sz="1000" kern="1200" dirty="0"/>
        </a:p>
      </dsp:txBody>
      <dsp:txXfrm>
        <a:off x="28518" y="1957096"/>
        <a:ext cx="3951122" cy="52715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F71B8-DF2A-2E41-BE66-2E18A767DA8A}" type="datetimeFigureOut">
              <a:rPr lang="en-US" smtClean="0"/>
              <a:t>7/4/2025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0A27-BF12-6744-9E93-932A0E34D8BB}" type="datetimeFigureOut">
              <a:rPr lang="en-US" smtClean="0"/>
              <a:t>7/4/2025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835" algn="l" defTabSz="1219200" rtl="0" eaLnBrk="1" latinLnBrk="0" hangingPunct="1">
      <a:defRPr sz="1600" kern="1200">
        <a:solidFill>
          <a:schemeClr val="tx1"/>
        </a:solidFill>
        <a:latin typeface="+mn-lt"/>
        <a:ea typeface="+mn-ea"/>
        <a:cs typeface="+mn-cs"/>
      </a:defRPr>
    </a:lvl8pPr>
    <a:lvl9pPr marL="487743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农业政府 痛点和需求修改，合一</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17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方案竞争力需要提取</a:t>
            </a:r>
            <a:endParaRPr lang="en-US" altLang="zh-CN" dirty="0"/>
          </a:p>
          <a:p>
            <a:r>
              <a:rPr lang="en-US" altLang="zh-CN" dirty="0"/>
              <a:t>2.</a:t>
            </a:r>
            <a:r>
              <a:rPr lang="zh-CN" altLang="en-US" dirty="0"/>
              <a:t>方案描述，需要提取这个大数据方案给客户带来了什么</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22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方案竞争力需要提取</a:t>
            </a:r>
            <a:endParaRPr lang="en-US" altLang="zh-CN" dirty="0"/>
          </a:p>
          <a:p>
            <a:r>
              <a:rPr lang="en-US" altLang="zh-CN" dirty="0"/>
              <a:t>2.</a:t>
            </a:r>
            <a:r>
              <a:rPr lang="zh-CN" altLang="en-US" dirty="0"/>
              <a:t>方案描述，需要提取这个大数据方案给客户带来了什么</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23</a:t>
            </a:fld>
            <a:endParaRPr lang="en-US">
              <a:solidFill>
                <a:prstClr val="black"/>
              </a:solidFill>
            </a:endParaRPr>
          </a:p>
        </p:txBody>
      </p:sp>
    </p:spTree>
    <p:extLst>
      <p:ext uri="{BB962C8B-B14F-4D97-AF65-F5344CB8AC3E}">
        <p14:creationId xmlns:p14="http://schemas.microsoft.com/office/powerpoint/2010/main" val="124281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24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t>25</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补充伙伴云市场的普通商品</a:t>
            </a:r>
            <a:r>
              <a:rPr lang="en-US" altLang="zh-CN" dirty="0"/>
              <a:t>/</a:t>
            </a:r>
            <a:r>
              <a:rPr lang="zh-CN" altLang="en-US" dirty="0"/>
              <a:t>联运</a:t>
            </a:r>
            <a:endParaRPr lang="en-US" altLang="zh-CN" dirty="0"/>
          </a:p>
          <a:p>
            <a:r>
              <a:rPr lang="en-US" altLang="zh-CN" dirty="0"/>
              <a:t>2.</a:t>
            </a:r>
            <a:r>
              <a:rPr lang="zh-CN" altLang="en-US" dirty="0"/>
              <a:t>根据场景来区分</a:t>
            </a:r>
            <a:r>
              <a:rPr lang="en-US" altLang="zh-CN" dirty="0"/>
              <a:t>offering</a:t>
            </a:r>
            <a:r>
              <a:rPr lang="zh-CN" altLang="en-US" dirty="0"/>
              <a:t>，</a:t>
            </a:r>
            <a:endParaRPr lang="en-US" altLang="zh-CN" dirty="0"/>
          </a:p>
          <a:p>
            <a:r>
              <a:rPr lang="en-US" altLang="zh-CN" dirty="0"/>
              <a:t>3.</a:t>
            </a:r>
            <a:r>
              <a:rPr lang="zh-CN" altLang="en-US" dirty="0"/>
              <a:t>云服务（自动计算，配套云服务）</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26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8350"/>
            <a:ext cx="6823075" cy="3836988"/>
          </a:xfrm>
        </p:spPr>
      </p:sp>
      <p:sp>
        <p:nvSpPr>
          <p:cNvPr id="3" name="备注占位符 2"/>
          <p:cNvSpPr>
            <a:spLocks noGrp="1"/>
          </p:cNvSpPr>
          <p:nvPr>
            <p:ph type="body" idx="1"/>
          </p:nvPr>
        </p:nvSpPr>
        <p:spPr/>
        <p:txBody>
          <a:bodyPr>
            <a:normAutofit/>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0E645424-9522-4F47-961C-36461304544D}" type="slidenum">
              <a:rPr lang="zh-CN" altLang="en-US" smtClean="0">
                <a:solidFill>
                  <a:srgbClr val="000000"/>
                </a:solidFill>
              </a:rPr>
              <a:t>27</a:t>
            </a:fld>
            <a:endParaRPr lang="zh-CN" altLang="en-US" dirty="0">
              <a:solidFill>
                <a:srgbClr val="000000"/>
              </a:solidFill>
            </a:endParaRPr>
          </a:p>
        </p:txBody>
      </p:sp>
    </p:spTree>
    <p:extLst>
      <p:ext uri="{BB962C8B-B14F-4D97-AF65-F5344CB8AC3E}">
        <p14:creationId xmlns:p14="http://schemas.microsoft.com/office/powerpoint/2010/main" val="1250245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8350"/>
            <a:ext cx="6823075" cy="3836988"/>
          </a:xfrm>
        </p:spPr>
      </p:sp>
      <p:sp>
        <p:nvSpPr>
          <p:cNvPr id="3" name="备注占位符 2"/>
          <p:cNvSpPr>
            <a:spLocks noGrp="1"/>
          </p:cNvSpPr>
          <p:nvPr>
            <p:ph type="body" idx="1"/>
          </p:nvPr>
        </p:nvSpPr>
        <p:spPr/>
        <p:txBody>
          <a:bodyPr>
            <a:normAutofit/>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0E645424-9522-4F47-961C-36461304544D}" type="slidenum">
              <a:rPr lang="zh-CN" altLang="en-US" smtClean="0">
                <a:solidFill>
                  <a:srgbClr val="000000"/>
                </a:solidFill>
              </a:rPr>
              <a:t>28</a:t>
            </a:fld>
            <a:endParaRPr lang="zh-CN" altLang="en-US" dirty="0">
              <a:solidFill>
                <a:srgbClr val="000000"/>
              </a:solidFill>
            </a:endParaRPr>
          </a:p>
        </p:txBody>
      </p:sp>
    </p:spTree>
    <p:extLst>
      <p:ext uri="{BB962C8B-B14F-4D97-AF65-F5344CB8AC3E}">
        <p14:creationId xmlns:p14="http://schemas.microsoft.com/office/powerpoint/2010/main" val="710609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需不需要根据三个客户场景去拆分？</a:t>
            </a:r>
            <a:endParaRPr lang="en-US" altLang="zh-CN" dirty="0"/>
          </a:p>
          <a:p>
            <a:r>
              <a:rPr lang="en-US" altLang="zh-CN" dirty="0"/>
              <a:t>2.</a:t>
            </a:r>
            <a:r>
              <a:rPr lang="zh-CN" altLang="en-US" dirty="0"/>
              <a:t>解决方案竞争力，需要和前面对应起来，？客户是不是比较关心这些竞争力？</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29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需不需要根据三个客户场景去拆分？</a:t>
            </a:r>
            <a:endParaRPr lang="en-US" altLang="zh-CN" dirty="0"/>
          </a:p>
          <a:p>
            <a:r>
              <a:rPr lang="en-US" altLang="zh-CN" dirty="0"/>
              <a:t>2.</a:t>
            </a:r>
            <a:r>
              <a:rPr lang="zh-CN" altLang="en-US" dirty="0"/>
              <a:t>解决方案竞争力，需要和前面对应起来，？客户是不是比较关心这些竞争力？</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30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需要和客户痛点对应</a:t>
            </a:r>
            <a:endParaRPr lang="en-US" altLang="zh-CN" dirty="0"/>
          </a:p>
          <a:p>
            <a:r>
              <a:rPr lang="en-US" altLang="zh-CN" dirty="0"/>
              <a:t>2.</a:t>
            </a:r>
            <a:r>
              <a:rPr lang="zh-CN" altLang="en-US" dirty="0"/>
              <a:t>需要体现出华为云和应用结合优势</a:t>
            </a:r>
            <a:endParaRPr lang="en-US" altLang="zh-CN" dirty="0"/>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找静姐核对下，关键节点解决方案商用发布</a:t>
            </a:r>
          </a:p>
        </p:txBody>
      </p:sp>
      <p:sp>
        <p:nvSpPr>
          <p:cNvPr id="4" name="灯片编号占位符 3"/>
          <p:cNvSpPr>
            <a:spLocks noGrp="1"/>
          </p:cNvSpPr>
          <p:nvPr>
            <p:ph type="sldNum" sz="quarter" idx="10"/>
          </p:nvPr>
        </p:nvSpPr>
        <p:spPr/>
        <p:txBody>
          <a:bodyPr/>
          <a:lstStyle/>
          <a:p>
            <a:fld id="{F07326F3-4732-B74B-9C70-D0992466E499}" type="slidenum">
              <a:rPr lang="en-US" smtClean="0">
                <a:solidFill>
                  <a:prstClr val="black"/>
                </a:solidFill>
              </a:rPr>
              <a:t>31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找静姐核对下，关键节点解决方案商用发布</a:t>
            </a:r>
          </a:p>
        </p:txBody>
      </p:sp>
      <p:sp>
        <p:nvSpPr>
          <p:cNvPr id="4" name="灯片编号占位符 3"/>
          <p:cNvSpPr>
            <a:spLocks noGrp="1"/>
          </p:cNvSpPr>
          <p:nvPr>
            <p:ph type="sldNum" sz="quarter" idx="10"/>
          </p:nvPr>
        </p:nvSpPr>
        <p:spPr/>
        <p:txBody>
          <a:bodyPr/>
          <a:lstStyle/>
          <a:p>
            <a:fld id="{F07326F3-4732-B74B-9C70-D0992466E499}" type="slidenum">
              <a:rPr lang="en-US" smtClean="0">
                <a:solidFill>
                  <a:prstClr val="black"/>
                </a:solidFill>
              </a:rPr>
              <a:t>32</a:t>
            </a:fld>
            <a:endParaRPr lang="en-US">
              <a:solidFill>
                <a:prstClr val="black"/>
              </a:solidFill>
            </a:endParaRPr>
          </a:p>
        </p:txBody>
      </p:sp>
    </p:spTree>
    <p:extLst>
      <p:ext uri="{BB962C8B-B14F-4D97-AF65-F5344CB8AC3E}">
        <p14:creationId xmlns:p14="http://schemas.microsoft.com/office/powerpoint/2010/main" val="2461827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solidFill>
                  <a:prstClr val="black"/>
                </a:solidFill>
              </a:rPr>
              <a:t>33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区分伙伴是否上云市场，进行裁剪</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区分伙伴是否上云市场，进行裁剪</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5</a:t>
            </a:fld>
            <a:endParaRPr lang="en-US">
              <a:solidFill>
                <a:prstClr val="black"/>
              </a:solidFill>
            </a:endParaRPr>
          </a:p>
        </p:txBody>
      </p:sp>
    </p:spTree>
    <p:extLst>
      <p:ext uri="{BB962C8B-B14F-4D97-AF65-F5344CB8AC3E}">
        <p14:creationId xmlns:p14="http://schemas.microsoft.com/office/powerpoint/2010/main" val="182764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区分伙伴是否上云市场，进行裁剪</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6</a:t>
            </a:fld>
            <a:endParaRPr lang="en-US">
              <a:solidFill>
                <a:prstClr val="black"/>
              </a:solidFill>
            </a:endParaRPr>
          </a:p>
        </p:txBody>
      </p:sp>
    </p:spTree>
    <p:extLst>
      <p:ext uri="{BB962C8B-B14F-4D97-AF65-F5344CB8AC3E}">
        <p14:creationId xmlns:p14="http://schemas.microsoft.com/office/powerpoint/2010/main" val="381292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p5</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zh-CN" altLang="en-US" sz="1600" b="0" i="0" u="none" strike="noStrike" kern="1200" baseline="0" dirty="0">
                <a:solidFill>
                  <a:schemeClr val="tx1"/>
                </a:solidFill>
                <a:latin typeface="+mn-lt"/>
                <a:ea typeface="+mn-ea"/>
                <a:cs typeface="+mn-cs"/>
              </a:rPr>
              <a:t>数字城市业务，主要打造</a:t>
            </a:r>
            <a:r>
              <a:rPr lang="en-US" altLang="zh-CN" sz="1600" b="0" i="0" u="none" strike="noStrike" kern="1200" baseline="0" dirty="0">
                <a:solidFill>
                  <a:schemeClr val="tx1"/>
                </a:solidFill>
                <a:latin typeface="+mn-lt"/>
                <a:ea typeface="+mn-ea"/>
                <a:cs typeface="+mn-cs"/>
              </a:rPr>
              <a:t>CIM</a:t>
            </a:r>
            <a:r>
              <a:rPr lang="zh-CN" altLang="en-US" sz="1600" b="0" i="0" u="none" strike="noStrike" kern="1200" baseline="0" dirty="0">
                <a:solidFill>
                  <a:schemeClr val="tx1"/>
                </a:solidFill>
                <a:latin typeface="+mn-lt"/>
                <a:ea typeface="+mn-ea"/>
                <a:cs typeface="+mn-cs"/>
              </a:rPr>
              <a:t>（城市信息模型）平台形成城市数字底座，并开展</a:t>
            </a:r>
            <a:r>
              <a:rPr lang="en-US" altLang="zh-CN" sz="1600" b="0" i="0" u="none" strike="noStrike" kern="1200" baseline="0" dirty="0">
                <a:solidFill>
                  <a:schemeClr val="tx1"/>
                </a:solidFill>
                <a:latin typeface="+mn-lt"/>
                <a:ea typeface="+mn-ea"/>
                <a:cs typeface="+mn-cs"/>
              </a:rPr>
              <a:t>CIM+</a:t>
            </a:r>
            <a:r>
              <a:rPr lang="zh-CN" altLang="en-US" sz="1600" b="0" i="0" u="none" strike="noStrike" kern="1200" baseline="0" dirty="0">
                <a:solidFill>
                  <a:schemeClr val="tx1"/>
                </a:solidFill>
                <a:latin typeface="+mn-lt"/>
                <a:ea typeface="+mn-ea"/>
                <a:cs typeface="+mn-cs"/>
              </a:rPr>
              <a:t>应用建设，提供城市的规建管一体化、智慧生态、</a:t>
            </a:r>
            <a:r>
              <a:rPr lang="en-US" altLang="zh-CN" sz="1600" b="0" i="0" u="none" strike="noStrike" kern="1200" baseline="0" dirty="0">
                <a:solidFill>
                  <a:schemeClr val="tx1"/>
                </a:solidFill>
                <a:latin typeface="+mn-lt"/>
                <a:ea typeface="+mn-ea"/>
                <a:cs typeface="+mn-cs"/>
              </a:rPr>
              <a:t>IOC</a:t>
            </a:r>
            <a:r>
              <a:rPr lang="zh-CN" altLang="en-US" sz="1600" b="0" i="0" u="none" strike="noStrike" kern="1200" baseline="0" dirty="0">
                <a:solidFill>
                  <a:schemeClr val="tx1"/>
                </a:solidFill>
                <a:latin typeface="+mn-lt"/>
                <a:ea typeface="+mn-ea"/>
                <a:cs typeface="+mn-cs"/>
              </a:rPr>
              <a:t>（智能运营中心）等解决方案。</a:t>
            </a:r>
          </a:p>
          <a:p>
            <a:pPr marL="285750" indent="-285750">
              <a:buFont typeface="Arial" panose="020B0604020202020204" pitchFamily="34" charset="0"/>
              <a:buChar char="•"/>
            </a:pPr>
            <a:r>
              <a:rPr lang="zh-CN" altLang="en-US" sz="1600" b="0" i="0" u="none" strike="noStrike" kern="1200" baseline="0" dirty="0">
                <a:solidFill>
                  <a:schemeClr val="tx1"/>
                </a:solidFill>
                <a:latin typeface="+mn-lt"/>
                <a:ea typeface="+mn-ea"/>
                <a:cs typeface="+mn-cs"/>
              </a:rPr>
              <a:t>数字教育业务，核心围绕建筑行业人才链体系建设，致力于为行业人才提供专业化终身教育服务，聚焦关键岗位的认知水平和技能水平提升，打通人才培养供应链路，缓解专业人才供需矛盾</a:t>
            </a:r>
            <a:r>
              <a:rPr lang="en-US" altLang="zh-CN" sz="1600" b="0" i="0" u="none" strike="noStrike" kern="1200" baseline="0" dirty="0">
                <a:solidFill>
                  <a:schemeClr val="tx1"/>
                </a:solidFill>
                <a:latin typeface="+mn-lt"/>
                <a:ea typeface="+mn-ea"/>
                <a:cs typeface="+mn-cs"/>
              </a:rPr>
              <a:t>,</a:t>
            </a:r>
            <a:r>
              <a:rPr lang="zh-CN" altLang="en-US" sz="1600" b="0" i="0" u="none" strike="noStrike" kern="1200" baseline="0" dirty="0">
                <a:solidFill>
                  <a:schemeClr val="tx1"/>
                </a:solidFill>
                <a:latin typeface="+mn-lt"/>
                <a:ea typeface="+mn-ea"/>
                <a:cs typeface="+mn-cs"/>
              </a:rPr>
              <a:t>为建筑行业的转型升级和健康发展提供更多优质专业人才。</a:t>
            </a:r>
          </a:p>
          <a:p>
            <a:pPr marL="285750" indent="-285750">
              <a:buFont typeface="Arial" panose="020B0604020202020204" pitchFamily="34" charset="0"/>
              <a:buChar char="•"/>
            </a:pPr>
            <a:r>
              <a:rPr lang="zh-CN" altLang="en-US" sz="1600" b="0" i="0" u="none" strike="noStrike" kern="1200" baseline="0" dirty="0">
                <a:solidFill>
                  <a:schemeClr val="tx1"/>
                </a:solidFill>
                <a:latin typeface="+mn-lt"/>
                <a:ea typeface="+mn-ea"/>
                <a:cs typeface="+mn-cs"/>
              </a:rPr>
              <a:t>数字建设方业务，主要面向建设方企业（包括央国房开、城投平台、自建甲方等）的数字化诉求，聚焦项目的投资、开发、建设和交付阶段，提供覆盖企业层、项目层、作业层以及供方协同等多层次业务活动的整体数字化解决方案。</a:t>
            </a:r>
          </a:p>
          <a:p>
            <a:pPr marL="285750" indent="-285750">
              <a:buFont typeface="Arial" panose="020B0604020202020204" pitchFamily="34" charset="0"/>
              <a:buChar char="•"/>
            </a:pPr>
            <a:r>
              <a:rPr lang="zh-CN" altLang="en-US" sz="1600" b="0" i="0" u="none" strike="noStrike" kern="1200" baseline="0" dirty="0">
                <a:solidFill>
                  <a:schemeClr val="tx1"/>
                </a:solidFill>
                <a:latin typeface="+mn-lt"/>
                <a:ea typeface="+mn-ea"/>
                <a:cs typeface="+mn-cs"/>
              </a:rPr>
              <a:t>数字供采业务，是将数字技术深度融合建材供应链，连接供需两端，为大型建筑企业提供集采、电商等数字采购产品，为中小建筑企业提供寻源招募、采购比价、考察对接等招采服务；为海量建材供应商提供包括市场洞察、品牌推广、产品推广、精准获客四大业务场景下的智慧营销解决方案。</a:t>
            </a:r>
          </a:p>
          <a:p>
            <a:pPr marL="285750" indent="-285750">
              <a:buFont typeface="Arial" panose="020B0604020202020204" pitchFamily="34" charset="0"/>
              <a:buChar char="•"/>
            </a:pPr>
            <a:r>
              <a:rPr lang="zh-CN" altLang="en-US" sz="1600" b="0" i="0" u="none" strike="noStrike" kern="1200" baseline="0" dirty="0">
                <a:solidFill>
                  <a:schemeClr val="tx1"/>
                </a:solidFill>
                <a:latin typeface="+mn-lt"/>
                <a:ea typeface="+mn-ea"/>
                <a:cs typeface="+mn-cs"/>
              </a:rPr>
              <a:t>数字金融业务，充分利用工程项目全生命周期、业财及项企一体化全量、实时的业务数据，结合有效支撑资金方风控及监管方管理场景的算法，搭建数字风控模型产品，将数字金融科技延伸至建筑行业数字征信及金融服务。</a:t>
            </a:r>
          </a:p>
          <a:p>
            <a:pPr marL="285750" indent="-285750">
              <a:buFont typeface="Arial" panose="020B0604020202020204" pitchFamily="34" charset="0"/>
              <a:buChar char="•"/>
            </a:pPr>
            <a:r>
              <a:rPr lang="zh-CN" altLang="en-US" sz="1600" b="0" i="0" u="none" strike="noStrike" kern="1200" baseline="0" dirty="0">
                <a:solidFill>
                  <a:schemeClr val="tx1"/>
                </a:solidFill>
                <a:latin typeface="+mn-lt"/>
                <a:ea typeface="+mn-ea"/>
                <a:cs typeface="+mn-cs"/>
              </a:rPr>
              <a:t>海外业务方面，一部分为数字成本的国际化系列产品 </a:t>
            </a:r>
            <a:r>
              <a:rPr lang="en-US" altLang="zh-CN" sz="1600" b="0" i="0" u="none" strike="noStrike" kern="1200" baseline="0" dirty="0" err="1">
                <a:solidFill>
                  <a:schemeClr val="tx1"/>
                </a:solidFill>
                <a:latin typeface="+mn-lt"/>
                <a:ea typeface="+mn-ea"/>
                <a:cs typeface="+mn-cs"/>
              </a:rPr>
              <a:t>Cubicost</a:t>
            </a:r>
            <a:r>
              <a:rPr lang="zh-CN" altLang="en-US" sz="1600" b="0" i="0" u="none" strike="noStrike" kern="1200" baseline="0" dirty="0">
                <a:solidFill>
                  <a:schemeClr val="tx1"/>
                </a:solidFill>
                <a:latin typeface="+mn-lt"/>
                <a:ea typeface="+mn-ea"/>
                <a:cs typeface="+mn-cs"/>
              </a:rPr>
              <a:t>，主要开拓东南亚市场；另一部分为欧洲子公司经营的 </a:t>
            </a:r>
            <a:r>
              <a:rPr lang="en-US" altLang="zh-CN" sz="1600" b="0" i="0" u="none" strike="noStrike" kern="1200" baseline="0" dirty="0" err="1">
                <a:solidFill>
                  <a:schemeClr val="tx1"/>
                </a:solidFill>
                <a:latin typeface="+mn-lt"/>
                <a:ea typeface="+mn-ea"/>
                <a:cs typeface="+mn-cs"/>
              </a:rPr>
              <a:t>MagiCAD</a:t>
            </a:r>
            <a:r>
              <a:rPr lang="en-US" altLang="zh-CN" sz="1600" b="0" i="0" u="none" strike="noStrike" kern="1200" baseline="0" dirty="0">
                <a:solidFill>
                  <a:schemeClr val="tx1"/>
                </a:solidFill>
                <a:latin typeface="+mn-lt"/>
                <a:ea typeface="+mn-ea"/>
                <a:cs typeface="+mn-cs"/>
              </a:rPr>
              <a:t> </a:t>
            </a:r>
            <a:r>
              <a:rPr lang="zh-CN" altLang="en-US" sz="1600" b="0" i="0" u="none" strike="noStrike" kern="1200" baseline="0" dirty="0">
                <a:solidFill>
                  <a:schemeClr val="tx1"/>
                </a:solidFill>
                <a:latin typeface="+mn-lt"/>
                <a:ea typeface="+mn-ea"/>
                <a:cs typeface="+mn-cs"/>
              </a:rPr>
              <a:t>系列机电设计软件、建筑能耗模拟分析软件，以及施工</a:t>
            </a:r>
            <a:r>
              <a:rPr lang="en-US" altLang="zh-CN" sz="1600" b="0" i="0" u="none" strike="noStrike" kern="1200" baseline="0" dirty="0" err="1">
                <a:solidFill>
                  <a:schemeClr val="tx1"/>
                </a:solidFill>
                <a:latin typeface="+mn-lt"/>
                <a:ea typeface="+mn-ea"/>
                <a:cs typeface="+mn-cs"/>
              </a:rPr>
              <a:t>Glodon</a:t>
            </a:r>
            <a:r>
              <a:rPr lang="en-US" altLang="zh-CN" sz="1600" b="0" i="0" u="none" strike="noStrike" kern="1200" baseline="0" dirty="0">
                <a:solidFill>
                  <a:schemeClr val="tx1"/>
                </a:solidFill>
                <a:latin typeface="+mn-lt"/>
                <a:ea typeface="+mn-ea"/>
                <a:cs typeface="+mn-cs"/>
              </a:rPr>
              <a:t> </a:t>
            </a:r>
            <a:r>
              <a:rPr lang="en-US" altLang="zh-CN" sz="1600" b="0" i="0" u="none" strike="noStrike" kern="1200" baseline="0" dirty="0" err="1">
                <a:solidFill>
                  <a:schemeClr val="tx1"/>
                </a:solidFill>
                <a:latin typeface="+mn-lt"/>
                <a:ea typeface="+mn-ea"/>
                <a:cs typeface="+mn-cs"/>
              </a:rPr>
              <a:t>Gsite</a:t>
            </a:r>
            <a:r>
              <a:rPr lang="en-US" altLang="zh-CN" sz="1600" b="0" i="0" u="none" strike="noStrike" kern="1200" baseline="0" dirty="0">
                <a:solidFill>
                  <a:schemeClr val="tx1"/>
                </a:solidFill>
                <a:latin typeface="+mn-lt"/>
                <a:ea typeface="+mn-ea"/>
                <a:cs typeface="+mn-cs"/>
              </a:rPr>
              <a:t> </a:t>
            </a:r>
            <a:r>
              <a:rPr lang="zh-CN" altLang="en-US" sz="1600" b="0" i="0" u="none" strike="noStrike" kern="1200" baseline="0" dirty="0">
                <a:solidFill>
                  <a:schemeClr val="tx1"/>
                </a:solidFill>
                <a:latin typeface="+mn-lt"/>
                <a:ea typeface="+mn-ea"/>
                <a:cs typeface="+mn-cs"/>
              </a:rPr>
              <a:t>国际化产品，主要覆盖欧洲市场。</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98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合入到看客户</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15</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右下角的图自己重新画</a:t>
            </a:r>
            <a:endParaRPr lang="en-US" altLang="zh-CN" dirty="0"/>
          </a:p>
          <a:p>
            <a:r>
              <a:rPr lang="en-US" altLang="zh-CN" dirty="0"/>
              <a:t>2.</a:t>
            </a:r>
            <a:r>
              <a:rPr lang="zh-CN" altLang="en-US" dirty="0"/>
              <a:t>亿欧智库的链接附加上</a:t>
            </a:r>
          </a:p>
        </p:txBody>
      </p:sp>
      <p:sp>
        <p:nvSpPr>
          <p:cNvPr id="4" name="灯片编号占位符 3"/>
          <p:cNvSpPr>
            <a:spLocks noGrp="1"/>
          </p:cNvSpPr>
          <p:nvPr>
            <p:ph type="sldNum" sz="quarter" idx="10"/>
          </p:nvPr>
        </p:nvSpPr>
        <p:spPr/>
        <p:txBody>
          <a:bodyPr/>
          <a:lstStyle/>
          <a:p>
            <a:pPr>
              <a:defRPr/>
            </a:pPr>
            <a:fld id="{F07326F3-4732-B74B-9C70-D0992466E499}" type="slidenum">
              <a:rPr lang="en-US" smtClean="0">
                <a:solidFill>
                  <a:prstClr val="black"/>
                </a:solidFill>
              </a:r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0304" y="8077"/>
            <a:ext cx="10740640" cy="778307"/>
          </a:xfrm>
          <a:prstGeom prst="rect">
            <a:avLst/>
          </a:prstGeom>
        </p:spPr>
        <p:txBody>
          <a:bodyPr lIns="0" tIns="0" rIns="0" bIns="0" anchor="ctr">
            <a:normAutofit/>
          </a:bodyPr>
          <a:lstStyle>
            <a:lvl1pPr marL="0" indent="0" algn="l">
              <a:lnSpc>
                <a:spcPts val="3430"/>
              </a:lnSpc>
              <a:spcBef>
                <a:spcPts val="0"/>
              </a:spcBef>
              <a:buNone/>
              <a:defRPr sz="3200" b="1" baseline="0">
                <a:solidFill>
                  <a:schemeClr val="tx1"/>
                </a:solidFill>
                <a:latin typeface="微软雅黑" panose="020B0503020204020204" pitchFamily="34" charset="-122"/>
                <a:ea typeface="微软雅黑" panose="020B0503020204020204" pitchFamily="34" charset="-122"/>
              </a:defRPr>
            </a:lvl1pPr>
            <a:lvl2pPr marL="593725" indent="0" algn="ctr">
              <a:buNone/>
              <a:defRPr sz="2595"/>
            </a:lvl2pPr>
            <a:lvl3pPr marL="1187450" indent="0" algn="ctr">
              <a:buNone/>
              <a:defRPr sz="2335"/>
            </a:lvl3pPr>
            <a:lvl4pPr marL="1781175" indent="0" algn="ctr">
              <a:buNone/>
              <a:defRPr sz="2080"/>
            </a:lvl4pPr>
            <a:lvl5pPr marL="2374900" indent="0" algn="ctr">
              <a:buNone/>
              <a:defRPr sz="2080"/>
            </a:lvl5pPr>
            <a:lvl6pPr marL="2967990" indent="0" algn="ctr">
              <a:buNone/>
              <a:defRPr sz="2080"/>
            </a:lvl6pPr>
            <a:lvl7pPr marL="3561715" indent="0" algn="ctr">
              <a:buNone/>
              <a:defRPr sz="2080"/>
            </a:lvl7pPr>
            <a:lvl8pPr marL="4155440" indent="0" algn="ctr">
              <a:buNone/>
              <a:defRPr sz="2080"/>
            </a:lvl8pPr>
            <a:lvl9pPr marL="4749165" indent="0" algn="ctr">
              <a:buNone/>
              <a:defRPr sz="2080"/>
            </a:lvl9pPr>
          </a:lstStyle>
          <a:p>
            <a:r>
              <a:rPr lang="zh-CN" altLang="en-US" dirty="0"/>
              <a:t>单击此处添加标题</a:t>
            </a:r>
            <a:endParaRPr lang="en-US" dirty="0"/>
          </a:p>
        </p:txBody>
      </p:sp>
      <p:sp>
        <p:nvSpPr>
          <p:cNvPr id="7" name="Content Placeholder 2"/>
          <p:cNvSpPr>
            <a:spLocks noGrp="1"/>
          </p:cNvSpPr>
          <p:nvPr>
            <p:ph idx="10" hasCustomPrompt="1"/>
          </p:nvPr>
        </p:nvSpPr>
        <p:spPr>
          <a:xfrm>
            <a:off x="736909" y="1501989"/>
            <a:ext cx="10733557" cy="4690459"/>
          </a:xfrm>
          <a:prstGeom prst="rect">
            <a:avLst/>
          </a:prstGeom>
        </p:spPr>
        <p:txBody>
          <a:bodyPr lIns="0" tIns="0" rIns="0" bIns="0"/>
          <a:lstStyle>
            <a:lvl1pPr marL="12065" indent="0">
              <a:lnSpc>
                <a:spcPct val="100000"/>
              </a:lnSpc>
              <a:spcBef>
                <a:spcPts val="0"/>
              </a:spcBef>
              <a:buFontTx/>
              <a:buNone/>
              <a:tabLst>
                <a:tab pos="1207770" algn="ctr"/>
              </a:tabLst>
              <a:defRPr sz="1800" baseline="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marL="525780" indent="-170815">
              <a:buFont typeface="Arial" panose="020B0604020202020204" pitchFamily="34" charset="0"/>
              <a:buChar char="•"/>
              <a:tabLst>
                <a:tab pos="1207770" algn="ctr"/>
              </a:tabLst>
              <a:defRPr sz="1300" baseline="0"/>
            </a:lvl2pPr>
            <a:lvl3pPr marL="525780" indent="-170815">
              <a:buFont typeface="Arial" panose="020B0604020202020204" pitchFamily="34" charset="0"/>
              <a:buChar char="•"/>
              <a:tabLst>
                <a:tab pos="1207770" algn="ctr"/>
              </a:tabLst>
              <a:defRPr sz="1300" baseline="0"/>
            </a:lvl3pPr>
            <a:lvl4pPr marL="525780" indent="-170815">
              <a:buFont typeface="Arial" panose="020B0604020202020204" pitchFamily="34" charset="0"/>
              <a:buChar char="•"/>
              <a:tabLst>
                <a:tab pos="1207770" algn="ctr"/>
              </a:tabLst>
              <a:defRPr sz="1300" baseline="0"/>
            </a:lvl4pPr>
            <a:lvl5pPr marL="525780" indent="-170815">
              <a:buFont typeface="Arial" panose="020B0604020202020204" pitchFamily="34" charset="0"/>
              <a:buChar char="•"/>
              <a:tabLst>
                <a:tab pos="1207770" algn="ctr"/>
              </a:tabLst>
              <a:defRPr sz="1300"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1137128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0304" y="8077"/>
            <a:ext cx="10740640" cy="778307"/>
          </a:xfrm>
          <a:prstGeom prst="rect">
            <a:avLst/>
          </a:prstGeom>
        </p:spPr>
        <p:txBody>
          <a:bodyPr lIns="0" tIns="0" rIns="0" bIns="0" anchor="ctr">
            <a:normAutofit/>
          </a:bodyPr>
          <a:lstStyle>
            <a:lvl1pPr marL="0" indent="0" algn="l">
              <a:lnSpc>
                <a:spcPts val="3430"/>
              </a:lnSpc>
              <a:spcBef>
                <a:spcPts val="0"/>
              </a:spcBef>
              <a:buNone/>
              <a:defRPr sz="3200" b="1" baseline="0">
                <a:solidFill>
                  <a:schemeClr val="tx1"/>
                </a:solidFill>
                <a:latin typeface="微软雅黑" panose="020B0503020204020204" pitchFamily="34" charset="-122"/>
                <a:ea typeface="微软雅黑" panose="020B0503020204020204" pitchFamily="34" charset="-122"/>
              </a:defRPr>
            </a:lvl1pPr>
            <a:lvl2pPr marL="593725" indent="0" algn="ctr">
              <a:buNone/>
              <a:defRPr sz="2595"/>
            </a:lvl2pPr>
            <a:lvl3pPr marL="1187450" indent="0" algn="ctr">
              <a:buNone/>
              <a:defRPr sz="2335"/>
            </a:lvl3pPr>
            <a:lvl4pPr marL="1781175" indent="0" algn="ctr">
              <a:buNone/>
              <a:defRPr sz="2080"/>
            </a:lvl4pPr>
            <a:lvl5pPr marL="2374900" indent="0" algn="ctr">
              <a:buNone/>
              <a:defRPr sz="2080"/>
            </a:lvl5pPr>
            <a:lvl6pPr marL="2967990" indent="0" algn="ctr">
              <a:buNone/>
              <a:defRPr sz="2080"/>
            </a:lvl6pPr>
            <a:lvl7pPr marL="3561715" indent="0" algn="ctr">
              <a:buNone/>
              <a:defRPr sz="2080"/>
            </a:lvl7pPr>
            <a:lvl8pPr marL="4155440" indent="0" algn="ctr">
              <a:buNone/>
              <a:defRPr sz="2080"/>
            </a:lvl8pPr>
            <a:lvl9pPr marL="4749165" indent="0" algn="ctr">
              <a:buNone/>
              <a:defRPr sz="2080"/>
            </a:lvl9pPr>
          </a:lstStyle>
          <a:p>
            <a:r>
              <a:rPr lang="zh-CN" altLang="en-US" dirty="0"/>
              <a:t>单击此处添加标题</a:t>
            </a:r>
            <a:endParaRPr lang="en-US" dirty="0"/>
          </a:p>
        </p:txBody>
      </p:sp>
      <p:sp>
        <p:nvSpPr>
          <p:cNvPr id="7" name="Content Placeholder 2"/>
          <p:cNvSpPr>
            <a:spLocks noGrp="1"/>
          </p:cNvSpPr>
          <p:nvPr>
            <p:ph idx="10" hasCustomPrompt="1"/>
          </p:nvPr>
        </p:nvSpPr>
        <p:spPr>
          <a:xfrm>
            <a:off x="736909" y="1501989"/>
            <a:ext cx="10733557" cy="4690459"/>
          </a:xfrm>
          <a:prstGeom prst="rect">
            <a:avLst/>
          </a:prstGeom>
        </p:spPr>
        <p:txBody>
          <a:bodyPr lIns="0" tIns="0" rIns="0" bIns="0"/>
          <a:lstStyle>
            <a:lvl1pPr marL="12065" indent="0">
              <a:lnSpc>
                <a:spcPct val="100000"/>
              </a:lnSpc>
              <a:spcBef>
                <a:spcPts val="0"/>
              </a:spcBef>
              <a:buFontTx/>
              <a:buNone/>
              <a:tabLst>
                <a:tab pos="1207770" algn="ctr"/>
              </a:tabLst>
              <a:defRPr sz="1800" baseline="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marL="525780" indent="-170815">
              <a:buFont typeface="Arial" panose="020B0604020202020204" pitchFamily="34" charset="0"/>
              <a:buChar char="•"/>
              <a:tabLst>
                <a:tab pos="1207770" algn="ctr"/>
              </a:tabLst>
              <a:defRPr sz="1300" baseline="0"/>
            </a:lvl2pPr>
            <a:lvl3pPr marL="525780" indent="-170815">
              <a:buFont typeface="Arial" panose="020B0604020202020204" pitchFamily="34" charset="0"/>
              <a:buChar char="•"/>
              <a:tabLst>
                <a:tab pos="1207770" algn="ctr"/>
              </a:tabLst>
              <a:defRPr sz="1300" baseline="0"/>
            </a:lvl3pPr>
            <a:lvl4pPr marL="525780" indent="-170815">
              <a:buFont typeface="Arial" panose="020B0604020202020204" pitchFamily="34" charset="0"/>
              <a:buChar char="•"/>
              <a:tabLst>
                <a:tab pos="1207770" algn="ctr"/>
              </a:tabLst>
              <a:defRPr sz="1300" baseline="0"/>
            </a:lvl4pPr>
            <a:lvl5pPr marL="525780" indent="-170815">
              <a:buFont typeface="Arial" panose="020B0604020202020204" pitchFamily="34" charset="0"/>
              <a:buChar char="•"/>
              <a:tabLst>
                <a:tab pos="1207770" algn="ctr"/>
              </a:tabLst>
              <a:defRPr sz="1300" baseline="0"/>
            </a:lvl5pPr>
          </a:lstStyle>
          <a:p>
            <a:pPr lvl="0"/>
            <a:r>
              <a:rPr lang="zh-CN" altLang="en-US" dirty="0"/>
              <a:t>单击此处添加文本</a:t>
            </a:r>
            <a:endParaRPr lang="en-US" dirty="0"/>
          </a:p>
        </p:txBody>
      </p:sp>
      <p:sp>
        <p:nvSpPr>
          <p:cNvPr id="4" name="TextBox 3">
            <a:extLst>
              <a:ext uri="{FF2B5EF4-FFF2-40B4-BE49-F238E27FC236}">
                <a16:creationId xmlns:a16="http://schemas.microsoft.com/office/drawing/2014/main" id="{E05B19B7-2729-4F40-87EE-C46BDF74F1A0}"/>
              </a:ext>
            </a:extLst>
          </p:cNvPr>
          <p:cNvSpPr txBox="1"/>
          <p:nvPr userDrawn="1"/>
        </p:nvSpPr>
        <p:spPr>
          <a:xfrm>
            <a:off x="734131" y="6402806"/>
            <a:ext cx="499729" cy="138499"/>
          </a:xfrm>
          <a:prstGeom prst="rect">
            <a:avLst/>
          </a:prstGeom>
          <a:noFill/>
        </p:spPr>
        <p:txBody>
          <a:bodyPr wrap="square" lIns="0" tIns="0" rIns="0" bIns="0" rtlCol="0">
            <a:spAutoFit/>
          </a:bodyPr>
          <a:lstStyle/>
          <a:p>
            <a:pPr defTabSz="890905">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t>‹#›</a:t>
            </a:fld>
            <a:endParaRPr lang="en-US" sz="900" dirty="0">
              <a:solidFill>
                <a:srgbClr val="1D1D1B"/>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2878" y="1"/>
            <a:ext cx="10442347" cy="871537"/>
          </a:xfrm>
          <a:prstGeom prst="rect">
            <a:avLst/>
          </a:prstGeom>
        </p:spPr>
        <p:txBody>
          <a:bodyPr/>
          <a:lstStyle>
            <a:lvl1pPr>
              <a:defRPr sz="2665">
                <a:latin typeface="微软雅黑" pitchFamily="34" charset="-122"/>
                <a:ea typeface="微软雅黑" pitchFamily="34" charset="-122"/>
              </a:defRPr>
            </a:lvl1pPr>
          </a:lstStyle>
          <a:p>
            <a:r>
              <a:rPr lang="zh-CN" altLang="en-US" dirty="0"/>
              <a:t>单击此处编辑母版标题样式</a:t>
            </a:r>
          </a:p>
        </p:txBody>
      </p:sp>
      <p:sp>
        <p:nvSpPr>
          <p:cNvPr id="3" name="灯片编号占位符 5"/>
          <p:cNvSpPr>
            <a:spLocks noGrp="1"/>
          </p:cNvSpPr>
          <p:nvPr>
            <p:ph type="sldNum" sz="quarter" idx="10"/>
          </p:nvPr>
        </p:nvSpPr>
        <p:spPr>
          <a:xfrm>
            <a:off x="10805571" y="6453189"/>
            <a:ext cx="827939" cy="396875"/>
          </a:xfrm>
          <a:prstGeom prst="rect">
            <a:avLst/>
          </a:prstGeom>
        </p:spPr>
        <p:txBody>
          <a:bodyPr/>
          <a:lstStyle>
            <a:lvl1pPr>
              <a:defRPr/>
            </a:lvl1pPr>
          </a:lstStyle>
          <a:p>
            <a:pPr>
              <a:defRPr/>
            </a:pPr>
            <a:fld id="{6883CE3E-A698-4E16-804E-977139738DE1}" type="slidenum">
              <a:rPr lang="zh-CN" altLang="en-US"/>
              <a:t>‹#›</a:t>
            </a:fld>
            <a:endParaRPr lang="zh-CN" altLang="en-US" dirty="0"/>
          </a:p>
        </p:txBody>
      </p:sp>
      <p:sp>
        <p:nvSpPr>
          <p:cNvPr id="4" name="TextBox 3">
            <a:extLst>
              <a:ext uri="{FF2B5EF4-FFF2-40B4-BE49-F238E27FC236}">
                <a16:creationId xmlns:a16="http://schemas.microsoft.com/office/drawing/2014/main" id="{EB471D90-3317-4E4B-A330-4531BDAC1907}"/>
              </a:ext>
            </a:extLst>
          </p:cNvPr>
          <p:cNvSpPr txBox="1"/>
          <p:nvPr userDrawn="1"/>
        </p:nvSpPr>
        <p:spPr>
          <a:xfrm>
            <a:off x="734131" y="6402806"/>
            <a:ext cx="499729" cy="138499"/>
          </a:xfrm>
          <a:prstGeom prst="rect">
            <a:avLst/>
          </a:prstGeom>
          <a:noFill/>
        </p:spPr>
        <p:txBody>
          <a:bodyPr wrap="square" lIns="0" tIns="0" rIns="0" bIns="0" rtlCol="0">
            <a:spAutoFit/>
          </a:bodyPr>
          <a:lstStyle/>
          <a:p>
            <a:pPr defTabSz="890905">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t>‹#›</a:t>
            </a:fld>
            <a:endParaRPr lang="en-US" sz="900" dirty="0">
              <a:solidFill>
                <a:srgbClr val="1D1D1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48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89D9C7-5DC6-4263-87FF-7C99F6FB63C3}" type="datetime1">
              <a:rPr lang="zh-CN" altLang="en-US" smtClean="0"/>
              <a:t>2025/7/4</a:t>
            </a:fld>
            <a:endParaRPr lang="zh-CN" altLang="en-US"/>
          </a:p>
        </p:txBody>
      </p:sp>
      <p:sp>
        <p:nvSpPr>
          <p:cNvPr id="4" name="Footer Placeholder 3"/>
          <p:cNvSpPr>
            <a:spLocks noGrp="1"/>
          </p:cNvSpPr>
          <p:nvPr>
            <p:ph type="ftr" sz="quarter" idx="11"/>
          </p:nvPr>
        </p:nvSpPr>
        <p:spPr/>
        <p:txBody>
          <a:bodyPr/>
          <a:lstStyle/>
          <a:p>
            <a:r>
              <a:rPr lang="en-US" altLang="zh-CN" dirty="0"/>
              <a:t>www.islide.cc</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t>‹#›</a:t>
            </a:fld>
            <a:endParaRPr lang="zh-CN" altLang="en-US"/>
          </a:p>
        </p:txBody>
      </p:sp>
    </p:spTree>
    <p:extLst>
      <p:ext uri="{BB962C8B-B14F-4D97-AF65-F5344CB8AC3E}">
        <p14:creationId xmlns:p14="http://schemas.microsoft.com/office/powerpoint/2010/main" val="37846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1152" y="274637"/>
            <a:ext cx="10977404" cy="1143000"/>
          </a:xfrm>
          <a:prstGeom prst="rect">
            <a:avLst/>
          </a:prstGeom>
        </p:spPr>
        <p:txBody>
          <a:bodyPr lIns="68562" tIns="34281" rIns="68562" bIns="34281"/>
          <a:lstStyle/>
          <a:p>
            <a:r>
              <a:rPr lang="zh-CN" altLang="en-US"/>
              <a:t>单击此处编辑母版标题样式</a:t>
            </a:r>
          </a:p>
        </p:txBody>
      </p:sp>
      <p:sp>
        <p:nvSpPr>
          <p:cNvPr id="3" name="内容占位符 2"/>
          <p:cNvSpPr>
            <a:spLocks noGrp="1"/>
          </p:cNvSpPr>
          <p:nvPr>
            <p:ph idx="1"/>
          </p:nvPr>
        </p:nvSpPr>
        <p:spPr>
          <a:xfrm>
            <a:off x="781152" y="1600201"/>
            <a:ext cx="10977404" cy="4525963"/>
          </a:xfrm>
          <a:prstGeom prst="rect">
            <a:avLst/>
          </a:prstGeom>
        </p:spPr>
        <p:txBody>
          <a:bodyPr lIns="68562" tIns="34281" rIns="68562" bIns="342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706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2878" y="1"/>
            <a:ext cx="10442347" cy="871537"/>
          </a:xfrm>
          <a:prstGeom prst="rect">
            <a:avLst/>
          </a:prstGeom>
        </p:spPr>
        <p:txBody>
          <a:bodyPr/>
          <a:lstStyle>
            <a:lvl1pPr>
              <a:defRPr sz="2665">
                <a:latin typeface="微软雅黑" pitchFamily="34" charset="-122"/>
                <a:ea typeface="微软雅黑" pitchFamily="34" charset="-122"/>
              </a:defRPr>
            </a:lvl1pPr>
          </a:lstStyle>
          <a:p>
            <a:r>
              <a:rPr lang="zh-CN" altLang="en-US" dirty="0"/>
              <a:t>单击此处编辑母版标题样式</a:t>
            </a:r>
          </a:p>
        </p:txBody>
      </p:sp>
      <p:sp>
        <p:nvSpPr>
          <p:cNvPr id="3" name="灯片编号占位符 5"/>
          <p:cNvSpPr>
            <a:spLocks noGrp="1"/>
          </p:cNvSpPr>
          <p:nvPr>
            <p:ph type="sldNum" sz="quarter" idx="10"/>
          </p:nvPr>
        </p:nvSpPr>
        <p:spPr>
          <a:xfrm>
            <a:off x="10805571" y="6453189"/>
            <a:ext cx="827939" cy="396875"/>
          </a:xfrm>
          <a:prstGeom prst="rect">
            <a:avLst/>
          </a:prstGeom>
        </p:spPr>
        <p:txBody>
          <a:bodyPr/>
          <a:lstStyle>
            <a:lvl1pPr>
              <a:defRPr/>
            </a:lvl1pPr>
          </a:lstStyle>
          <a:p>
            <a:pPr>
              <a:defRPr/>
            </a:pPr>
            <a:fld id="{6883CE3E-A698-4E16-804E-977139738DE1}" type="slidenum">
              <a:rPr lang="zh-CN" altLang="en-US"/>
              <a:t>‹#›</a:t>
            </a:fld>
            <a:endParaRPr lang="zh-CN" altLang="en-US" dirty="0"/>
          </a:p>
        </p:txBody>
      </p:sp>
    </p:spTree>
    <p:extLst>
      <p:ext uri="{BB962C8B-B14F-4D97-AF65-F5344CB8AC3E}">
        <p14:creationId xmlns:p14="http://schemas.microsoft.com/office/powerpoint/2010/main" val="365785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83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结束页">
    <p:bg>
      <p:bgPr>
        <a:solidFill>
          <a:srgbClr val="FFFFFF"/>
        </a:solidFill>
        <a:effectLst/>
      </p:bgPr>
    </p:bg>
    <p:spTree>
      <p:nvGrpSpPr>
        <p:cNvPr id="1" name=""/>
        <p:cNvGrpSpPr/>
        <p:nvPr/>
      </p:nvGrpSpPr>
      <p:grpSpPr>
        <a:xfrm>
          <a:off x="0" y="0"/>
          <a:ext cx="0" cy="0"/>
          <a:chOff x="0" y="0"/>
          <a:chExt cx="0" cy="0"/>
        </a:xfrm>
      </p:grpSpPr>
      <p:sp>
        <p:nvSpPr>
          <p:cNvPr id="3" name="TextBox 2"/>
          <p:cNvSpPr txBox="1"/>
          <p:nvPr userDrawn="1"/>
        </p:nvSpPr>
        <p:spPr>
          <a:xfrm>
            <a:off x="607486" y="1402064"/>
            <a:ext cx="3921034" cy="854717"/>
          </a:xfrm>
          <a:prstGeom prst="rect">
            <a:avLst/>
          </a:prstGeom>
          <a:noFill/>
        </p:spPr>
        <p:txBody>
          <a:bodyPr wrap="square" rtlCol="0">
            <a:spAutoFit/>
          </a:bodyPr>
          <a:lstStyle/>
          <a:p>
            <a:pPr defTabSz="914400"/>
            <a:r>
              <a:rPr lang="en-US" sz="4800" dirty="0">
                <a:solidFill>
                  <a:srgbClr val="1D1D1A"/>
                </a:solidFill>
              </a:rPr>
              <a:t>Thank you.</a:t>
            </a:r>
          </a:p>
        </p:txBody>
      </p:sp>
    </p:spTree>
    <p:extLst>
      <p:ext uri="{BB962C8B-B14F-4D97-AF65-F5344CB8AC3E}">
        <p14:creationId xmlns:p14="http://schemas.microsoft.com/office/powerpoint/2010/main" val="376822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探索">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7" name="L 形 6"/>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900">
              <a:solidFill>
                <a:srgbClr val="666666"/>
              </a:solidFill>
            </a:endParaRPr>
          </a:p>
        </p:txBody>
      </p:sp>
      <p:sp>
        <p:nvSpPr>
          <p:cNvPr id="10" name="Title 1"/>
          <p:cNvSpPr>
            <a:spLocks noGrp="1"/>
          </p:cNvSpPr>
          <p:nvPr>
            <p:ph type="ctrTitle" hasCustomPrompt="1"/>
          </p:nvPr>
        </p:nvSpPr>
        <p:spPr>
          <a:xfrm>
            <a:off x="898996" y="907092"/>
            <a:ext cx="6559809" cy="690255"/>
          </a:xfrm>
          <a:prstGeom prst="rect">
            <a:avLst/>
          </a:prstGeom>
          <a:ln>
            <a:noFill/>
            <a:prstDash val="dash"/>
          </a:ln>
        </p:spPr>
        <p:txBody>
          <a:bodyPr lIns="0" tIns="0" rIns="0" bIns="0" anchor="t">
            <a:normAutofit/>
          </a:bodyPr>
          <a:lstStyle>
            <a:lvl1pPr algn="l">
              <a:defRPr sz="3200"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6" name="Text Placeholder 5"/>
          <p:cNvSpPr>
            <a:spLocks noGrp="1"/>
          </p:cNvSpPr>
          <p:nvPr>
            <p:ph type="body" sz="quarter" idx="10" hasCustomPrompt="1"/>
          </p:nvPr>
        </p:nvSpPr>
        <p:spPr>
          <a:xfrm>
            <a:off x="929260" y="1949372"/>
            <a:ext cx="6535842" cy="643926"/>
          </a:xfrm>
          <a:prstGeom prst="rect">
            <a:avLst/>
          </a:prstGeom>
        </p:spPr>
        <p:txBody>
          <a:bodyPr lIns="0" tIns="0" rIns="0" bIns="0"/>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408909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结束页">
    <p:bg>
      <p:bgPr>
        <a:solidFill>
          <a:srgbClr val="FFFFFF"/>
        </a:solidFill>
        <a:effectLst/>
      </p:bgPr>
    </p:bg>
    <p:spTree>
      <p:nvGrpSpPr>
        <p:cNvPr id="1" name=""/>
        <p:cNvGrpSpPr/>
        <p:nvPr/>
      </p:nvGrpSpPr>
      <p:grpSpPr>
        <a:xfrm>
          <a:off x="0" y="0"/>
          <a:ext cx="0" cy="0"/>
          <a:chOff x="0" y="0"/>
          <a:chExt cx="0" cy="0"/>
        </a:xfrm>
      </p:grpSpPr>
      <p:sp>
        <p:nvSpPr>
          <p:cNvPr id="3" name="TextBox 2"/>
          <p:cNvSpPr txBox="1"/>
          <p:nvPr userDrawn="1"/>
        </p:nvSpPr>
        <p:spPr>
          <a:xfrm>
            <a:off x="607486" y="1402064"/>
            <a:ext cx="3921034" cy="854717"/>
          </a:xfrm>
          <a:prstGeom prst="rect">
            <a:avLst/>
          </a:prstGeom>
          <a:noFill/>
        </p:spPr>
        <p:txBody>
          <a:bodyPr wrap="square" rtlCol="0">
            <a:spAutoFit/>
          </a:bodyPr>
          <a:lstStyle/>
          <a:p>
            <a:pPr algn="l"/>
            <a:r>
              <a:rPr lang="en-US" sz="4800" dirty="0">
                <a:solidFill>
                  <a:schemeClr val="tx1"/>
                </a:solidFill>
              </a:rPr>
              <a:t>Thank you.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0000" y="0"/>
            <a:ext cx="11745174" cy="899138"/>
          </a:xfrm>
          <a:prstGeom prst="rect">
            <a:avLst/>
          </a:prstGeom>
        </p:spPr>
        <p:txBody>
          <a:bodyPr lIns="0" tIns="0" rIns="0" bIns="0" anchor="ctr" anchorCtr="0">
            <a:noAutofit/>
          </a:bodyPr>
          <a:lstStyle>
            <a:lvl1pPr marL="0" indent="0" algn="l">
              <a:lnSpc>
                <a:spcPts val="3430"/>
              </a:lnSpc>
              <a:spcBef>
                <a:spcPts val="0"/>
              </a:spcBef>
              <a:buNone/>
              <a:defRPr sz="2800" b="1" baseline="0">
                <a:solidFill>
                  <a:srgbClr val="C00000"/>
                </a:solidFill>
                <a:latin typeface="微软雅黑" panose="020B0503020204020204" pitchFamily="34" charset="-122"/>
                <a:ea typeface="微软雅黑" panose="020B0503020204020204" pitchFamily="34" charset="-122"/>
              </a:defRPr>
            </a:lvl1pPr>
            <a:lvl2pPr marL="593725" indent="0" algn="ctr">
              <a:buNone/>
              <a:defRPr sz="2600"/>
            </a:lvl2pPr>
            <a:lvl3pPr marL="1188085" indent="0" algn="ctr">
              <a:buNone/>
              <a:defRPr sz="2340"/>
            </a:lvl3pPr>
            <a:lvl4pPr marL="1781810" indent="0" algn="ctr">
              <a:buNone/>
              <a:defRPr sz="2080"/>
            </a:lvl4pPr>
            <a:lvl5pPr marL="2375535" indent="0" algn="ctr">
              <a:buNone/>
              <a:defRPr sz="2080"/>
            </a:lvl5pPr>
            <a:lvl6pPr marL="2969260" indent="0" algn="ctr">
              <a:buNone/>
              <a:defRPr sz="2080"/>
            </a:lvl6pPr>
            <a:lvl7pPr marL="3563620" indent="0" algn="ctr">
              <a:buNone/>
              <a:defRPr sz="2080"/>
            </a:lvl7pPr>
            <a:lvl8pPr marL="4157345" indent="0" algn="ctr">
              <a:buNone/>
              <a:defRPr sz="2080"/>
            </a:lvl8pPr>
            <a:lvl9pPr marL="4751070" indent="0" algn="ctr">
              <a:buNone/>
              <a:defRPr sz="2080"/>
            </a:lvl9pPr>
          </a:lstStyle>
          <a:p>
            <a:r>
              <a:rPr lang="zh-CN" altLang="en-US" dirty="0"/>
              <a:t>单击此处添加标题</a:t>
            </a:r>
            <a:endParaRPr lang="en-US" dirty="0"/>
          </a:p>
        </p:txBody>
      </p:sp>
      <p:sp>
        <p:nvSpPr>
          <p:cNvPr id="5" name="Content Placeholder 2"/>
          <p:cNvSpPr>
            <a:spLocks noGrp="1"/>
          </p:cNvSpPr>
          <p:nvPr>
            <p:ph idx="12" hasCustomPrompt="1"/>
          </p:nvPr>
        </p:nvSpPr>
        <p:spPr>
          <a:xfrm>
            <a:off x="359999" y="1178139"/>
            <a:ext cx="11487007" cy="5165511"/>
          </a:xfrm>
          <a:prstGeom prst="rect">
            <a:avLst/>
          </a:prstGeom>
        </p:spPr>
        <p:txBody>
          <a:bodyPr lIns="0" tIns="0" rIns="0" bIns="0"/>
          <a:lstStyle>
            <a:lvl1pPr marL="179705" marR="0" indent="-168275" algn="l" defTabSz="1188085"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770" algn="ctr"/>
              </a:tabLst>
              <a:defRPr sz="1800" baseline="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marL="328930" marR="0" indent="-168275" algn="l" defTabSz="1188085" rtl="0" eaLnBrk="1" fontAlgn="auto" latinLnBrk="0" hangingPunct="1">
              <a:lnSpc>
                <a:spcPct val="100000"/>
              </a:lnSpc>
              <a:spcBef>
                <a:spcPts val="0"/>
              </a:spcBef>
              <a:spcAft>
                <a:spcPts val="600"/>
              </a:spcAft>
              <a:buClr>
                <a:schemeClr val="tx1"/>
              </a:buClr>
              <a:buSzTx/>
              <a:buFont typeface=".AppleSystemUIFont"/>
              <a:buChar char="&gt;"/>
              <a:tabLst>
                <a:tab pos="1207770" algn="ctr"/>
              </a:tabLst>
              <a:defRPr sz="1600" baseline="0">
                <a:latin typeface="微软雅黑" panose="020B0503020204020204" pitchFamily="34" charset="-122"/>
                <a:ea typeface="微软雅黑" panose="020B0503020204020204" pitchFamily="34" charset="-122"/>
              </a:defRPr>
            </a:lvl2pPr>
            <a:lvl3pPr marL="1098550" marR="0" indent="-168275" algn="l" defTabSz="1188085" rtl="0" eaLnBrk="1" fontAlgn="auto" latinLnBrk="0" hangingPunct="1">
              <a:lnSpc>
                <a:spcPct val="100000"/>
              </a:lnSpc>
              <a:spcBef>
                <a:spcPts val="0"/>
              </a:spcBef>
              <a:spcAft>
                <a:spcPts val="600"/>
              </a:spcAft>
              <a:buClr>
                <a:schemeClr val="tx1"/>
              </a:buClr>
              <a:buSzTx/>
              <a:buFont typeface=".AppleSystemUIFont"/>
              <a:buChar char="-"/>
              <a:tabLst>
                <a:tab pos="1207770" algn="ctr"/>
              </a:tabLst>
              <a:defRPr sz="1300" baseline="0">
                <a:latin typeface="微软雅黑" panose="020B0503020204020204" pitchFamily="34" charset="-122"/>
                <a:ea typeface="微软雅黑" panose="020B0503020204020204" pitchFamily="34" charset="-122"/>
              </a:defRPr>
            </a:lvl3pPr>
            <a:lvl4pPr marL="525780" indent="-171450">
              <a:buFont typeface="Arial" panose="020B0604020202020204" pitchFamily="34" charset="0"/>
              <a:buChar char="•"/>
              <a:tabLst>
                <a:tab pos="1208405" algn="ctr"/>
              </a:tabLst>
              <a:defRPr sz="1300" baseline="0"/>
            </a:lvl4pPr>
            <a:lvl5pPr marL="525780" indent="-171450">
              <a:buFont typeface="Arial" panose="020B0604020202020204" pitchFamily="34" charset="0"/>
              <a:buChar char="•"/>
              <a:tabLst>
                <a:tab pos="1208405" algn="ctr"/>
              </a:tabLst>
              <a:defRPr sz="1300" baseline="0"/>
            </a:lvl5pPr>
          </a:lstStyle>
          <a:p>
            <a:pPr lvl="0"/>
            <a:r>
              <a:rPr lang="zh-CN" altLang="en-US" dirty="0"/>
              <a:t>单击此处添加文本</a:t>
            </a:r>
            <a:endParaRPr lang="en-US" dirty="0"/>
          </a:p>
          <a:p>
            <a:pPr marL="328930" marR="0" lvl="1" indent="-168275" algn="l" defTabSz="1188085"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770" algn="ctr"/>
              </a:tabLst>
              <a:defRPr/>
            </a:pPr>
            <a:r>
              <a:rPr lang="zh-CN" altLang="en-US" dirty="0"/>
              <a:t>单击此处添加文本</a:t>
            </a:r>
            <a:endParaRPr lang="en-US" dirty="0"/>
          </a:p>
          <a:p>
            <a:pPr marL="1098550" marR="0" lvl="2" indent="-168275" algn="l" defTabSz="1188085"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770" algn="ctr"/>
              </a:tabLst>
              <a:defRPr/>
            </a:pPr>
            <a:r>
              <a:rPr lang="zh-CN" altLang="en-US" dirty="0"/>
              <a:t>单击此处添加文本</a:t>
            </a:r>
            <a:endParaRPr lang="en-US" dirty="0"/>
          </a:p>
          <a:p>
            <a:pPr marL="1098550" marR="0" lvl="2" indent="-168275" algn="l" defTabSz="1188085"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770" algn="ctr"/>
              </a:tabLst>
              <a:defRPr/>
            </a:pPr>
            <a:endParaRPr lang="en-US" altLang="zh-CN" dirty="0"/>
          </a:p>
        </p:txBody>
      </p:sp>
      <p:sp>
        <p:nvSpPr>
          <p:cNvPr id="4" name="TextBox 3">
            <a:extLst>
              <a:ext uri="{FF2B5EF4-FFF2-40B4-BE49-F238E27FC236}">
                <a16:creationId xmlns:a16="http://schemas.microsoft.com/office/drawing/2014/main" id="{75519CB6-1A9F-403F-9EA6-C4BA5C6BD3A6}"/>
              </a:ext>
            </a:extLst>
          </p:cNvPr>
          <p:cNvSpPr txBox="1"/>
          <p:nvPr userDrawn="1"/>
        </p:nvSpPr>
        <p:spPr>
          <a:xfrm>
            <a:off x="734131" y="6402806"/>
            <a:ext cx="499729" cy="138499"/>
          </a:xfrm>
          <a:prstGeom prst="rect">
            <a:avLst/>
          </a:prstGeom>
          <a:noFill/>
        </p:spPr>
        <p:txBody>
          <a:bodyPr wrap="square" lIns="0" tIns="0" rIns="0" bIns="0" rtlCol="0">
            <a:spAutoFit/>
          </a:bodyPr>
          <a:lstStyle/>
          <a:p>
            <a:pPr defTabSz="890905">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t>‹#›</a:t>
            </a:fld>
            <a:endParaRPr lang="en-US" sz="900" dirty="0">
              <a:solidFill>
                <a:srgbClr val="1D1D1B"/>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章节页">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9229" y="0"/>
            <a:ext cx="11837534" cy="899138"/>
          </a:xfrm>
          <a:prstGeom prst="rect">
            <a:avLst/>
          </a:prstGeom>
        </p:spPr>
        <p:txBody>
          <a:bodyPr lIns="0" tIns="0" rIns="0" bIns="0" anchor="ctr" anchorCtr="0">
            <a:noAutofit/>
          </a:bodyPr>
          <a:lstStyle>
            <a:lvl1pPr marL="0" indent="0" algn="l">
              <a:lnSpc>
                <a:spcPts val="3430"/>
              </a:lnSpc>
              <a:spcBef>
                <a:spcPts val="0"/>
              </a:spcBef>
              <a:buNone/>
              <a:defRPr sz="2800" b="1" baseline="0">
                <a:solidFill>
                  <a:srgbClr val="C00000"/>
                </a:solidFill>
                <a:latin typeface="微软雅黑" panose="020B0503020204020204" pitchFamily="34" charset="-122"/>
                <a:ea typeface="微软雅黑" panose="020B0503020204020204" pitchFamily="34" charset="-122"/>
              </a:defRPr>
            </a:lvl1pPr>
            <a:lvl2pPr marL="593725" indent="0" algn="ctr">
              <a:buNone/>
              <a:defRPr sz="2600"/>
            </a:lvl2pPr>
            <a:lvl3pPr marL="1188085" indent="0" algn="ctr">
              <a:buNone/>
              <a:defRPr sz="2340"/>
            </a:lvl3pPr>
            <a:lvl4pPr marL="1781810" indent="0" algn="ctr">
              <a:buNone/>
              <a:defRPr sz="2080"/>
            </a:lvl4pPr>
            <a:lvl5pPr marL="2375535" indent="0" algn="ctr">
              <a:buNone/>
              <a:defRPr sz="2080"/>
            </a:lvl5pPr>
            <a:lvl6pPr marL="2969260" indent="0" algn="ctr">
              <a:buNone/>
              <a:defRPr sz="2080"/>
            </a:lvl6pPr>
            <a:lvl7pPr marL="3563620" indent="0" algn="ctr">
              <a:buNone/>
              <a:defRPr sz="2080"/>
            </a:lvl7pPr>
            <a:lvl8pPr marL="4157345" indent="0" algn="ctr">
              <a:buNone/>
              <a:defRPr sz="2080"/>
            </a:lvl8pPr>
            <a:lvl9pPr marL="4751070" indent="0" algn="ctr">
              <a:buNone/>
              <a:defRPr sz="2080"/>
            </a:lvl9pPr>
          </a:lstStyle>
          <a:p>
            <a:r>
              <a:rPr lang="zh-CN" altLang="en-US" dirty="0"/>
              <a:t>单击此处添加标题</a:t>
            </a:r>
            <a:endParaRPr lang="en-US" dirty="0"/>
          </a:p>
        </p:txBody>
      </p:sp>
      <p:sp>
        <p:nvSpPr>
          <p:cNvPr id="4" name="TextBox 3">
            <a:extLst>
              <a:ext uri="{FF2B5EF4-FFF2-40B4-BE49-F238E27FC236}">
                <a16:creationId xmlns:a16="http://schemas.microsoft.com/office/drawing/2014/main" id="{5D8754EC-740E-43FB-9398-3C4D5A0B24D1}"/>
              </a:ext>
            </a:extLst>
          </p:cNvPr>
          <p:cNvSpPr txBox="1"/>
          <p:nvPr userDrawn="1"/>
        </p:nvSpPr>
        <p:spPr>
          <a:xfrm>
            <a:off x="734131" y="6402806"/>
            <a:ext cx="499729" cy="138499"/>
          </a:xfrm>
          <a:prstGeom prst="rect">
            <a:avLst/>
          </a:prstGeom>
          <a:noFill/>
        </p:spPr>
        <p:txBody>
          <a:bodyPr wrap="square" lIns="0" tIns="0" rIns="0" bIns="0" rtlCol="0">
            <a:spAutoFit/>
          </a:bodyPr>
          <a:lstStyle/>
          <a:p>
            <a:pPr defTabSz="890905">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t>‹#›</a:t>
            </a:fld>
            <a:endParaRPr lang="en-US" sz="900" dirty="0">
              <a:solidFill>
                <a:srgbClr val="1D1D1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63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tif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userDrawn="1"/>
        </p:nvSpPr>
        <p:spPr>
          <a:xfrm>
            <a:off x="1095467" y="6356939"/>
            <a:ext cx="3503965" cy="230832"/>
          </a:xfrm>
          <a:prstGeom prst="rect">
            <a:avLst/>
          </a:prstGeom>
          <a:noFill/>
        </p:spPr>
        <p:txBody>
          <a:bodyPr wrap="square" rtlCol="0">
            <a:spAutoFit/>
          </a:bodyPr>
          <a:lstStyle/>
          <a:p>
            <a:r>
              <a:rPr lang="en-US" altLang="zh-CN" sz="900" b="0" kern="1200" baseline="0" dirty="0">
                <a:solidFill>
                  <a:srgbClr val="1D1D1B"/>
                </a:solidFill>
                <a:latin typeface="Arial" panose="020B0604020202020204" pitchFamily="34" charset="0"/>
                <a:ea typeface="+mn-ea"/>
                <a:cs typeface="Arial" panose="020B0604020202020204" pitchFamily="34" charset="0"/>
              </a:rPr>
              <a:t>Huawei Proprietary - Restricted Distribution</a:t>
            </a:r>
            <a:endParaRPr lang="en-US" sz="900" b="0" kern="1200" baseline="0" dirty="0">
              <a:solidFill>
                <a:srgbClr val="1D1D1B"/>
              </a:solidFill>
              <a:latin typeface="Arial" panose="020B0604020202020204" pitchFamily="34" charset="0"/>
              <a:ea typeface="+mn-ea"/>
              <a:cs typeface="Arial" panose="020B0604020202020204" pitchFamily="34" charset="0"/>
            </a:endParaRPr>
          </a:p>
        </p:txBody>
      </p:sp>
      <p:grpSp>
        <p:nvGrpSpPr>
          <p:cNvPr id="88" name="Group 87"/>
          <p:cNvGrpSpPr>
            <a:grpSpLocks noChangeAspect="1"/>
          </p:cNvGrpSpPr>
          <p:nvPr userDrawn="1"/>
        </p:nvGrpSpPr>
        <p:grpSpPr>
          <a:xfrm>
            <a:off x="12290470" y="2625389"/>
            <a:ext cx="1967973" cy="4233515"/>
            <a:chOff x="5343885" y="-48857"/>
            <a:chExt cx="3271316" cy="7037279"/>
          </a:xfrm>
        </p:grpSpPr>
        <p:sp>
          <p:nvSpPr>
            <p:cNvPr id="89" name="矩形 13"/>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196/0/84</a:t>
              </a:r>
            </a:p>
          </p:txBody>
        </p:sp>
        <p:sp>
          <p:nvSpPr>
            <p:cNvPr id="90" name="文本框 15"/>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微软雅黑" panose="020B0503020204020204" pitchFamily="34" charset="-122"/>
                  <a:ea typeface="微软雅黑" panose="020B0503020204020204" pitchFamily="34" charset="-122"/>
                </a:rPr>
                <a:t>公司辅助色</a:t>
              </a:r>
            </a:p>
          </p:txBody>
        </p:sp>
        <p:sp>
          <p:nvSpPr>
            <p:cNvPr id="91" name="矩形 13"/>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203/55/120</a:t>
              </a:r>
            </a:p>
          </p:txBody>
        </p:sp>
        <p:sp>
          <p:nvSpPr>
            <p:cNvPr id="92" name="矩形 13"/>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237/109/0</a:t>
              </a:r>
            </a:p>
          </p:txBody>
        </p:sp>
        <p:sp>
          <p:nvSpPr>
            <p:cNvPr id="93" name="矩形 13"/>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620"/>
                </a:lnSpc>
                <a:spcBef>
                  <a:spcPts val="0"/>
                </a:spcBef>
                <a:spcAft>
                  <a:spcPts val="0"/>
                </a:spcAft>
                <a:buClrTx/>
                <a:buSzTx/>
                <a:buFontTx/>
                <a:buNone/>
                <a:defRPr/>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153/54/54</a:t>
              </a:r>
            </a:p>
          </p:txBody>
        </p:sp>
        <p:sp>
          <p:nvSpPr>
            <p:cNvPr id="94" name="矩形 13"/>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98/178/48</a:t>
              </a:r>
            </a:p>
          </p:txBody>
        </p:sp>
        <p:sp>
          <p:nvSpPr>
            <p:cNvPr id="95" name="矩形 13"/>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242/137/68</a:t>
              </a:r>
            </a:p>
          </p:txBody>
        </p:sp>
        <p:sp>
          <p:nvSpPr>
            <p:cNvPr id="96" name="矩形 13"/>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PANTONE 185C</a:t>
              </a:r>
            </a:p>
            <a:p>
              <a:pPr algn="ctr">
                <a:lnSpc>
                  <a:spcPts val="620"/>
                </a:lnSpc>
                <a:spcBef>
                  <a:spcPts val="0"/>
                </a:spcBef>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199/0/11  </a:t>
              </a:r>
            </a:p>
          </p:txBody>
        </p:sp>
        <p:sp>
          <p:nvSpPr>
            <p:cNvPr id="97" name="文本框 15"/>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微软雅黑" panose="020B0503020204020204" pitchFamily="34" charset="-122"/>
                  <a:ea typeface="微软雅黑" panose="020B0503020204020204" pitchFamily="34" charset="-122"/>
                </a:rPr>
                <a:t>公司色</a:t>
              </a:r>
            </a:p>
          </p:txBody>
        </p:sp>
        <p:sp>
          <p:nvSpPr>
            <p:cNvPr id="98" name="矩形 13"/>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PANTONE 186C</a:t>
              </a:r>
            </a:p>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200/16/46  </a:t>
              </a:r>
            </a:p>
          </p:txBody>
        </p:sp>
        <p:sp>
          <p:nvSpPr>
            <p:cNvPr id="99" name="矩形 13"/>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127/0/1</a:t>
              </a:r>
            </a:p>
          </p:txBody>
        </p:sp>
        <p:sp>
          <p:nvSpPr>
            <p:cNvPr id="100" name="矩形 13"/>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52/200/0</a:t>
              </a:r>
            </a:p>
          </p:txBody>
        </p:sp>
        <p:sp>
          <p:nvSpPr>
            <p:cNvPr id="101" name="矩形 13"/>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48/181/197</a:t>
              </a:r>
            </a:p>
          </p:txBody>
        </p:sp>
        <p:sp>
          <p:nvSpPr>
            <p:cNvPr id="102" name="矩形 13"/>
            <p:cNvSpPr/>
            <p:nvPr userDrawn="1"/>
          </p:nvSpPr>
          <p:spPr>
            <a:xfrm>
              <a:off x="6184543" y="4866463"/>
              <a:ext cx="791510" cy="664398"/>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129/193/95</a:t>
              </a:r>
            </a:p>
          </p:txBody>
        </p:sp>
        <p:sp>
          <p:nvSpPr>
            <p:cNvPr id="103" name="矩形 13"/>
            <p:cNvSpPr/>
            <p:nvPr userDrawn="1"/>
          </p:nvSpPr>
          <p:spPr>
            <a:xfrm>
              <a:off x="6182308" y="4134866"/>
              <a:ext cx="791510" cy="664398"/>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253/211/81</a:t>
              </a:r>
            </a:p>
          </p:txBody>
        </p:sp>
        <p:sp>
          <p:nvSpPr>
            <p:cNvPr id="104" name="矩形 13"/>
            <p:cNvSpPr/>
            <p:nvPr userDrawn="1"/>
          </p:nvSpPr>
          <p:spPr>
            <a:xfrm>
              <a:off x="6177324" y="5596166"/>
              <a:ext cx="791510" cy="664398"/>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86/196/210</a:t>
              </a:r>
            </a:p>
          </p:txBody>
        </p:sp>
        <p:sp>
          <p:nvSpPr>
            <p:cNvPr id="105" name="矩形 13"/>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211/57/65</a:t>
              </a:r>
            </a:p>
          </p:txBody>
        </p:sp>
        <p:sp>
          <p:nvSpPr>
            <p:cNvPr id="106" name="矩形 13"/>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211/56/89</a:t>
              </a:r>
            </a:p>
          </p:txBody>
        </p:sp>
        <p:sp>
          <p:nvSpPr>
            <p:cNvPr id="107" name="矩形 13"/>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221/128/170</a:t>
              </a:r>
            </a:p>
          </p:txBody>
        </p:sp>
        <p:sp>
          <p:nvSpPr>
            <p:cNvPr id="108" name="矩形 13"/>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620"/>
                </a:lnSpc>
                <a:spcBef>
                  <a:spcPts val="0"/>
                </a:spcBef>
                <a:spcAft>
                  <a:spcPts val="0"/>
                </a:spcAft>
                <a:buClrTx/>
                <a:buSzTx/>
                <a:buFontTx/>
                <a:buNone/>
                <a:defRPr/>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191/128/130</a:t>
              </a:r>
            </a:p>
          </p:txBody>
        </p:sp>
        <p:sp>
          <p:nvSpPr>
            <p:cNvPr id="109" name="矩形 13"/>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246/183/140</a:t>
              </a:r>
            </a:p>
          </p:txBody>
        </p:sp>
        <p:sp>
          <p:nvSpPr>
            <p:cNvPr id="110" name="矩形 13"/>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176/216/156</a:t>
              </a:r>
            </a:p>
          </p:txBody>
        </p:sp>
        <p:sp>
          <p:nvSpPr>
            <p:cNvPr id="111" name="矩形 13"/>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253/227/181</a:t>
              </a:r>
            </a:p>
          </p:txBody>
        </p:sp>
        <p:sp>
          <p:nvSpPr>
            <p:cNvPr id="112" name="矩形 13"/>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148/218/226</a:t>
              </a:r>
            </a:p>
          </p:txBody>
        </p:sp>
        <p:sp>
          <p:nvSpPr>
            <p:cNvPr id="113" name="矩形 13"/>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226/129/137</a:t>
              </a:r>
            </a:p>
          </p:txBody>
        </p:sp>
        <p:sp>
          <p:nvSpPr>
            <p:cNvPr id="114" name="矩形 13"/>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226/129/152</a:t>
              </a:r>
            </a:p>
          </p:txBody>
        </p:sp>
        <p:sp>
          <p:nvSpPr>
            <p:cNvPr id="115" name="矩形 13"/>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235/179/204</a:t>
              </a:r>
            </a:p>
          </p:txBody>
        </p:sp>
        <p:sp>
          <p:nvSpPr>
            <p:cNvPr id="116" name="矩形 13"/>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620"/>
                </a:lnSpc>
                <a:spcBef>
                  <a:spcPts val="0"/>
                </a:spcBef>
                <a:spcAft>
                  <a:spcPts val="0"/>
                </a:spcAft>
                <a:buClrTx/>
                <a:buSzTx/>
                <a:buFontTx/>
                <a:buNone/>
                <a:defRPr/>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216/179/179</a:t>
              </a:r>
            </a:p>
          </p:txBody>
        </p:sp>
        <p:sp>
          <p:nvSpPr>
            <p:cNvPr id="117" name="矩形 13"/>
            <p:cNvSpPr/>
            <p:nvPr/>
          </p:nvSpPr>
          <p:spPr>
            <a:xfrm>
              <a:off x="7811114" y="3415851"/>
              <a:ext cx="791510" cy="664398"/>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250/211/187</a:t>
              </a:r>
            </a:p>
          </p:txBody>
        </p:sp>
        <p:sp>
          <p:nvSpPr>
            <p:cNvPr id="118" name="矩形 13"/>
            <p:cNvSpPr/>
            <p:nvPr/>
          </p:nvSpPr>
          <p:spPr>
            <a:xfrm>
              <a:off x="7820945" y="4866463"/>
              <a:ext cx="791510" cy="664398"/>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208/232/196</a:t>
              </a:r>
            </a:p>
          </p:txBody>
        </p:sp>
        <p:sp>
          <p:nvSpPr>
            <p:cNvPr id="119" name="矩形 13"/>
            <p:cNvSpPr/>
            <p:nvPr/>
          </p:nvSpPr>
          <p:spPr>
            <a:xfrm>
              <a:off x="7818707" y="4134866"/>
              <a:ext cx="791510" cy="664398"/>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254/238/193</a:t>
              </a:r>
            </a:p>
          </p:txBody>
        </p:sp>
        <p:sp>
          <p:nvSpPr>
            <p:cNvPr id="120" name="矩形 13"/>
            <p:cNvSpPr/>
            <p:nvPr/>
          </p:nvSpPr>
          <p:spPr>
            <a:xfrm>
              <a:off x="7823691" y="5596166"/>
              <a:ext cx="791510" cy="664398"/>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190/233/238</a:t>
              </a:r>
            </a:p>
          </p:txBody>
        </p:sp>
        <p:sp>
          <p:nvSpPr>
            <p:cNvPr id="121" name="矩形 13"/>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239/178/184</a:t>
              </a:r>
            </a:p>
          </p:txBody>
        </p:sp>
        <p:sp>
          <p:nvSpPr>
            <p:cNvPr id="122" name="矩形 13"/>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238/179/193</a:t>
              </a:r>
            </a:p>
          </p:txBody>
        </p:sp>
        <p:sp>
          <p:nvSpPr>
            <p:cNvPr id="123" name="矩形 13"/>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0/0/0</a:t>
              </a:r>
            </a:p>
          </p:txBody>
        </p:sp>
        <p:sp>
          <p:nvSpPr>
            <p:cNvPr id="124" name="矩形 13"/>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89/87/87</a:t>
              </a:r>
            </a:p>
          </p:txBody>
        </p:sp>
        <p:sp>
          <p:nvSpPr>
            <p:cNvPr id="125" name="矩形 13"/>
            <p:cNvSpPr/>
            <p:nvPr userDrawn="1"/>
          </p:nvSpPr>
          <p:spPr>
            <a:xfrm>
              <a:off x="6445335" y="6324024"/>
              <a:ext cx="513579" cy="664398"/>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137/137/</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137</a:t>
              </a:r>
            </a:p>
          </p:txBody>
        </p:sp>
        <p:sp>
          <p:nvSpPr>
            <p:cNvPr id="126" name="矩形 13"/>
            <p:cNvSpPr/>
            <p:nvPr userDrawn="1"/>
          </p:nvSpPr>
          <p:spPr>
            <a:xfrm>
              <a:off x="7003279" y="6324024"/>
              <a:ext cx="513579" cy="664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181/181/</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181</a:t>
              </a:r>
            </a:p>
          </p:txBody>
        </p:sp>
        <p:sp>
          <p:nvSpPr>
            <p:cNvPr id="127" name="矩形 13"/>
            <p:cNvSpPr/>
            <p:nvPr userDrawn="1"/>
          </p:nvSpPr>
          <p:spPr>
            <a:xfrm>
              <a:off x="7551547" y="6324024"/>
              <a:ext cx="513579" cy="664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221/221/</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221</a:t>
              </a:r>
            </a:p>
          </p:txBody>
        </p:sp>
        <p:sp>
          <p:nvSpPr>
            <p:cNvPr id="128" name="矩形 13"/>
            <p:cNvSpPr/>
            <p:nvPr userDrawn="1"/>
          </p:nvSpPr>
          <p:spPr>
            <a:xfrm>
              <a:off x="8098559" y="6324024"/>
              <a:ext cx="513579" cy="664398"/>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a:t>
              </a:r>
            </a:p>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255/255/</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255</a:t>
              </a:r>
            </a:p>
          </p:txBody>
        </p:sp>
      </p:grpSp>
      <p:pic>
        <p:nvPicPr>
          <p:cNvPr id="47" name="Picture 4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96176" y="6323416"/>
            <a:ext cx="1270800" cy="275024"/>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hdr="0" ftr="0" dt="0"/>
  <p:txStyles>
    <p:title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p:titleStyle>
    <p:bodyStyle>
      <a:lvl1pPr marL="297180" indent="-297180" algn="l" defTabSz="1188085" rtl="0" eaLnBrk="1" latinLnBrk="0" hangingPunct="1">
        <a:lnSpc>
          <a:spcPct val="90000"/>
        </a:lnSpc>
        <a:spcBef>
          <a:spcPts val="1300"/>
        </a:spcBef>
        <a:buFont typeface="Arial" panose="020B0604020202020204" pitchFamily="34" charset="0"/>
        <a:buChar char="•"/>
        <a:defRPr sz="3635" kern="1200">
          <a:solidFill>
            <a:schemeClr val="tx1"/>
          </a:solidFill>
          <a:latin typeface="+mn-lt"/>
          <a:ea typeface="+mn-ea"/>
          <a:cs typeface="+mn-cs"/>
        </a:defRPr>
      </a:lvl1pPr>
      <a:lvl2pPr marL="890905" indent="-297180" algn="l" defTabSz="1188085" rtl="0" eaLnBrk="1" latinLnBrk="0" hangingPunct="1">
        <a:lnSpc>
          <a:spcPct val="90000"/>
        </a:lnSpc>
        <a:spcBef>
          <a:spcPts val="650"/>
        </a:spcBef>
        <a:buFont typeface="Arial" panose="020B0604020202020204" pitchFamily="34" charset="0"/>
        <a:buChar char="•"/>
        <a:defRPr sz="3120" kern="1200">
          <a:solidFill>
            <a:schemeClr val="tx1"/>
          </a:solidFill>
          <a:latin typeface="+mn-lt"/>
          <a:ea typeface="+mn-ea"/>
          <a:cs typeface="+mn-cs"/>
        </a:defRPr>
      </a:lvl2pPr>
      <a:lvl3pPr marL="1484630" indent="-297180" algn="l" defTabSz="1188085" rtl="0" eaLnBrk="1" latinLnBrk="0" hangingPunct="1">
        <a:lnSpc>
          <a:spcPct val="90000"/>
        </a:lnSpc>
        <a:spcBef>
          <a:spcPts val="650"/>
        </a:spcBef>
        <a:buFont typeface="Arial" panose="020B0604020202020204" pitchFamily="34" charset="0"/>
        <a:buChar char="•"/>
        <a:defRPr sz="2600" kern="1200">
          <a:solidFill>
            <a:schemeClr val="tx1"/>
          </a:solidFill>
          <a:latin typeface="+mn-lt"/>
          <a:ea typeface="+mn-ea"/>
          <a:cs typeface="+mn-cs"/>
        </a:defRPr>
      </a:lvl3pPr>
      <a:lvl4pPr marL="207835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4pPr>
      <a:lvl5pPr marL="267271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5pPr>
      <a:lvl6pPr marL="326644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6pPr>
      <a:lvl7pPr marL="386016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7pPr>
      <a:lvl8pPr marL="445452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8pPr>
      <a:lvl9pPr marL="504825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9pPr>
    </p:bodyStyle>
    <p:other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69" y="1467870"/>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
          <p:cNvSpPr txBox="1"/>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Copyright©2018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br>
              <a:rPr kumimoji="1" lang="en-US" altLang="zh-CN" sz="780" dirty="0">
                <a:solidFill>
                  <a:srgbClr val="1D1D1B"/>
                </a:solidFill>
                <a:latin typeface="+mn-lt"/>
              </a:rPr>
            </a:br>
            <a:br>
              <a:rPr kumimoji="1" lang="en-US" altLang="zh-CN" sz="780"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80" dirty="0">
              <a:solidFill>
                <a:srgbClr val="1D1D1B"/>
              </a:solidFill>
              <a:latin typeface="+mn-lt"/>
            </a:endParaRPr>
          </a:p>
        </p:txBody>
      </p:sp>
      <p:sp>
        <p:nvSpPr>
          <p:cNvPr id="6" name="Subtitle 6"/>
          <p:cNvSpPr txBox="1"/>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0"/>
              </a:lnSpc>
              <a:spcBef>
                <a:spcPts val="0"/>
              </a:spcBef>
            </a:pPr>
            <a:r>
              <a:rPr kumimoji="1" lang="zh-CN" altLang="en-US" sz="1300" dirty="0">
                <a:solidFill>
                  <a:srgbClr val="1D1D1B"/>
                </a:solidFill>
                <a:latin typeface="微软雅黑" panose="020B0503020204020204" pitchFamily="34" charset="-122"/>
                <a:ea typeface="微软雅黑" panose="020B0503020204020204" pitchFamily="34" charset="-122"/>
                <a:cs typeface="微软雅黑" panose="020B0503020204020204" pitchFamily="34" charset="-122"/>
              </a:rPr>
              <a:t>把数字世界带入每个人、每个家庭、</a:t>
            </a:r>
            <a:br>
              <a:rPr kumimoji="1" lang="en-US" altLang="zh-CN" sz="1300" dirty="0">
                <a:solidFill>
                  <a:srgbClr val="1D1D1B"/>
                </a:solidFill>
                <a:latin typeface="微软雅黑" panose="020B0503020204020204" pitchFamily="34" charset="-122"/>
                <a:ea typeface="微软雅黑" panose="020B0503020204020204" pitchFamily="34" charset="-122"/>
                <a:cs typeface="微软雅黑" panose="020B0503020204020204" pitchFamily="34" charset="-122"/>
              </a:rPr>
            </a:br>
            <a:r>
              <a:rPr kumimoji="1" lang="zh-CN" altLang="en-US" sz="1300" dirty="0">
                <a:solidFill>
                  <a:srgbClr val="1D1D1B"/>
                </a:solidFill>
                <a:latin typeface="微软雅黑" panose="020B0503020204020204" pitchFamily="34" charset="-122"/>
                <a:ea typeface="微软雅黑" panose="020B0503020204020204" pitchFamily="34" charset="-122"/>
                <a:cs typeface="微软雅黑" panose="020B0503020204020204" pitchFamily="34" charset="-122"/>
              </a:rPr>
              <a:t>每个组织，构建万物互联的智能世界。</a:t>
            </a:r>
          </a:p>
        </p:txBody>
      </p:sp>
      <p:sp>
        <p:nvSpPr>
          <p:cNvPr id="7" name="Subtitle 6"/>
          <p:cNvSpPr txBox="1"/>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微软雅黑" panose="020B0503020204020204" pitchFamily="34" charset="-122"/>
                <a:ea typeface="微软雅黑"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5"/>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微软雅黑" panose="020B0503020204020204" pitchFamily="34" charset="-122"/>
              <a:cs typeface="微软雅黑" panose="020B0503020204020204" pitchFamily="34" charset="-122"/>
            </a:endParaRPr>
          </a:p>
        </p:txBody>
      </p:sp>
      <p:pic>
        <p:nvPicPr>
          <p:cNvPr id="9" name="Picture 4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5117" y="6460928"/>
            <a:ext cx="1270800" cy="275024"/>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defTabSz="1188085" rtl="0" eaLnBrk="1" latinLnBrk="0" hangingPunct="1">
        <a:lnSpc>
          <a:spcPct val="90000"/>
        </a:lnSpc>
        <a:spcBef>
          <a:spcPct val="0"/>
        </a:spcBef>
        <a:buNone/>
        <a:defRPr sz="5000" b="0"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0" indent="0" algn="l" defTabSz="1188085" rtl="0" eaLnBrk="1" latinLnBrk="0" hangingPunct="1">
        <a:lnSpc>
          <a:spcPct val="90000"/>
        </a:lnSpc>
        <a:spcBef>
          <a:spcPts val="1300"/>
        </a:spcBef>
        <a:buFont typeface="Arial" panose="020B0604020202020204" pitchFamily="34" charset="0"/>
        <a:buNone/>
        <a:defRPr sz="1820" kern="1200">
          <a:solidFill>
            <a:srgbClr val="FFFFFF"/>
          </a:solidFill>
          <a:latin typeface="微软雅黑" panose="020B0503020204020204" pitchFamily="34" charset="-122"/>
          <a:ea typeface="微软雅黑" panose="020B0503020204020204" pitchFamily="34" charset="-122"/>
          <a:cs typeface="+mn-cs"/>
        </a:defRPr>
      </a:lvl1pPr>
      <a:lvl2pPr marL="593725" indent="0" algn="l" defTabSz="1188085" rtl="0" eaLnBrk="1" latinLnBrk="0" hangingPunct="1">
        <a:lnSpc>
          <a:spcPct val="90000"/>
        </a:lnSpc>
        <a:spcBef>
          <a:spcPts val="650"/>
        </a:spcBef>
        <a:buFont typeface="Arial" panose="020B0604020202020204" pitchFamily="34" charset="0"/>
        <a:buNone/>
        <a:defRPr sz="3120" kern="1200">
          <a:solidFill>
            <a:schemeClr val="tx1"/>
          </a:solidFill>
          <a:latin typeface="+mn-lt"/>
          <a:ea typeface="+mn-ea"/>
          <a:cs typeface="+mn-cs"/>
        </a:defRPr>
      </a:lvl2pPr>
      <a:lvl3pPr marL="1188085" indent="0" algn="l" defTabSz="1188085" rtl="0" eaLnBrk="1" latinLnBrk="0" hangingPunct="1">
        <a:lnSpc>
          <a:spcPct val="90000"/>
        </a:lnSpc>
        <a:spcBef>
          <a:spcPts val="650"/>
        </a:spcBef>
        <a:buFont typeface="Arial" panose="020B0604020202020204" pitchFamily="34" charset="0"/>
        <a:buNone/>
        <a:defRPr sz="2600" kern="1200">
          <a:solidFill>
            <a:schemeClr val="tx1"/>
          </a:solidFill>
          <a:latin typeface="+mn-lt"/>
          <a:ea typeface="+mn-ea"/>
          <a:cs typeface="+mn-cs"/>
        </a:defRPr>
      </a:lvl3pPr>
      <a:lvl4pPr marL="1781810" indent="0" algn="l" defTabSz="1188085" rtl="0" eaLnBrk="1" latinLnBrk="0" hangingPunct="1">
        <a:lnSpc>
          <a:spcPct val="90000"/>
        </a:lnSpc>
        <a:spcBef>
          <a:spcPts val="650"/>
        </a:spcBef>
        <a:buFont typeface="Arial" panose="020B0604020202020204" pitchFamily="34" charset="0"/>
        <a:buNone/>
        <a:defRPr sz="2340" kern="1200">
          <a:solidFill>
            <a:schemeClr val="tx1"/>
          </a:solidFill>
          <a:latin typeface="+mn-lt"/>
          <a:ea typeface="+mn-ea"/>
          <a:cs typeface="+mn-cs"/>
        </a:defRPr>
      </a:lvl4pPr>
      <a:lvl5pPr marL="2375535" indent="0" algn="l" defTabSz="1188085" rtl="0" eaLnBrk="1" latinLnBrk="0" hangingPunct="1">
        <a:lnSpc>
          <a:spcPct val="90000"/>
        </a:lnSpc>
        <a:spcBef>
          <a:spcPts val="650"/>
        </a:spcBef>
        <a:buFont typeface="Arial" panose="020B0604020202020204" pitchFamily="34" charset="0"/>
        <a:buNone/>
        <a:defRPr sz="2340" kern="1200">
          <a:solidFill>
            <a:schemeClr val="tx1"/>
          </a:solidFill>
          <a:latin typeface="+mn-lt"/>
          <a:ea typeface="+mn-ea"/>
          <a:cs typeface="+mn-cs"/>
        </a:defRPr>
      </a:lvl5pPr>
      <a:lvl6pPr marL="326644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6pPr>
      <a:lvl7pPr marL="386016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7pPr>
      <a:lvl8pPr marL="445452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8pPr>
      <a:lvl9pPr marL="504825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9pPr>
    </p:bodyStyle>
    <p:other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userDrawn="1"/>
        </p:nvSpPr>
        <p:spPr>
          <a:xfrm>
            <a:off x="1095467" y="6356939"/>
            <a:ext cx="1463467" cy="230832"/>
          </a:xfrm>
          <a:prstGeom prst="rect">
            <a:avLst/>
          </a:prstGeom>
          <a:noFill/>
        </p:spPr>
        <p:txBody>
          <a:bodyPr wrap="square" rtlCol="0">
            <a:spAutoFit/>
          </a:bodyPr>
          <a:lstStyle/>
          <a:p>
            <a:pPr defTabSz="914400"/>
            <a:r>
              <a:rPr lang="en-US" sz="900" dirty="0">
                <a:solidFill>
                  <a:srgbClr val="1D1D1B"/>
                </a:solidFill>
                <a:latin typeface="Arial" panose="020B0604020202020204" pitchFamily="34" charset="0"/>
                <a:cs typeface="Arial" panose="020B0604020202020204" pitchFamily="34" charset="0"/>
              </a:rPr>
              <a:t>Huawei Confidential</a:t>
            </a:r>
          </a:p>
        </p:txBody>
      </p:sp>
      <p:grpSp>
        <p:nvGrpSpPr>
          <p:cNvPr id="88" name="Group 87"/>
          <p:cNvGrpSpPr>
            <a:grpSpLocks noChangeAspect="1"/>
          </p:cNvGrpSpPr>
          <p:nvPr userDrawn="1"/>
        </p:nvGrpSpPr>
        <p:grpSpPr>
          <a:xfrm>
            <a:off x="12290471" y="2625389"/>
            <a:ext cx="1963323" cy="4233515"/>
            <a:chOff x="5343885" y="-48857"/>
            <a:chExt cx="3263586" cy="7037279"/>
          </a:xfrm>
        </p:grpSpPr>
        <p:sp>
          <p:nvSpPr>
            <p:cNvPr id="89" name="矩形 13"/>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196/0/84</a:t>
              </a:r>
            </a:p>
          </p:txBody>
        </p:sp>
        <p:sp>
          <p:nvSpPr>
            <p:cNvPr id="90" name="文本框 15"/>
            <p:cNvSpPr txBox="1"/>
            <p:nvPr userDrawn="1"/>
          </p:nvSpPr>
          <p:spPr>
            <a:xfrm>
              <a:off x="5352723" y="1694497"/>
              <a:ext cx="1052647" cy="204645"/>
            </a:xfrm>
            <a:prstGeom prst="rect">
              <a:avLst/>
            </a:prstGeom>
            <a:noFill/>
          </p:spPr>
          <p:txBody>
            <a:bodyPr wrap="square" lIns="0" tIns="0" rIns="0" bIns="0" rtlCol="0" anchor="b" anchorCtr="0">
              <a:spAutoFit/>
            </a:bodyPr>
            <a:lstStyle/>
            <a:p>
              <a:pPr defTabSz="914400"/>
              <a:r>
                <a:rPr kumimoji="1" lang="zh-CN" altLang="en-US" sz="800" dirty="0">
                  <a:solidFill>
                    <a:srgbClr val="1D1D1A"/>
                  </a:solidFill>
                  <a:latin typeface="微软雅黑" panose="020B0503020204020204" pitchFamily="34" charset="-122"/>
                  <a:ea typeface="微软雅黑" panose="020B0503020204020204" pitchFamily="34" charset="-122"/>
                </a:rPr>
                <a:t>公司辅助色</a:t>
              </a:r>
            </a:p>
          </p:txBody>
        </p:sp>
        <p:sp>
          <p:nvSpPr>
            <p:cNvPr id="91" name="矩形 13"/>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203/55/120</a:t>
              </a:r>
            </a:p>
          </p:txBody>
        </p:sp>
        <p:sp>
          <p:nvSpPr>
            <p:cNvPr id="92" name="矩形 13"/>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237/109/0</a:t>
              </a:r>
            </a:p>
          </p:txBody>
        </p:sp>
        <p:sp>
          <p:nvSpPr>
            <p:cNvPr id="93" name="矩形 13"/>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defRPr/>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153/54/54</a:t>
              </a:r>
            </a:p>
          </p:txBody>
        </p:sp>
        <p:sp>
          <p:nvSpPr>
            <p:cNvPr id="94" name="矩形 13"/>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98/178/48</a:t>
              </a:r>
            </a:p>
          </p:txBody>
        </p:sp>
        <p:sp>
          <p:nvSpPr>
            <p:cNvPr id="95" name="矩形 13"/>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242/137/68</a:t>
              </a:r>
            </a:p>
          </p:txBody>
        </p:sp>
        <p:sp>
          <p:nvSpPr>
            <p:cNvPr id="96" name="矩形 13"/>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PANTONE 185C</a:t>
              </a:r>
            </a:p>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199/0/11  </a:t>
              </a:r>
            </a:p>
          </p:txBody>
        </p:sp>
        <p:sp>
          <p:nvSpPr>
            <p:cNvPr id="97" name="文本框 15"/>
            <p:cNvSpPr txBox="1"/>
            <p:nvPr userDrawn="1"/>
          </p:nvSpPr>
          <p:spPr>
            <a:xfrm>
              <a:off x="5343885" y="-48857"/>
              <a:ext cx="726488" cy="204645"/>
            </a:xfrm>
            <a:prstGeom prst="rect">
              <a:avLst/>
            </a:prstGeom>
            <a:noFill/>
          </p:spPr>
          <p:txBody>
            <a:bodyPr wrap="square" lIns="0" tIns="0" rIns="0" bIns="0" rtlCol="0" anchor="b" anchorCtr="0">
              <a:spAutoFit/>
            </a:bodyPr>
            <a:lstStyle/>
            <a:p>
              <a:pPr defTabSz="914400"/>
              <a:r>
                <a:rPr kumimoji="1" lang="zh-CN" altLang="en-US" sz="800" dirty="0">
                  <a:solidFill>
                    <a:srgbClr val="1D1D1A"/>
                  </a:solidFill>
                  <a:latin typeface="微软雅黑" panose="020B0503020204020204" pitchFamily="34" charset="-122"/>
                  <a:ea typeface="微软雅黑" panose="020B0503020204020204" pitchFamily="34" charset="-122"/>
                </a:rPr>
                <a:t>公司色</a:t>
              </a:r>
            </a:p>
          </p:txBody>
        </p:sp>
        <p:sp>
          <p:nvSpPr>
            <p:cNvPr id="98" name="矩形 13"/>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PANTONE 186C</a:t>
              </a:r>
            </a:p>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200/16/46  </a:t>
              </a:r>
            </a:p>
          </p:txBody>
        </p:sp>
        <p:sp>
          <p:nvSpPr>
            <p:cNvPr id="99" name="矩形 13"/>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127/0/1</a:t>
              </a:r>
            </a:p>
          </p:txBody>
        </p:sp>
        <p:sp>
          <p:nvSpPr>
            <p:cNvPr id="100" name="矩形 13"/>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52/200/0</a:t>
              </a:r>
            </a:p>
          </p:txBody>
        </p:sp>
        <p:sp>
          <p:nvSpPr>
            <p:cNvPr id="101" name="矩形 13"/>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48/181/197</a:t>
              </a:r>
            </a:p>
          </p:txBody>
        </p:sp>
        <p:sp>
          <p:nvSpPr>
            <p:cNvPr id="102" name="矩形 13"/>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129/193/95</a:t>
              </a:r>
            </a:p>
          </p:txBody>
        </p:sp>
        <p:sp>
          <p:nvSpPr>
            <p:cNvPr id="103" name="矩形 13"/>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253/211/81</a:t>
              </a:r>
            </a:p>
          </p:txBody>
        </p:sp>
        <p:sp>
          <p:nvSpPr>
            <p:cNvPr id="104" name="矩形 13"/>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86/196/210</a:t>
              </a:r>
            </a:p>
          </p:txBody>
        </p:sp>
        <p:sp>
          <p:nvSpPr>
            <p:cNvPr id="105" name="矩形 13"/>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211/57/65</a:t>
              </a:r>
            </a:p>
          </p:txBody>
        </p:sp>
        <p:sp>
          <p:nvSpPr>
            <p:cNvPr id="106" name="矩形 13"/>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p>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211/56/89</a:t>
              </a:r>
            </a:p>
          </p:txBody>
        </p:sp>
        <p:sp>
          <p:nvSpPr>
            <p:cNvPr id="107" name="矩形 13"/>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221/128/170</a:t>
              </a:r>
            </a:p>
          </p:txBody>
        </p:sp>
        <p:sp>
          <p:nvSpPr>
            <p:cNvPr id="108" name="矩形 13"/>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defRPr/>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191/128/130</a:t>
              </a:r>
            </a:p>
          </p:txBody>
        </p:sp>
        <p:sp>
          <p:nvSpPr>
            <p:cNvPr id="109" name="矩形 13"/>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246/183/140</a:t>
              </a:r>
            </a:p>
          </p:txBody>
        </p:sp>
        <p:sp>
          <p:nvSpPr>
            <p:cNvPr id="110" name="矩形 13"/>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176/216/156</a:t>
              </a:r>
            </a:p>
          </p:txBody>
        </p:sp>
        <p:sp>
          <p:nvSpPr>
            <p:cNvPr id="111" name="矩形 13"/>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253/227/181</a:t>
              </a:r>
            </a:p>
          </p:txBody>
        </p:sp>
        <p:sp>
          <p:nvSpPr>
            <p:cNvPr id="112" name="矩形 13"/>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148/218/226</a:t>
              </a:r>
            </a:p>
          </p:txBody>
        </p:sp>
        <p:sp>
          <p:nvSpPr>
            <p:cNvPr id="113" name="矩形 13"/>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226/129/137</a:t>
              </a:r>
            </a:p>
          </p:txBody>
        </p:sp>
        <p:sp>
          <p:nvSpPr>
            <p:cNvPr id="114" name="矩形 13"/>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226/129/152</a:t>
              </a:r>
            </a:p>
          </p:txBody>
        </p:sp>
        <p:sp>
          <p:nvSpPr>
            <p:cNvPr id="115" name="矩形 13"/>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235/179/204</a:t>
              </a:r>
            </a:p>
          </p:txBody>
        </p:sp>
        <p:sp>
          <p:nvSpPr>
            <p:cNvPr id="116" name="矩形 13"/>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defRPr/>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216/179/179</a:t>
              </a:r>
            </a:p>
          </p:txBody>
        </p:sp>
        <p:sp>
          <p:nvSpPr>
            <p:cNvPr id="117" name="矩形 13"/>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250/211/187</a:t>
              </a:r>
            </a:p>
          </p:txBody>
        </p:sp>
        <p:sp>
          <p:nvSpPr>
            <p:cNvPr id="118" name="矩形 13"/>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208/232/196</a:t>
              </a:r>
            </a:p>
          </p:txBody>
        </p:sp>
        <p:sp>
          <p:nvSpPr>
            <p:cNvPr id="119" name="矩形 13"/>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254/238/193</a:t>
              </a:r>
            </a:p>
          </p:txBody>
        </p:sp>
        <p:sp>
          <p:nvSpPr>
            <p:cNvPr id="120" name="矩形 13"/>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190/23/238</a:t>
              </a:r>
            </a:p>
          </p:txBody>
        </p:sp>
        <p:sp>
          <p:nvSpPr>
            <p:cNvPr id="121" name="矩形 13"/>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239/178/184</a:t>
              </a:r>
            </a:p>
          </p:txBody>
        </p:sp>
        <p:sp>
          <p:nvSpPr>
            <p:cNvPr id="122" name="矩形 13"/>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238/179/193</a:t>
              </a:r>
            </a:p>
          </p:txBody>
        </p:sp>
        <p:sp>
          <p:nvSpPr>
            <p:cNvPr id="123" name="矩形 13"/>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35/24/21</a:t>
              </a:r>
            </a:p>
          </p:txBody>
        </p:sp>
        <p:sp>
          <p:nvSpPr>
            <p:cNvPr id="124" name="矩形 13"/>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p>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89/87/87</a:t>
              </a:r>
            </a:p>
          </p:txBody>
        </p:sp>
        <p:sp>
          <p:nvSpPr>
            <p:cNvPr id="125" name="矩形 13"/>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p>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137/137/</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137</a:t>
              </a:r>
            </a:p>
          </p:txBody>
        </p:sp>
        <p:sp>
          <p:nvSpPr>
            <p:cNvPr id="126" name="矩形 13"/>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p>
            <a:p>
              <a:pPr algn="ctr" defTabSz="914400">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181/181/</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181</a:t>
              </a:r>
            </a:p>
          </p:txBody>
        </p:sp>
        <p:sp>
          <p:nvSpPr>
            <p:cNvPr id="127" name="矩形 13"/>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221/221/</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221</a:t>
              </a:r>
            </a:p>
          </p:txBody>
        </p:sp>
        <p:sp>
          <p:nvSpPr>
            <p:cNvPr id="128" name="矩形 13"/>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a:t>
              </a:r>
            </a:p>
            <a:p>
              <a:pPr algn="ctr" defTabSz="914400">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255/255/</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255</a:t>
              </a:r>
            </a:p>
          </p:txBody>
        </p:sp>
      </p:grpSp>
      <p:pic>
        <p:nvPicPr>
          <p:cNvPr id="46" name="Picture 4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941" y="6384034"/>
            <a:ext cx="1270800" cy="275024"/>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75" r:id="rId2"/>
    <p:sldLayoutId id="2147483661" r:id="rId3"/>
    <p:sldLayoutId id="2147483674" r:id="rId4"/>
    <p:sldLayoutId id="2147483676" r:id="rId5"/>
  </p:sldLayoutIdLst>
  <p:hf hdr="0" ftr="0" dt="0"/>
  <p:txStyles>
    <p:title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p:titleStyle>
    <p:bodyStyle>
      <a:lvl1pPr marL="297180" indent="-297180" algn="l" defTabSz="1188085" rtl="0" eaLnBrk="1" latinLnBrk="0" hangingPunct="1">
        <a:lnSpc>
          <a:spcPct val="90000"/>
        </a:lnSpc>
        <a:spcBef>
          <a:spcPts val="1300"/>
        </a:spcBef>
        <a:buFont typeface="Arial" panose="020B0604020202020204" pitchFamily="34" charset="0"/>
        <a:buChar char="•"/>
        <a:defRPr sz="3635" kern="1200">
          <a:solidFill>
            <a:schemeClr val="tx1"/>
          </a:solidFill>
          <a:latin typeface="+mn-lt"/>
          <a:ea typeface="+mn-ea"/>
          <a:cs typeface="+mn-cs"/>
        </a:defRPr>
      </a:lvl1pPr>
      <a:lvl2pPr marL="890905" indent="-297180" algn="l" defTabSz="1188085" rtl="0" eaLnBrk="1" latinLnBrk="0" hangingPunct="1">
        <a:lnSpc>
          <a:spcPct val="90000"/>
        </a:lnSpc>
        <a:spcBef>
          <a:spcPts val="650"/>
        </a:spcBef>
        <a:buFont typeface="Arial" panose="020B0604020202020204" pitchFamily="34" charset="0"/>
        <a:buChar char="•"/>
        <a:defRPr sz="3120" kern="1200">
          <a:solidFill>
            <a:schemeClr val="tx1"/>
          </a:solidFill>
          <a:latin typeface="+mn-lt"/>
          <a:ea typeface="+mn-ea"/>
          <a:cs typeface="+mn-cs"/>
        </a:defRPr>
      </a:lvl2pPr>
      <a:lvl3pPr marL="1484630" indent="-297180" algn="l" defTabSz="1188085" rtl="0" eaLnBrk="1" latinLnBrk="0" hangingPunct="1">
        <a:lnSpc>
          <a:spcPct val="90000"/>
        </a:lnSpc>
        <a:spcBef>
          <a:spcPts val="650"/>
        </a:spcBef>
        <a:buFont typeface="Arial" panose="020B0604020202020204" pitchFamily="34" charset="0"/>
        <a:buChar char="•"/>
        <a:defRPr sz="2600" kern="1200">
          <a:solidFill>
            <a:schemeClr val="tx1"/>
          </a:solidFill>
          <a:latin typeface="+mn-lt"/>
          <a:ea typeface="+mn-ea"/>
          <a:cs typeface="+mn-cs"/>
        </a:defRPr>
      </a:lvl3pPr>
      <a:lvl4pPr marL="207835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4pPr>
      <a:lvl5pPr marL="267271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5pPr>
      <a:lvl6pPr marL="326644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6pPr>
      <a:lvl7pPr marL="386016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7pPr>
      <a:lvl8pPr marL="445452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8pPr>
      <a:lvl9pPr marL="504825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9pPr>
    </p:bodyStyle>
    <p:other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6" Type="http://schemas.openxmlformats.org/officeDocument/2006/relationships/hyperlink" Target="https://www.glodon.com/product/331.html" TargetMode="External"/><Relationship Id="rId21" Type="http://schemas.openxmlformats.org/officeDocument/2006/relationships/hyperlink" Target="https://www.glodon.com/product/337.html" TargetMode="External"/><Relationship Id="rId42" Type="http://schemas.openxmlformats.org/officeDocument/2006/relationships/hyperlink" Target="https://www.glodon.com/product/322.html" TargetMode="External"/><Relationship Id="rId47" Type="http://schemas.openxmlformats.org/officeDocument/2006/relationships/hyperlink" Target="https://www.glodon.com/product/288.html" TargetMode="External"/><Relationship Id="rId63" Type="http://schemas.openxmlformats.org/officeDocument/2006/relationships/hyperlink" Target="https://www.glodon.com/product/368.html" TargetMode="External"/><Relationship Id="rId68" Type="http://schemas.openxmlformats.org/officeDocument/2006/relationships/hyperlink" Target="https://www.glodon.com/product/145.html" TargetMode="External"/><Relationship Id="rId84" Type="http://schemas.openxmlformats.org/officeDocument/2006/relationships/hyperlink" Target="https://www.glodon.com/product/162.html" TargetMode="External"/><Relationship Id="rId89" Type="http://schemas.openxmlformats.org/officeDocument/2006/relationships/hyperlink" Target="https://www.glodon.com/product/389.html" TargetMode="External"/><Relationship Id="rId16" Type="http://schemas.openxmlformats.org/officeDocument/2006/relationships/hyperlink" Target="https://www.glodon.com/product/356.html" TargetMode="External"/><Relationship Id="rId107" Type="http://schemas.openxmlformats.org/officeDocument/2006/relationships/hyperlink" Target="https://www.glodon.com/product/398.html" TargetMode="External"/><Relationship Id="rId11" Type="http://schemas.openxmlformats.org/officeDocument/2006/relationships/hyperlink" Target="https://www.glodon.com/product/372.html" TargetMode="External"/><Relationship Id="rId32" Type="http://schemas.openxmlformats.org/officeDocument/2006/relationships/hyperlink" Target="https://www.glodon.com/product/384.html" TargetMode="External"/><Relationship Id="rId37" Type="http://schemas.openxmlformats.org/officeDocument/2006/relationships/hyperlink" Target="https://www.glodon.com/product/374.html" TargetMode="External"/><Relationship Id="rId53" Type="http://schemas.openxmlformats.org/officeDocument/2006/relationships/hyperlink" Target="https://www.glodon.com/product/241.html" TargetMode="External"/><Relationship Id="rId58" Type="http://schemas.openxmlformats.org/officeDocument/2006/relationships/hyperlink" Target="https://www.glodon.com/product/402.html" TargetMode="External"/><Relationship Id="rId74" Type="http://schemas.openxmlformats.org/officeDocument/2006/relationships/hyperlink" Target="https://www.glodon.com/product/218.html" TargetMode="External"/><Relationship Id="rId79" Type="http://schemas.openxmlformats.org/officeDocument/2006/relationships/hyperlink" Target="https://www.glodon.com/product/213.html" TargetMode="External"/><Relationship Id="rId102" Type="http://schemas.openxmlformats.org/officeDocument/2006/relationships/hyperlink" Target="https://www.glodon.com/product/405.html" TargetMode="External"/><Relationship Id="rId5" Type="http://schemas.openxmlformats.org/officeDocument/2006/relationships/hyperlink" Target="https://www.glodon.com/product/type/5.html" TargetMode="External"/><Relationship Id="rId90" Type="http://schemas.openxmlformats.org/officeDocument/2006/relationships/hyperlink" Target="https://www.glodon.com/product/388.html" TargetMode="External"/><Relationship Id="rId95" Type="http://schemas.openxmlformats.org/officeDocument/2006/relationships/hyperlink" Target="https://www.glodon.com/product/400.html" TargetMode="External"/><Relationship Id="rId22" Type="http://schemas.openxmlformats.org/officeDocument/2006/relationships/hyperlink" Target="https://www.glodon.com/product/336.html" TargetMode="External"/><Relationship Id="rId27" Type="http://schemas.openxmlformats.org/officeDocument/2006/relationships/hyperlink" Target="https://www.glodon.com/product/328.html" TargetMode="External"/><Relationship Id="rId43" Type="http://schemas.openxmlformats.org/officeDocument/2006/relationships/hyperlink" Target="https://www.glodon.com/product/304.html" TargetMode="External"/><Relationship Id="rId48" Type="http://schemas.openxmlformats.org/officeDocument/2006/relationships/hyperlink" Target="https://www.glodon.com/product/274.html" TargetMode="External"/><Relationship Id="rId64" Type="http://schemas.openxmlformats.org/officeDocument/2006/relationships/hyperlink" Target="http://gvb.glodon.com/" TargetMode="External"/><Relationship Id="rId69" Type="http://schemas.openxmlformats.org/officeDocument/2006/relationships/hyperlink" Target="https://www.glodon.com/product/88.html" TargetMode="External"/><Relationship Id="rId80" Type="http://schemas.openxmlformats.org/officeDocument/2006/relationships/hyperlink" Target="https://www.glodon.com/product/212.html" TargetMode="External"/><Relationship Id="rId85" Type="http://schemas.openxmlformats.org/officeDocument/2006/relationships/hyperlink" Target="https://www.glodon.com/product/164.html" TargetMode="External"/><Relationship Id="rId12" Type="http://schemas.openxmlformats.org/officeDocument/2006/relationships/hyperlink" Target="https://www.glodon.com/product/371.html" TargetMode="External"/><Relationship Id="rId17" Type="http://schemas.openxmlformats.org/officeDocument/2006/relationships/hyperlink" Target="https://www.glodon.com/product/347.html" TargetMode="External"/><Relationship Id="rId33" Type="http://schemas.openxmlformats.org/officeDocument/2006/relationships/hyperlink" Target="https://www.glodon.com/product/383.html" TargetMode="External"/><Relationship Id="rId38" Type="http://schemas.openxmlformats.org/officeDocument/2006/relationships/hyperlink" Target="https://www.glodon.com/product/342.html" TargetMode="External"/><Relationship Id="rId59" Type="http://schemas.openxmlformats.org/officeDocument/2006/relationships/hyperlink" Target="https://www.glodon.com/product/393.html" TargetMode="External"/><Relationship Id="rId103" Type="http://schemas.openxmlformats.org/officeDocument/2006/relationships/hyperlink" Target="https://www.glodon.com/product/280.html" TargetMode="External"/><Relationship Id="rId108" Type="http://schemas.openxmlformats.org/officeDocument/2006/relationships/hyperlink" Target="https://www.glodon.com/product/397.html" TargetMode="External"/><Relationship Id="rId20" Type="http://schemas.openxmlformats.org/officeDocument/2006/relationships/hyperlink" Target="https://www.glodon.com/product/338.html" TargetMode="External"/><Relationship Id="rId41" Type="http://schemas.openxmlformats.org/officeDocument/2006/relationships/hyperlink" Target="https://www.glodon.com/product/325.html" TargetMode="External"/><Relationship Id="rId54" Type="http://schemas.openxmlformats.org/officeDocument/2006/relationships/hyperlink" Target="https://www.glodon.com/product/238.html" TargetMode="External"/><Relationship Id="rId62" Type="http://schemas.openxmlformats.org/officeDocument/2006/relationships/hyperlink" Target="https://www.glodon.com/product/373.html" TargetMode="External"/><Relationship Id="rId70" Type="http://schemas.openxmlformats.org/officeDocument/2006/relationships/hyperlink" Target="https://www.glodon.com/product/85.html" TargetMode="External"/><Relationship Id="rId75" Type="http://schemas.openxmlformats.org/officeDocument/2006/relationships/hyperlink" Target="https://www.glodon.com/product/217.html" TargetMode="External"/><Relationship Id="rId83" Type="http://schemas.openxmlformats.org/officeDocument/2006/relationships/hyperlink" Target="https://www.glodon.com/product/178.html" TargetMode="External"/><Relationship Id="rId88" Type="http://schemas.openxmlformats.org/officeDocument/2006/relationships/hyperlink" Target="https://www.glodon.com/product/315.html" TargetMode="External"/><Relationship Id="rId91" Type="http://schemas.openxmlformats.org/officeDocument/2006/relationships/hyperlink" Target="https://www.glodon.com/product/387.html" TargetMode="External"/><Relationship Id="rId96" Type="http://schemas.openxmlformats.org/officeDocument/2006/relationships/hyperlink" Target="https://www.glodon.com/product/401.html" TargetMode="External"/><Relationship Id="rId1" Type="http://schemas.openxmlformats.org/officeDocument/2006/relationships/slideLayout" Target="../slideLayouts/slideLayout12.xml"/><Relationship Id="rId6" Type="http://schemas.openxmlformats.org/officeDocument/2006/relationships/hyperlink" Target="https://www.glodon.com/product/type/34.html" TargetMode="External"/><Relationship Id="rId15" Type="http://schemas.openxmlformats.org/officeDocument/2006/relationships/hyperlink" Target="https://www.glodon.com/product/357.html" TargetMode="External"/><Relationship Id="rId23" Type="http://schemas.openxmlformats.org/officeDocument/2006/relationships/hyperlink" Target="https://www.glodon.com/product/335.html" TargetMode="External"/><Relationship Id="rId28" Type="http://schemas.openxmlformats.org/officeDocument/2006/relationships/hyperlink" Target="https://www.glodon.com/product/327.html" TargetMode="External"/><Relationship Id="rId36" Type="http://schemas.openxmlformats.org/officeDocument/2006/relationships/hyperlink" Target="https://www.glodon.com/product/375.html" TargetMode="External"/><Relationship Id="rId49" Type="http://schemas.openxmlformats.org/officeDocument/2006/relationships/hyperlink" Target="https://www.glodon.com/product/229.html" TargetMode="External"/><Relationship Id="rId57" Type="http://schemas.openxmlformats.org/officeDocument/2006/relationships/hyperlink" Target="https://www.glodon.com/product/185.html" TargetMode="External"/><Relationship Id="rId106" Type="http://schemas.openxmlformats.org/officeDocument/2006/relationships/hyperlink" Target="https://www.glodon.com/product/279.html" TargetMode="External"/><Relationship Id="rId10" Type="http://schemas.openxmlformats.org/officeDocument/2006/relationships/hyperlink" Target="https://www.glodon.com/product/type/36.html" TargetMode="External"/><Relationship Id="rId31" Type="http://schemas.openxmlformats.org/officeDocument/2006/relationships/hyperlink" Target="https://www.glodon.com/product/404.html" TargetMode="External"/><Relationship Id="rId44" Type="http://schemas.openxmlformats.org/officeDocument/2006/relationships/hyperlink" Target="https://www.glodon.com/product/296.html" TargetMode="External"/><Relationship Id="rId52" Type="http://schemas.openxmlformats.org/officeDocument/2006/relationships/hyperlink" Target="https://www.glodon.com/product/255.html" TargetMode="External"/><Relationship Id="rId60" Type="http://schemas.openxmlformats.org/officeDocument/2006/relationships/hyperlink" Target="https://www.glodon.com/product/390.html" TargetMode="External"/><Relationship Id="rId65" Type="http://schemas.openxmlformats.org/officeDocument/2006/relationships/hyperlink" Target="https://www.glodon.com/product/309.html" TargetMode="External"/><Relationship Id="rId73" Type="http://schemas.openxmlformats.org/officeDocument/2006/relationships/hyperlink" Target="https://www.glodon.com/product/219.html" TargetMode="External"/><Relationship Id="rId78" Type="http://schemas.openxmlformats.org/officeDocument/2006/relationships/hyperlink" Target="https://www.glodon.com/product/214.html" TargetMode="External"/><Relationship Id="rId81" Type="http://schemas.openxmlformats.org/officeDocument/2006/relationships/hyperlink" Target="https://www.glodon.com/product/211.html" TargetMode="External"/><Relationship Id="rId86" Type="http://schemas.openxmlformats.org/officeDocument/2006/relationships/hyperlink" Target="https://www.glodon.com/product/323.html" TargetMode="External"/><Relationship Id="rId94" Type="http://schemas.openxmlformats.org/officeDocument/2006/relationships/hyperlink" Target="https://www.glodon.com/product/399.html" TargetMode="External"/><Relationship Id="rId99" Type="http://schemas.openxmlformats.org/officeDocument/2006/relationships/hyperlink" Target="https://www.glodon.com/product/101.html" TargetMode="External"/><Relationship Id="rId101" Type="http://schemas.openxmlformats.org/officeDocument/2006/relationships/hyperlink" Target="https://www.glodon.com/product/99.html" TargetMode="External"/><Relationship Id="rId4" Type="http://schemas.openxmlformats.org/officeDocument/2006/relationships/hyperlink" Target="https://www.glodon.com/product/type/1.html" TargetMode="External"/><Relationship Id="rId9" Type="http://schemas.openxmlformats.org/officeDocument/2006/relationships/hyperlink" Target="https://www.glodon.com/product/type/4.html" TargetMode="External"/><Relationship Id="rId13" Type="http://schemas.openxmlformats.org/officeDocument/2006/relationships/hyperlink" Target="https://www.glodon.com/product/370.html" TargetMode="External"/><Relationship Id="rId18" Type="http://schemas.openxmlformats.org/officeDocument/2006/relationships/hyperlink" Target="https://www.glodon.com/product/346.html" TargetMode="External"/><Relationship Id="rId39" Type="http://schemas.openxmlformats.org/officeDocument/2006/relationships/hyperlink" Target="https://www.glodon.com/product/341.html" TargetMode="External"/><Relationship Id="rId34" Type="http://schemas.openxmlformats.org/officeDocument/2006/relationships/hyperlink" Target="https://www.glodon.com/product/380.html" TargetMode="External"/><Relationship Id="rId50" Type="http://schemas.openxmlformats.org/officeDocument/2006/relationships/hyperlink" Target="https://www.glodon.com/product/204.html" TargetMode="External"/><Relationship Id="rId55" Type="http://schemas.openxmlformats.org/officeDocument/2006/relationships/hyperlink" Target="https://www.glodon.com/product/233.html" TargetMode="External"/><Relationship Id="rId76" Type="http://schemas.openxmlformats.org/officeDocument/2006/relationships/hyperlink" Target="https://www.glodon.com/product/216.html" TargetMode="External"/><Relationship Id="rId97" Type="http://schemas.openxmlformats.org/officeDocument/2006/relationships/hyperlink" Target="https://www.glodon.com/product/102.html" TargetMode="External"/><Relationship Id="rId104" Type="http://schemas.openxmlformats.org/officeDocument/2006/relationships/hyperlink" Target="https://www.glodon.com/product/282.html" TargetMode="External"/><Relationship Id="rId7" Type="http://schemas.openxmlformats.org/officeDocument/2006/relationships/hyperlink" Target="https://www.glodon.com/product/type/22.html" TargetMode="External"/><Relationship Id="rId71" Type="http://schemas.openxmlformats.org/officeDocument/2006/relationships/hyperlink" Target="https://www.glodon.com/product/103.html" TargetMode="External"/><Relationship Id="rId92" Type="http://schemas.openxmlformats.org/officeDocument/2006/relationships/hyperlink" Target="https://www.glodon.com/product/386.html" TargetMode="External"/><Relationship Id="rId2" Type="http://schemas.openxmlformats.org/officeDocument/2006/relationships/hyperlink" Target="https://www.glodon.com/product/type/35.html" TargetMode="External"/><Relationship Id="rId29" Type="http://schemas.openxmlformats.org/officeDocument/2006/relationships/hyperlink" Target="https://www.glodon.com/product/273.html" TargetMode="External"/><Relationship Id="rId24" Type="http://schemas.openxmlformats.org/officeDocument/2006/relationships/hyperlink" Target="https://www.glodon.com/product/334.html" TargetMode="External"/><Relationship Id="rId40" Type="http://schemas.openxmlformats.org/officeDocument/2006/relationships/hyperlink" Target="https://www.glodon.com/product/340.html" TargetMode="External"/><Relationship Id="rId45" Type="http://schemas.openxmlformats.org/officeDocument/2006/relationships/hyperlink" Target="https://www.glodon.com/product/295.html" TargetMode="External"/><Relationship Id="rId66" Type="http://schemas.openxmlformats.org/officeDocument/2006/relationships/hyperlink" Target="https://www.glodon.com/product/139.html" TargetMode="External"/><Relationship Id="rId87" Type="http://schemas.openxmlformats.org/officeDocument/2006/relationships/hyperlink" Target="https://www.glodon.com/product/320.html" TargetMode="External"/><Relationship Id="rId61" Type="http://schemas.openxmlformats.org/officeDocument/2006/relationships/hyperlink" Target="https://www.glodon.com/product/378.html" TargetMode="External"/><Relationship Id="rId82" Type="http://schemas.openxmlformats.org/officeDocument/2006/relationships/hyperlink" Target="https://www.glodon.com/product/210.html" TargetMode="External"/><Relationship Id="rId19" Type="http://schemas.openxmlformats.org/officeDocument/2006/relationships/hyperlink" Target="https://www.glodon.com/product/345.html" TargetMode="External"/><Relationship Id="rId14" Type="http://schemas.openxmlformats.org/officeDocument/2006/relationships/hyperlink" Target="https://www.glodon.com/product/369.html" TargetMode="External"/><Relationship Id="rId30" Type="http://schemas.openxmlformats.org/officeDocument/2006/relationships/hyperlink" Target="https://www.glodon.com/product/305.html" TargetMode="External"/><Relationship Id="rId35" Type="http://schemas.openxmlformats.org/officeDocument/2006/relationships/hyperlink" Target="https://www.glodon.com/product/379.html" TargetMode="External"/><Relationship Id="rId56" Type="http://schemas.openxmlformats.org/officeDocument/2006/relationships/hyperlink" Target="https://www.glodon.com/product/190.html" TargetMode="External"/><Relationship Id="rId77" Type="http://schemas.openxmlformats.org/officeDocument/2006/relationships/hyperlink" Target="https://www.glodon.com/product/215.html" TargetMode="External"/><Relationship Id="rId100" Type="http://schemas.openxmlformats.org/officeDocument/2006/relationships/hyperlink" Target="https://www.glodon.com/product/100.html" TargetMode="External"/><Relationship Id="rId105" Type="http://schemas.openxmlformats.org/officeDocument/2006/relationships/hyperlink" Target="https://www.glodon.com/product/281.html" TargetMode="External"/><Relationship Id="rId8" Type="http://schemas.openxmlformats.org/officeDocument/2006/relationships/hyperlink" Target="https://www.glodon.com/product/type/33.html" TargetMode="External"/><Relationship Id="rId51" Type="http://schemas.openxmlformats.org/officeDocument/2006/relationships/hyperlink" Target="https://www.glodon.com/product/264.html" TargetMode="External"/><Relationship Id="rId72" Type="http://schemas.openxmlformats.org/officeDocument/2006/relationships/hyperlink" Target="https://www.glodon.com/product/172.html" TargetMode="External"/><Relationship Id="rId93" Type="http://schemas.openxmlformats.org/officeDocument/2006/relationships/hyperlink" Target="https://www.glodon.com/product/385.html" TargetMode="External"/><Relationship Id="rId98" Type="http://schemas.openxmlformats.org/officeDocument/2006/relationships/hyperlink" Target="https://www.glodon.com/product/97.html" TargetMode="External"/><Relationship Id="rId3" Type="http://schemas.openxmlformats.org/officeDocument/2006/relationships/hyperlink" Target="https://www.glodon.com/product/type/2.html" TargetMode="External"/><Relationship Id="rId25" Type="http://schemas.openxmlformats.org/officeDocument/2006/relationships/hyperlink" Target="https://www.glodon.com/product/333.html" TargetMode="External"/><Relationship Id="rId46" Type="http://schemas.openxmlformats.org/officeDocument/2006/relationships/hyperlink" Target="https://www.glodon.com/product/292.html" TargetMode="External"/><Relationship Id="rId67" Type="http://schemas.openxmlformats.org/officeDocument/2006/relationships/hyperlink" Target="https://www.glodon.com/product/209.html" TargetMode="External"/></Relationships>
</file>

<file path=ppt/slides/_rels/slide11.xml.rels><?xml version="1.0" encoding="UTF-8" standalone="yes"?>
<Relationships xmlns="http://schemas.openxmlformats.org/package/2006/relationships"><Relationship Id="rId13" Type="http://schemas.openxmlformats.org/officeDocument/2006/relationships/hyperlink" Target="http://jsf.glodon.com/official-site/design" TargetMode="External"/><Relationship Id="rId18" Type="http://schemas.openxmlformats.org/officeDocument/2006/relationships/hyperlink" Target="https://www.glodon.com/solution/166.html" TargetMode="External"/><Relationship Id="rId26" Type="http://schemas.openxmlformats.org/officeDocument/2006/relationships/hyperlink" Target="https://www.glodon.com/solution/156.html" TargetMode="External"/><Relationship Id="rId39" Type="http://schemas.openxmlformats.org/officeDocument/2006/relationships/hyperlink" Target="https://www.glodon.com/solution/173.html" TargetMode="External"/><Relationship Id="rId21" Type="http://schemas.openxmlformats.org/officeDocument/2006/relationships/hyperlink" Target="https://www.glodon.com/solution/137.html" TargetMode="External"/><Relationship Id="rId34" Type="http://schemas.openxmlformats.org/officeDocument/2006/relationships/hyperlink" Target="https://www.glodon.com/solution/161.html" TargetMode="External"/><Relationship Id="rId42" Type="http://schemas.openxmlformats.org/officeDocument/2006/relationships/hyperlink" Target="https://www.glodon.com/solution/164.html" TargetMode="External"/><Relationship Id="rId47" Type="http://schemas.openxmlformats.org/officeDocument/2006/relationships/hyperlink" Target="https://www.glodon.com/solution/110.html" TargetMode="External"/><Relationship Id="rId7" Type="http://schemas.openxmlformats.org/officeDocument/2006/relationships/hyperlink" Target="https://www.glodon.com/solution/index/31.html" TargetMode="External"/><Relationship Id="rId2" Type="http://schemas.openxmlformats.org/officeDocument/2006/relationships/hyperlink" Target="https://www.glodon.com/solution/index/2.html" TargetMode="External"/><Relationship Id="rId16" Type="http://schemas.openxmlformats.org/officeDocument/2006/relationships/hyperlink" Target="https://design.glodon.com/" TargetMode="External"/><Relationship Id="rId29" Type="http://schemas.openxmlformats.org/officeDocument/2006/relationships/hyperlink" Target="https://www.glodon.com/solution/152.html" TargetMode="External"/><Relationship Id="rId1" Type="http://schemas.openxmlformats.org/officeDocument/2006/relationships/slideLayout" Target="../slideLayouts/slideLayout12.xml"/><Relationship Id="rId6" Type="http://schemas.openxmlformats.org/officeDocument/2006/relationships/hyperlink" Target="https://www.glodon.com/solution/index/25.html" TargetMode="External"/><Relationship Id="rId11" Type="http://schemas.openxmlformats.org/officeDocument/2006/relationships/hyperlink" Target="http://jsf.glodon.com/official-site/wisdomSite" TargetMode="External"/><Relationship Id="rId24" Type="http://schemas.openxmlformats.org/officeDocument/2006/relationships/hyperlink" Target="https://www.glodon.com/solution/107.html" TargetMode="External"/><Relationship Id="rId32" Type="http://schemas.openxmlformats.org/officeDocument/2006/relationships/hyperlink" Target="https://www.glodon.com/solution/174.html" TargetMode="External"/><Relationship Id="rId37" Type="http://schemas.openxmlformats.org/officeDocument/2006/relationships/hyperlink" Target="https://www.glodon.com/solution/148.html" TargetMode="External"/><Relationship Id="rId40" Type="http://schemas.openxmlformats.org/officeDocument/2006/relationships/hyperlink" Target="https://www.glodon.com/solution/177.html" TargetMode="External"/><Relationship Id="rId45" Type="http://schemas.openxmlformats.org/officeDocument/2006/relationships/hyperlink" Target="https://finglodon.com/" TargetMode="External"/><Relationship Id="rId5" Type="http://schemas.openxmlformats.org/officeDocument/2006/relationships/hyperlink" Target="https://www.glodon.com/solution/index/32.html" TargetMode="External"/><Relationship Id="rId15" Type="http://schemas.openxmlformats.org/officeDocument/2006/relationships/hyperlink" Target="http://jsf.glodon.com/official-site/construct" TargetMode="External"/><Relationship Id="rId23" Type="http://schemas.openxmlformats.org/officeDocument/2006/relationships/hyperlink" Target="https://www.glodon.com/solution/119.html" TargetMode="External"/><Relationship Id="rId28" Type="http://schemas.openxmlformats.org/officeDocument/2006/relationships/hyperlink" Target="https://www.glodon.com/solution/154.html" TargetMode="External"/><Relationship Id="rId36" Type="http://schemas.openxmlformats.org/officeDocument/2006/relationships/hyperlink" Target="https://www.glodon.com/solution/112.html" TargetMode="External"/><Relationship Id="rId10" Type="http://schemas.openxmlformats.org/officeDocument/2006/relationships/hyperlink" Target="https://www.glodon.com/solution/index/29.html" TargetMode="External"/><Relationship Id="rId19" Type="http://schemas.openxmlformats.org/officeDocument/2006/relationships/hyperlink" Target="https://www.glodon.com/solution/171.html" TargetMode="External"/><Relationship Id="rId31" Type="http://schemas.openxmlformats.org/officeDocument/2006/relationships/hyperlink" Target="https://www.glodon.com/solution/185.html" TargetMode="External"/><Relationship Id="rId44" Type="http://schemas.openxmlformats.org/officeDocument/2006/relationships/hyperlink" Target="https://www.glodon.com/solution/118.html" TargetMode="External"/><Relationship Id="rId4" Type="http://schemas.openxmlformats.org/officeDocument/2006/relationships/hyperlink" Target="https://www.glodon.com/solution/index/3.html" TargetMode="External"/><Relationship Id="rId9" Type="http://schemas.openxmlformats.org/officeDocument/2006/relationships/hyperlink" Target="https://www.glodon.com/solution/index/28.html" TargetMode="External"/><Relationship Id="rId14" Type="http://schemas.openxmlformats.org/officeDocument/2006/relationships/hyperlink" Target="http://jsf.glodon.com/official-site/cost" TargetMode="External"/><Relationship Id="rId22" Type="http://schemas.openxmlformats.org/officeDocument/2006/relationships/hyperlink" Target="https://bim.glodon.com/product_detail.html?id=25" TargetMode="External"/><Relationship Id="rId27" Type="http://schemas.openxmlformats.org/officeDocument/2006/relationships/hyperlink" Target="https://www.glodon.com/solution/155.html" TargetMode="External"/><Relationship Id="rId30" Type="http://schemas.openxmlformats.org/officeDocument/2006/relationships/hyperlink" Target="https://www.glodon.com/solution/186.html" TargetMode="External"/><Relationship Id="rId35" Type="http://schemas.openxmlformats.org/officeDocument/2006/relationships/hyperlink" Target="https://www.glodon.com/solution/133.html" TargetMode="External"/><Relationship Id="rId43" Type="http://schemas.openxmlformats.org/officeDocument/2006/relationships/hyperlink" Target="https://www.glodon.com/solution/145.html" TargetMode="External"/><Relationship Id="rId8" Type="http://schemas.openxmlformats.org/officeDocument/2006/relationships/hyperlink" Target="https://www.glodon.com/solution/index/1.html" TargetMode="External"/><Relationship Id="rId3" Type="http://schemas.openxmlformats.org/officeDocument/2006/relationships/hyperlink" Target="https://www.glodon.com/solution/index/33.html" TargetMode="External"/><Relationship Id="rId12" Type="http://schemas.openxmlformats.org/officeDocument/2006/relationships/hyperlink" Target="http://jsf.glodon.com/" TargetMode="External"/><Relationship Id="rId17" Type="http://schemas.openxmlformats.org/officeDocument/2006/relationships/hyperlink" Target="https://design.glodon.com/solution/sz" TargetMode="External"/><Relationship Id="rId25" Type="http://schemas.openxmlformats.org/officeDocument/2006/relationships/hyperlink" Target="https://www.glodon.com/solution/157.html" TargetMode="External"/><Relationship Id="rId33" Type="http://schemas.openxmlformats.org/officeDocument/2006/relationships/hyperlink" Target="https://www.glodon.com/solution/162.html" TargetMode="External"/><Relationship Id="rId38" Type="http://schemas.openxmlformats.org/officeDocument/2006/relationships/hyperlink" Target="https://www.glodon.com/solution/175.html" TargetMode="External"/><Relationship Id="rId46" Type="http://schemas.openxmlformats.org/officeDocument/2006/relationships/hyperlink" Target="https://www.glodon.com/en/solutions/" TargetMode="External"/><Relationship Id="rId20" Type="http://schemas.openxmlformats.org/officeDocument/2006/relationships/hyperlink" Target="https://www.glodon.com/solution/163.html" TargetMode="External"/><Relationship Id="rId41" Type="http://schemas.openxmlformats.org/officeDocument/2006/relationships/hyperlink" Target="https://www.glodon.com/solution/165.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p:nvPr>
        </p:nvSpPr>
        <p:spPr>
          <a:xfrm>
            <a:off x="727075" y="765727"/>
            <a:ext cx="9439813" cy="1578445"/>
          </a:xfrm>
        </p:spPr>
        <p:txBody>
          <a:bodyPr>
            <a:noAutofit/>
          </a:bodyPr>
          <a:lstStyle/>
          <a:p>
            <a:pPr>
              <a:lnSpc>
                <a:spcPct val="150000"/>
              </a:lnSpc>
            </a:pPr>
            <a:r>
              <a:rPr lang="en-US" altLang="zh-CN" b="1" dirty="0">
                <a:solidFill>
                  <a:srgbClr val="C00000"/>
                </a:solidFill>
              </a:rPr>
              <a:t>xx</a:t>
            </a:r>
            <a:r>
              <a:rPr lang="zh-CN" altLang="en-US" b="1" dirty="0">
                <a:solidFill>
                  <a:srgbClr val="C00000"/>
                </a:solidFill>
              </a:rPr>
              <a:t>场景</a:t>
            </a:r>
            <a:br>
              <a:rPr lang="en-US" altLang="zh-CN" b="1" dirty="0">
                <a:solidFill>
                  <a:srgbClr val="C00000"/>
                </a:solidFill>
              </a:rPr>
            </a:br>
            <a:r>
              <a:rPr lang="en-US" altLang="zh-CN" sz="2400" b="1" dirty="0">
                <a:solidFill>
                  <a:srgbClr val="C00000"/>
                </a:solidFill>
              </a:rPr>
              <a:t>xx</a:t>
            </a:r>
            <a:r>
              <a:rPr lang="zh-CN" altLang="en-US" sz="2400" b="1" dirty="0">
                <a:solidFill>
                  <a:srgbClr val="C00000"/>
                </a:solidFill>
              </a:rPr>
              <a:t>伙伴公司以及</a:t>
            </a:r>
            <a:r>
              <a:rPr lang="en-US" altLang="zh-CN" sz="2400" b="1" dirty="0">
                <a:solidFill>
                  <a:srgbClr val="C00000"/>
                </a:solidFill>
              </a:rPr>
              <a:t>xx</a:t>
            </a:r>
            <a:r>
              <a:rPr lang="zh-CN" altLang="en-US" sz="2400" b="1" dirty="0">
                <a:solidFill>
                  <a:srgbClr val="C00000"/>
                </a:solidFill>
              </a:rPr>
              <a:t>解决方案基本信息框架</a:t>
            </a:r>
            <a:endParaRPr lang="zh-CN" altLang="en-US" sz="1200" b="1" dirty="0">
              <a:solidFill>
                <a:srgbClr val="C00000"/>
              </a:solidFill>
            </a:endParaRPr>
          </a:p>
        </p:txBody>
      </p:sp>
      <p:sp>
        <p:nvSpPr>
          <p:cNvPr id="6" name="文本框 5">
            <a:extLst>
              <a:ext uri="{FF2B5EF4-FFF2-40B4-BE49-F238E27FC236}">
                <a16:creationId xmlns:a16="http://schemas.microsoft.com/office/drawing/2014/main" id="{9EB604C8-6A94-4A56-9B92-7EB31EDB2443}"/>
              </a:ext>
            </a:extLst>
          </p:cNvPr>
          <p:cNvSpPr txBox="1"/>
          <p:nvPr/>
        </p:nvSpPr>
        <p:spPr>
          <a:xfrm>
            <a:off x="620937" y="4525809"/>
            <a:ext cx="10711092" cy="1895519"/>
          </a:xfrm>
          <a:prstGeom prst="rect">
            <a:avLst/>
          </a:prstGeom>
          <a:noFill/>
        </p:spPr>
        <p:txBody>
          <a:bodyPr wrap="square" lIns="0" tIns="0" rIns="0" bIns="0" rtlCol="0">
            <a:spAutoFit/>
          </a:bodyPr>
          <a:lstStyle/>
          <a:p>
            <a:pPr marL="285750" indent="-285750">
              <a:lnSpc>
                <a:spcPct val="200000"/>
              </a:lnSpc>
              <a:buFont typeface="Arial" panose="020B0604020202020204" pitchFamily="34" charset="0"/>
              <a:buChar char="•"/>
            </a:pPr>
            <a:r>
              <a:rPr kumimoji="1" lang="zh-CN" altLang="en-US" sz="1600" dirty="0">
                <a:solidFill>
                  <a:srgbClr val="000000"/>
                </a:solidFill>
                <a:latin typeface="微软雅黑" panose="020B0503020204020204" pitchFamily="34" charset="-122"/>
                <a:ea typeface="微软雅黑" panose="020B0503020204020204" pitchFamily="34" charset="-122"/>
              </a:rPr>
              <a:t>华为云生态伙伴合作的定位是华为云与行业</a:t>
            </a:r>
            <a:r>
              <a:rPr kumimoji="1" lang="en-US" altLang="zh-CN" sz="1600" dirty="0">
                <a:solidFill>
                  <a:srgbClr val="000000"/>
                </a:solidFill>
                <a:latin typeface="微软雅黑" panose="020B0503020204020204" pitchFamily="34" charset="-122"/>
                <a:ea typeface="微软雅黑" panose="020B0503020204020204" pitchFamily="34" charset="-122"/>
              </a:rPr>
              <a:t>/</a:t>
            </a:r>
            <a:r>
              <a:rPr kumimoji="1" lang="zh-CN" altLang="en-US" sz="1600" dirty="0">
                <a:solidFill>
                  <a:srgbClr val="000000"/>
                </a:solidFill>
                <a:latin typeface="微软雅黑" panose="020B0503020204020204" pitchFamily="34" charset="-122"/>
                <a:ea typeface="微软雅黑" panose="020B0503020204020204" pitchFamily="34" charset="-122"/>
              </a:rPr>
              <a:t>领域内的</a:t>
            </a:r>
            <a:r>
              <a:rPr kumimoji="1" lang="en-US" altLang="zh-CN" sz="1600" dirty="0">
                <a:solidFill>
                  <a:srgbClr val="000000"/>
                </a:solidFill>
                <a:latin typeface="微软雅黑" panose="020B0503020204020204" pitchFamily="34" charset="-122"/>
                <a:ea typeface="微软雅黑" panose="020B0503020204020204" pitchFamily="34" charset="-122"/>
              </a:rPr>
              <a:t>Top</a:t>
            </a:r>
            <a:r>
              <a:rPr kumimoji="1" lang="zh-CN" altLang="en-US" sz="1600" dirty="0">
                <a:solidFill>
                  <a:srgbClr val="000000"/>
                </a:solidFill>
                <a:latin typeface="微软雅黑" panose="020B0503020204020204" pitchFamily="34" charset="-122"/>
                <a:ea typeface="微软雅黑" panose="020B0503020204020204" pitchFamily="34" charset="-122"/>
              </a:rPr>
              <a:t>伙伴具有大致重叠的市场，具有联合拓展意愿和能力，能够共同构建基于华为云和伙伴主流业务的、具有业务</a:t>
            </a:r>
            <a:r>
              <a:rPr kumimoji="1" lang="en-US" altLang="zh-CN" sz="1600" dirty="0">
                <a:solidFill>
                  <a:srgbClr val="000000"/>
                </a:solidFill>
                <a:latin typeface="微软雅黑" panose="020B0503020204020204" pitchFamily="34" charset="-122"/>
                <a:ea typeface="微软雅黑" panose="020B0503020204020204" pitchFamily="34" charset="-122"/>
              </a:rPr>
              <a:t>/</a:t>
            </a:r>
            <a:r>
              <a:rPr kumimoji="1" lang="zh-CN" altLang="en-US" sz="1600" dirty="0">
                <a:solidFill>
                  <a:srgbClr val="000000"/>
                </a:solidFill>
                <a:latin typeface="微软雅黑" panose="020B0503020204020204" pitchFamily="34" charset="-122"/>
                <a:ea typeface="微软雅黑" panose="020B0503020204020204" pitchFamily="34" charset="-122"/>
              </a:rPr>
              <a:t>技术</a:t>
            </a:r>
            <a:r>
              <a:rPr kumimoji="1" lang="en-US" altLang="zh-CN" sz="1600" dirty="0">
                <a:solidFill>
                  <a:srgbClr val="000000"/>
                </a:solidFill>
                <a:latin typeface="微软雅黑" panose="020B0503020204020204" pitchFamily="34" charset="-122"/>
                <a:ea typeface="微软雅黑" panose="020B0503020204020204" pitchFamily="34" charset="-122"/>
              </a:rPr>
              <a:t>/</a:t>
            </a:r>
            <a:r>
              <a:rPr kumimoji="1" lang="zh-CN" altLang="en-US" sz="1600" dirty="0">
                <a:solidFill>
                  <a:srgbClr val="000000"/>
                </a:solidFill>
                <a:latin typeface="微软雅黑" panose="020B0503020204020204" pitchFamily="34" charset="-122"/>
                <a:ea typeface="微软雅黑" panose="020B0503020204020204" pitchFamily="34" charset="-122"/>
              </a:rPr>
              <a:t>商务等市场竞争力的联合解决方案，共同营销，共同销售；</a:t>
            </a:r>
            <a:endParaRPr kumimoji="1"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lgn="l">
              <a:lnSpc>
                <a:spcPct val="200000"/>
              </a:lnSpc>
              <a:buFont typeface="Arial" panose="020B0604020202020204" pitchFamily="34" charset="0"/>
              <a:buChar char="•"/>
            </a:pPr>
            <a:r>
              <a:rPr kumimoji="1" lang="zh-CN" altLang="en-US" sz="1600" dirty="0">
                <a:solidFill>
                  <a:srgbClr val="000000"/>
                </a:solidFill>
                <a:latin typeface="微软雅黑" panose="020B0503020204020204" pitchFamily="34" charset="-122"/>
                <a:ea typeface="微软雅黑" panose="020B0503020204020204" pitchFamily="34" charset="-122"/>
              </a:rPr>
              <a:t>本材料是了解贵公司，了解准备与华为合作的解决方案</a:t>
            </a:r>
            <a:r>
              <a:rPr kumimoji="1" lang="en-US" altLang="zh-CN" sz="1600" dirty="0">
                <a:solidFill>
                  <a:srgbClr val="000000"/>
                </a:solidFill>
                <a:latin typeface="微软雅黑" panose="020B0503020204020204" pitchFamily="34" charset="-122"/>
                <a:ea typeface="微软雅黑" panose="020B0503020204020204" pitchFamily="34" charset="-122"/>
              </a:rPr>
              <a:t>/</a:t>
            </a:r>
            <a:r>
              <a:rPr kumimoji="1" lang="zh-CN" altLang="en-US" sz="1600" dirty="0">
                <a:solidFill>
                  <a:srgbClr val="000000"/>
                </a:solidFill>
                <a:latin typeface="微软雅黑" panose="020B0503020204020204" pitchFamily="34" charset="-122"/>
                <a:ea typeface="微软雅黑" panose="020B0503020204020204" pitchFamily="34" charset="-122"/>
              </a:rPr>
              <a:t>产品而设计的基本内容框架，仅作为参考；</a:t>
            </a:r>
            <a:endParaRPr kumimoji="1"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lgn="l">
              <a:lnSpc>
                <a:spcPct val="200000"/>
              </a:lnSpc>
              <a:buFont typeface="Arial" panose="020B0604020202020204" pitchFamily="34" charset="0"/>
              <a:buChar char="•"/>
            </a:pPr>
            <a:r>
              <a:rPr kumimoji="1" lang="zh-CN" altLang="en-US" sz="1600" b="1" dirty="0">
                <a:solidFill>
                  <a:srgbClr val="C00000"/>
                </a:solidFill>
                <a:latin typeface="微软雅黑" panose="020B0503020204020204" pitchFamily="34" charset="-122"/>
                <a:ea typeface="微软雅黑" panose="020B0503020204020204" pitchFamily="34" charset="-122"/>
              </a:rPr>
              <a:t>具体内容以贵公司的现有材料为主，包含了本框架里面的内容即可，无需一定采用本材料的格式或形式</a:t>
            </a:r>
            <a:r>
              <a:rPr kumimoji="1" lang="zh-CN" altLang="en-US" sz="1600" dirty="0">
                <a:solidFill>
                  <a:srgbClr val="000000"/>
                </a:solidFill>
                <a:latin typeface="微软雅黑" panose="020B0503020204020204" pitchFamily="34" charset="-122"/>
                <a:ea typeface="微软雅黑" panose="020B0503020204020204" pitchFamily="34" charset="-122"/>
              </a:rPr>
              <a:t>。</a:t>
            </a:r>
            <a:endParaRPr kumimoji="1" lang="zh-CN" altLang="en-US"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1"/>
          <p:cNvSpPr txBox="1"/>
          <p:nvPr/>
        </p:nvSpPr>
        <p:spPr>
          <a:xfrm>
            <a:off x="351446" y="199309"/>
            <a:ext cx="11809171" cy="777296"/>
          </a:xfrm>
          <a:prstGeom prst="rect">
            <a:avLst/>
          </a:prstGeom>
        </p:spPr>
        <p:txBody>
          <a:bodyPr lIns="0" tIns="0" rIns="0" bIns="0" anchor="ctr">
            <a:noAutofit/>
          </a:bodyPr>
          <a:lst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187450">
              <a:lnSpc>
                <a:spcPts val="3430"/>
              </a:lnSpc>
              <a:buNone/>
            </a:pPr>
            <a:r>
              <a:rPr lang="zh-CN" altLang="en-US" sz="2800" b="1" dirty="0">
                <a:solidFill>
                  <a:srgbClr val="C00000"/>
                </a:solidFill>
                <a:latin typeface="微软雅黑" panose="020B0503020204020204" pitchFamily="34" charset="-122"/>
                <a:ea typeface="微软雅黑" panose="020B0503020204020204" pitchFamily="34" charset="-122"/>
                <a:cs typeface="+mn-ea"/>
              </a:rPr>
              <a:t>公司业务地图：数字设计、数字施工和数字造价是三大业务</a:t>
            </a:r>
          </a:p>
        </p:txBody>
      </p:sp>
      <p:sp>
        <p:nvSpPr>
          <p:cNvPr id="4" name="矩形 3">
            <a:extLst>
              <a:ext uri="{FF2B5EF4-FFF2-40B4-BE49-F238E27FC236}">
                <a16:creationId xmlns:a16="http://schemas.microsoft.com/office/drawing/2014/main" id="{4A06EE24-F8B8-4EBC-A4F9-2A23296628E7}"/>
              </a:ext>
            </a:extLst>
          </p:cNvPr>
          <p:cNvSpPr/>
          <p:nvPr/>
        </p:nvSpPr>
        <p:spPr>
          <a:xfrm>
            <a:off x="358911" y="740021"/>
            <a:ext cx="1527813" cy="5860387"/>
          </a:xfrm>
          <a:prstGeom prst="rect">
            <a:avLst/>
          </a:prstGeom>
        </p:spPr>
        <p:txBody>
          <a:bodyPr wrap="square">
            <a:spAutoFit/>
          </a:bodyPr>
          <a:lstStyle/>
          <a:p>
            <a:pPr latinLnBrk="1">
              <a:lnSpc>
                <a:spcPct val="15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2">
                  <a:extLst>
                    <a:ext uri="{A12FA001-AC4F-418D-AE19-62706E023703}">
                      <ahyp:hlinkClr xmlns:ahyp="http://schemas.microsoft.com/office/drawing/2018/hyperlinkcolor" val="tx"/>
                    </a:ext>
                  </a:extLst>
                </a:hlinkClick>
              </a:rPr>
              <a:t>明星产品</a:t>
            </a:r>
            <a:endParaRPr lang="en-US" altLang="zh-CN" dirty="0">
              <a:solidFill>
                <a:srgbClr val="00B0F0"/>
              </a:solidFill>
              <a:latin typeface="微软雅黑" panose="020B0503020204020204" pitchFamily="34" charset="-122"/>
              <a:ea typeface="微软雅黑" panose="020B0503020204020204" pitchFamily="34" charset="-122"/>
              <a:hlinkClick r:id="rId2">
                <a:extLst>
                  <a:ext uri="{A12FA001-AC4F-418D-AE19-62706E023703}">
                    <ahyp:hlinkClr xmlns:ahyp="http://schemas.microsoft.com/office/drawing/2018/hyperlinkcolor" val="tx"/>
                  </a:ext>
                </a:extLst>
              </a:hlinkClick>
            </a:endParaRPr>
          </a:p>
          <a:p>
            <a:pPr latinLnBrk="1">
              <a:lnSpc>
                <a:spcPct val="150000"/>
              </a:lnSpc>
              <a:buFont typeface="Arial" panose="020B0604020202020204" pitchFamily="34" charset="0"/>
              <a:buChar char="•"/>
            </a:pPr>
            <a:r>
              <a:rPr lang="zh-CN" altLang="en-US" b="1" i="0" u="none" strike="noStrike" dirty="0">
                <a:solidFill>
                  <a:srgbClr val="C00000"/>
                </a:solidFill>
                <a:effectLst/>
                <a:latin typeface="微软雅黑" panose="020B0503020204020204" pitchFamily="34" charset="-122"/>
                <a:ea typeface="微软雅黑" panose="020B0503020204020204" pitchFamily="34" charset="-122"/>
                <a:hlinkClick r:id="rId2">
                  <a:extLst>
                    <a:ext uri="{A12FA001-AC4F-418D-AE19-62706E023703}">
                      <ahyp:hlinkClr xmlns:ahyp="http://schemas.microsoft.com/office/drawing/2018/hyperlinkcolor" val="tx"/>
                    </a:ext>
                  </a:extLst>
                </a:hlinkClick>
              </a:rPr>
              <a:t>数字设计</a:t>
            </a:r>
            <a:r>
              <a:rPr lang="zh-CN" altLang="en-US" b="1" i="0" u="none" strike="noStrike" dirty="0">
                <a:solidFill>
                  <a:srgbClr val="C00000"/>
                </a:solidFill>
                <a:effectLst/>
                <a:latin typeface="微软雅黑" panose="020B0503020204020204" pitchFamily="34" charset="-122"/>
                <a:ea typeface="微软雅黑" panose="020B0503020204020204" pitchFamily="34" charset="-122"/>
              </a:rPr>
              <a:t> </a:t>
            </a:r>
            <a:endParaRPr lang="zh-CN" altLang="en-US" b="1" i="0" dirty="0">
              <a:solidFill>
                <a:srgbClr val="C00000"/>
              </a:solidFill>
              <a:effectLst/>
              <a:latin typeface="微软雅黑" panose="020B0503020204020204" pitchFamily="34" charset="-122"/>
              <a:ea typeface="微软雅黑" panose="020B0503020204020204" pitchFamily="34" charset="-122"/>
            </a:endParaRPr>
          </a:p>
          <a:p>
            <a:pPr latinLnBrk="1">
              <a:lnSpc>
                <a:spcPct val="150000"/>
              </a:lnSpc>
              <a:buFont typeface="Arial" panose="020B0604020202020204" pitchFamily="34" charset="0"/>
              <a:buChar char="•"/>
            </a:pPr>
            <a:endParaRPr lang="en-US" altLang="zh-CN" b="0" i="0" u="none" strike="noStrike" dirty="0">
              <a:solidFill>
                <a:srgbClr val="00B0F0"/>
              </a:solidFill>
              <a:effectLst/>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val="tx"/>
                  </a:ext>
                </a:extLst>
              </a:hlinkClick>
            </a:endParaRPr>
          </a:p>
          <a:p>
            <a:pPr latinLnBrk="1">
              <a:lnSpc>
                <a:spcPct val="150000"/>
              </a:lnSpc>
              <a:buFont typeface="Arial" panose="020B0604020202020204" pitchFamily="34" charset="0"/>
              <a:buChar char="•"/>
            </a:pPr>
            <a:r>
              <a:rPr lang="zh-CN" altLang="en-US" b="1" i="0" u="none" strike="noStrike" dirty="0">
                <a:solidFill>
                  <a:srgbClr val="C00000"/>
                </a:solidFill>
                <a:effectLst/>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val="tx"/>
                    </a:ext>
                  </a:extLst>
                </a:hlinkClick>
              </a:rPr>
              <a:t>数字施工</a:t>
            </a:r>
            <a:endParaRPr lang="en-US" altLang="zh-CN" b="1" i="0" u="none" strike="noStrike" dirty="0">
              <a:solidFill>
                <a:srgbClr val="C00000"/>
              </a:solidFill>
              <a:effectLst/>
              <a:latin typeface="微软雅黑" panose="020B0503020204020204" pitchFamily="34" charset="-122"/>
              <a:ea typeface="微软雅黑" panose="020B0503020204020204" pitchFamily="34" charset="-122"/>
            </a:endParaRPr>
          </a:p>
          <a:p>
            <a:pPr latinLnBrk="1">
              <a:lnSpc>
                <a:spcPct val="150000"/>
              </a:lnSpc>
              <a:buFont typeface="Arial" panose="020B0604020202020204" pitchFamily="34" charset="0"/>
              <a:buChar char="•"/>
            </a:pPr>
            <a:endParaRPr lang="en-US" altLang="zh-CN" b="0" i="0" u="none" strike="noStrike" dirty="0">
              <a:solidFill>
                <a:srgbClr val="00B0F0"/>
              </a:solidFill>
              <a:effectLst/>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val="tx"/>
                  </a:ext>
                </a:extLst>
              </a:hlinkClick>
            </a:endParaRPr>
          </a:p>
          <a:p>
            <a:pPr latinLnBrk="1">
              <a:lnSpc>
                <a:spcPct val="150000"/>
              </a:lnSpc>
              <a:buFont typeface="Arial" panose="020B0604020202020204" pitchFamily="34" charset="0"/>
              <a:buChar char="•"/>
            </a:pPr>
            <a:endParaRPr lang="en-US" altLang="zh-CN" b="0" i="0" u="none" strike="noStrike" dirty="0">
              <a:solidFill>
                <a:srgbClr val="00B0F0"/>
              </a:solidFill>
              <a:effectLst/>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val="tx"/>
                  </a:ext>
                </a:extLst>
              </a:hlinkClick>
            </a:endParaRPr>
          </a:p>
          <a:p>
            <a:pPr latinLnBrk="1">
              <a:lnSpc>
                <a:spcPct val="150000"/>
              </a:lnSpc>
              <a:buFont typeface="Arial" panose="020B0604020202020204" pitchFamily="34" charset="0"/>
              <a:buChar char="•"/>
            </a:pPr>
            <a:r>
              <a:rPr lang="zh-CN" altLang="en-US" b="1" i="0" u="none" strike="noStrike" dirty="0">
                <a:solidFill>
                  <a:srgbClr val="C00000"/>
                </a:solidFill>
                <a:effectLst/>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val="tx"/>
                    </a:ext>
                  </a:extLst>
                </a:hlinkClick>
              </a:rPr>
              <a:t>数字造价</a:t>
            </a:r>
            <a:endParaRPr lang="en-US" altLang="zh-CN" b="1" i="0" u="none" strike="noStrike" dirty="0">
              <a:solidFill>
                <a:srgbClr val="C00000"/>
              </a:solidFill>
              <a:effectLst/>
              <a:latin typeface="微软雅黑" panose="020B0503020204020204" pitchFamily="34" charset="-122"/>
              <a:ea typeface="微软雅黑" panose="020B0503020204020204" pitchFamily="34" charset="-122"/>
            </a:endParaRPr>
          </a:p>
          <a:p>
            <a:pPr latinLnBrk="1">
              <a:lnSpc>
                <a:spcPct val="150000"/>
              </a:lnSpc>
              <a:buFont typeface="Arial" panose="020B0604020202020204" pitchFamily="34" charset="0"/>
              <a:buChar char="•"/>
            </a:pPr>
            <a:endParaRPr lang="en-US" altLang="zh-CN" b="0" i="0" dirty="0">
              <a:solidFill>
                <a:srgbClr val="00B0F0"/>
              </a:solidFill>
              <a:effectLst/>
              <a:latin typeface="微软雅黑" panose="020B0503020204020204" pitchFamily="34" charset="-122"/>
              <a:ea typeface="微软雅黑" panose="020B0503020204020204" pitchFamily="34" charset="-122"/>
            </a:endParaRPr>
          </a:p>
          <a:p>
            <a:pPr latinLnBrk="1">
              <a:lnSpc>
                <a:spcPct val="150000"/>
              </a:lnSpc>
              <a:buFont typeface="Arial" panose="020B0604020202020204" pitchFamily="34" charset="0"/>
              <a:buChar char="•"/>
            </a:pPr>
            <a:r>
              <a:rPr lang="zh-CN" altLang="en-US" b="0" i="0" u="none" strike="noStrike" dirty="0">
                <a:solidFill>
                  <a:srgbClr val="00B0F0"/>
                </a:solidFill>
                <a:effectLst/>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val="tx"/>
                    </a:ext>
                  </a:extLst>
                </a:hlinkClick>
              </a:rPr>
              <a:t>数字供采</a:t>
            </a:r>
            <a:endParaRPr lang="zh-CN" altLang="en-US" b="0" i="0" dirty="0">
              <a:solidFill>
                <a:srgbClr val="00B0F0"/>
              </a:solidFill>
              <a:effectLst/>
              <a:latin typeface="微软雅黑" panose="020B0503020204020204" pitchFamily="34" charset="-122"/>
              <a:ea typeface="微软雅黑" panose="020B0503020204020204" pitchFamily="34" charset="-122"/>
            </a:endParaRPr>
          </a:p>
          <a:p>
            <a:pPr latinLnBrk="1">
              <a:lnSpc>
                <a:spcPct val="150000"/>
              </a:lnSpc>
              <a:buFont typeface="Arial" panose="020B0604020202020204" pitchFamily="34" charset="0"/>
              <a:buChar char="•"/>
            </a:pPr>
            <a:r>
              <a:rPr lang="zh-CN" altLang="en-US" b="0" i="0" u="none" strike="noStrike" dirty="0">
                <a:solidFill>
                  <a:srgbClr val="00B0F0"/>
                </a:solidFill>
                <a:effectLst/>
                <a:latin typeface="微软雅黑" panose="020B0503020204020204" pitchFamily="34" charset="-122"/>
                <a:ea typeface="微软雅黑" panose="020B0503020204020204" pitchFamily="34" charset="-122"/>
                <a:hlinkClick r:id="rId6">
                  <a:extLst>
                    <a:ext uri="{A12FA001-AC4F-418D-AE19-62706E023703}">
                      <ahyp:hlinkClr xmlns:ahyp="http://schemas.microsoft.com/office/drawing/2018/hyperlinkcolor" val="tx"/>
                    </a:ext>
                  </a:extLst>
                </a:hlinkClick>
              </a:rPr>
              <a:t>数字城市</a:t>
            </a:r>
            <a:endParaRPr lang="zh-CN" altLang="en-US" b="0" i="0" dirty="0">
              <a:solidFill>
                <a:srgbClr val="00B0F0"/>
              </a:solidFill>
              <a:effectLst/>
              <a:latin typeface="微软雅黑" panose="020B0503020204020204" pitchFamily="34" charset="-122"/>
              <a:ea typeface="微软雅黑" panose="020B0503020204020204" pitchFamily="34" charset="-122"/>
            </a:endParaRPr>
          </a:p>
          <a:p>
            <a:pPr latinLnBrk="1">
              <a:lnSpc>
                <a:spcPct val="150000"/>
              </a:lnSpc>
              <a:buFont typeface="Arial" panose="020B0604020202020204" pitchFamily="34" charset="0"/>
              <a:buChar char="•"/>
            </a:pPr>
            <a:r>
              <a:rPr lang="zh-CN" altLang="en-US" b="0" i="0" u="none" strike="noStrike" dirty="0">
                <a:solidFill>
                  <a:srgbClr val="00B0F0"/>
                </a:solidFill>
                <a:effectLst/>
                <a:latin typeface="微软雅黑" panose="020B0503020204020204" pitchFamily="34" charset="-122"/>
                <a:ea typeface="微软雅黑" panose="020B0503020204020204" pitchFamily="34" charset="-122"/>
                <a:hlinkClick r:id="rId7">
                  <a:extLst>
                    <a:ext uri="{A12FA001-AC4F-418D-AE19-62706E023703}">
                      <ahyp:hlinkClr xmlns:ahyp="http://schemas.microsoft.com/office/drawing/2018/hyperlinkcolor" val="tx"/>
                    </a:ext>
                  </a:extLst>
                </a:hlinkClick>
              </a:rPr>
              <a:t>数字建设方</a:t>
            </a:r>
            <a:endParaRPr lang="zh-CN" altLang="en-US" b="0" i="0" dirty="0">
              <a:solidFill>
                <a:srgbClr val="00B0F0"/>
              </a:solidFill>
              <a:effectLst/>
              <a:latin typeface="微软雅黑" panose="020B0503020204020204" pitchFamily="34" charset="-122"/>
              <a:ea typeface="微软雅黑" panose="020B0503020204020204" pitchFamily="34" charset="-122"/>
            </a:endParaRPr>
          </a:p>
          <a:p>
            <a:pPr latinLnBrk="1">
              <a:lnSpc>
                <a:spcPct val="150000"/>
              </a:lnSpc>
              <a:buFont typeface="Arial" panose="020B0604020202020204" pitchFamily="34" charset="0"/>
              <a:buChar char="•"/>
            </a:pPr>
            <a:r>
              <a:rPr lang="zh-CN" altLang="en-US" b="0" i="0" u="none" strike="noStrike" dirty="0">
                <a:solidFill>
                  <a:srgbClr val="00B0F0"/>
                </a:solidFill>
                <a:effectLst/>
                <a:latin typeface="微软雅黑" panose="020B0503020204020204" pitchFamily="34" charset="-122"/>
                <a:ea typeface="微软雅黑" panose="020B0503020204020204" pitchFamily="34" charset="-122"/>
                <a:hlinkClick r:id="rId8">
                  <a:extLst>
                    <a:ext uri="{A12FA001-AC4F-418D-AE19-62706E023703}">
                      <ahyp:hlinkClr xmlns:ahyp="http://schemas.microsoft.com/office/drawing/2018/hyperlinkcolor" val="tx"/>
                    </a:ext>
                  </a:extLst>
                </a:hlinkClick>
              </a:rPr>
              <a:t>数字金融</a:t>
            </a:r>
            <a:endParaRPr lang="zh-CN" altLang="en-US" b="0" i="0" dirty="0">
              <a:solidFill>
                <a:srgbClr val="00B0F0"/>
              </a:solidFill>
              <a:effectLst/>
              <a:latin typeface="微软雅黑" panose="020B0503020204020204" pitchFamily="34" charset="-122"/>
              <a:ea typeface="微软雅黑" panose="020B0503020204020204" pitchFamily="34" charset="-122"/>
            </a:endParaRPr>
          </a:p>
          <a:p>
            <a:pPr latinLnBrk="1">
              <a:lnSpc>
                <a:spcPct val="150000"/>
              </a:lnSpc>
              <a:buFont typeface="Arial" panose="020B0604020202020204" pitchFamily="34" charset="0"/>
              <a:buChar char="•"/>
            </a:pPr>
            <a:r>
              <a:rPr lang="zh-CN" altLang="en-US" b="0" i="0" u="none" strike="noStrike" dirty="0">
                <a:solidFill>
                  <a:srgbClr val="00B0F0"/>
                </a:solidFill>
                <a:effectLst/>
                <a:latin typeface="微软雅黑" panose="020B0503020204020204" pitchFamily="34" charset="-122"/>
                <a:ea typeface="微软雅黑" panose="020B0503020204020204" pitchFamily="34" charset="-122"/>
                <a:hlinkClick r:id="rId9">
                  <a:extLst>
                    <a:ext uri="{A12FA001-AC4F-418D-AE19-62706E023703}">
                      <ahyp:hlinkClr xmlns:ahyp="http://schemas.microsoft.com/office/drawing/2018/hyperlinkcolor" val="tx"/>
                    </a:ext>
                  </a:extLst>
                </a:hlinkClick>
              </a:rPr>
              <a:t>国际业务</a:t>
            </a:r>
            <a:endParaRPr lang="zh-CN" altLang="en-US" b="0" i="0" dirty="0">
              <a:solidFill>
                <a:srgbClr val="00B0F0"/>
              </a:solidFill>
              <a:effectLst/>
              <a:latin typeface="微软雅黑" panose="020B0503020204020204" pitchFamily="34" charset="-122"/>
              <a:ea typeface="微软雅黑" panose="020B0503020204020204" pitchFamily="34" charset="-122"/>
            </a:endParaRPr>
          </a:p>
          <a:p>
            <a:pPr latinLnBrk="1">
              <a:lnSpc>
                <a:spcPct val="150000"/>
              </a:lnSpc>
              <a:buFont typeface="Arial" panose="020B0604020202020204" pitchFamily="34" charset="0"/>
              <a:buChar char="•"/>
            </a:pPr>
            <a:r>
              <a:rPr lang="zh-CN" altLang="en-US" b="0" i="0" u="none" strike="noStrike" dirty="0">
                <a:solidFill>
                  <a:srgbClr val="00B0F0"/>
                </a:solidFill>
                <a:effectLst/>
                <a:latin typeface="微软雅黑" panose="020B0503020204020204" pitchFamily="34" charset="-122"/>
                <a:ea typeface="微软雅黑" panose="020B0503020204020204" pitchFamily="34" charset="-122"/>
                <a:hlinkClick r:id="rId10">
                  <a:extLst>
                    <a:ext uri="{A12FA001-AC4F-418D-AE19-62706E023703}">
                      <ahyp:hlinkClr xmlns:ahyp="http://schemas.microsoft.com/office/drawing/2018/hyperlinkcolor" val="tx"/>
                    </a:ext>
                  </a:extLst>
                </a:hlinkClick>
              </a:rPr>
              <a:t>服务产品</a:t>
            </a:r>
            <a:endParaRPr lang="zh-CN" altLang="en-US" b="0" i="0" dirty="0">
              <a:solidFill>
                <a:srgbClr val="00B0F0"/>
              </a:solidFill>
              <a:effectLst/>
              <a:latin typeface="微软雅黑" panose="020B0503020204020204" pitchFamily="34" charset="-122"/>
              <a:ea typeface="微软雅黑" panose="020B0503020204020204" pitchFamily="34" charset="-122"/>
            </a:endParaRPr>
          </a:p>
        </p:txBody>
      </p:sp>
      <p:sp>
        <p:nvSpPr>
          <p:cNvPr id="5" name="Rectangle 3">
            <a:extLst>
              <a:ext uri="{FF2B5EF4-FFF2-40B4-BE49-F238E27FC236}">
                <a16:creationId xmlns:a16="http://schemas.microsoft.com/office/drawing/2014/main" id="{4A8D6CD5-D3BD-42F7-AC89-A41339C237F8}"/>
              </a:ext>
            </a:extLst>
          </p:cNvPr>
          <p:cNvSpPr>
            <a:spLocks noChangeArrowheads="1"/>
          </p:cNvSpPr>
          <p:nvPr/>
        </p:nvSpPr>
        <p:spPr bwMode="auto">
          <a:xfrm>
            <a:off x="1779603" y="1307864"/>
            <a:ext cx="512961" cy="153888"/>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zh-CN" altLang="en-US" sz="1000" dirty="0">
                <a:solidFill>
                  <a:srgbClr val="00B0F0"/>
                </a:solidFill>
                <a:latin typeface="微软雅黑" panose="020B0503020204020204" pitchFamily="34" charset="-122"/>
                <a:ea typeface="微软雅黑" panose="020B0503020204020204" pitchFamily="34" charset="-122"/>
                <a:hlinkClick r:id="rId11">
                  <a:extLst>
                    <a:ext uri="{A12FA001-AC4F-418D-AE19-62706E023703}">
                      <ahyp:hlinkClr xmlns:ahyp="http://schemas.microsoft.com/office/drawing/2018/hyperlinkcolor" val="tx"/>
                    </a:ext>
                  </a:extLst>
                </a:hlinkClick>
              </a:rPr>
              <a:t>负荷</a:t>
            </a:r>
            <a:r>
              <a:rPr kumimoji="0" lang="zh-CN" altLang="zh-CN" sz="1000" b="0"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hlinkClick r:id="rId11">
                  <a:extLst>
                    <a:ext uri="{A12FA001-AC4F-418D-AE19-62706E023703}">
                      <ahyp:hlinkClr xmlns:ahyp="http://schemas.microsoft.com/office/drawing/2018/hyperlinkcolor" val="tx"/>
                    </a:ext>
                  </a:extLst>
                </a:hlinkClick>
              </a:rPr>
              <a:t>计算</a:t>
            </a:r>
            <a:endParaRPr kumimoji="0" lang="zh-CN" altLang="zh-CN" sz="1000" b="0"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endParaRPr>
          </a:p>
        </p:txBody>
      </p:sp>
      <p:sp>
        <p:nvSpPr>
          <p:cNvPr id="7" name="Rectangle 5">
            <a:extLst>
              <a:ext uri="{FF2B5EF4-FFF2-40B4-BE49-F238E27FC236}">
                <a16:creationId xmlns:a16="http://schemas.microsoft.com/office/drawing/2014/main" id="{EC490E05-3A3C-4CBB-BAAB-5D0C5B576AE9}"/>
              </a:ext>
            </a:extLst>
          </p:cNvPr>
          <p:cNvSpPr>
            <a:spLocks noChangeArrowheads="1"/>
          </p:cNvSpPr>
          <p:nvPr/>
        </p:nvSpPr>
        <p:spPr bwMode="auto">
          <a:xfrm>
            <a:off x="2552316" y="1272688"/>
            <a:ext cx="1582023" cy="153888"/>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hlinkClick r:id="rId12">
                  <a:extLst>
                    <a:ext uri="{A12FA001-AC4F-418D-AE19-62706E023703}">
                      <ahyp:hlinkClr xmlns:ahyp="http://schemas.microsoft.com/office/drawing/2018/hyperlinkcolor" val="tx"/>
                    </a:ext>
                  </a:extLst>
                </a:hlinkClick>
              </a:rPr>
              <a:t>企业级族库管理</a:t>
            </a:r>
            <a:r>
              <a:rPr kumimoji="0" lang="zh-CN" altLang="en-US" sz="1000" b="0"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hlinkClick r:id="rId12">
                  <a:extLst>
                    <a:ext uri="{A12FA001-AC4F-418D-AE19-62706E023703}">
                      <ahyp:hlinkClr xmlns:ahyp="http://schemas.microsoft.com/office/drawing/2018/hyperlinkcolor" val="tx"/>
                    </a:ext>
                  </a:extLst>
                </a:hlinkClick>
              </a:rPr>
              <a:t>平台</a:t>
            </a:r>
            <a:r>
              <a:rPr kumimoji="0" lang="en-US" altLang="zh-CN" sz="1000" b="0"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hlinkClick r:id="rId12">
                  <a:extLst>
                    <a:ext uri="{A12FA001-AC4F-418D-AE19-62706E023703}">
                      <ahyp:hlinkClr xmlns:ahyp="http://schemas.microsoft.com/office/drawing/2018/hyperlinkcolor" val="tx"/>
                    </a:ext>
                  </a:extLst>
                </a:hlinkClick>
              </a:rPr>
              <a:t>-</a:t>
            </a:r>
            <a:r>
              <a:rPr kumimoji="0" lang="zh-CN" altLang="en-US" sz="1000" b="0"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hlinkClick r:id="rId12">
                  <a:extLst>
                    <a:ext uri="{A12FA001-AC4F-418D-AE19-62706E023703}">
                      <ahyp:hlinkClr xmlns:ahyp="http://schemas.microsoft.com/office/drawing/2018/hyperlinkcolor" val="tx"/>
                    </a:ext>
                  </a:extLst>
                </a:hlinkClick>
              </a:rPr>
              <a:t>管</a:t>
            </a:r>
            <a:r>
              <a:rPr kumimoji="0" lang="en-US" altLang="zh-CN" sz="1000" b="0"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hlinkClick r:id="rId12">
                  <a:extLst>
                    <a:ext uri="{A12FA001-AC4F-418D-AE19-62706E023703}">
                      <ahyp:hlinkClr xmlns:ahyp="http://schemas.microsoft.com/office/drawing/2018/hyperlinkcolor" val="tx"/>
                    </a:ext>
                  </a:extLst>
                </a:hlinkClick>
              </a:rPr>
              <a:t>*</a:t>
            </a:r>
            <a:r>
              <a:rPr kumimoji="0" lang="zh-CN" altLang="en-US" sz="1000" b="0"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hlinkClick r:id="rId12">
                  <a:extLst>
                    <a:ext uri="{A12FA001-AC4F-418D-AE19-62706E023703}">
                      <ahyp:hlinkClr xmlns:ahyp="http://schemas.microsoft.com/office/drawing/2018/hyperlinkcolor" val="tx"/>
                    </a:ext>
                  </a:extLst>
                </a:hlinkClick>
              </a:rPr>
              <a:t>用</a:t>
            </a:r>
            <a:endParaRPr kumimoji="0" lang="zh-CN" altLang="zh-CN" sz="1000" b="0"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16709D96-3088-4CF6-AA7E-12CDE9D7370D}"/>
              </a:ext>
            </a:extLst>
          </p:cNvPr>
          <p:cNvSpPr/>
          <p:nvPr/>
        </p:nvSpPr>
        <p:spPr>
          <a:xfrm>
            <a:off x="4394091" y="1281752"/>
            <a:ext cx="1025922"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3">
                  <a:extLst>
                    <a:ext uri="{A12FA001-AC4F-418D-AE19-62706E023703}">
                      <ahyp:hlinkClr xmlns:ahyp="http://schemas.microsoft.com/office/drawing/2018/hyperlinkcolor" val="tx"/>
                    </a:ext>
                  </a:extLst>
                </a:hlinkClick>
              </a:rPr>
              <a:t>建筑性能分析平台</a:t>
            </a:r>
          </a:p>
        </p:txBody>
      </p:sp>
      <p:sp>
        <p:nvSpPr>
          <p:cNvPr id="9" name="矩形 8">
            <a:extLst>
              <a:ext uri="{FF2B5EF4-FFF2-40B4-BE49-F238E27FC236}">
                <a16:creationId xmlns:a16="http://schemas.microsoft.com/office/drawing/2014/main" id="{E5952968-6E61-4367-B115-A898F351CD35}"/>
              </a:ext>
            </a:extLst>
          </p:cNvPr>
          <p:cNvSpPr/>
          <p:nvPr/>
        </p:nvSpPr>
        <p:spPr>
          <a:xfrm>
            <a:off x="5679765" y="1281752"/>
            <a:ext cx="1013098"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14">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4">
                  <a:extLst>
                    <a:ext uri="{A12FA001-AC4F-418D-AE19-62706E023703}">
                      <ahyp:hlinkClr xmlns:ahyp="http://schemas.microsoft.com/office/drawing/2018/hyperlinkcolor" val="tx"/>
                    </a:ext>
                  </a:extLst>
                </a:hlinkClick>
              </a:rPr>
              <a:t>设计管理平台</a:t>
            </a:r>
          </a:p>
        </p:txBody>
      </p:sp>
      <p:sp>
        <p:nvSpPr>
          <p:cNvPr id="10" name="矩形 9">
            <a:extLst>
              <a:ext uri="{FF2B5EF4-FFF2-40B4-BE49-F238E27FC236}">
                <a16:creationId xmlns:a16="http://schemas.microsoft.com/office/drawing/2014/main" id="{668EECFA-C743-4E84-B886-50975BF30891}"/>
              </a:ext>
            </a:extLst>
          </p:cNvPr>
          <p:cNvSpPr/>
          <p:nvPr/>
        </p:nvSpPr>
        <p:spPr>
          <a:xfrm>
            <a:off x="6952615" y="1281752"/>
            <a:ext cx="897682"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5">
                  <a:extLst>
                    <a:ext uri="{A12FA001-AC4F-418D-AE19-62706E023703}">
                      <ahyp:hlinkClr xmlns:ahyp="http://schemas.microsoft.com/office/drawing/2018/hyperlinkcolor" val="tx"/>
                    </a:ext>
                  </a:extLst>
                </a:hlinkClick>
              </a:rPr>
              <a:t>数字化审图系统</a:t>
            </a:r>
          </a:p>
        </p:txBody>
      </p:sp>
      <p:sp>
        <p:nvSpPr>
          <p:cNvPr id="11" name="矩形 10">
            <a:extLst>
              <a:ext uri="{FF2B5EF4-FFF2-40B4-BE49-F238E27FC236}">
                <a16:creationId xmlns:a16="http://schemas.microsoft.com/office/drawing/2014/main" id="{70D19939-B5C6-4608-B8D7-F3F161518A01}"/>
              </a:ext>
            </a:extLst>
          </p:cNvPr>
          <p:cNvSpPr/>
          <p:nvPr/>
        </p:nvSpPr>
        <p:spPr>
          <a:xfrm>
            <a:off x="8110049" y="1281752"/>
            <a:ext cx="1476000" cy="188793"/>
          </a:xfrm>
          <a:prstGeom prst="rect">
            <a:avLst/>
          </a:prstGeom>
        </p:spPr>
        <p:txBody>
          <a:bodyPr wrap="square" lIns="0" tIns="0" rIns="0" bIns="0">
            <a:no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16">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6">
                  <a:extLst>
                    <a:ext uri="{A12FA001-AC4F-418D-AE19-62706E023703}">
                      <ahyp:hlinkClr xmlns:ahyp="http://schemas.microsoft.com/office/drawing/2018/hyperlinkcolor" val="tx"/>
                    </a:ext>
                  </a:extLst>
                </a:hlinkClick>
              </a:rPr>
              <a:t>施工图智能审查</a:t>
            </a:r>
            <a:r>
              <a:rPr lang="zh-CN" altLang="en-US" sz="1000" dirty="0">
                <a:solidFill>
                  <a:srgbClr val="00B0F0"/>
                </a:solidFill>
                <a:latin typeface="微软雅黑" panose="020B0503020204020204" pitchFamily="34" charset="-122"/>
                <a:ea typeface="微软雅黑" panose="020B0503020204020204" pitchFamily="34" charset="-122"/>
                <a:hlinkClick r:id="rId16">
                  <a:extLst>
                    <a:ext uri="{A12FA001-AC4F-418D-AE19-62706E023703}">
                      <ahyp:hlinkClr xmlns:ahyp="http://schemas.microsoft.com/office/drawing/2018/hyperlinkcolor" val="tx"/>
                    </a:ext>
                  </a:extLst>
                </a:hlinkClick>
              </a:rPr>
              <a:t>系统</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6">
                <a:extLst>
                  <a:ext uri="{A12FA001-AC4F-418D-AE19-62706E023703}">
                    <ahyp:hlinkClr xmlns:ahyp="http://schemas.microsoft.com/office/drawing/2018/hyperlinkcolor" val="tx"/>
                  </a:ext>
                </a:extLst>
              </a:hlinkClick>
            </a:endParaRPr>
          </a:p>
        </p:txBody>
      </p:sp>
      <p:sp>
        <p:nvSpPr>
          <p:cNvPr id="12" name="矩形 11">
            <a:extLst>
              <a:ext uri="{FF2B5EF4-FFF2-40B4-BE49-F238E27FC236}">
                <a16:creationId xmlns:a16="http://schemas.microsoft.com/office/drawing/2014/main" id="{CCA30B49-4997-4643-A475-10A9674E98CA}"/>
              </a:ext>
            </a:extLst>
          </p:cNvPr>
          <p:cNvSpPr/>
          <p:nvPr/>
        </p:nvSpPr>
        <p:spPr>
          <a:xfrm>
            <a:off x="9639379" y="1281752"/>
            <a:ext cx="512961"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7">
                  <a:extLst>
                    <a:ext uri="{A12FA001-AC4F-418D-AE19-62706E023703}">
                      <ahyp:hlinkClr xmlns:ahyp="http://schemas.microsoft.com/office/drawing/2018/hyperlinkcolor" val="tx"/>
                    </a:ext>
                  </a:extLst>
                </a:hlinkClick>
              </a:rPr>
              <a:t>热力管网</a:t>
            </a:r>
          </a:p>
        </p:txBody>
      </p:sp>
      <p:sp>
        <p:nvSpPr>
          <p:cNvPr id="13" name="矩形 12">
            <a:extLst>
              <a:ext uri="{FF2B5EF4-FFF2-40B4-BE49-F238E27FC236}">
                <a16:creationId xmlns:a16="http://schemas.microsoft.com/office/drawing/2014/main" id="{A6B747CC-EBC5-420F-9DAF-DB00DD909D91}"/>
              </a:ext>
            </a:extLst>
          </p:cNvPr>
          <p:cNvSpPr/>
          <p:nvPr/>
        </p:nvSpPr>
        <p:spPr>
          <a:xfrm>
            <a:off x="10412090" y="1281752"/>
            <a:ext cx="769441"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8">
                  <a:extLst>
                    <a:ext uri="{A12FA001-AC4F-418D-AE19-62706E023703}">
                      <ahyp:hlinkClr xmlns:ahyp="http://schemas.microsoft.com/office/drawing/2018/hyperlinkcolor" val="tx"/>
                    </a:ext>
                  </a:extLst>
                </a:hlinkClick>
              </a:rPr>
              <a:t>暖通空调设计</a:t>
            </a:r>
          </a:p>
        </p:txBody>
      </p:sp>
      <p:sp>
        <p:nvSpPr>
          <p:cNvPr id="14" name="矩形 13">
            <a:extLst>
              <a:ext uri="{FF2B5EF4-FFF2-40B4-BE49-F238E27FC236}">
                <a16:creationId xmlns:a16="http://schemas.microsoft.com/office/drawing/2014/main" id="{B8646D7D-6C82-444C-9E70-D907C715341A}"/>
              </a:ext>
            </a:extLst>
          </p:cNvPr>
          <p:cNvSpPr/>
          <p:nvPr/>
        </p:nvSpPr>
        <p:spPr>
          <a:xfrm>
            <a:off x="1779603" y="1518609"/>
            <a:ext cx="769441"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9">
                  <a:extLst>
                    <a:ext uri="{A12FA001-AC4F-418D-AE19-62706E023703}">
                      <ahyp:hlinkClr xmlns:ahyp="http://schemas.microsoft.com/office/drawing/2018/hyperlinkcolor" val="tx"/>
                    </a:ext>
                  </a:extLst>
                </a:hlinkClick>
              </a:rPr>
              <a:t>日照分析软件</a:t>
            </a:r>
          </a:p>
        </p:txBody>
      </p:sp>
      <p:sp>
        <p:nvSpPr>
          <p:cNvPr id="15" name="矩形 14">
            <a:extLst>
              <a:ext uri="{FF2B5EF4-FFF2-40B4-BE49-F238E27FC236}">
                <a16:creationId xmlns:a16="http://schemas.microsoft.com/office/drawing/2014/main" id="{D6C122AD-8F85-4851-B909-B5250FF50276}"/>
              </a:ext>
            </a:extLst>
          </p:cNvPr>
          <p:cNvSpPr/>
          <p:nvPr/>
        </p:nvSpPr>
        <p:spPr>
          <a:xfrm>
            <a:off x="3517280" y="1518609"/>
            <a:ext cx="1025922"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0">
                  <a:extLst>
                    <a:ext uri="{A12FA001-AC4F-418D-AE19-62706E023703}">
                      <ahyp:hlinkClr xmlns:ahyp="http://schemas.microsoft.com/office/drawing/2018/hyperlinkcolor" val="tx"/>
                    </a:ext>
                  </a:extLst>
                </a:hlinkClick>
              </a:rPr>
              <a:t>综合管廊设计软件</a:t>
            </a:r>
          </a:p>
        </p:txBody>
      </p:sp>
      <p:sp>
        <p:nvSpPr>
          <p:cNvPr id="16" name="矩形 15">
            <a:extLst>
              <a:ext uri="{FF2B5EF4-FFF2-40B4-BE49-F238E27FC236}">
                <a16:creationId xmlns:a16="http://schemas.microsoft.com/office/drawing/2014/main" id="{4187333D-3777-4D49-8210-61A8FC505270}"/>
              </a:ext>
            </a:extLst>
          </p:cNvPr>
          <p:cNvSpPr/>
          <p:nvPr/>
        </p:nvSpPr>
        <p:spPr>
          <a:xfrm>
            <a:off x="5092482" y="1518609"/>
            <a:ext cx="1025922"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1">
                  <a:extLst>
                    <a:ext uri="{A12FA001-AC4F-418D-AE19-62706E023703}">
                      <ahyp:hlinkClr xmlns:ahyp="http://schemas.microsoft.com/office/drawing/2018/hyperlinkcolor" val="tx"/>
                    </a:ext>
                  </a:extLst>
                </a:hlinkClick>
              </a:rPr>
              <a:t>电力隧道设计软件</a:t>
            </a:r>
          </a:p>
        </p:txBody>
      </p:sp>
      <p:sp>
        <p:nvSpPr>
          <p:cNvPr id="17" name="矩形 16">
            <a:extLst>
              <a:ext uri="{FF2B5EF4-FFF2-40B4-BE49-F238E27FC236}">
                <a16:creationId xmlns:a16="http://schemas.microsoft.com/office/drawing/2014/main" id="{F64D80B0-DF10-4F5D-88EB-FA2C167C982D}"/>
              </a:ext>
            </a:extLst>
          </p:cNvPr>
          <p:cNvSpPr/>
          <p:nvPr/>
        </p:nvSpPr>
        <p:spPr>
          <a:xfrm>
            <a:off x="6667684" y="1518609"/>
            <a:ext cx="1025922"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2">
                  <a:extLst>
                    <a:ext uri="{A12FA001-AC4F-418D-AE19-62706E023703}">
                      <ahyp:hlinkClr xmlns:ahyp="http://schemas.microsoft.com/office/drawing/2018/hyperlinkcolor" val="tx"/>
                    </a:ext>
                  </a:extLst>
                </a:hlinkClick>
              </a:rPr>
              <a:t>海绵城市设计软件</a:t>
            </a:r>
          </a:p>
        </p:txBody>
      </p:sp>
      <p:sp>
        <p:nvSpPr>
          <p:cNvPr id="18" name="矩形 17">
            <a:extLst>
              <a:ext uri="{FF2B5EF4-FFF2-40B4-BE49-F238E27FC236}">
                <a16:creationId xmlns:a16="http://schemas.microsoft.com/office/drawing/2014/main" id="{4962A93E-35AC-4CD9-85BA-4E62A8848707}"/>
              </a:ext>
            </a:extLst>
          </p:cNvPr>
          <p:cNvSpPr/>
          <p:nvPr/>
        </p:nvSpPr>
        <p:spPr>
          <a:xfrm>
            <a:off x="8242886" y="1518609"/>
            <a:ext cx="1154162"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3">
                  <a:extLst>
                    <a:ext uri="{A12FA001-AC4F-418D-AE19-62706E023703}">
                      <ahyp:hlinkClr xmlns:ahyp="http://schemas.microsoft.com/office/drawing/2018/hyperlinkcolor" val="tx"/>
                    </a:ext>
                  </a:extLst>
                </a:hlinkClick>
              </a:rPr>
              <a:t>管立得供水设计软件</a:t>
            </a:r>
          </a:p>
        </p:txBody>
      </p:sp>
      <p:sp>
        <p:nvSpPr>
          <p:cNvPr id="19" name="矩形 18">
            <a:extLst>
              <a:ext uri="{FF2B5EF4-FFF2-40B4-BE49-F238E27FC236}">
                <a16:creationId xmlns:a16="http://schemas.microsoft.com/office/drawing/2014/main" id="{3B9BFD63-5C3C-4B6F-837B-C76F6454D36E}"/>
              </a:ext>
            </a:extLst>
          </p:cNvPr>
          <p:cNvSpPr/>
          <p:nvPr/>
        </p:nvSpPr>
        <p:spPr>
          <a:xfrm>
            <a:off x="9818090" y="1518609"/>
            <a:ext cx="1410643"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4">
                  <a:extLst>
                    <a:ext uri="{A12FA001-AC4F-418D-AE19-62706E023703}">
                      <ahyp:hlinkClr xmlns:ahyp="http://schemas.microsoft.com/office/drawing/2018/hyperlinkcolor" val="tx"/>
                    </a:ext>
                  </a:extLst>
                </a:hlinkClick>
              </a:rPr>
              <a:t>管立得市政管网设计软件</a:t>
            </a:r>
          </a:p>
        </p:txBody>
      </p:sp>
      <p:sp>
        <p:nvSpPr>
          <p:cNvPr id="20" name="矩形 19">
            <a:extLst>
              <a:ext uri="{FF2B5EF4-FFF2-40B4-BE49-F238E27FC236}">
                <a16:creationId xmlns:a16="http://schemas.microsoft.com/office/drawing/2014/main" id="{86902C03-F1FA-4675-90EA-F9BF584623FF}"/>
              </a:ext>
            </a:extLst>
          </p:cNvPr>
          <p:cNvSpPr/>
          <p:nvPr/>
        </p:nvSpPr>
        <p:spPr>
          <a:xfrm>
            <a:off x="1779603" y="1699802"/>
            <a:ext cx="1375377" cy="153888"/>
          </a:xfrm>
          <a:prstGeom prst="rect">
            <a:avLst/>
          </a:prstGeom>
        </p:spPr>
        <p:txBody>
          <a:bodyPr wrap="square" lIns="0" tIns="0" rIns="0" bIns="0">
            <a:spAutoFit/>
          </a:bodyPr>
          <a:lstStyle/>
          <a:p>
            <a:pPr latinLnBrk="1"/>
            <a:r>
              <a:rPr lang="en-US" altLang="zh-CN" sz="1000" b="0" i="0" u="none" strike="noStrike" dirty="0" err="1">
                <a:solidFill>
                  <a:srgbClr val="00B0F0"/>
                </a:solidFill>
                <a:effectLst/>
                <a:latin typeface="微软雅黑" panose="020B0503020204020204" pitchFamily="34" charset="-122"/>
                <a:ea typeface="微软雅黑" panose="020B0503020204020204" pitchFamily="34" charset="-122"/>
                <a:hlinkClick r:id="rId25">
                  <a:extLst>
                    <a:ext uri="{A12FA001-AC4F-418D-AE19-62706E023703}">
                      <ahyp:hlinkClr xmlns:ahyp="http://schemas.microsoft.com/office/drawing/2018/hyperlinkcolor" val="tx"/>
                    </a:ext>
                  </a:extLst>
                </a:hlinkClick>
              </a:rPr>
              <a:t>BIMSpace</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5">
                  <a:extLst>
                    <a:ext uri="{A12FA001-AC4F-418D-AE19-62706E023703}">
                      <ahyp:hlinkClr xmlns:ahyp="http://schemas.microsoft.com/office/drawing/2018/hyperlinkcolor" val="tx"/>
                    </a:ext>
                  </a:extLst>
                </a:hlinkClick>
              </a:rPr>
              <a:t>建筑设计产品</a:t>
            </a:r>
          </a:p>
        </p:txBody>
      </p:sp>
      <p:sp>
        <p:nvSpPr>
          <p:cNvPr id="21" name="矩形 20">
            <a:extLst>
              <a:ext uri="{FF2B5EF4-FFF2-40B4-BE49-F238E27FC236}">
                <a16:creationId xmlns:a16="http://schemas.microsoft.com/office/drawing/2014/main" id="{9602792F-DB00-4D46-BB31-DDB4FC2CBD86}"/>
              </a:ext>
            </a:extLst>
          </p:cNvPr>
          <p:cNvSpPr/>
          <p:nvPr/>
        </p:nvSpPr>
        <p:spPr>
          <a:xfrm>
            <a:off x="3505926" y="1699802"/>
            <a:ext cx="1025922"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6">
                  <a:extLst>
                    <a:ext uri="{A12FA001-AC4F-418D-AE19-62706E023703}">
                      <ahyp:hlinkClr xmlns:ahyp="http://schemas.microsoft.com/office/drawing/2018/hyperlinkcolor" val="tx"/>
                    </a:ext>
                  </a:extLst>
                </a:hlinkClick>
              </a:rPr>
              <a:t>市政道路设计软件</a:t>
            </a:r>
          </a:p>
        </p:txBody>
      </p:sp>
      <p:sp>
        <p:nvSpPr>
          <p:cNvPr id="22" name="矩形 21">
            <a:extLst>
              <a:ext uri="{FF2B5EF4-FFF2-40B4-BE49-F238E27FC236}">
                <a16:creationId xmlns:a16="http://schemas.microsoft.com/office/drawing/2014/main" id="{EFDA80F5-0665-49A6-A05E-B6D6B348CC1D}"/>
              </a:ext>
            </a:extLst>
          </p:cNvPr>
          <p:cNvSpPr/>
          <p:nvPr/>
        </p:nvSpPr>
        <p:spPr>
          <a:xfrm>
            <a:off x="4825525" y="1699802"/>
            <a:ext cx="867225"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7">
                  <a:extLst>
                    <a:ext uri="{A12FA001-AC4F-418D-AE19-62706E023703}">
                      <ahyp:hlinkClr xmlns:ahyp="http://schemas.microsoft.com/office/drawing/2018/hyperlinkcolor" val="tx"/>
                    </a:ext>
                  </a:extLst>
                </a:hlinkClick>
              </a:rPr>
              <a:t>鸿城</a:t>
            </a:r>
            <a:r>
              <a:rPr lang="en-US" altLang="zh-CN" sz="1000" b="0" i="0" u="none" strike="noStrike" dirty="0" err="1">
                <a:solidFill>
                  <a:srgbClr val="00B0F0"/>
                </a:solidFill>
                <a:effectLst/>
                <a:latin typeface="微软雅黑" panose="020B0503020204020204" pitchFamily="34" charset="-122"/>
                <a:ea typeface="微软雅黑" panose="020B0503020204020204" pitchFamily="34" charset="-122"/>
                <a:hlinkClick r:id="rId27">
                  <a:extLst>
                    <a:ext uri="{A12FA001-AC4F-418D-AE19-62706E023703}">
                      <ahyp:hlinkClr xmlns:ahyp="http://schemas.microsoft.com/office/drawing/2018/hyperlinkcolor" val="tx"/>
                    </a:ext>
                  </a:extLst>
                </a:hlinkClick>
              </a:rPr>
              <a:t>InfraFuser</a:t>
            </a:r>
            <a:endPar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27">
                <a:extLst>
                  <a:ext uri="{A12FA001-AC4F-418D-AE19-62706E023703}">
                    <ahyp:hlinkClr xmlns:ahyp="http://schemas.microsoft.com/office/drawing/2018/hyperlinkcolor" val="tx"/>
                  </a:ext>
                </a:extLst>
              </a:hlinkClick>
            </a:endParaRPr>
          </a:p>
        </p:txBody>
      </p:sp>
      <p:sp>
        <p:nvSpPr>
          <p:cNvPr id="23" name="矩形 22">
            <a:extLst>
              <a:ext uri="{FF2B5EF4-FFF2-40B4-BE49-F238E27FC236}">
                <a16:creationId xmlns:a16="http://schemas.microsoft.com/office/drawing/2014/main" id="{76510482-D8AC-4E2F-BCDA-0C90AB5120CC}"/>
              </a:ext>
            </a:extLst>
          </p:cNvPr>
          <p:cNvSpPr/>
          <p:nvPr/>
        </p:nvSpPr>
        <p:spPr>
          <a:xfrm>
            <a:off x="6217042" y="1699802"/>
            <a:ext cx="126957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8">
                  <a:extLst>
                    <a:ext uri="{A12FA001-AC4F-418D-AE19-62706E023703}">
                      <ahyp:hlinkClr xmlns:ahyp="http://schemas.microsoft.com/office/drawing/2018/hyperlinkcolor" val="tx"/>
                    </a:ext>
                  </a:extLst>
                </a:hlinkClick>
              </a:rPr>
              <a:t>路易</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28">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8">
                  <a:extLst>
                    <a:ext uri="{A12FA001-AC4F-418D-AE19-62706E023703}">
                      <ahyp:hlinkClr xmlns:ahyp="http://schemas.microsoft.com/office/drawing/2018/hyperlinkcolor" val="tx"/>
                    </a:ext>
                  </a:extLst>
                </a:hlinkClick>
              </a:rPr>
              <a:t>道路设计软件</a:t>
            </a:r>
          </a:p>
        </p:txBody>
      </p:sp>
      <p:sp>
        <p:nvSpPr>
          <p:cNvPr id="24" name="矩形 23">
            <a:extLst>
              <a:ext uri="{FF2B5EF4-FFF2-40B4-BE49-F238E27FC236}">
                <a16:creationId xmlns:a16="http://schemas.microsoft.com/office/drawing/2014/main" id="{C562708D-E0E4-4E65-B487-930454923BCF}"/>
              </a:ext>
            </a:extLst>
          </p:cNvPr>
          <p:cNvSpPr/>
          <p:nvPr/>
        </p:nvSpPr>
        <p:spPr>
          <a:xfrm>
            <a:off x="7608559" y="1699802"/>
            <a:ext cx="384721"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9">
                  <a:extLst>
                    <a:ext uri="{A12FA001-AC4F-418D-AE19-62706E023703}">
                      <ahyp:hlinkClr xmlns:ahyp="http://schemas.microsoft.com/office/drawing/2018/hyperlinkcolor" val="tx"/>
                    </a:ext>
                  </a:extLst>
                </a:hlinkClick>
              </a:rPr>
              <a:t>构件坞</a:t>
            </a:r>
          </a:p>
        </p:txBody>
      </p:sp>
      <p:sp>
        <p:nvSpPr>
          <p:cNvPr id="25" name="矩形 24">
            <a:extLst>
              <a:ext uri="{FF2B5EF4-FFF2-40B4-BE49-F238E27FC236}">
                <a16:creationId xmlns:a16="http://schemas.microsoft.com/office/drawing/2014/main" id="{CCB8298D-7F21-4C7D-9110-EBA4AA55FB51}"/>
              </a:ext>
            </a:extLst>
          </p:cNvPr>
          <p:cNvSpPr/>
          <p:nvPr/>
        </p:nvSpPr>
        <p:spPr>
          <a:xfrm>
            <a:off x="9000076" y="1699802"/>
            <a:ext cx="769441" cy="153888"/>
          </a:xfrm>
          <a:prstGeom prst="rect">
            <a:avLst/>
          </a:prstGeom>
        </p:spPr>
        <p:txBody>
          <a:bodyPr wrap="square" lIns="0" tIns="0" rIns="0" bIns="0">
            <a:spAutoFit/>
          </a:bodyPr>
          <a:lstStyle/>
          <a:p>
            <a:pPr latinLnBrk="1"/>
            <a:r>
              <a:rPr lang="zh-CN" altLang="en-US" sz="1000" dirty="0">
                <a:solidFill>
                  <a:srgbClr val="00B0F0"/>
                </a:solidFill>
                <a:latin typeface="微软雅黑" panose="020B0503020204020204" pitchFamily="34" charset="-122"/>
                <a:ea typeface="微软雅黑" panose="020B0503020204020204" pitchFamily="34" charset="-122"/>
                <a:hlinkClick r:id="rId30">
                  <a:extLst>
                    <a:ext uri="{A12FA001-AC4F-418D-AE19-62706E023703}">
                      <ahyp:hlinkClr xmlns:ahyp="http://schemas.microsoft.com/office/drawing/2018/hyperlinkcolor" val="tx"/>
                    </a:ext>
                  </a:extLst>
                </a:hlinkClick>
              </a:rPr>
              <a:t>数维设计平台</a:t>
            </a:r>
            <a:endParaRPr lang="zh-CN" altLang="en-US" sz="1000" dirty="0">
              <a:solidFill>
                <a:srgbClr val="00B0F0"/>
              </a:solidFill>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45217A3E-132C-48CF-B0D8-BD04D8CD535A}"/>
              </a:ext>
            </a:extLst>
          </p:cNvPr>
          <p:cNvSpPr/>
          <p:nvPr/>
        </p:nvSpPr>
        <p:spPr>
          <a:xfrm>
            <a:off x="1793268" y="2096982"/>
            <a:ext cx="2052000" cy="153888"/>
          </a:xfrm>
          <a:prstGeom prst="rect">
            <a:avLst/>
          </a:prstGeom>
        </p:spPr>
        <p:txBody>
          <a:bodyPr wrap="square" lIns="0" tIns="0" rIns="0" bIns="0">
            <a:spAutoFit/>
          </a:bodyPr>
          <a:lstStyle/>
          <a:p>
            <a:pPr latinLnBrk="1"/>
            <a:r>
              <a:rPr lang="en-US" altLang="zh-CN" sz="1000" b="0" i="0" u="none" strike="noStrike" dirty="0" err="1">
                <a:solidFill>
                  <a:srgbClr val="00B0F0"/>
                </a:solidFill>
                <a:effectLst/>
                <a:latin typeface="微软雅黑" panose="020B0503020204020204" pitchFamily="34" charset="-122"/>
                <a:ea typeface="微软雅黑" panose="020B0503020204020204" pitchFamily="34" charset="-122"/>
                <a:hlinkClick r:id="rId31">
                  <a:extLst>
                    <a:ext uri="{A12FA001-AC4F-418D-AE19-62706E023703}">
                      <ahyp:hlinkClr xmlns:ahyp="http://schemas.microsoft.com/office/drawing/2018/hyperlinkcolor" val="tx"/>
                    </a:ext>
                  </a:extLst>
                </a:hlinkClick>
              </a:rPr>
              <a:t>PMLead</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1">
                  <a:extLst>
                    <a:ext uri="{A12FA001-AC4F-418D-AE19-62706E023703}">
                      <ahyp:hlinkClr xmlns:ahyp="http://schemas.microsoft.com/office/drawing/2018/hyperlinkcolor" val="tx"/>
                    </a:ext>
                  </a:extLst>
                </a:hlinkClick>
              </a:rPr>
              <a:t>施工企业综合项目管理系统</a:t>
            </a:r>
          </a:p>
        </p:txBody>
      </p:sp>
      <p:sp>
        <p:nvSpPr>
          <p:cNvPr id="27" name="矩形 26">
            <a:extLst>
              <a:ext uri="{FF2B5EF4-FFF2-40B4-BE49-F238E27FC236}">
                <a16:creationId xmlns:a16="http://schemas.microsoft.com/office/drawing/2014/main" id="{2874723E-8201-4197-97DE-A7D457D9F043}"/>
              </a:ext>
            </a:extLst>
          </p:cNvPr>
          <p:cNvSpPr/>
          <p:nvPr/>
        </p:nvSpPr>
        <p:spPr>
          <a:xfrm>
            <a:off x="4014330" y="2096982"/>
            <a:ext cx="1584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2">
                  <a:extLst>
                    <a:ext uri="{A12FA001-AC4F-418D-AE19-62706E023703}">
                      <ahyp:hlinkClr xmlns:ahyp="http://schemas.microsoft.com/office/drawing/2018/hyperlinkcolor" val="tx"/>
                    </a:ext>
                  </a:extLst>
                </a:hlinkClick>
              </a:rPr>
              <a:t>施工企业生产管理解决方案</a:t>
            </a:r>
          </a:p>
        </p:txBody>
      </p:sp>
      <p:sp>
        <p:nvSpPr>
          <p:cNvPr id="28" name="矩形 27">
            <a:extLst>
              <a:ext uri="{FF2B5EF4-FFF2-40B4-BE49-F238E27FC236}">
                <a16:creationId xmlns:a16="http://schemas.microsoft.com/office/drawing/2014/main" id="{02DF9C26-E2FB-460F-B945-B273EF539143}"/>
              </a:ext>
            </a:extLst>
          </p:cNvPr>
          <p:cNvSpPr/>
          <p:nvPr/>
        </p:nvSpPr>
        <p:spPr>
          <a:xfrm>
            <a:off x="5767392" y="2096982"/>
            <a:ext cx="1584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3">
                  <a:extLst>
                    <a:ext uri="{A12FA001-AC4F-418D-AE19-62706E023703}">
                      <ahyp:hlinkClr xmlns:ahyp="http://schemas.microsoft.com/office/drawing/2018/hyperlinkcolor" val="tx"/>
                    </a:ext>
                  </a:extLst>
                </a:hlinkClick>
              </a:rPr>
              <a:t>施工企业项目管理解决方案</a:t>
            </a:r>
          </a:p>
        </p:txBody>
      </p:sp>
      <p:sp>
        <p:nvSpPr>
          <p:cNvPr id="29" name="矩形 28">
            <a:extLst>
              <a:ext uri="{FF2B5EF4-FFF2-40B4-BE49-F238E27FC236}">
                <a16:creationId xmlns:a16="http://schemas.microsoft.com/office/drawing/2014/main" id="{BA8A7D03-A63B-4DB4-B5B3-1951B75A1CDA}"/>
              </a:ext>
            </a:extLst>
          </p:cNvPr>
          <p:cNvSpPr/>
          <p:nvPr/>
        </p:nvSpPr>
        <p:spPr>
          <a:xfrm>
            <a:off x="7520454" y="2096982"/>
            <a:ext cx="121058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4">
                  <a:extLst>
                    <a:ext uri="{A12FA001-AC4F-418D-AE19-62706E023703}">
                      <ahyp:hlinkClr xmlns:ahyp="http://schemas.microsoft.com/office/drawing/2018/hyperlinkcolor" val="tx"/>
                    </a:ext>
                  </a:extLst>
                </a:hlinkClick>
              </a:rPr>
              <a:t>数字采购解决方案</a:t>
            </a:r>
          </a:p>
        </p:txBody>
      </p:sp>
      <p:sp>
        <p:nvSpPr>
          <p:cNvPr id="30" name="矩形 29">
            <a:extLst>
              <a:ext uri="{FF2B5EF4-FFF2-40B4-BE49-F238E27FC236}">
                <a16:creationId xmlns:a16="http://schemas.microsoft.com/office/drawing/2014/main" id="{A59AE7BF-2490-4C90-B254-8995428AD518}"/>
              </a:ext>
            </a:extLst>
          </p:cNvPr>
          <p:cNvSpPr/>
          <p:nvPr/>
        </p:nvSpPr>
        <p:spPr>
          <a:xfrm>
            <a:off x="8900104" y="2096982"/>
            <a:ext cx="1454244"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35">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5">
                  <a:extLst>
                    <a:ext uri="{A12FA001-AC4F-418D-AE19-62706E023703}">
                      <ahyp:hlinkClr xmlns:ahyp="http://schemas.microsoft.com/office/drawing/2018/hyperlinkcolor" val="tx"/>
                    </a:ext>
                  </a:extLst>
                </a:hlinkClick>
              </a:rPr>
              <a:t>工序动画制作软件</a:t>
            </a:r>
          </a:p>
        </p:txBody>
      </p:sp>
      <p:sp>
        <p:nvSpPr>
          <p:cNvPr id="31" name="矩形 30">
            <a:extLst>
              <a:ext uri="{FF2B5EF4-FFF2-40B4-BE49-F238E27FC236}">
                <a16:creationId xmlns:a16="http://schemas.microsoft.com/office/drawing/2014/main" id="{3441E5F3-8D2D-44A3-80A8-2FA7BD462FEB}"/>
              </a:ext>
            </a:extLst>
          </p:cNvPr>
          <p:cNvSpPr/>
          <p:nvPr/>
        </p:nvSpPr>
        <p:spPr>
          <a:xfrm>
            <a:off x="10523411" y="2096982"/>
            <a:ext cx="1595309"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6">
                  <a:extLst>
                    <a:ext uri="{A12FA001-AC4F-418D-AE19-62706E023703}">
                      <ahyp:hlinkClr xmlns:ahyp="http://schemas.microsoft.com/office/drawing/2018/hyperlinkcolor" val="tx"/>
                    </a:ext>
                  </a:extLst>
                </a:hlinkClick>
              </a:rPr>
              <a:t>中小型企业成本管理系统</a:t>
            </a:r>
          </a:p>
        </p:txBody>
      </p:sp>
      <p:sp>
        <p:nvSpPr>
          <p:cNvPr id="32" name="矩形 31">
            <a:extLst>
              <a:ext uri="{FF2B5EF4-FFF2-40B4-BE49-F238E27FC236}">
                <a16:creationId xmlns:a16="http://schemas.microsoft.com/office/drawing/2014/main" id="{F695150C-3B95-4FBA-A8E0-90619764C697}"/>
              </a:ext>
            </a:extLst>
          </p:cNvPr>
          <p:cNvSpPr/>
          <p:nvPr/>
        </p:nvSpPr>
        <p:spPr>
          <a:xfrm>
            <a:off x="1770025" y="2346821"/>
            <a:ext cx="1584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7">
                  <a:extLst>
                    <a:ext uri="{A12FA001-AC4F-418D-AE19-62706E023703}">
                      <ahyp:hlinkClr xmlns:ahyp="http://schemas.microsoft.com/office/drawing/2018/hyperlinkcolor" val="tx"/>
                    </a:ext>
                  </a:extLst>
                </a:hlinkClick>
              </a:rPr>
              <a:t>线性基建工程决策支持系统</a:t>
            </a:r>
          </a:p>
        </p:txBody>
      </p:sp>
      <p:sp>
        <p:nvSpPr>
          <p:cNvPr id="33" name="矩形 32">
            <a:extLst>
              <a:ext uri="{FF2B5EF4-FFF2-40B4-BE49-F238E27FC236}">
                <a16:creationId xmlns:a16="http://schemas.microsoft.com/office/drawing/2014/main" id="{0532B373-FC8E-4024-86AC-3E92E123C987}"/>
              </a:ext>
            </a:extLst>
          </p:cNvPr>
          <p:cNvSpPr/>
          <p:nvPr/>
        </p:nvSpPr>
        <p:spPr>
          <a:xfrm>
            <a:off x="3442218" y="2356532"/>
            <a:ext cx="468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8">
                  <a:extLst>
                    <a:ext uri="{A12FA001-AC4F-418D-AE19-62706E023703}">
                      <ahyp:hlinkClr xmlns:ahyp="http://schemas.microsoft.com/office/drawing/2018/hyperlinkcolor" val="tx"/>
                    </a:ext>
                  </a:extLst>
                </a:hlinkClick>
              </a:rPr>
              <a:t>酷爱点</a:t>
            </a:r>
          </a:p>
        </p:txBody>
      </p:sp>
      <p:sp>
        <p:nvSpPr>
          <p:cNvPr id="34" name="矩形 33">
            <a:extLst>
              <a:ext uri="{FF2B5EF4-FFF2-40B4-BE49-F238E27FC236}">
                <a16:creationId xmlns:a16="http://schemas.microsoft.com/office/drawing/2014/main" id="{86B96034-45C1-43A3-B753-D3565AFFFE91}"/>
              </a:ext>
            </a:extLst>
          </p:cNvPr>
          <p:cNvSpPr/>
          <p:nvPr/>
        </p:nvSpPr>
        <p:spPr>
          <a:xfrm>
            <a:off x="3998411" y="2346821"/>
            <a:ext cx="1136850"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39">
                  <a:extLst>
                    <a:ext uri="{A12FA001-AC4F-418D-AE19-62706E023703}">
                      <ahyp:hlinkClr xmlns:ahyp="http://schemas.microsoft.com/office/drawing/2018/hyperlinkcolor" val="tx"/>
                    </a:ext>
                  </a:extLst>
                </a:hlinkClick>
              </a:rPr>
              <a:t>AI</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9">
                  <a:extLst>
                    <a:ext uri="{A12FA001-AC4F-418D-AE19-62706E023703}">
                      <ahyp:hlinkClr xmlns:ahyp="http://schemas.microsoft.com/office/drawing/2018/hyperlinkcolor" val="tx"/>
                    </a:ext>
                  </a:extLst>
                </a:hlinkClick>
              </a:rPr>
              <a:t>钢筋</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39">
                  <a:extLst>
                    <a:ext uri="{A12FA001-AC4F-418D-AE19-62706E023703}">
                      <ahyp:hlinkClr xmlns:ahyp="http://schemas.microsoft.com/office/drawing/2018/hyperlinkcolor" val="tx"/>
                    </a:ext>
                  </a:extLst>
                </a:hlinkClick>
              </a:rPr>
              <a:t>/</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39">
                  <a:extLst>
                    <a:ext uri="{A12FA001-AC4F-418D-AE19-62706E023703}">
                      <ahyp:hlinkClr xmlns:ahyp="http://schemas.microsoft.com/office/drawing/2018/hyperlinkcolor" val="tx"/>
                    </a:ext>
                  </a:extLst>
                </a:hlinkClick>
              </a:rPr>
              <a:t>钢管点根</a:t>
            </a:r>
          </a:p>
        </p:txBody>
      </p:sp>
      <p:sp>
        <p:nvSpPr>
          <p:cNvPr id="35" name="矩形 34">
            <a:extLst>
              <a:ext uri="{FF2B5EF4-FFF2-40B4-BE49-F238E27FC236}">
                <a16:creationId xmlns:a16="http://schemas.microsoft.com/office/drawing/2014/main" id="{23C3CCC8-CDD8-42B1-887D-F80F799BD744}"/>
              </a:ext>
            </a:extLst>
          </p:cNvPr>
          <p:cNvSpPr/>
          <p:nvPr/>
        </p:nvSpPr>
        <p:spPr>
          <a:xfrm>
            <a:off x="5223454" y="2328306"/>
            <a:ext cx="121058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40">
                  <a:extLst>
                    <a:ext uri="{A12FA001-AC4F-418D-AE19-62706E023703}">
                      <ahyp:hlinkClr xmlns:ahyp="http://schemas.microsoft.com/office/drawing/2018/hyperlinkcolor" val="tx"/>
                    </a:ext>
                  </a:extLst>
                </a:hlinkClick>
              </a:rPr>
              <a:t>现场物料追踪系统</a:t>
            </a:r>
          </a:p>
        </p:txBody>
      </p:sp>
      <p:sp>
        <p:nvSpPr>
          <p:cNvPr id="36" name="矩形 35">
            <a:extLst>
              <a:ext uri="{FF2B5EF4-FFF2-40B4-BE49-F238E27FC236}">
                <a16:creationId xmlns:a16="http://schemas.microsoft.com/office/drawing/2014/main" id="{E363302C-6F89-4D47-9DA0-DFFC8CE9E3BF}"/>
              </a:ext>
            </a:extLst>
          </p:cNvPr>
          <p:cNvSpPr/>
          <p:nvPr/>
        </p:nvSpPr>
        <p:spPr>
          <a:xfrm>
            <a:off x="6522235" y="2336037"/>
            <a:ext cx="795411"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41">
                  <a:extLst>
                    <a:ext uri="{A12FA001-AC4F-418D-AE19-62706E023703}">
                      <ahyp:hlinkClr xmlns:ahyp="http://schemas.microsoft.com/office/drawing/2018/hyperlinkcolor" val="tx"/>
                    </a:ext>
                  </a:extLst>
                </a:hlinkClick>
              </a:rPr>
              <a:t>BIMMAKE</a:t>
            </a:r>
          </a:p>
        </p:txBody>
      </p:sp>
      <p:sp>
        <p:nvSpPr>
          <p:cNvPr id="37" name="矩形 36">
            <a:extLst>
              <a:ext uri="{FF2B5EF4-FFF2-40B4-BE49-F238E27FC236}">
                <a16:creationId xmlns:a16="http://schemas.microsoft.com/office/drawing/2014/main" id="{79735A93-957D-4876-A29B-1CC03C081696}"/>
              </a:ext>
            </a:extLst>
          </p:cNvPr>
          <p:cNvSpPr/>
          <p:nvPr/>
        </p:nvSpPr>
        <p:spPr>
          <a:xfrm>
            <a:off x="7405839" y="2346821"/>
            <a:ext cx="121058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42">
                  <a:extLst>
                    <a:ext uri="{A12FA001-AC4F-418D-AE19-62706E023703}">
                      <ahyp:hlinkClr xmlns:ahyp="http://schemas.microsoft.com/office/drawing/2018/hyperlinkcolor" val="tx"/>
                    </a:ext>
                  </a:extLst>
                </a:hlinkClick>
              </a:rPr>
              <a:t>智能物料验收系统</a:t>
            </a:r>
          </a:p>
        </p:txBody>
      </p:sp>
      <p:sp>
        <p:nvSpPr>
          <p:cNvPr id="38" name="矩形 37">
            <a:extLst>
              <a:ext uri="{FF2B5EF4-FFF2-40B4-BE49-F238E27FC236}">
                <a16:creationId xmlns:a16="http://schemas.microsoft.com/office/drawing/2014/main" id="{F0DB89C3-C946-46FB-BC4C-7784819618D7}"/>
              </a:ext>
            </a:extLst>
          </p:cNvPr>
          <p:cNvSpPr/>
          <p:nvPr/>
        </p:nvSpPr>
        <p:spPr>
          <a:xfrm>
            <a:off x="8704620" y="2346821"/>
            <a:ext cx="769763" cy="153888"/>
          </a:xfrm>
          <a:prstGeom prst="rect">
            <a:avLst/>
          </a:prstGeom>
        </p:spPr>
        <p:txBody>
          <a:bodyPr wrap="square" lIns="0" tIns="0" rIns="0" bIns="0">
            <a:spAutoFit/>
          </a:bodyPr>
          <a:lstStyle/>
          <a:p>
            <a:pPr latinLnBrk="1"/>
            <a:r>
              <a:rPr lang="en-US" altLang="zh-CN" sz="1000" b="0" i="0" u="none" strike="noStrike" dirty="0" err="1">
                <a:solidFill>
                  <a:srgbClr val="00B0F0"/>
                </a:solidFill>
                <a:effectLst/>
                <a:latin typeface="微软雅黑" panose="020B0503020204020204" pitchFamily="34" charset="-122"/>
                <a:ea typeface="微软雅黑" panose="020B0503020204020204" pitchFamily="34" charset="-122"/>
                <a:hlinkClick r:id="rId43">
                  <a:extLst>
                    <a:ext uri="{A12FA001-AC4F-418D-AE19-62706E023703}">
                      <ahyp:hlinkClr xmlns:ahyp="http://schemas.microsoft.com/office/drawing/2018/hyperlinkcolor" val="tx"/>
                    </a:ext>
                  </a:extLst>
                </a:hlinkClick>
              </a:rPr>
              <a:t>MagiCAD</a:t>
            </a:r>
            <a:endPar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43">
                <a:extLst>
                  <a:ext uri="{A12FA001-AC4F-418D-AE19-62706E023703}">
                    <ahyp:hlinkClr xmlns:ahyp="http://schemas.microsoft.com/office/drawing/2018/hyperlinkcolor" val="tx"/>
                  </a:ext>
                </a:extLst>
              </a:hlinkClick>
            </a:endParaRPr>
          </a:p>
        </p:txBody>
      </p:sp>
      <p:sp>
        <p:nvSpPr>
          <p:cNvPr id="39" name="矩形 38">
            <a:extLst>
              <a:ext uri="{FF2B5EF4-FFF2-40B4-BE49-F238E27FC236}">
                <a16:creationId xmlns:a16="http://schemas.microsoft.com/office/drawing/2014/main" id="{D6129C80-1423-41D2-94DC-F512450F8842}"/>
              </a:ext>
            </a:extLst>
          </p:cNvPr>
          <p:cNvSpPr/>
          <p:nvPr/>
        </p:nvSpPr>
        <p:spPr>
          <a:xfrm>
            <a:off x="9562576" y="2346821"/>
            <a:ext cx="1164101"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44">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44">
                  <a:extLst>
                    <a:ext uri="{A12FA001-AC4F-418D-AE19-62706E023703}">
                      <ahyp:hlinkClr xmlns:ahyp="http://schemas.microsoft.com/office/drawing/2018/hyperlinkcolor" val="tx"/>
                    </a:ext>
                  </a:extLst>
                </a:hlinkClick>
              </a:rPr>
              <a:t>技术管理系</a:t>
            </a:r>
          </a:p>
        </p:txBody>
      </p:sp>
      <p:sp>
        <p:nvSpPr>
          <p:cNvPr id="40" name="矩形 39">
            <a:extLst>
              <a:ext uri="{FF2B5EF4-FFF2-40B4-BE49-F238E27FC236}">
                <a16:creationId xmlns:a16="http://schemas.microsoft.com/office/drawing/2014/main" id="{ADDCF824-9EA3-444D-8546-F7029303E70F}"/>
              </a:ext>
            </a:extLst>
          </p:cNvPr>
          <p:cNvSpPr/>
          <p:nvPr/>
        </p:nvSpPr>
        <p:spPr>
          <a:xfrm>
            <a:off x="10814869" y="2346821"/>
            <a:ext cx="1224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45">
                  <a:extLst>
                    <a:ext uri="{A12FA001-AC4F-418D-AE19-62706E023703}">
                      <ahyp:hlinkClr xmlns:ahyp="http://schemas.microsoft.com/office/drawing/2018/hyperlinkcolor" val="tx"/>
                    </a:ext>
                  </a:extLst>
                </a:hlinkClick>
              </a:rPr>
              <a:t>搅拌站材料核算</a:t>
            </a:r>
            <a:r>
              <a:rPr lang="zh-CN" altLang="en-US" sz="1000" dirty="0">
                <a:solidFill>
                  <a:srgbClr val="00B0F0"/>
                </a:solidFill>
                <a:latin typeface="微软雅黑" panose="020B0503020204020204" pitchFamily="34" charset="-122"/>
                <a:ea typeface="微软雅黑" panose="020B0503020204020204" pitchFamily="34" charset="-122"/>
                <a:hlinkClick r:id="rId45">
                  <a:extLst>
                    <a:ext uri="{A12FA001-AC4F-418D-AE19-62706E023703}">
                      <ahyp:hlinkClr xmlns:ahyp="http://schemas.microsoft.com/office/drawing/2018/hyperlinkcolor" val="tx"/>
                    </a:ext>
                  </a:extLst>
                </a:hlinkClick>
              </a:rPr>
              <a:t>系统</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45">
                <a:extLst>
                  <a:ext uri="{A12FA001-AC4F-418D-AE19-62706E023703}">
                    <ahyp:hlinkClr xmlns:ahyp="http://schemas.microsoft.com/office/drawing/2018/hyperlinkcolor" val="tx"/>
                  </a:ext>
                </a:extLst>
              </a:hlinkClick>
            </a:endParaRPr>
          </a:p>
        </p:txBody>
      </p:sp>
      <p:sp>
        <p:nvSpPr>
          <p:cNvPr id="41" name="矩形 40">
            <a:extLst>
              <a:ext uri="{FF2B5EF4-FFF2-40B4-BE49-F238E27FC236}">
                <a16:creationId xmlns:a16="http://schemas.microsoft.com/office/drawing/2014/main" id="{D18A1BF0-6A24-48D2-90C8-1440F3BBFD56}"/>
              </a:ext>
            </a:extLst>
          </p:cNvPr>
          <p:cNvSpPr/>
          <p:nvPr/>
        </p:nvSpPr>
        <p:spPr>
          <a:xfrm>
            <a:off x="1793268" y="2559208"/>
            <a:ext cx="1260000"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46">
                  <a:extLst>
                    <a:ext uri="{A12FA001-AC4F-418D-AE19-62706E023703}">
                      <ahyp:hlinkClr xmlns:ahyp="http://schemas.microsoft.com/office/drawing/2018/hyperlinkcolor" val="tx"/>
                    </a:ext>
                  </a:extLst>
                </a:hlinkClick>
              </a:rPr>
              <a:t>BIMVR</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46">
                  <a:extLst>
                    <a:ext uri="{A12FA001-AC4F-418D-AE19-62706E023703}">
                      <ahyp:hlinkClr xmlns:ahyp="http://schemas.microsoft.com/office/drawing/2018/hyperlinkcolor" val="tx"/>
                    </a:ext>
                  </a:extLst>
                </a:hlinkClick>
              </a:rPr>
              <a:t>安全教育</a:t>
            </a:r>
            <a:r>
              <a:rPr lang="zh-CN" altLang="en-US" sz="1000" dirty="0">
                <a:solidFill>
                  <a:srgbClr val="00B0F0"/>
                </a:solidFill>
                <a:latin typeface="微软雅黑" panose="020B0503020204020204" pitchFamily="34" charset="-122"/>
                <a:ea typeface="微软雅黑" panose="020B0503020204020204" pitchFamily="34" charset="-122"/>
                <a:hlinkClick r:id="rId46">
                  <a:extLst>
                    <a:ext uri="{A12FA001-AC4F-418D-AE19-62706E023703}">
                      <ahyp:hlinkClr xmlns:ahyp="http://schemas.microsoft.com/office/drawing/2018/hyperlinkcolor" val="tx"/>
                    </a:ext>
                  </a:extLst>
                </a:hlinkClick>
              </a:rPr>
              <a:t>系统</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46">
                <a:extLst>
                  <a:ext uri="{A12FA001-AC4F-418D-AE19-62706E023703}">
                    <ahyp:hlinkClr xmlns:ahyp="http://schemas.microsoft.com/office/drawing/2018/hyperlinkcolor" val="tx"/>
                  </a:ext>
                </a:extLst>
              </a:hlinkClick>
            </a:endParaRPr>
          </a:p>
        </p:txBody>
      </p:sp>
      <p:sp>
        <p:nvSpPr>
          <p:cNvPr id="42" name="矩形 41">
            <a:extLst>
              <a:ext uri="{FF2B5EF4-FFF2-40B4-BE49-F238E27FC236}">
                <a16:creationId xmlns:a16="http://schemas.microsoft.com/office/drawing/2014/main" id="{7A7C2A1A-5DD9-43EB-8BF7-E853960D18DF}"/>
              </a:ext>
            </a:extLst>
          </p:cNvPr>
          <p:cNvSpPr/>
          <p:nvPr/>
        </p:nvSpPr>
        <p:spPr>
          <a:xfrm>
            <a:off x="3469680" y="2559208"/>
            <a:ext cx="857927" cy="153888"/>
          </a:xfrm>
          <a:prstGeom prst="rect">
            <a:avLst/>
          </a:prstGeom>
        </p:spPr>
        <p:txBody>
          <a:bodyPr wrap="square" lIns="0" tIns="0" rIns="0" bIns="0">
            <a:spAutoFit/>
          </a:bodyPr>
          <a:lstStyle/>
          <a:p>
            <a:pPr latinLnBrk="1"/>
            <a:r>
              <a:rPr lang="en-US" altLang="zh-CN" sz="1000" b="0" i="0" u="none" strike="noStrike" dirty="0" err="1">
                <a:solidFill>
                  <a:srgbClr val="00B0F0"/>
                </a:solidFill>
                <a:effectLst/>
                <a:latin typeface="微软雅黑" panose="020B0503020204020204" pitchFamily="34" charset="-122"/>
                <a:ea typeface="微软雅黑" panose="020B0503020204020204" pitchFamily="34" charset="-122"/>
                <a:hlinkClick r:id="rId47">
                  <a:extLst>
                    <a:ext uri="{A12FA001-AC4F-418D-AE19-62706E023703}">
                      <ahyp:hlinkClr xmlns:ahyp="http://schemas.microsoft.com/office/drawing/2018/hyperlinkcolor" val="tx"/>
                    </a:ext>
                  </a:extLst>
                </a:hlinkClick>
              </a:rPr>
              <a:t>MagiCloud</a:t>
            </a:r>
            <a:endPar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47">
                <a:extLst>
                  <a:ext uri="{A12FA001-AC4F-418D-AE19-62706E023703}">
                    <ahyp:hlinkClr xmlns:ahyp="http://schemas.microsoft.com/office/drawing/2018/hyperlinkcolor" val="tx"/>
                  </a:ext>
                </a:extLst>
              </a:hlinkClick>
            </a:endParaRPr>
          </a:p>
        </p:txBody>
      </p:sp>
      <p:sp>
        <p:nvSpPr>
          <p:cNvPr id="43" name="矩形 42">
            <a:extLst>
              <a:ext uri="{FF2B5EF4-FFF2-40B4-BE49-F238E27FC236}">
                <a16:creationId xmlns:a16="http://schemas.microsoft.com/office/drawing/2014/main" id="{5D71BE77-0515-4E48-B99E-D014935F598A}"/>
              </a:ext>
            </a:extLst>
          </p:cNvPr>
          <p:cNvSpPr/>
          <p:nvPr/>
        </p:nvSpPr>
        <p:spPr>
          <a:xfrm>
            <a:off x="4364255" y="2559208"/>
            <a:ext cx="1656000"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48">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48">
                  <a:extLst>
                    <a:ext uri="{A12FA001-AC4F-418D-AE19-62706E023703}">
                      <ahyp:hlinkClr xmlns:ahyp="http://schemas.microsoft.com/office/drawing/2018/hyperlinkcolor" val="tx"/>
                    </a:ext>
                  </a:extLst>
                </a:hlinkClick>
              </a:rPr>
              <a:t>智慧工地数据决策系统</a:t>
            </a:r>
          </a:p>
        </p:txBody>
      </p:sp>
      <p:sp>
        <p:nvSpPr>
          <p:cNvPr id="44" name="矩形 43">
            <a:extLst>
              <a:ext uri="{FF2B5EF4-FFF2-40B4-BE49-F238E27FC236}">
                <a16:creationId xmlns:a16="http://schemas.microsoft.com/office/drawing/2014/main" id="{44F3F57F-52E7-4E9C-868E-3010782426EE}"/>
              </a:ext>
            </a:extLst>
          </p:cNvPr>
          <p:cNvSpPr/>
          <p:nvPr/>
        </p:nvSpPr>
        <p:spPr>
          <a:xfrm>
            <a:off x="6077967" y="2559208"/>
            <a:ext cx="601447"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49">
                  <a:extLst>
                    <a:ext uri="{A12FA001-AC4F-418D-AE19-62706E023703}">
                      <ahyp:hlinkClr xmlns:ahyp="http://schemas.microsoft.com/office/drawing/2018/hyperlinkcolor" val="tx"/>
                    </a:ext>
                  </a:extLst>
                </a:hlinkClick>
              </a:rPr>
              <a:t>BIM5D</a:t>
            </a:r>
          </a:p>
        </p:txBody>
      </p:sp>
      <p:sp>
        <p:nvSpPr>
          <p:cNvPr id="46" name="矩形 45">
            <a:extLst>
              <a:ext uri="{FF2B5EF4-FFF2-40B4-BE49-F238E27FC236}">
                <a16:creationId xmlns:a16="http://schemas.microsoft.com/office/drawing/2014/main" id="{8850EA58-02D6-4CDE-A9D3-BDAFEA7F1F67}"/>
              </a:ext>
            </a:extLst>
          </p:cNvPr>
          <p:cNvSpPr/>
          <p:nvPr/>
        </p:nvSpPr>
        <p:spPr>
          <a:xfrm>
            <a:off x="7193858" y="2559208"/>
            <a:ext cx="95410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0">
                  <a:extLst>
                    <a:ext uri="{A12FA001-AC4F-418D-AE19-62706E023703}">
                      <ahyp:hlinkClr xmlns:ahyp="http://schemas.microsoft.com/office/drawing/2018/hyperlinkcolor" val="tx"/>
                    </a:ext>
                  </a:extLst>
                </a:hlinkClick>
              </a:rPr>
              <a:t>斑马进度计划</a:t>
            </a:r>
          </a:p>
        </p:txBody>
      </p:sp>
      <p:sp>
        <p:nvSpPr>
          <p:cNvPr id="47" name="矩形 46">
            <a:extLst>
              <a:ext uri="{FF2B5EF4-FFF2-40B4-BE49-F238E27FC236}">
                <a16:creationId xmlns:a16="http://schemas.microsoft.com/office/drawing/2014/main" id="{FF2278F2-5CAD-4870-9F01-328BBD7C50E5}"/>
              </a:ext>
            </a:extLst>
          </p:cNvPr>
          <p:cNvSpPr/>
          <p:nvPr/>
        </p:nvSpPr>
        <p:spPr>
          <a:xfrm>
            <a:off x="6716063" y="2559208"/>
            <a:ext cx="441146"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1">
                  <a:extLst>
                    <a:ext uri="{A12FA001-AC4F-418D-AE19-62706E023703}">
                      <ahyp:hlinkClr xmlns:ahyp="http://schemas.microsoft.com/office/drawing/2018/hyperlinkcolor" val="tx"/>
                    </a:ext>
                  </a:extLst>
                </a:hlinkClick>
              </a:rPr>
              <a:t>协筑</a:t>
            </a:r>
          </a:p>
        </p:txBody>
      </p:sp>
      <p:sp>
        <p:nvSpPr>
          <p:cNvPr id="48" name="矩形 47">
            <a:extLst>
              <a:ext uri="{FF2B5EF4-FFF2-40B4-BE49-F238E27FC236}">
                <a16:creationId xmlns:a16="http://schemas.microsoft.com/office/drawing/2014/main" id="{2FFFC292-77DA-4BF6-A224-1C093F77BE16}"/>
              </a:ext>
            </a:extLst>
          </p:cNvPr>
          <p:cNvSpPr/>
          <p:nvPr/>
        </p:nvSpPr>
        <p:spPr>
          <a:xfrm>
            <a:off x="8184614" y="2559208"/>
            <a:ext cx="744114"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52">
                  <a:extLst>
                    <a:ext uri="{A12FA001-AC4F-418D-AE19-62706E023703}">
                      <ahyp:hlinkClr xmlns:ahyp="http://schemas.microsoft.com/office/drawing/2018/hyperlinkcolor" val="tx"/>
                    </a:ext>
                  </a:extLst>
                </a:hlinkClick>
              </a:rPr>
              <a:t>BIMFACE</a:t>
            </a:r>
          </a:p>
        </p:txBody>
      </p:sp>
      <p:sp>
        <p:nvSpPr>
          <p:cNvPr id="49" name="矩形 48">
            <a:extLst>
              <a:ext uri="{FF2B5EF4-FFF2-40B4-BE49-F238E27FC236}">
                <a16:creationId xmlns:a16="http://schemas.microsoft.com/office/drawing/2014/main" id="{26A4D579-B14F-4BD3-952E-4ABE4DF1429C}"/>
              </a:ext>
            </a:extLst>
          </p:cNvPr>
          <p:cNvSpPr/>
          <p:nvPr/>
        </p:nvSpPr>
        <p:spPr>
          <a:xfrm>
            <a:off x="8965377" y="2559208"/>
            <a:ext cx="1692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3">
                  <a:extLst>
                    <a:ext uri="{A12FA001-AC4F-418D-AE19-62706E023703}">
                      <ahyp:hlinkClr xmlns:ahyp="http://schemas.microsoft.com/office/drawing/2018/hyperlinkcolor" val="tx"/>
                    </a:ext>
                  </a:extLst>
                </a:hlinkClick>
              </a:rPr>
              <a:t>施工企业智慧安全解决方案</a:t>
            </a:r>
          </a:p>
        </p:txBody>
      </p:sp>
      <p:sp>
        <p:nvSpPr>
          <p:cNvPr id="50" name="矩形 49">
            <a:extLst>
              <a:ext uri="{FF2B5EF4-FFF2-40B4-BE49-F238E27FC236}">
                <a16:creationId xmlns:a16="http://schemas.microsoft.com/office/drawing/2014/main" id="{29785161-3077-4115-9BCA-67DA3F8CB7A1}"/>
              </a:ext>
            </a:extLst>
          </p:cNvPr>
          <p:cNvSpPr/>
          <p:nvPr/>
        </p:nvSpPr>
        <p:spPr>
          <a:xfrm>
            <a:off x="10815607" y="2559208"/>
            <a:ext cx="1197764"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54">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4">
                  <a:extLst>
                    <a:ext uri="{A12FA001-AC4F-418D-AE19-62706E023703}">
                      <ahyp:hlinkClr xmlns:ahyp="http://schemas.microsoft.com/office/drawing/2018/hyperlinkcolor" val="tx"/>
                    </a:ext>
                  </a:extLst>
                </a:hlinkClick>
              </a:rPr>
              <a:t>劳务管理系统</a:t>
            </a:r>
          </a:p>
        </p:txBody>
      </p:sp>
      <p:sp>
        <p:nvSpPr>
          <p:cNvPr id="51" name="矩形 50">
            <a:extLst>
              <a:ext uri="{FF2B5EF4-FFF2-40B4-BE49-F238E27FC236}">
                <a16:creationId xmlns:a16="http://schemas.microsoft.com/office/drawing/2014/main" id="{488B7A33-E09E-4E4F-AB6B-6C54090CD81E}"/>
              </a:ext>
            </a:extLst>
          </p:cNvPr>
          <p:cNvSpPr/>
          <p:nvPr/>
        </p:nvSpPr>
        <p:spPr>
          <a:xfrm>
            <a:off x="1786370" y="2793682"/>
            <a:ext cx="132921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5">
                  <a:extLst>
                    <a:ext uri="{A12FA001-AC4F-418D-AE19-62706E023703}">
                      <ahyp:hlinkClr xmlns:ahyp="http://schemas.microsoft.com/office/drawing/2018/hyperlinkcolor" val="tx"/>
                    </a:ext>
                  </a:extLst>
                </a:hlinkClick>
              </a:rPr>
              <a:t>企业</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55">
                  <a:extLst>
                    <a:ext uri="{A12FA001-AC4F-418D-AE19-62706E023703}">
                      <ahyp:hlinkClr xmlns:ahyp="http://schemas.microsoft.com/office/drawing/2018/hyperlinkcolor" val="tx"/>
                    </a:ext>
                  </a:extLst>
                </a:hlinkClick>
              </a:rPr>
              <a:t>BI</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5">
                  <a:extLst>
                    <a:ext uri="{A12FA001-AC4F-418D-AE19-62706E023703}">
                      <ahyp:hlinkClr xmlns:ahyp="http://schemas.microsoft.com/office/drawing/2018/hyperlinkcolor" val="tx"/>
                    </a:ext>
                  </a:extLst>
                </a:hlinkClick>
              </a:rPr>
              <a:t>数据决策平台</a:t>
            </a:r>
          </a:p>
        </p:txBody>
      </p:sp>
      <p:sp>
        <p:nvSpPr>
          <p:cNvPr id="52" name="矩形 51">
            <a:extLst>
              <a:ext uri="{FF2B5EF4-FFF2-40B4-BE49-F238E27FC236}">
                <a16:creationId xmlns:a16="http://schemas.microsoft.com/office/drawing/2014/main" id="{7D7FB1C7-9285-442E-950B-C696008BAC59}"/>
              </a:ext>
            </a:extLst>
          </p:cNvPr>
          <p:cNvSpPr/>
          <p:nvPr/>
        </p:nvSpPr>
        <p:spPr>
          <a:xfrm>
            <a:off x="3058777" y="2817977"/>
            <a:ext cx="971741"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56">
                  <a:extLst>
                    <a:ext uri="{A12FA001-AC4F-418D-AE19-62706E023703}">
                      <ahyp:hlinkClr xmlns:ahyp="http://schemas.microsoft.com/office/drawing/2018/hyperlinkcolor" val="tx"/>
                    </a:ext>
                  </a:extLst>
                </a:hlinkClick>
              </a:rPr>
              <a:t>CAD</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6">
                  <a:extLst>
                    <a:ext uri="{A12FA001-AC4F-418D-AE19-62706E023703}">
                      <ahyp:hlinkClr xmlns:ahyp="http://schemas.microsoft.com/office/drawing/2018/hyperlinkcolor" val="tx"/>
                    </a:ext>
                  </a:extLst>
                </a:hlinkClick>
              </a:rPr>
              <a:t>快速看图</a:t>
            </a:r>
          </a:p>
        </p:txBody>
      </p:sp>
      <p:sp>
        <p:nvSpPr>
          <p:cNvPr id="53" name="矩形 52">
            <a:extLst>
              <a:ext uri="{FF2B5EF4-FFF2-40B4-BE49-F238E27FC236}">
                <a16:creationId xmlns:a16="http://schemas.microsoft.com/office/drawing/2014/main" id="{9E628D18-2465-4D62-9F23-E1811BC33D91}"/>
              </a:ext>
            </a:extLst>
          </p:cNvPr>
          <p:cNvSpPr/>
          <p:nvPr/>
        </p:nvSpPr>
        <p:spPr>
          <a:xfrm>
            <a:off x="4134339" y="2821550"/>
            <a:ext cx="2628000"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57">
                  <a:extLst>
                    <a:ext uri="{A12FA001-AC4F-418D-AE19-62706E023703}">
                      <ahyp:hlinkClr xmlns:ahyp="http://schemas.microsoft.com/office/drawing/2018/hyperlinkcolor" val="tx"/>
                    </a:ext>
                  </a:extLst>
                </a:hlinkClick>
              </a:rPr>
              <a:t>BIMMAKE</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7">
                  <a:extLst>
                    <a:ext uri="{A12FA001-AC4F-418D-AE19-62706E023703}">
                      <ahyp:hlinkClr xmlns:ahyp="http://schemas.microsoft.com/office/drawing/2018/hyperlinkcolor" val="tx"/>
                    </a:ext>
                  </a:extLst>
                </a:hlinkClick>
              </a:rPr>
              <a:t>施工建模（新一代场布建模软件）</a:t>
            </a:r>
          </a:p>
        </p:txBody>
      </p:sp>
      <p:sp>
        <p:nvSpPr>
          <p:cNvPr id="54" name="矩形 53">
            <a:extLst>
              <a:ext uri="{FF2B5EF4-FFF2-40B4-BE49-F238E27FC236}">
                <a16:creationId xmlns:a16="http://schemas.microsoft.com/office/drawing/2014/main" id="{F866AB84-3466-4272-9A30-1D5A7D4A2924}"/>
              </a:ext>
            </a:extLst>
          </p:cNvPr>
          <p:cNvSpPr/>
          <p:nvPr/>
        </p:nvSpPr>
        <p:spPr>
          <a:xfrm>
            <a:off x="1784730" y="3276712"/>
            <a:ext cx="1368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8">
                  <a:extLst>
                    <a:ext uri="{A12FA001-AC4F-418D-AE19-62706E023703}">
                      <ahyp:hlinkClr xmlns:ahyp="http://schemas.microsoft.com/office/drawing/2018/hyperlinkcolor" val="tx"/>
                    </a:ext>
                  </a:extLst>
                </a:hlinkClick>
              </a:rPr>
              <a:t>公路云计价平台</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58">
                  <a:extLst>
                    <a:ext uri="{A12FA001-AC4F-418D-AE19-62706E023703}">
                      <ahyp:hlinkClr xmlns:ahyp="http://schemas.microsoft.com/office/drawing/2018/hyperlinkcolor" val="tx"/>
                    </a:ext>
                  </a:extLst>
                </a:hlinkClick>
              </a:rPr>
              <a:t>GGL6.0</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8">
                <a:extLst>
                  <a:ext uri="{A12FA001-AC4F-418D-AE19-62706E023703}">
                    <ahyp:hlinkClr xmlns:ahyp="http://schemas.microsoft.com/office/drawing/2018/hyperlinkcolor" val="tx"/>
                  </a:ext>
                </a:extLst>
              </a:hlinkClick>
            </a:endParaRPr>
          </a:p>
        </p:txBody>
      </p:sp>
      <p:sp>
        <p:nvSpPr>
          <p:cNvPr id="55" name="矩形 54">
            <a:extLst>
              <a:ext uri="{FF2B5EF4-FFF2-40B4-BE49-F238E27FC236}">
                <a16:creationId xmlns:a16="http://schemas.microsoft.com/office/drawing/2014/main" id="{10873FD2-A423-47A9-81D1-F0F0F6DDD0C3}"/>
              </a:ext>
            </a:extLst>
          </p:cNvPr>
          <p:cNvSpPr/>
          <p:nvPr/>
        </p:nvSpPr>
        <p:spPr>
          <a:xfrm>
            <a:off x="3070652" y="3250038"/>
            <a:ext cx="1692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9">
                  <a:extLst>
                    <a:ext uri="{A12FA001-AC4F-418D-AE19-62706E023703}">
                      <ahyp:hlinkClr xmlns:ahyp="http://schemas.microsoft.com/office/drawing/2018/hyperlinkcolor" val="tx"/>
                    </a:ext>
                  </a:extLst>
                </a:hlinkClick>
              </a:rPr>
              <a:t>水利水电云计价平台</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59">
                  <a:extLst>
                    <a:ext uri="{A12FA001-AC4F-418D-AE19-62706E023703}">
                      <ahyp:hlinkClr xmlns:ahyp="http://schemas.microsoft.com/office/drawing/2018/hyperlinkcolor" val="tx"/>
                    </a:ext>
                  </a:extLst>
                </a:hlinkClick>
              </a:rPr>
              <a:t>GWH5.0</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9">
                <a:extLst>
                  <a:ext uri="{A12FA001-AC4F-418D-AE19-62706E023703}">
                    <ahyp:hlinkClr xmlns:ahyp="http://schemas.microsoft.com/office/drawing/2018/hyperlinkcolor" val="tx"/>
                  </a:ext>
                </a:extLst>
              </a:hlinkClick>
            </a:endParaRPr>
          </a:p>
        </p:txBody>
      </p:sp>
      <p:sp>
        <p:nvSpPr>
          <p:cNvPr id="56" name="矩形 55">
            <a:extLst>
              <a:ext uri="{FF2B5EF4-FFF2-40B4-BE49-F238E27FC236}">
                <a16:creationId xmlns:a16="http://schemas.microsoft.com/office/drawing/2014/main" id="{B6AC7FCD-9991-4A7B-8965-08FBF155BF62}"/>
              </a:ext>
            </a:extLst>
          </p:cNvPr>
          <p:cNvSpPr/>
          <p:nvPr/>
        </p:nvSpPr>
        <p:spPr>
          <a:xfrm>
            <a:off x="5104782" y="3260934"/>
            <a:ext cx="69762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0">
                  <a:extLst>
                    <a:ext uri="{A12FA001-AC4F-418D-AE19-62706E023703}">
                      <ahyp:hlinkClr xmlns:ahyp="http://schemas.microsoft.com/office/drawing/2018/hyperlinkcolor" val="tx"/>
                    </a:ext>
                  </a:extLst>
                </a:hlinkClick>
              </a:rPr>
              <a:t>投标服务</a:t>
            </a:r>
          </a:p>
        </p:txBody>
      </p:sp>
      <p:sp>
        <p:nvSpPr>
          <p:cNvPr id="57" name="矩形 56">
            <a:extLst>
              <a:ext uri="{FF2B5EF4-FFF2-40B4-BE49-F238E27FC236}">
                <a16:creationId xmlns:a16="http://schemas.microsoft.com/office/drawing/2014/main" id="{61CA5FF1-7E44-4788-ADD4-2364B6D92A35}"/>
              </a:ext>
            </a:extLst>
          </p:cNvPr>
          <p:cNvSpPr/>
          <p:nvPr/>
        </p:nvSpPr>
        <p:spPr>
          <a:xfrm>
            <a:off x="5893237" y="3250039"/>
            <a:ext cx="126348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1">
                  <a:extLst>
                    <a:ext uri="{A12FA001-AC4F-418D-AE19-62706E023703}">
                      <ahyp:hlinkClr xmlns:ahyp="http://schemas.microsoft.com/office/drawing/2018/hyperlinkcolor" val="tx"/>
                    </a:ext>
                  </a:extLst>
                </a:hlinkClick>
              </a:rPr>
              <a:t>煤炭云计价平台</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61">
                  <a:extLst>
                    <a:ext uri="{A12FA001-AC4F-418D-AE19-62706E023703}">
                      <ahyp:hlinkClr xmlns:ahyp="http://schemas.microsoft.com/office/drawing/2018/hyperlinkcolor" val="tx"/>
                    </a:ext>
                  </a:extLst>
                </a:hlinkClick>
              </a:rPr>
              <a:t>6.0</a:t>
            </a:r>
          </a:p>
        </p:txBody>
      </p:sp>
      <p:sp>
        <p:nvSpPr>
          <p:cNvPr id="58" name="矩形 57">
            <a:extLst>
              <a:ext uri="{FF2B5EF4-FFF2-40B4-BE49-F238E27FC236}">
                <a16:creationId xmlns:a16="http://schemas.microsoft.com/office/drawing/2014/main" id="{6057F8D4-8161-4529-9DE6-18EA813A76AD}"/>
              </a:ext>
            </a:extLst>
          </p:cNvPr>
          <p:cNvSpPr/>
          <p:nvPr/>
        </p:nvSpPr>
        <p:spPr>
          <a:xfrm>
            <a:off x="7088935" y="3250039"/>
            <a:ext cx="108234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2">
                  <a:extLst>
                    <a:ext uri="{A12FA001-AC4F-418D-AE19-62706E023703}">
                      <ahyp:hlinkClr xmlns:ahyp="http://schemas.microsoft.com/office/drawing/2018/hyperlinkcolor" val="tx"/>
                    </a:ext>
                  </a:extLst>
                </a:hlinkClick>
              </a:rPr>
              <a:t>水工云计价软件</a:t>
            </a:r>
          </a:p>
        </p:txBody>
      </p:sp>
      <p:sp>
        <p:nvSpPr>
          <p:cNvPr id="59" name="矩形 58">
            <a:extLst>
              <a:ext uri="{FF2B5EF4-FFF2-40B4-BE49-F238E27FC236}">
                <a16:creationId xmlns:a16="http://schemas.microsoft.com/office/drawing/2014/main" id="{BF4E72BC-3865-4C94-A5D0-3A1043434796}"/>
              </a:ext>
            </a:extLst>
          </p:cNvPr>
          <p:cNvSpPr/>
          <p:nvPr/>
        </p:nvSpPr>
        <p:spPr>
          <a:xfrm>
            <a:off x="8129588" y="3250039"/>
            <a:ext cx="108234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3">
                  <a:extLst>
                    <a:ext uri="{A12FA001-AC4F-418D-AE19-62706E023703}">
                      <ahyp:hlinkClr xmlns:ahyp="http://schemas.microsoft.com/office/drawing/2018/hyperlinkcolor" val="tx"/>
                    </a:ext>
                  </a:extLst>
                </a:hlinkClick>
              </a:rPr>
              <a:t>市场化计价平台</a:t>
            </a:r>
          </a:p>
        </p:txBody>
      </p:sp>
      <p:sp>
        <p:nvSpPr>
          <p:cNvPr id="60" name="矩形 59">
            <a:extLst>
              <a:ext uri="{FF2B5EF4-FFF2-40B4-BE49-F238E27FC236}">
                <a16:creationId xmlns:a16="http://schemas.microsoft.com/office/drawing/2014/main" id="{7DF68994-6DF7-4EC3-8159-9B6593EE362B}"/>
              </a:ext>
            </a:extLst>
          </p:cNvPr>
          <p:cNvSpPr/>
          <p:nvPr/>
        </p:nvSpPr>
        <p:spPr>
          <a:xfrm>
            <a:off x="9893136" y="3250039"/>
            <a:ext cx="441146"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4">
                  <a:extLst>
                    <a:ext uri="{A12FA001-AC4F-418D-AE19-62706E023703}">
                      <ahyp:hlinkClr xmlns:ahyp="http://schemas.microsoft.com/office/drawing/2018/hyperlinkcolor" val="tx"/>
                    </a:ext>
                  </a:extLst>
                </a:hlinkClick>
              </a:rPr>
              <a:t>清标</a:t>
            </a:r>
          </a:p>
        </p:txBody>
      </p:sp>
      <p:sp>
        <p:nvSpPr>
          <p:cNvPr id="61" name="矩形 60">
            <a:extLst>
              <a:ext uri="{FF2B5EF4-FFF2-40B4-BE49-F238E27FC236}">
                <a16:creationId xmlns:a16="http://schemas.microsoft.com/office/drawing/2014/main" id="{2B1E1D73-7475-4E18-9942-FF761E0432F4}"/>
              </a:ext>
            </a:extLst>
          </p:cNvPr>
          <p:cNvSpPr/>
          <p:nvPr/>
        </p:nvSpPr>
        <p:spPr>
          <a:xfrm>
            <a:off x="10680272" y="3276136"/>
            <a:ext cx="1512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5">
                  <a:extLst>
                    <a:ext uri="{A12FA001-AC4F-418D-AE19-62706E023703}">
                      <ahyp:hlinkClr xmlns:ahyp="http://schemas.microsoft.com/office/drawing/2018/hyperlinkcolor" val="tx"/>
                    </a:ext>
                  </a:extLst>
                </a:hlinkClick>
              </a:rPr>
              <a:t>公路云计价软件</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65">
                  <a:extLst>
                    <a:ext uri="{A12FA001-AC4F-418D-AE19-62706E023703}">
                      <ahyp:hlinkClr xmlns:ahyp="http://schemas.microsoft.com/office/drawing/2018/hyperlinkcolor" val="tx"/>
                    </a:ext>
                  </a:extLst>
                </a:hlinkClick>
              </a:rPr>
              <a:t>GHW</a:t>
            </a:r>
            <a:r>
              <a:rPr lang="en-US" altLang="zh-CN" sz="1000" dirty="0">
                <a:solidFill>
                  <a:srgbClr val="00B0F0"/>
                </a:solidFill>
                <a:latin typeface="微软雅黑" panose="020B0503020204020204" pitchFamily="34" charset="-122"/>
                <a:ea typeface="微软雅黑" panose="020B0503020204020204" pitchFamily="34" charset="-122"/>
                <a:hlinkClick r:id="rId65">
                  <a:extLst>
                    <a:ext uri="{A12FA001-AC4F-418D-AE19-62706E023703}">
                      <ahyp:hlinkClr xmlns:ahyp="http://schemas.microsoft.com/office/drawing/2018/hyperlinkcolor" val="tx"/>
                    </a:ext>
                  </a:extLst>
                </a:hlinkClick>
              </a:rPr>
              <a:t>5.0</a:t>
            </a:r>
            <a:endPar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65">
                <a:extLst>
                  <a:ext uri="{A12FA001-AC4F-418D-AE19-62706E023703}">
                    <ahyp:hlinkClr xmlns:ahyp="http://schemas.microsoft.com/office/drawing/2018/hyperlinkcolor" val="tx"/>
                  </a:ext>
                </a:extLst>
              </a:hlinkClick>
            </a:endParaRPr>
          </a:p>
        </p:txBody>
      </p:sp>
      <p:sp>
        <p:nvSpPr>
          <p:cNvPr id="62" name="矩形 61">
            <a:extLst>
              <a:ext uri="{FF2B5EF4-FFF2-40B4-BE49-F238E27FC236}">
                <a16:creationId xmlns:a16="http://schemas.microsoft.com/office/drawing/2014/main" id="{6C00A7A1-13F2-4452-A0F3-F4F6E6F30928}"/>
              </a:ext>
            </a:extLst>
          </p:cNvPr>
          <p:cNvSpPr/>
          <p:nvPr/>
        </p:nvSpPr>
        <p:spPr>
          <a:xfrm>
            <a:off x="1784730" y="3470539"/>
            <a:ext cx="1096775"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6">
                  <a:extLst>
                    <a:ext uri="{A12FA001-AC4F-418D-AE19-62706E023703}">
                      <ahyp:hlinkClr xmlns:ahyp="http://schemas.microsoft.com/office/drawing/2018/hyperlinkcolor" val="tx"/>
                    </a:ext>
                  </a:extLst>
                </a:hlinkClick>
              </a:rPr>
              <a:t>云计价</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66">
                  <a:extLst>
                    <a:ext uri="{A12FA001-AC4F-418D-AE19-62706E023703}">
                      <ahyp:hlinkClr xmlns:ahyp="http://schemas.microsoft.com/office/drawing/2018/hyperlinkcolor" val="tx"/>
                    </a:ext>
                  </a:extLst>
                </a:hlinkClick>
              </a:rPr>
              <a:t>GCCP6.0</a:t>
            </a:r>
          </a:p>
        </p:txBody>
      </p:sp>
      <p:sp>
        <p:nvSpPr>
          <p:cNvPr id="63" name="矩形 62">
            <a:extLst>
              <a:ext uri="{FF2B5EF4-FFF2-40B4-BE49-F238E27FC236}">
                <a16:creationId xmlns:a16="http://schemas.microsoft.com/office/drawing/2014/main" id="{4F164B7F-D5EC-4FDE-AA8D-FD1685DF11E1}"/>
              </a:ext>
            </a:extLst>
          </p:cNvPr>
          <p:cNvSpPr/>
          <p:nvPr/>
        </p:nvSpPr>
        <p:spPr>
          <a:xfrm>
            <a:off x="2961186" y="3470539"/>
            <a:ext cx="56938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7">
                  <a:extLst>
                    <a:ext uri="{A12FA001-AC4F-418D-AE19-62706E023703}">
                      <ahyp:hlinkClr xmlns:ahyp="http://schemas.microsoft.com/office/drawing/2018/hyperlinkcolor" val="tx"/>
                    </a:ext>
                  </a:extLst>
                </a:hlinkClick>
              </a:rPr>
              <a:t>广材网</a:t>
            </a:r>
          </a:p>
        </p:txBody>
      </p:sp>
      <p:sp>
        <p:nvSpPr>
          <p:cNvPr id="64" name="矩形 63">
            <a:extLst>
              <a:ext uri="{FF2B5EF4-FFF2-40B4-BE49-F238E27FC236}">
                <a16:creationId xmlns:a16="http://schemas.microsoft.com/office/drawing/2014/main" id="{20CEA992-F24A-4ACF-9054-B9287D825666}"/>
              </a:ext>
            </a:extLst>
          </p:cNvPr>
          <p:cNvSpPr/>
          <p:nvPr/>
        </p:nvSpPr>
        <p:spPr>
          <a:xfrm>
            <a:off x="3610254" y="3470538"/>
            <a:ext cx="1692000"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68">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8">
                  <a:extLst>
                    <a:ext uri="{A12FA001-AC4F-418D-AE19-62706E023703}">
                      <ahyp:hlinkClr xmlns:ahyp="http://schemas.microsoft.com/office/drawing/2018/hyperlinkcolor" val="tx"/>
                    </a:ext>
                  </a:extLst>
                </a:hlinkClick>
              </a:rPr>
              <a:t>土建计量平台</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68">
                  <a:extLst>
                    <a:ext uri="{A12FA001-AC4F-418D-AE19-62706E023703}">
                      <ahyp:hlinkClr xmlns:ahyp="http://schemas.microsoft.com/office/drawing/2018/hyperlinkcolor" val="tx"/>
                    </a:ext>
                  </a:extLst>
                </a:hlinkClick>
              </a:rPr>
              <a:t>GTJ2025</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8">
                <a:extLst>
                  <a:ext uri="{A12FA001-AC4F-418D-AE19-62706E023703}">
                    <ahyp:hlinkClr xmlns:ahyp="http://schemas.microsoft.com/office/drawing/2018/hyperlinkcolor" val="tx"/>
                  </a:ext>
                </a:extLst>
              </a:hlinkClick>
            </a:endParaRPr>
          </a:p>
        </p:txBody>
      </p:sp>
      <p:sp>
        <p:nvSpPr>
          <p:cNvPr id="65" name="矩形 64">
            <a:extLst>
              <a:ext uri="{FF2B5EF4-FFF2-40B4-BE49-F238E27FC236}">
                <a16:creationId xmlns:a16="http://schemas.microsoft.com/office/drawing/2014/main" id="{7A65D335-3B4C-4674-A7D4-FEF423A02333}"/>
              </a:ext>
            </a:extLst>
          </p:cNvPr>
          <p:cNvSpPr/>
          <p:nvPr/>
        </p:nvSpPr>
        <p:spPr>
          <a:xfrm>
            <a:off x="5381935" y="3470539"/>
            <a:ext cx="1532792"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69">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69">
                  <a:extLst>
                    <a:ext uri="{A12FA001-AC4F-418D-AE19-62706E023703}">
                      <ahyp:hlinkClr xmlns:ahyp="http://schemas.microsoft.com/office/drawing/2018/hyperlinkcolor" val="tx"/>
                    </a:ext>
                  </a:extLst>
                </a:hlinkClick>
              </a:rPr>
              <a:t>装饰计量</a:t>
            </a:r>
            <a:r>
              <a:rPr lang="en-US" altLang="zh-CN" sz="1000" b="0" i="0" u="none" strike="noStrike" dirty="0" err="1">
                <a:solidFill>
                  <a:srgbClr val="00B0F0"/>
                </a:solidFill>
                <a:effectLst/>
                <a:latin typeface="微软雅黑" panose="020B0503020204020204" pitchFamily="34" charset="-122"/>
                <a:ea typeface="微软雅黑" panose="020B0503020204020204" pitchFamily="34" charset="-122"/>
                <a:hlinkClick r:id="rId69">
                  <a:extLst>
                    <a:ext uri="{A12FA001-AC4F-418D-AE19-62706E023703}">
                      <ahyp:hlinkClr xmlns:ahyp="http://schemas.microsoft.com/office/drawing/2018/hyperlinkcolor" val="tx"/>
                    </a:ext>
                  </a:extLst>
                </a:hlinkClick>
              </a:rPr>
              <a:t>DecoCost</a:t>
            </a:r>
            <a:endPar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69">
                <a:extLst>
                  <a:ext uri="{A12FA001-AC4F-418D-AE19-62706E023703}">
                    <ahyp:hlinkClr xmlns:ahyp="http://schemas.microsoft.com/office/drawing/2018/hyperlinkcolor" val="tx"/>
                  </a:ext>
                </a:extLst>
              </a:hlinkClick>
            </a:endParaRPr>
          </a:p>
        </p:txBody>
      </p:sp>
      <p:sp>
        <p:nvSpPr>
          <p:cNvPr id="66" name="矩形 65">
            <a:extLst>
              <a:ext uri="{FF2B5EF4-FFF2-40B4-BE49-F238E27FC236}">
                <a16:creationId xmlns:a16="http://schemas.microsoft.com/office/drawing/2014/main" id="{FA4E0887-FE0E-49DD-BA62-063A5203AA72}"/>
              </a:ext>
            </a:extLst>
          </p:cNvPr>
          <p:cNvSpPr/>
          <p:nvPr/>
        </p:nvSpPr>
        <p:spPr>
          <a:xfrm>
            <a:off x="6994408" y="3470539"/>
            <a:ext cx="1178528"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0">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0">
                  <a:extLst>
                    <a:ext uri="{A12FA001-AC4F-418D-AE19-62706E023703}">
                      <ahyp:hlinkClr xmlns:ahyp="http://schemas.microsoft.com/office/drawing/2018/hyperlinkcolor" val="tx"/>
                    </a:ext>
                  </a:extLst>
                </a:hlinkClick>
              </a:rPr>
              <a:t>安装计量</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0">
                  <a:extLst>
                    <a:ext uri="{A12FA001-AC4F-418D-AE19-62706E023703}">
                      <ahyp:hlinkClr xmlns:ahyp="http://schemas.microsoft.com/office/drawing/2018/hyperlinkcolor" val="tx"/>
                    </a:ext>
                  </a:extLst>
                </a:hlinkClick>
              </a:rPr>
              <a:t>GQI</a:t>
            </a:r>
          </a:p>
        </p:txBody>
      </p:sp>
      <p:sp>
        <p:nvSpPr>
          <p:cNvPr id="67" name="矩形 66">
            <a:extLst>
              <a:ext uri="{FF2B5EF4-FFF2-40B4-BE49-F238E27FC236}">
                <a16:creationId xmlns:a16="http://schemas.microsoft.com/office/drawing/2014/main" id="{A456FC72-2178-4C49-B27C-09785CF249FF}"/>
              </a:ext>
            </a:extLst>
          </p:cNvPr>
          <p:cNvSpPr/>
          <p:nvPr/>
        </p:nvSpPr>
        <p:spPr>
          <a:xfrm>
            <a:off x="8252617" y="3470539"/>
            <a:ext cx="1250663"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1">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1">
                  <a:extLst>
                    <a:ext uri="{A12FA001-AC4F-418D-AE19-62706E023703}">
                      <ahyp:hlinkClr xmlns:ahyp="http://schemas.microsoft.com/office/drawing/2018/hyperlinkcolor" val="tx"/>
                    </a:ext>
                  </a:extLst>
                </a:hlinkClick>
              </a:rPr>
              <a:t>市政计量</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1">
                  <a:extLst>
                    <a:ext uri="{A12FA001-AC4F-418D-AE19-62706E023703}">
                      <ahyp:hlinkClr xmlns:ahyp="http://schemas.microsoft.com/office/drawing/2018/hyperlinkcolor" val="tx"/>
                    </a:ext>
                  </a:extLst>
                </a:hlinkClick>
              </a:rPr>
              <a:t>GMA</a:t>
            </a:r>
          </a:p>
        </p:txBody>
      </p:sp>
      <p:sp>
        <p:nvSpPr>
          <p:cNvPr id="68" name="矩形 67">
            <a:extLst>
              <a:ext uri="{FF2B5EF4-FFF2-40B4-BE49-F238E27FC236}">
                <a16:creationId xmlns:a16="http://schemas.microsoft.com/office/drawing/2014/main" id="{B813EA3F-632F-4350-AF97-30242BCAA6A8}"/>
              </a:ext>
            </a:extLst>
          </p:cNvPr>
          <p:cNvSpPr/>
          <p:nvPr/>
        </p:nvSpPr>
        <p:spPr>
          <a:xfrm>
            <a:off x="9582961" y="3470539"/>
            <a:ext cx="1309974"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2">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2">
                  <a:extLst>
                    <a:ext uri="{A12FA001-AC4F-418D-AE19-62706E023703}">
                      <ahyp:hlinkClr xmlns:ahyp="http://schemas.microsoft.com/office/drawing/2018/hyperlinkcolor" val="tx"/>
                    </a:ext>
                  </a:extLst>
                </a:hlinkClick>
              </a:rPr>
              <a:t>钢结构计量</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2">
                  <a:extLst>
                    <a:ext uri="{A12FA001-AC4F-418D-AE19-62706E023703}">
                      <ahyp:hlinkClr xmlns:ahyp="http://schemas.microsoft.com/office/drawing/2018/hyperlinkcolor" val="tx"/>
                    </a:ext>
                  </a:extLst>
                </a:hlinkClick>
              </a:rPr>
              <a:t>GJG</a:t>
            </a:r>
          </a:p>
        </p:txBody>
      </p:sp>
      <p:sp>
        <p:nvSpPr>
          <p:cNvPr id="69" name="矩形 68">
            <a:extLst>
              <a:ext uri="{FF2B5EF4-FFF2-40B4-BE49-F238E27FC236}">
                <a16:creationId xmlns:a16="http://schemas.microsoft.com/office/drawing/2014/main" id="{6B847AE0-188E-4F57-8790-CAF9AB862897}"/>
              </a:ext>
            </a:extLst>
          </p:cNvPr>
          <p:cNvSpPr/>
          <p:nvPr/>
        </p:nvSpPr>
        <p:spPr>
          <a:xfrm>
            <a:off x="10972617" y="3491060"/>
            <a:ext cx="1188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3">
                  <a:extLst>
                    <a:ext uri="{A12FA001-AC4F-418D-AE19-62706E023703}">
                      <ahyp:hlinkClr xmlns:ahyp="http://schemas.microsoft.com/office/drawing/2018/hyperlinkcolor" val="tx"/>
                    </a:ext>
                  </a:extLst>
                </a:hlinkClick>
              </a:rPr>
              <a:t>冶金计价软件</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3">
                  <a:extLst>
                    <a:ext uri="{A12FA001-AC4F-418D-AE19-62706E023703}">
                      <ahyp:hlinkClr xmlns:ahyp="http://schemas.microsoft.com/office/drawing/2018/hyperlinkcolor" val="tx"/>
                    </a:ext>
                  </a:extLst>
                </a:hlinkClick>
              </a:rPr>
              <a:t>GMT</a:t>
            </a:r>
          </a:p>
        </p:txBody>
      </p:sp>
      <p:sp>
        <p:nvSpPr>
          <p:cNvPr id="70" name="矩形 69">
            <a:extLst>
              <a:ext uri="{FF2B5EF4-FFF2-40B4-BE49-F238E27FC236}">
                <a16:creationId xmlns:a16="http://schemas.microsoft.com/office/drawing/2014/main" id="{C054702E-3371-4E76-9F07-EEA409452E8D}"/>
              </a:ext>
            </a:extLst>
          </p:cNvPr>
          <p:cNvSpPr/>
          <p:nvPr/>
        </p:nvSpPr>
        <p:spPr>
          <a:xfrm>
            <a:off x="1784730" y="3700415"/>
            <a:ext cx="1404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4">
                  <a:extLst>
                    <a:ext uri="{A12FA001-AC4F-418D-AE19-62706E023703}">
                      <ahyp:hlinkClr xmlns:ahyp="http://schemas.microsoft.com/office/drawing/2018/hyperlinkcolor" val="tx"/>
                    </a:ext>
                  </a:extLst>
                </a:hlinkClick>
              </a:rPr>
              <a:t>水工云计价软件</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4">
                  <a:extLst>
                    <a:ext uri="{A12FA001-AC4F-418D-AE19-62706E023703}">
                      <ahyp:hlinkClr xmlns:ahyp="http://schemas.microsoft.com/office/drawing/2018/hyperlinkcolor" val="tx"/>
                    </a:ext>
                  </a:extLst>
                </a:hlinkClick>
              </a:rPr>
              <a:t>GHC5..0</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4">
                <a:extLst>
                  <a:ext uri="{A12FA001-AC4F-418D-AE19-62706E023703}">
                    <ahyp:hlinkClr xmlns:ahyp="http://schemas.microsoft.com/office/drawing/2018/hyperlinkcolor" val="tx"/>
                  </a:ext>
                </a:extLst>
              </a:hlinkClick>
            </a:endParaRPr>
          </a:p>
        </p:txBody>
      </p:sp>
      <p:sp>
        <p:nvSpPr>
          <p:cNvPr id="71" name="矩形 70">
            <a:extLst>
              <a:ext uri="{FF2B5EF4-FFF2-40B4-BE49-F238E27FC236}">
                <a16:creationId xmlns:a16="http://schemas.microsoft.com/office/drawing/2014/main" id="{9EBC5CDF-B2BB-4888-AC00-EA03ACF83383}"/>
              </a:ext>
            </a:extLst>
          </p:cNvPr>
          <p:cNvSpPr/>
          <p:nvPr/>
        </p:nvSpPr>
        <p:spPr>
          <a:xfrm>
            <a:off x="3604092" y="3700415"/>
            <a:ext cx="1225015"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5">
                  <a:extLst>
                    <a:ext uri="{A12FA001-AC4F-418D-AE19-62706E023703}">
                      <ahyp:hlinkClr xmlns:ahyp="http://schemas.microsoft.com/office/drawing/2018/hyperlinkcolor" val="tx"/>
                    </a:ext>
                  </a:extLst>
                </a:hlinkClick>
              </a:rPr>
              <a:t>民航计价软件</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5">
                  <a:extLst>
                    <a:ext uri="{A12FA001-AC4F-418D-AE19-62706E023703}">
                      <ahyp:hlinkClr xmlns:ahyp="http://schemas.microsoft.com/office/drawing/2018/hyperlinkcolor" val="tx"/>
                    </a:ext>
                  </a:extLst>
                </a:hlinkClick>
              </a:rPr>
              <a:t>GCA</a:t>
            </a:r>
          </a:p>
        </p:txBody>
      </p:sp>
      <p:sp>
        <p:nvSpPr>
          <p:cNvPr id="72" name="矩形 71">
            <a:extLst>
              <a:ext uri="{FF2B5EF4-FFF2-40B4-BE49-F238E27FC236}">
                <a16:creationId xmlns:a16="http://schemas.microsoft.com/office/drawing/2014/main" id="{8ED5AF44-0DB1-4692-89EC-FA34A9CF75F6}"/>
              </a:ext>
            </a:extLst>
          </p:cNvPr>
          <p:cNvSpPr/>
          <p:nvPr/>
        </p:nvSpPr>
        <p:spPr>
          <a:xfrm>
            <a:off x="5244469" y="3700415"/>
            <a:ext cx="1224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6">
                  <a:extLst>
                    <a:ext uri="{A12FA001-AC4F-418D-AE19-62706E023703}">
                      <ahyp:hlinkClr xmlns:ahyp="http://schemas.microsoft.com/office/drawing/2018/hyperlinkcolor" val="tx"/>
                    </a:ext>
                  </a:extLst>
                </a:hlinkClick>
              </a:rPr>
              <a:t>煤炭计价软件</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6">
                  <a:extLst>
                    <a:ext uri="{A12FA001-AC4F-418D-AE19-62706E023703}">
                      <ahyp:hlinkClr xmlns:ahyp="http://schemas.microsoft.com/office/drawing/2018/hyperlinkcolor" val="tx"/>
                    </a:ext>
                  </a:extLst>
                </a:hlinkClick>
              </a:rPr>
              <a:t>GCN</a:t>
            </a:r>
          </a:p>
        </p:txBody>
      </p:sp>
      <p:sp>
        <p:nvSpPr>
          <p:cNvPr id="73" name="矩形 72">
            <a:extLst>
              <a:ext uri="{FF2B5EF4-FFF2-40B4-BE49-F238E27FC236}">
                <a16:creationId xmlns:a16="http://schemas.microsoft.com/office/drawing/2014/main" id="{66DA2447-304D-4A6C-8B83-4FA3D1F0D4DE}"/>
              </a:ext>
            </a:extLst>
          </p:cNvPr>
          <p:cNvSpPr/>
          <p:nvPr/>
        </p:nvSpPr>
        <p:spPr>
          <a:xfrm>
            <a:off x="6883831" y="3700415"/>
            <a:ext cx="963725"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7">
                  <a:extLst>
                    <a:ext uri="{A12FA001-AC4F-418D-AE19-62706E023703}">
                      <ahyp:hlinkClr xmlns:ahyp="http://schemas.microsoft.com/office/drawing/2018/hyperlinkcolor" val="tx"/>
                    </a:ext>
                  </a:extLst>
                </a:hlinkClick>
              </a:rPr>
              <a:t>地铁工程</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7">
                  <a:extLst>
                    <a:ext uri="{A12FA001-AC4F-418D-AE19-62706E023703}">
                      <ahyp:hlinkClr xmlns:ahyp="http://schemas.microsoft.com/office/drawing/2018/hyperlinkcolor" val="tx"/>
                    </a:ext>
                  </a:extLst>
                </a:hlinkClick>
              </a:rPr>
              <a:t>GDT</a:t>
            </a:r>
          </a:p>
        </p:txBody>
      </p:sp>
      <p:sp>
        <p:nvSpPr>
          <p:cNvPr id="74" name="矩形 73">
            <a:extLst>
              <a:ext uri="{FF2B5EF4-FFF2-40B4-BE49-F238E27FC236}">
                <a16:creationId xmlns:a16="http://schemas.microsoft.com/office/drawing/2014/main" id="{5B5514FC-E95D-440D-96AC-8309CC294E7C}"/>
              </a:ext>
            </a:extLst>
          </p:cNvPr>
          <p:cNvSpPr/>
          <p:nvPr/>
        </p:nvSpPr>
        <p:spPr>
          <a:xfrm>
            <a:off x="8262918" y="3700415"/>
            <a:ext cx="1656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8">
                  <a:extLst>
                    <a:ext uri="{A12FA001-AC4F-418D-AE19-62706E023703}">
                      <ahyp:hlinkClr xmlns:ahyp="http://schemas.microsoft.com/office/drawing/2018/hyperlinkcolor" val="tx"/>
                    </a:ext>
                  </a:extLst>
                </a:hlinkClick>
              </a:rPr>
              <a:t>土地整理计价</a:t>
            </a:r>
            <a:r>
              <a:rPr lang="zh-CN" altLang="en-US" sz="1000" dirty="0">
                <a:solidFill>
                  <a:srgbClr val="00B0F0"/>
                </a:solidFill>
                <a:latin typeface="微软雅黑" panose="020B0503020204020204" pitchFamily="34" charset="-122"/>
                <a:ea typeface="微软雅黑" panose="020B0503020204020204" pitchFamily="34" charset="-122"/>
                <a:hlinkClick r:id="rId78">
                  <a:extLst>
                    <a:ext uri="{A12FA001-AC4F-418D-AE19-62706E023703}">
                      <ahyp:hlinkClr xmlns:ahyp="http://schemas.microsoft.com/office/drawing/2018/hyperlinkcolor" val="tx"/>
                    </a:ext>
                  </a:extLst>
                </a:hlinkClick>
              </a:rPr>
              <a:t>软件</a:t>
            </a:r>
            <a:r>
              <a:rPr lang="en-US" altLang="zh-CN" sz="1000" dirty="0">
                <a:solidFill>
                  <a:srgbClr val="00B0F0"/>
                </a:solidFill>
                <a:latin typeface="微软雅黑" panose="020B0503020204020204" pitchFamily="34" charset="-122"/>
                <a:ea typeface="微软雅黑" panose="020B0503020204020204" pitchFamily="34" charset="-122"/>
                <a:hlinkClick r:id="rId78">
                  <a:extLst>
                    <a:ext uri="{A12FA001-AC4F-418D-AE19-62706E023703}">
                      <ahyp:hlinkClr xmlns:ahyp="http://schemas.microsoft.com/office/drawing/2018/hyperlinkcolor" val="tx"/>
                    </a:ext>
                  </a:extLst>
                </a:hlinkClick>
              </a:rPr>
              <a:t>GLC2014</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8">
                <a:extLst>
                  <a:ext uri="{A12FA001-AC4F-418D-AE19-62706E023703}">
                    <ahyp:hlinkClr xmlns:ahyp="http://schemas.microsoft.com/office/drawing/2018/hyperlinkcolor" val="tx"/>
                  </a:ext>
                </a:extLst>
              </a:hlinkClick>
            </a:endParaRPr>
          </a:p>
        </p:txBody>
      </p:sp>
      <p:sp>
        <p:nvSpPr>
          <p:cNvPr id="75" name="矩形 74">
            <a:extLst>
              <a:ext uri="{FF2B5EF4-FFF2-40B4-BE49-F238E27FC236}">
                <a16:creationId xmlns:a16="http://schemas.microsoft.com/office/drawing/2014/main" id="{D9BF1ADD-975D-4220-8CE0-6C85FC7C7798}"/>
              </a:ext>
            </a:extLst>
          </p:cNvPr>
          <p:cNvSpPr/>
          <p:nvPr/>
        </p:nvSpPr>
        <p:spPr>
          <a:xfrm>
            <a:off x="10334282" y="3743809"/>
            <a:ext cx="1764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9">
                  <a:extLst>
                    <a:ext uri="{A12FA001-AC4F-418D-AE19-62706E023703}">
                      <ahyp:hlinkClr xmlns:ahyp="http://schemas.microsoft.com/office/drawing/2018/hyperlinkcolor" val="tx"/>
                    </a:ext>
                  </a:extLst>
                </a:hlinkClick>
              </a:rPr>
              <a:t>水利水电云计价软件</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79">
                  <a:extLst>
                    <a:ext uri="{A12FA001-AC4F-418D-AE19-62706E023703}">
                      <ahyp:hlinkClr xmlns:ahyp="http://schemas.microsoft.com/office/drawing/2018/hyperlinkcolor" val="tx"/>
                    </a:ext>
                  </a:extLst>
                </a:hlinkClick>
              </a:rPr>
              <a:t>GWH5.0</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79">
                <a:extLst>
                  <a:ext uri="{A12FA001-AC4F-418D-AE19-62706E023703}">
                    <ahyp:hlinkClr xmlns:ahyp="http://schemas.microsoft.com/office/drawing/2018/hyperlinkcolor" val="tx"/>
                  </a:ext>
                </a:extLst>
              </a:hlinkClick>
            </a:endParaRPr>
          </a:p>
        </p:txBody>
      </p:sp>
      <p:sp>
        <p:nvSpPr>
          <p:cNvPr id="76" name="矩形 75">
            <a:extLst>
              <a:ext uri="{FF2B5EF4-FFF2-40B4-BE49-F238E27FC236}">
                <a16:creationId xmlns:a16="http://schemas.microsoft.com/office/drawing/2014/main" id="{2EE149C4-FC1E-4376-8DDF-B523D6EC4A28}"/>
              </a:ext>
            </a:extLst>
          </p:cNvPr>
          <p:cNvSpPr/>
          <p:nvPr/>
        </p:nvSpPr>
        <p:spPr>
          <a:xfrm>
            <a:off x="1751103" y="3970704"/>
            <a:ext cx="1692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0">
                  <a:extLst>
                    <a:ext uri="{A12FA001-AC4F-418D-AE19-62706E023703}">
                      <ahyp:hlinkClr xmlns:ahyp="http://schemas.microsoft.com/office/drawing/2018/hyperlinkcolor" val="tx"/>
                    </a:ext>
                  </a:extLst>
                </a:hlinkClick>
              </a:rPr>
              <a:t>石油石化云计价</a:t>
            </a:r>
            <a:r>
              <a:rPr lang="zh-CN" altLang="en-US" sz="1000" dirty="0">
                <a:solidFill>
                  <a:srgbClr val="00B0F0"/>
                </a:solidFill>
                <a:latin typeface="微软雅黑" panose="020B0503020204020204" pitchFamily="34" charset="-122"/>
                <a:ea typeface="微软雅黑" panose="020B0503020204020204" pitchFamily="34" charset="-122"/>
                <a:hlinkClick r:id="rId80">
                  <a:extLst>
                    <a:ext uri="{A12FA001-AC4F-418D-AE19-62706E023703}">
                      <ahyp:hlinkClr xmlns:ahyp="http://schemas.microsoft.com/office/drawing/2018/hyperlinkcolor" val="tx"/>
                    </a:ext>
                  </a:extLst>
                </a:hlinkClick>
              </a:rPr>
              <a:t>软件</a:t>
            </a:r>
            <a:r>
              <a:rPr lang="en-US" altLang="zh-CN" sz="1000" dirty="0">
                <a:solidFill>
                  <a:srgbClr val="00B0F0"/>
                </a:solidFill>
                <a:latin typeface="微软雅黑" panose="020B0503020204020204" pitchFamily="34" charset="-122"/>
                <a:ea typeface="微软雅黑" panose="020B0503020204020204" pitchFamily="34" charset="-122"/>
                <a:hlinkClick r:id="rId80">
                  <a:extLst>
                    <a:ext uri="{A12FA001-AC4F-418D-AE19-62706E023703}">
                      <ahyp:hlinkClr xmlns:ahyp="http://schemas.microsoft.com/office/drawing/2018/hyperlinkcolor" val="tx"/>
                    </a:ext>
                  </a:extLst>
                </a:hlinkClick>
              </a:rPr>
              <a:t>GPC5.0</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0">
                <a:extLst>
                  <a:ext uri="{A12FA001-AC4F-418D-AE19-62706E023703}">
                    <ahyp:hlinkClr xmlns:ahyp="http://schemas.microsoft.com/office/drawing/2018/hyperlinkcolor" val="tx"/>
                  </a:ext>
                </a:extLst>
              </a:hlinkClick>
            </a:endParaRPr>
          </a:p>
        </p:txBody>
      </p:sp>
      <p:sp>
        <p:nvSpPr>
          <p:cNvPr id="77" name="矩形 76">
            <a:extLst>
              <a:ext uri="{FF2B5EF4-FFF2-40B4-BE49-F238E27FC236}">
                <a16:creationId xmlns:a16="http://schemas.microsoft.com/office/drawing/2014/main" id="{19075EA4-B52F-4644-888A-267E79D967F2}"/>
              </a:ext>
            </a:extLst>
          </p:cNvPr>
          <p:cNvSpPr/>
          <p:nvPr/>
        </p:nvSpPr>
        <p:spPr>
          <a:xfrm>
            <a:off x="3624281" y="3970704"/>
            <a:ext cx="1368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1">
                  <a:extLst>
                    <a:ext uri="{A12FA001-AC4F-418D-AE19-62706E023703}">
                      <ahyp:hlinkClr xmlns:ahyp="http://schemas.microsoft.com/office/drawing/2018/hyperlinkcolor" val="tx"/>
                    </a:ext>
                  </a:extLst>
                </a:hlinkClick>
              </a:rPr>
              <a:t>电力云计价软件</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81">
                  <a:extLst>
                    <a:ext uri="{A12FA001-AC4F-418D-AE19-62706E023703}">
                      <ahyp:hlinkClr xmlns:ahyp="http://schemas.microsoft.com/office/drawing/2018/hyperlinkcolor" val="tx"/>
                    </a:ext>
                  </a:extLst>
                </a:hlinkClick>
              </a:rPr>
              <a:t>GEC5.0</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1">
                <a:extLst>
                  <a:ext uri="{A12FA001-AC4F-418D-AE19-62706E023703}">
                    <ahyp:hlinkClr xmlns:ahyp="http://schemas.microsoft.com/office/drawing/2018/hyperlinkcolor" val="tx"/>
                  </a:ext>
                </a:extLst>
              </a:hlinkClick>
            </a:endParaRPr>
          </a:p>
        </p:txBody>
      </p:sp>
      <p:sp>
        <p:nvSpPr>
          <p:cNvPr id="78" name="矩形 77">
            <a:extLst>
              <a:ext uri="{FF2B5EF4-FFF2-40B4-BE49-F238E27FC236}">
                <a16:creationId xmlns:a16="http://schemas.microsoft.com/office/drawing/2014/main" id="{58D07BA8-FCB3-4E4A-A7B6-A8291A2ACFFB}"/>
              </a:ext>
            </a:extLst>
          </p:cNvPr>
          <p:cNvSpPr/>
          <p:nvPr/>
        </p:nvSpPr>
        <p:spPr>
          <a:xfrm>
            <a:off x="5173459" y="3970704"/>
            <a:ext cx="99097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2">
                  <a:extLst>
                    <a:ext uri="{A12FA001-AC4F-418D-AE19-62706E023703}">
                      <ahyp:hlinkClr xmlns:ahyp="http://schemas.microsoft.com/office/drawing/2018/hyperlinkcolor" val="tx"/>
                    </a:ext>
                  </a:extLst>
                </a:hlinkClick>
              </a:rPr>
              <a:t>电力算量</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82">
                  <a:extLst>
                    <a:ext uri="{A12FA001-AC4F-418D-AE19-62706E023703}">
                      <ahyp:hlinkClr xmlns:ahyp="http://schemas.microsoft.com/office/drawing/2018/hyperlinkcolor" val="tx"/>
                    </a:ext>
                  </a:extLst>
                </a:hlinkClick>
              </a:rPr>
              <a:t>GMS</a:t>
            </a:r>
          </a:p>
        </p:txBody>
      </p:sp>
      <p:sp>
        <p:nvSpPr>
          <p:cNvPr id="79" name="矩形 78">
            <a:extLst>
              <a:ext uri="{FF2B5EF4-FFF2-40B4-BE49-F238E27FC236}">
                <a16:creationId xmlns:a16="http://schemas.microsoft.com/office/drawing/2014/main" id="{4111843A-5810-428A-9112-AD4970CC1E54}"/>
              </a:ext>
            </a:extLst>
          </p:cNvPr>
          <p:cNvSpPr/>
          <p:nvPr/>
        </p:nvSpPr>
        <p:spPr>
          <a:xfrm>
            <a:off x="6345614" y="3970704"/>
            <a:ext cx="69762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3">
                  <a:extLst>
                    <a:ext uri="{A12FA001-AC4F-418D-AE19-62706E023703}">
                      <ahyp:hlinkClr xmlns:ahyp="http://schemas.microsoft.com/office/drawing/2018/hyperlinkcolor" val="tx"/>
                    </a:ext>
                  </a:extLst>
                </a:hlinkClick>
              </a:rPr>
              <a:t>广材助手</a:t>
            </a:r>
          </a:p>
        </p:txBody>
      </p:sp>
      <p:sp>
        <p:nvSpPr>
          <p:cNvPr id="80" name="矩形 79">
            <a:extLst>
              <a:ext uri="{FF2B5EF4-FFF2-40B4-BE49-F238E27FC236}">
                <a16:creationId xmlns:a16="http://schemas.microsoft.com/office/drawing/2014/main" id="{EB8359A6-BE43-4B9B-886C-2EE49BDAB312}"/>
              </a:ext>
            </a:extLst>
          </p:cNvPr>
          <p:cNvSpPr/>
          <p:nvPr/>
        </p:nvSpPr>
        <p:spPr>
          <a:xfrm>
            <a:off x="7224419" y="3970704"/>
            <a:ext cx="56938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4">
                  <a:extLst>
                    <a:ext uri="{A12FA001-AC4F-418D-AE19-62706E023703}">
                      <ahyp:hlinkClr xmlns:ahyp="http://schemas.microsoft.com/office/drawing/2018/hyperlinkcolor" val="tx"/>
                    </a:ext>
                  </a:extLst>
                </a:hlinkClick>
              </a:rPr>
              <a:t>指标网</a:t>
            </a:r>
          </a:p>
        </p:txBody>
      </p:sp>
      <p:sp>
        <p:nvSpPr>
          <p:cNvPr id="81" name="矩形 80">
            <a:extLst>
              <a:ext uri="{FF2B5EF4-FFF2-40B4-BE49-F238E27FC236}">
                <a16:creationId xmlns:a16="http://schemas.microsoft.com/office/drawing/2014/main" id="{58234CC7-FFA0-49AC-92B5-C03B60D71DE4}"/>
              </a:ext>
            </a:extLst>
          </p:cNvPr>
          <p:cNvSpPr/>
          <p:nvPr/>
        </p:nvSpPr>
        <p:spPr>
          <a:xfrm>
            <a:off x="7974982" y="3970704"/>
            <a:ext cx="121058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5">
                  <a:extLst>
                    <a:ext uri="{A12FA001-AC4F-418D-AE19-62706E023703}">
                      <ahyp:hlinkClr xmlns:ahyp="http://schemas.microsoft.com/office/drawing/2018/hyperlinkcolor" val="tx"/>
                    </a:ext>
                  </a:extLst>
                </a:hlinkClick>
              </a:rPr>
              <a:t>企业指标应用平台</a:t>
            </a:r>
          </a:p>
        </p:txBody>
      </p:sp>
      <p:sp>
        <p:nvSpPr>
          <p:cNvPr id="82" name="矩形 81">
            <a:extLst>
              <a:ext uri="{FF2B5EF4-FFF2-40B4-BE49-F238E27FC236}">
                <a16:creationId xmlns:a16="http://schemas.microsoft.com/office/drawing/2014/main" id="{5E90B2AA-D128-4FFA-8F63-730BDDE48534}"/>
              </a:ext>
            </a:extLst>
          </p:cNvPr>
          <p:cNvSpPr/>
          <p:nvPr/>
        </p:nvSpPr>
        <p:spPr>
          <a:xfrm>
            <a:off x="1778487" y="4644029"/>
            <a:ext cx="56938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6">
                  <a:extLst>
                    <a:ext uri="{A12FA001-AC4F-418D-AE19-62706E023703}">
                      <ahyp:hlinkClr xmlns:ahyp="http://schemas.microsoft.com/office/drawing/2018/hyperlinkcolor" val="tx"/>
                    </a:ext>
                  </a:extLst>
                </a:hlinkClick>
              </a:rPr>
              <a:t>广乌师</a:t>
            </a:r>
          </a:p>
        </p:txBody>
      </p:sp>
      <p:sp>
        <p:nvSpPr>
          <p:cNvPr id="83" name="矩形 82">
            <a:extLst>
              <a:ext uri="{FF2B5EF4-FFF2-40B4-BE49-F238E27FC236}">
                <a16:creationId xmlns:a16="http://schemas.microsoft.com/office/drawing/2014/main" id="{69F0987C-9C1C-4206-826C-47DC75558400}"/>
              </a:ext>
            </a:extLst>
          </p:cNvPr>
          <p:cNvSpPr/>
          <p:nvPr/>
        </p:nvSpPr>
        <p:spPr>
          <a:xfrm>
            <a:off x="2914567" y="4644029"/>
            <a:ext cx="56938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7">
                  <a:extLst>
                    <a:ext uri="{A12FA001-AC4F-418D-AE19-62706E023703}">
                      <ahyp:hlinkClr xmlns:ahyp="http://schemas.microsoft.com/office/drawing/2018/hyperlinkcolor" val="tx"/>
                    </a:ext>
                  </a:extLst>
                </a:hlinkClick>
              </a:rPr>
              <a:t>广鲟河</a:t>
            </a:r>
          </a:p>
        </p:txBody>
      </p:sp>
      <p:sp>
        <p:nvSpPr>
          <p:cNvPr id="84" name="矩形 83">
            <a:extLst>
              <a:ext uri="{FF2B5EF4-FFF2-40B4-BE49-F238E27FC236}">
                <a16:creationId xmlns:a16="http://schemas.microsoft.com/office/drawing/2014/main" id="{D9D65287-DC27-42AD-8C0D-5BF608C41A89}"/>
              </a:ext>
            </a:extLst>
          </p:cNvPr>
          <p:cNvSpPr/>
          <p:nvPr/>
        </p:nvSpPr>
        <p:spPr>
          <a:xfrm>
            <a:off x="4050648" y="4644029"/>
            <a:ext cx="2230098" cy="153888"/>
          </a:xfrm>
          <a:prstGeom prst="rect">
            <a:avLst/>
          </a:prstGeom>
        </p:spPr>
        <p:txBody>
          <a:bodyPr wrap="square" lIns="0" tIns="0" rIns="0" bIns="0">
            <a:spAutoFit/>
          </a:bodyPr>
          <a:lstStyle/>
          <a:p>
            <a:pPr latinLnBrk="1"/>
            <a:r>
              <a:rPr lang="zh-CN" altLang="en-US" sz="1000" dirty="0">
                <a:solidFill>
                  <a:srgbClr val="00B0F0"/>
                </a:solidFill>
                <a:latin typeface="微软雅黑" panose="020B0503020204020204" pitchFamily="34" charset="-122"/>
                <a:ea typeface="微软雅黑" panose="020B0503020204020204" pitchFamily="34" charset="-122"/>
                <a:hlinkClick r:id="rId88">
                  <a:extLst>
                    <a:ext uri="{A12FA001-AC4F-418D-AE19-62706E023703}">
                      <ahyp:hlinkClr xmlns:ahyp="http://schemas.microsoft.com/office/drawing/2018/hyperlinkcolor" val="tx"/>
                    </a:ext>
                  </a:extLst>
                </a:hlinkClick>
              </a:rPr>
              <a:t>基于</a:t>
            </a:r>
            <a:r>
              <a:rPr lang="en-US" altLang="zh-CN" sz="1000" dirty="0">
                <a:solidFill>
                  <a:srgbClr val="00B0F0"/>
                </a:solidFill>
                <a:latin typeface="微软雅黑" panose="020B0503020204020204" pitchFamily="34" charset="-122"/>
                <a:ea typeface="微软雅黑" panose="020B0503020204020204" pitchFamily="34" charset="-122"/>
                <a:hlinkClick r:id="rId88">
                  <a:extLst>
                    <a:ext uri="{A12FA001-AC4F-418D-AE19-62706E023703}">
                      <ahyp:hlinkClr xmlns:ahyp="http://schemas.microsoft.com/office/drawing/2018/hyperlinkcolor" val="tx"/>
                    </a:ext>
                  </a:extLst>
                </a:hlinkClick>
              </a:rPr>
              <a:t>CIM</a:t>
            </a:r>
            <a:r>
              <a:rPr lang="zh-CN" altLang="en-US" sz="1000" dirty="0">
                <a:solidFill>
                  <a:srgbClr val="00B0F0"/>
                </a:solidFill>
                <a:latin typeface="微软雅黑" panose="020B0503020204020204" pitchFamily="34" charset="-122"/>
                <a:ea typeface="微软雅黑" panose="020B0503020204020204" pitchFamily="34" charset="-122"/>
                <a:hlinkClick r:id="rId88">
                  <a:extLst>
                    <a:ext uri="{A12FA001-AC4F-418D-AE19-62706E023703}">
                      <ahyp:hlinkClr xmlns:ahyp="http://schemas.microsoft.com/office/drawing/2018/hyperlinkcolor" val="tx"/>
                    </a:ext>
                  </a:extLst>
                </a:hlinkClick>
              </a:rPr>
              <a:t>的园区设施一体化管理平台</a:t>
            </a:r>
            <a:endParaRPr lang="zh-CN" altLang="en-US" sz="1000" dirty="0">
              <a:solidFill>
                <a:srgbClr val="00B0F0"/>
              </a:solidFill>
              <a:latin typeface="微软雅黑" panose="020B0503020204020204" pitchFamily="34" charset="-122"/>
              <a:ea typeface="微软雅黑" panose="020B0503020204020204" pitchFamily="34" charset="-122"/>
            </a:endParaRPr>
          </a:p>
        </p:txBody>
      </p:sp>
      <p:sp>
        <p:nvSpPr>
          <p:cNvPr id="85" name="矩形 84">
            <a:extLst>
              <a:ext uri="{FF2B5EF4-FFF2-40B4-BE49-F238E27FC236}">
                <a16:creationId xmlns:a16="http://schemas.microsoft.com/office/drawing/2014/main" id="{FECABEA9-C7F0-41D6-8DCA-CC8BF2F78D36}"/>
              </a:ext>
            </a:extLst>
          </p:cNvPr>
          <p:cNvSpPr/>
          <p:nvPr/>
        </p:nvSpPr>
        <p:spPr>
          <a:xfrm>
            <a:off x="1793268" y="5099744"/>
            <a:ext cx="1595309"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9">
                  <a:extLst>
                    <a:ext uri="{A12FA001-AC4F-418D-AE19-62706E023703}">
                      <ahyp:hlinkClr xmlns:ahyp="http://schemas.microsoft.com/office/drawing/2018/hyperlinkcolor" val="tx"/>
                    </a:ext>
                  </a:extLst>
                </a:hlinkClick>
              </a:rPr>
              <a:t>建设方项目全过程管理</a:t>
            </a:r>
            <a:r>
              <a:rPr lang="zh-CN" altLang="en-US" sz="1000" dirty="0">
                <a:solidFill>
                  <a:srgbClr val="00B0F0"/>
                </a:solidFill>
                <a:latin typeface="微软雅黑" panose="020B0503020204020204" pitchFamily="34" charset="-122"/>
                <a:ea typeface="微软雅黑" panose="020B0503020204020204" pitchFamily="34" charset="-122"/>
                <a:hlinkClick r:id="rId89">
                  <a:extLst>
                    <a:ext uri="{A12FA001-AC4F-418D-AE19-62706E023703}">
                      <ahyp:hlinkClr xmlns:ahyp="http://schemas.microsoft.com/office/drawing/2018/hyperlinkcolor" val="tx"/>
                    </a:ext>
                  </a:extLst>
                </a:hlinkClick>
              </a:rPr>
              <a:t>系统</a:t>
            </a:r>
            <a:endPar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89">
                <a:extLst>
                  <a:ext uri="{A12FA001-AC4F-418D-AE19-62706E023703}">
                    <ahyp:hlinkClr xmlns:ahyp="http://schemas.microsoft.com/office/drawing/2018/hyperlinkcolor" val="tx"/>
                  </a:ext>
                </a:extLst>
              </a:hlinkClick>
            </a:endParaRPr>
          </a:p>
        </p:txBody>
      </p:sp>
      <p:sp>
        <p:nvSpPr>
          <p:cNvPr id="86" name="矩形 85">
            <a:extLst>
              <a:ext uri="{FF2B5EF4-FFF2-40B4-BE49-F238E27FC236}">
                <a16:creationId xmlns:a16="http://schemas.microsoft.com/office/drawing/2014/main" id="{1B47B553-C21E-48A4-BFF1-767FC16C990C}"/>
              </a:ext>
            </a:extLst>
          </p:cNvPr>
          <p:cNvSpPr/>
          <p:nvPr/>
        </p:nvSpPr>
        <p:spPr>
          <a:xfrm>
            <a:off x="3955750" y="5099744"/>
            <a:ext cx="133882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90">
                  <a:extLst>
                    <a:ext uri="{A12FA001-AC4F-418D-AE19-62706E023703}">
                      <ahyp:hlinkClr xmlns:ahyp="http://schemas.microsoft.com/office/drawing/2018/hyperlinkcolor" val="tx"/>
                    </a:ext>
                  </a:extLst>
                </a:hlinkClick>
              </a:rPr>
              <a:t>建设方智慧工地系统</a:t>
            </a:r>
          </a:p>
        </p:txBody>
      </p:sp>
      <p:sp>
        <p:nvSpPr>
          <p:cNvPr id="87" name="矩形 86">
            <a:extLst>
              <a:ext uri="{FF2B5EF4-FFF2-40B4-BE49-F238E27FC236}">
                <a16:creationId xmlns:a16="http://schemas.microsoft.com/office/drawing/2014/main" id="{6A3FD69C-D13A-4334-BCA1-EC80BCFC2B9C}"/>
              </a:ext>
            </a:extLst>
          </p:cNvPr>
          <p:cNvSpPr/>
          <p:nvPr/>
        </p:nvSpPr>
        <p:spPr>
          <a:xfrm>
            <a:off x="5861751" y="5099744"/>
            <a:ext cx="133882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91">
                  <a:extLst>
                    <a:ext uri="{A12FA001-AC4F-418D-AE19-62706E023703}">
                      <ahyp:hlinkClr xmlns:ahyp="http://schemas.microsoft.com/office/drawing/2018/hyperlinkcolor" val="tx"/>
                    </a:ext>
                  </a:extLst>
                </a:hlinkClick>
              </a:rPr>
              <a:t>建设方工程管理系统</a:t>
            </a:r>
          </a:p>
        </p:txBody>
      </p:sp>
      <p:sp>
        <p:nvSpPr>
          <p:cNvPr id="88" name="矩形 87">
            <a:extLst>
              <a:ext uri="{FF2B5EF4-FFF2-40B4-BE49-F238E27FC236}">
                <a16:creationId xmlns:a16="http://schemas.microsoft.com/office/drawing/2014/main" id="{4B857190-16DA-4C67-BC7A-BE06BD000928}"/>
              </a:ext>
            </a:extLst>
          </p:cNvPr>
          <p:cNvSpPr/>
          <p:nvPr/>
        </p:nvSpPr>
        <p:spPr>
          <a:xfrm>
            <a:off x="7767752" y="5099744"/>
            <a:ext cx="133882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92">
                  <a:extLst>
                    <a:ext uri="{A12FA001-AC4F-418D-AE19-62706E023703}">
                      <ahyp:hlinkClr xmlns:ahyp="http://schemas.microsoft.com/office/drawing/2018/hyperlinkcolor" val="tx"/>
                    </a:ext>
                  </a:extLst>
                </a:hlinkClick>
              </a:rPr>
              <a:t>建设方成本数据系统</a:t>
            </a:r>
          </a:p>
        </p:txBody>
      </p:sp>
      <p:sp>
        <p:nvSpPr>
          <p:cNvPr id="89" name="矩形 88">
            <a:extLst>
              <a:ext uri="{FF2B5EF4-FFF2-40B4-BE49-F238E27FC236}">
                <a16:creationId xmlns:a16="http://schemas.microsoft.com/office/drawing/2014/main" id="{EE59334B-DC3B-4338-98A6-E27244BAACFB}"/>
              </a:ext>
            </a:extLst>
          </p:cNvPr>
          <p:cNvSpPr/>
          <p:nvPr/>
        </p:nvSpPr>
        <p:spPr>
          <a:xfrm>
            <a:off x="9673754" y="5099744"/>
            <a:ext cx="133882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93">
                  <a:extLst>
                    <a:ext uri="{A12FA001-AC4F-418D-AE19-62706E023703}">
                      <ahyp:hlinkClr xmlns:ahyp="http://schemas.microsoft.com/office/drawing/2018/hyperlinkcolor" val="tx"/>
                    </a:ext>
                  </a:extLst>
                </a:hlinkClick>
              </a:rPr>
              <a:t>建设方设计管理系统</a:t>
            </a:r>
          </a:p>
        </p:txBody>
      </p:sp>
      <p:sp>
        <p:nvSpPr>
          <p:cNvPr id="90" name="矩形 89">
            <a:extLst>
              <a:ext uri="{FF2B5EF4-FFF2-40B4-BE49-F238E27FC236}">
                <a16:creationId xmlns:a16="http://schemas.microsoft.com/office/drawing/2014/main" id="{8F1C49F1-527C-47F1-A274-2A31F44DF28C}"/>
              </a:ext>
            </a:extLst>
          </p:cNvPr>
          <p:cNvSpPr/>
          <p:nvPr/>
        </p:nvSpPr>
        <p:spPr>
          <a:xfrm>
            <a:off x="1778487" y="5518955"/>
            <a:ext cx="1723549"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94">
                  <a:extLst>
                    <a:ext uri="{A12FA001-AC4F-418D-AE19-62706E023703}">
                      <ahyp:hlinkClr xmlns:ahyp="http://schemas.microsoft.com/office/drawing/2018/hyperlinkcolor" val="tx"/>
                    </a:ext>
                  </a:extLst>
                </a:hlinkClick>
              </a:rPr>
              <a:t>企业数字供应链金融体系建</a:t>
            </a:r>
          </a:p>
        </p:txBody>
      </p:sp>
      <p:sp>
        <p:nvSpPr>
          <p:cNvPr id="91" name="矩形 90">
            <a:extLst>
              <a:ext uri="{FF2B5EF4-FFF2-40B4-BE49-F238E27FC236}">
                <a16:creationId xmlns:a16="http://schemas.microsoft.com/office/drawing/2014/main" id="{8D699B74-EA73-4CF6-A172-7E0B1BFCA731}"/>
              </a:ext>
            </a:extLst>
          </p:cNvPr>
          <p:cNvSpPr/>
          <p:nvPr/>
        </p:nvSpPr>
        <p:spPr>
          <a:xfrm>
            <a:off x="4754112" y="5518955"/>
            <a:ext cx="2340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95">
                  <a:extLst>
                    <a:ext uri="{A12FA001-AC4F-418D-AE19-62706E023703}">
                      <ahyp:hlinkClr xmlns:ahyp="http://schemas.microsoft.com/office/drawing/2018/hyperlinkcolor" val="tx"/>
                    </a:ext>
                  </a:extLst>
                </a:hlinkClick>
              </a:rPr>
              <a:t>建筑业供应链金融数字化风控解决方案</a:t>
            </a:r>
          </a:p>
        </p:txBody>
      </p:sp>
      <p:sp>
        <p:nvSpPr>
          <p:cNvPr id="92" name="矩形 91">
            <a:extLst>
              <a:ext uri="{FF2B5EF4-FFF2-40B4-BE49-F238E27FC236}">
                <a16:creationId xmlns:a16="http://schemas.microsoft.com/office/drawing/2014/main" id="{4C7E1892-8C2F-4988-B049-A794CA2731CA}"/>
              </a:ext>
            </a:extLst>
          </p:cNvPr>
          <p:cNvSpPr/>
          <p:nvPr/>
        </p:nvSpPr>
        <p:spPr>
          <a:xfrm>
            <a:off x="7473256" y="5518955"/>
            <a:ext cx="1800000"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96">
                  <a:extLst>
                    <a:ext uri="{A12FA001-AC4F-418D-AE19-62706E023703}">
                      <ahyp:hlinkClr xmlns:ahyp="http://schemas.microsoft.com/office/drawing/2018/hyperlinkcolor" val="tx"/>
                    </a:ext>
                  </a:extLst>
                </a:hlinkClick>
              </a:rPr>
              <a:t>建筑施工安责险数字化解决方案</a:t>
            </a:r>
          </a:p>
        </p:txBody>
      </p:sp>
      <p:sp>
        <p:nvSpPr>
          <p:cNvPr id="93" name="矩形 92">
            <a:extLst>
              <a:ext uri="{FF2B5EF4-FFF2-40B4-BE49-F238E27FC236}">
                <a16:creationId xmlns:a16="http://schemas.microsoft.com/office/drawing/2014/main" id="{5CEA06B7-E739-4402-BF39-2DD07EE8E756}"/>
              </a:ext>
            </a:extLst>
          </p:cNvPr>
          <p:cNvSpPr/>
          <p:nvPr/>
        </p:nvSpPr>
        <p:spPr>
          <a:xfrm>
            <a:off x="1789006" y="5844350"/>
            <a:ext cx="713657"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97">
                  <a:extLst>
                    <a:ext uri="{A12FA001-AC4F-418D-AE19-62706E023703}">
                      <ahyp:hlinkClr xmlns:ahyp="http://schemas.microsoft.com/office/drawing/2018/hyperlinkcolor" val="tx"/>
                    </a:ext>
                  </a:extLst>
                </a:hlinkClick>
              </a:rPr>
              <a:t>E-tender</a:t>
            </a:r>
          </a:p>
        </p:txBody>
      </p:sp>
      <p:sp>
        <p:nvSpPr>
          <p:cNvPr id="94" name="矩形 93">
            <a:extLst>
              <a:ext uri="{FF2B5EF4-FFF2-40B4-BE49-F238E27FC236}">
                <a16:creationId xmlns:a16="http://schemas.microsoft.com/office/drawing/2014/main" id="{432DCA4C-B981-485F-8BB9-86BFB1B726A5}"/>
              </a:ext>
            </a:extLst>
          </p:cNvPr>
          <p:cNvSpPr/>
          <p:nvPr/>
        </p:nvSpPr>
        <p:spPr>
          <a:xfrm>
            <a:off x="3126516" y="5844350"/>
            <a:ext cx="1191352"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98">
                  <a:extLst>
                    <a:ext uri="{A12FA001-AC4F-418D-AE19-62706E023703}">
                      <ahyp:hlinkClr xmlns:ahyp="http://schemas.microsoft.com/office/drawing/2018/hyperlinkcolor" val="tx"/>
                    </a:ext>
                  </a:extLst>
                </a:hlinkClick>
              </a:rPr>
              <a:t>TAS</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98">
                  <a:extLst>
                    <a:ext uri="{A12FA001-AC4F-418D-AE19-62706E023703}">
                      <ahyp:hlinkClr xmlns:ahyp="http://schemas.microsoft.com/office/drawing/2018/hyperlinkcolor" val="tx"/>
                    </a:ext>
                  </a:extLst>
                </a:hlinkClick>
              </a:rPr>
              <a:t>国际土建算量</a:t>
            </a:r>
          </a:p>
        </p:txBody>
      </p:sp>
      <p:sp>
        <p:nvSpPr>
          <p:cNvPr id="95" name="矩形 94">
            <a:extLst>
              <a:ext uri="{FF2B5EF4-FFF2-40B4-BE49-F238E27FC236}">
                <a16:creationId xmlns:a16="http://schemas.microsoft.com/office/drawing/2014/main" id="{5DA14320-0B4E-42DA-82CC-13DDE87F0733}"/>
              </a:ext>
            </a:extLst>
          </p:cNvPr>
          <p:cNvSpPr/>
          <p:nvPr/>
        </p:nvSpPr>
        <p:spPr>
          <a:xfrm>
            <a:off x="4941720" y="5844350"/>
            <a:ext cx="955711"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99">
                  <a:extLst>
                    <a:ext uri="{A12FA001-AC4F-418D-AE19-62706E023703}">
                      <ahyp:hlinkClr xmlns:ahyp="http://schemas.microsoft.com/office/drawing/2018/hyperlinkcolor" val="tx"/>
                    </a:ext>
                  </a:extLst>
                </a:hlinkClick>
              </a:rPr>
              <a:t>TBQ</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99">
                  <a:extLst>
                    <a:ext uri="{A12FA001-AC4F-418D-AE19-62706E023703}">
                      <ahyp:hlinkClr xmlns:ahyp="http://schemas.microsoft.com/office/drawing/2018/hyperlinkcolor" val="tx"/>
                    </a:ext>
                  </a:extLst>
                </a:hlinkClick>
              </a:rPr>
              <a:t>国际计价</a:t>
            </a:r>
          </a:p>
        </p:txBody>
      </p:sp>
      <p:sp>
        <p:nvSpPr>
          <p:cNvPr id="96" name="矩形 95">
            <a:extLst>
              <a:ext uri="{FF2B5EF4-FFF2-40B4-BE49-F238E27FC236}">
                <a16:creationId xmlns:a16="http://schemas.microsoft.com/office/drawing/2014/main" id="{2BF4ED38-DCFB-4DE9-B56F-D0FE43347357}"/>
              </a:ext>
            </a:extLst>
          </p:cNvPr>
          <p:cNvSpPr/>
          <p:nvPr/>
        </p:nvSpPr>
        <p:spPr>
          <a:xfrm>
            <a:off x="6521284" y="5844350"/>
            <a:ext cx="1223412"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100">
                  <a:extLst>
                    <a:ext uri="{A12FA001-AC4F-418D-AE19-62706E023703}">
                      <ahyp:hlinkClr xmlns:ahyp="http://schemas.microsoft.com/office/drawing/2018/hyperlinkcolor" val="tx"/>
                    </a:ext>
                  </a:extLst>
                </a:hlinkClick>
              </a:rPr>
              <a:t>TME</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0">
                  <a:extLst>
                    <a:ext uri="{A12FA001-AC4F-418D-AE19-62706E023703}">
                      <ahyp:hlinkClr xmlns:ahyp="http://schemas.microsoft.com/office/drawing/2018/hyperlinkcolor" val="tx"/>
                    </a:ext>
                  </a:extLst>
                </a:hlinkClick>
              </a:rPr>
              <a:t>国际机电算量</a:t>
            </a:r>
          </a:p>
        </p:txBody>
      </p:sp>
      <p:sp>
        <p:nvSpPr>
          <p:cNvPr id="97" name="矩形 96">
            <a:extLst>
              <a:ext uri="{FF2B5EF4-FFF2-40B4-BE49-F238E27FC236}">
                <a16:creationId xmlns:a16="http://schemas.microsoft.com/office/drawing/2014/main" id="{22BF0623-4555-4125-BEFD-4CF22DD2CE27}"/>
              </a:ext>
            </a:extLst>
          </p:cNvPr>
          <p:cNvSpPr/>
          <p:nvPr/>
        </p:nvSpPr>
        <p:spPr>
          <a:xfrm>
            <a:off x="8368548" y="5844350"/>
            <a:ext cx="1191352"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101">
                  <a:extLst>
                    <a:ext uri="{A12FA001-AC4F-418D-AE19-62706E023703}">
                      <ahyp:hlinkClr xmlns:ahyp="http://schemas.microsoft.com/office/drawing/2018/hyperlinkcolor" val="tx"/>
                    </a:ext>
                  </a:extLst>
                </a:hlinkClick>
              </a:rPr>
              <a:t>TRB</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1">
                  <a:extLst>
                    <a:ext uri="{A12FA001-AC4F-418D-AE19-62706E023703}">
                      <ahyp:hlinkClr xmlns:ahyp="http://schemas.microsoft.com/office/drawing/2018/hyperlinkcolor" val="tx"/>
                    </a:ext>
                  </a:extLst>
                </a:hlinkClick>
              </a:rPr>
              <a:t>国际钢筋算量</a:t>
            </a:r>
          </a:p>
        </p:txBody>
      </p:sp>
      <p:sp>
        <p:nvSpPr>
          <p:cNvPr id="98" name="矩形 97">
            <a:extLst>
              <a:ext uri="{FF2B5EF4-FFF2-40B4-BE49-F238E27FC236}">
                <a16:creationId xmlns:a16="http://schemas.microsoft.com/office/drawing/2014/main" id="{577E1043-DE61-4475-BB6E-246C5F8E316E}"/>
              </a:ext>
            </a:extLst>
          </p:cNvPr>
          <p:cNvSpPr/>
          <p:nvPr/>
        </p:nvSpPr>
        <p:spPr>
          <a:xfrm>
            <a:off x="1777024" y="6250446"/>
            <a:ext cx="121058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2">
                  <a:extLst>
                    <a:ext uri="{A12FA001-AC4F-418D-AE19-62706E023703}">
                      <ahyp:hlinkClr xmlns:ahyp="http://schemas.microsoft.com/office/drawing/2018/hyperlinkcolor" val="tx"/>
                    </a:ext>
                  </a:extLst>
                </a:hlinkClick>
              </a:rPr>
              <a:t>碳排放计量云平台</a:t>
            </a:r>
          </a:p>
        </p:txBody>
      </p:sp>
      <p:sp>
        <p:nvSpPr>
          <p:cNvPr id="99" name="矩形 98">
            <a:extLst>
              <a:ext uri="{FF2B5EF4-FFF2-40B4-BE49-F238E27FC236}">
                <a16:creationId xmlns:a16="http://schemas.microsoft.com/office/drawing/2014/main" id="{7085A700-E90B-4CAF-9BD2-5B34737B0646}"/>
              </a:ext>
            </a:extLst>
          </p:cNvPr>
          <p:cNvSpPr/>
          <p:nvPr/>
        </p:nvSpPr>
        <p:spPr>
          <a:xfrm>
            <a:off x="3138736" y="6250446"/>
            <a:ext cx="82586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3">
                  <a:extLst>
                    <a:ext uri="{A12FA001-AC4F-418D-AE19-62706E023703}">
                      <ahyp:hlinkClr xmlns:ahyp="http://schemas.microsoft.com/office/drawing/2018/hyperlinkcolor" val="tx"/>
                    </a:ext>
                  </a:extLst>
                </a:hlinkClick>
              </a:rPr>
              <a:t>服务新干线</a:t>
            </a:r>
          </a:p>
        </p:txBody>
      </p:sp>
      <p:sp>
        <p:nvSpPr>
          <p:cNvPr id="100" name="矩形 99">
            <a:extLst>
              <a:ext uri="{FF2B5EF4-FFF2-40B4-BE49-F238E27FC236}">
                <a16:creationId xmlns:a16="http://schemas.microsoft.com/office/drawing/2014/main" id="{FC37CED0-BB57-4809-BCF9-4E7FE0B547D8}"/>
              </a:ext>
            </a:extLst>
          </p:cNvPr>
          <p:cNvSpPr/>
          <p:nvPr/>
        </p:nvSpPr>
        <p:spPr>
          <a:xfrm>
            <a:off x="4115727" y="6250446"/>
            <a:ext cx="758541"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104">
                  <a:extLst>
                    <a:ext uri="{A12FA001-AC4F-418D-AE19-62706E023703}">
                      <ahyp:hlinkClr xmlns:ahyp="http://schemas.microsoft.com/office/drawing/2018/hyperlinkcolor" val="tx"/>
                    </a:ext>
                  </a:extLst>
                </a:hlinkClick>
              </a:rPr>
              <a:t>G+</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4">
                  <a:extLst>
                    <a:ext uri="{A12FA001-AC4F-418D-AE19-62706E023703}">
                      <ahyp:hlinkClr xmlns:ahyp="http://schemas.microsoft.com/office/drawing/2018/hyperlinkcolor" val="tx"/>
                    </a:ext>
                  </a:extLst>
                </a:hlinkClick>
              </a:rPr>
              <a:t>工作台</a:t>
            </a:r>
          </a:p>
        </p:txBody>
      </p:sp>
      <p:sp>
        <p:nvSpPr>
          <p:cNvPr id="101" name="矩形 100">
            <a:extLst>
              <a:ext uri="{FF2B5EF4-FFF2-40B4-BE49-F238E27FC236}">
                <a16:creationId xmlns:a16="http://schemas.microsoft.com/office/drawing/2014/main" id="{F2D6C2A8-9113-4429-849F-A747A86998E6}"/>
              </a:ext>
            </a:extLst>
          </p:cNvPr>
          <p:cNvSpPr/>
          <p:nvPr/>
        </p:nvSpPr>
        <p:spPr>
          <a:xfrm>
            <a:off x="5025392" y="6250446"/>
            <a:ext cx="1532792"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5">
                  <a:extLst>
                    <a:ext uri="{A12FA001-AC4F-418D-AE19-62706E023703}">
                      <ahyp:hlinkClr xmlns:ahyp="http://schemas.microsoft.com/office/drawing/2018/hyperlinkcolor" val="tx"/>
                    </a:ext>
                  </a:extLst>
                </a:hlinkClick>
              </a:rPr>
              <a:t>服务新干线</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105">
                  <a:extLst>
                    <a:ext uri="{A12FA001-AC4F-418D-AE19-62706E023703}">
                      <ahyp:hlinkClr xmlns:ahyp="http://schemas.microsoft.com/office/drawing/2018/hyperlinkcolor" val="tx"/>
                    </a:ext>
                  </a:extLst>
                </a:hlinkClick>
              </a:rPr>
              <a:t>—-</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5">
                  <a:extLst>
                    <a:ext uri="{A12FA001-AC4F-418D-AE19-62706E023703}">
                      <ahyp:hlinkClr xmlns:ahyp="http://schemas.microsoft.com/office/drawing/2018/hyperlinkcolor" val="tx"/>
                    </a:ext>
                  </a:extLst>
                </a:hlinkClick>
              </a:rPr>
              <a:t>答疑解惑</a:t>
            </a:r>
          </a:p>
        </p:txBody>
      </p:sp>
      <p:sp>
        <p:nvSpPr>
          <p:cNvPr id="102" name="矩形 101">
            <a:extLst>
              <a:ext uri="{FF2B5EF4-FFF2-40B4-BE49-F238E27FC236}">
                <a16:creationId xmlns:a16="http://schemas.microsoft.com/office/drawing/2014/main" id="{BE075A74-A537-4851-BBAC-FDE0B8AC9655}"/>
              </a:ext>
            </a:extLst>
          </p:cNvPr>
          <p:cNvSpPr/>
          <p:nvPr/>
        </p:nvSpPr>
        <p:spPr>
          <a:xfrm>
            <a:off x="6709308" y="6250446"/>
            <a:ext cx="69762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6">
                  <a:extLst>
                    <a:ext uri="{A12FA001-AC4F-418D-AE19-62706E023703}">
                      <ahyp:hlinkClr xmlns:ahyp="http://schemas.microsoft.com/office/drawing/2018/hyperlinkcolor" val="tx"/>
                    </a:ext>
                  </a:extLst>
                </a:hlinkClick>
              </a:rPr>
              <a:t>建筑课堂</a:t>
            </a:r>
          </a:p>
        </p:txBody>
      </p:sp>
      <p:sp>
        <p:nvSpPr>
          <p:cNvPr id="103" name="矩形 102">
            <a:extLst>
              <a:ext uri="{FF2B5EF4-FFF2-40B4-BE49-F238E27FC236}">
                <a16:creationId xmlns:a16="http://schemas.microsoft.com/office/drawing/2014/main" id="{C7FCF91B-4172-4700-80D3-B171957BB980}"/>
              </a:ext>
            </a:extLst>
          </p:cNvPr>
          <p:cNvSpPr/>
          <p:nvPr/>
        </p:nvSpPr>
        <p:spPr>
          <a:xfrm>
            <a:off x="7558059" y="6250446"/>
            <a:ext cx="95410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7">
                  <a:extLst>
                    <a:ext uri="{A12FA001-AC4F-418D-AE19-62706E023703}">
                      <ahyp:hlinkClr xmlns:ahyp="http://schemas.microsoft.com/office/drawing/2018/hyperlinkcolor" val="tx"/>
                    </a:ext>
                  </a:extLst>
                </a:hlinkClick>
              </a:rPr>
              <a:t>生态共创平台</a:t>
            </a:r>
          </a:p>
        </p:txBody>
      </p:sp>
      <p:sp>
        <p:nvSpPr>
          <p:cNvPr id="104" name="矩形 103">
            <a:extLst>
              <a:ext uri="{FF2B5EF4-FFF2-40B4-BE49-F238E27FC236}">
                <a16:creationId xmlns:a16="http://schemas.microsoft.com/office/drawing/2014/main" id="{123369D8-58F7-444D-85E9-785FA4DC79A8}"/>
              </a:ext>
            </a:extLst>
          </p:cNvPr>
          <p:cNvSpPr/>
          <p:nvPr/>
        </p:nvSpPr>
        <p:spPr>
          <a:xfrm>
            <a:off x="8663292" y="6250446"/>
            <a:ext cx="95410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108">
                  <a:extLst>
                    <a:ext uri="{A12FA001-AC4F-418D-AE19-62706E023703}">
                      <ahyp:hlinkClr xmlns:ahyp="http://schemas.microsoft.com/office/drawing/2018/hyperlinkcolor" val="tx"/>
                    </a:ext>
                  </a:extLst>
                </a:hlinkClick>
              </a:rPr>
              <a:t>企业服务平台</a:t>
            </a:r>
          </a:p>
        </p:txBody>
      </p:sp>
      <p:sp>
        <p:nvSpPr>
          <p:cNvPr id="105" name="矩形 104">
            <a:extLst>
              <a:ext uri="{FF2B5EF4-FFF2-40B4-BE49-F238E27FC236}">
                <a16:creationId xmlns:a16="http://schemas.microsoft.com/office/drawing/2014/main" id="{35915D6A-AC96-43FB-A9D8-C3B84E61FC0F}"/>
              </a:ext>
            </a:extLst>
          </p:cNvPr>
          <p:cNvSpPr/>
          <p:nvPr/>
        </p:nvSpPr>
        <p:spPr>
          <a:xfrm>
            <a:off x="5565151" y="915217"/>
            <a:ext cx="1375377" cy="153888"/>
          </a:xfrm>
          <a:prstGeom prst="rect">
            <a:avLst/>
          </a:prstGeom>
        </p:spPr>
        <p:txBody>
          <a:bodyPr wrap="square" lIns="0" tIns="0" rIns="0" bIns="0">
            <a:spAutoFit/>
          </a:bodyPr>
          <a:lstStyle/>
          <a:p>
            <a:pPr latinLnBrk="1"/>
            <a:r>
              <a:rPr lang="en-US" altLang="zh-CN" sz="1000" b="0" i="0" u="none" strike="noStrike" dirty="0" err="1">
                <a:solidFill>
                  <a:srgbClr val="00B0F0"/>
                </a:solidFill>
                <a:effectLst/>
                <a:latin typeface="微软雅黑" panose="020B0503020204020204" pitchFamily="34" charset="-122"/>
                <a:ea typeface="微软雅黑" panose="020B0503020204020204" pitchFamily="34" charset="-122"/>
                <a:hlinkClick r:id="rId25">
                  <a:extLst>
                    <a:ext uri="{A12FA001-AC4F-418D-AE19-62706E023703}">
                      <ahyp:hlinkClr xmlns:ahyp="http://schemas.microsoft.com/office/drawing/2018/hyperlinkcolor" val="tx"/>
                    </a:ext>
                  </a:extLst>
                </a:hlinkClick>
              </a:rPr>
              <a:t>BIMSpace</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5">
                  <a:extLst>
                    <a:ext uri="{A12FA001-AC4F-418D-AE19-62706E023703}">
                      <ahyp:hlinkClr xmlns:ahyp="http://schemas.microsoft.com/office/drawing/2018/hyperlinkcolor" val="tx"/>
                    </a:ext>
                  </a:extLst>
                </a:hlinkClick>
              </a:rPr>
              <a:t>建筑设计产品</a:t>
            </a:r>
          </a:p>
        </p:txBody>
      </p:sp>
      <p:sp>
        <p:nvSpPr>
          <p:cNvPr id="106" name="矩形 105">
            <a:extLst>
              <a:ext uri="{FF2B5EF4-FFF2-40B4-BE49-F238E27FC236}">
                <a16:creationId xmlns:a16="http://schemas.microsoft.com/office/drawing/2014/main" id="{5BF58A95-64A0-4814-B179-F4C1DECB3803}"/>
              </a:ext>
            </a:extLst>
          </p:cNvPr>
          <p:cNvSpPr/>
          <p:nvPr/>
        </p:nvSpPr>
        <p:spPr>
          <a:xfrm>
            <a:off x="7466349" y="915217"/>
            <a:ext cx="1269578"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8">
                  <a:extLst>
                    <a:ext uri="{A12FA001-AC4F-418D-AE19-62706E023703}">
                      <ahyp:hlinkClr xmlns:ahyp="http://schemas.microsoft.com/office/drawing/2018/hyperlinkcolor" val="tx"/>
                    </a:ext>
                  </a:extLst>
                </a:hlinkClick>
              </a:rPr>
              <a:t>路易</a:t>
            </a:r>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28">
                  <a:extLst>
                    <a:ext uri="{A12FA001-AC4F-418D-AE19-62706E023703}">
                      <ahyp:hlinkClr xmlns:ahyp="http://schemas.microsoft.com/office/drawing/2018/hyperlinkcolor" val="tx"/>
                    </a:ext>
                  </a:extLst>
                </a:hlinkClick>
              </a:rPr>
              <a:t>BIM</a:t>
            </a:r>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28">
                  <a:extLst>
                    <a:ext uri="{A12FA001-AC4F-418D-AE19-62706E023703}">
                      <ahyp:hlinkClr xmlns:ahyp="http://schemas.microsoft.com/office/drawing/2018/hyperlinkcolor" val="tx"/>
                    </a:ext>
                  </a:extLst>
                </a:hlinkClick>
              </a:rPr>
              <a:t>道路设计软件</a:t>
            </a:r>
          </a:p>
        </p:txBody>
      </p:sp>
      <p:sp>
        <p:nvSpPr>
          <p:cNvPr id="107" name="矩形 106">
            <a:extLst>
              <a:ext uri="{FF2B5EF4-FFF2-40B4-BE49-F238E27FC236}">
                <a16:creationId xmlns:a16="http://schemas.microsoft.com/office/drawing/2014/main" id="{BCBD3F3A-DFB2-48CA-8E21-5FEE877EB4B5}"/>
              </a:ext>
            </a:extLst>
          </p:cNvPr>
          <p:cNvSpPr/>
          <p:nvPr/>
        </p:nvSpPr>
        <p:spPr>
          <a:xfrm>
            <a:off x="9261748" y="915217"/>
            <a:ext cx="795411" cy="153888"/>
          </a:xfrm>
          <a:prstGeom prst="rect">
            <a:avLst/>
          </a:prstGeom>
        </p:spPr>
        <p:txBody>
          <a:bodyPr wrap="square" lIns="0" tIns="0" rIns="0" bIns="0">
            <a:spAutoFit/>
          </a:bodyPr>
          <a:lstStyle/>
          <a:p>
            <a:pPr latinLnBrk="1"/>
            <a:r>
              <a:rPr lang="en-US" altLang="zh-CN" sz="1000" b="0" i="0" u="none" strike="noStrike" dirty="0">
                <a:solidFill>
                  <a:srgbClr val="00B0F0"/>
                </a:solidFill>
                <a:effectLst/>
                <a:latin typeface="微软雅黑" panose="020B0503020204020204" pitchFamily="34" charset="-122"/>
                <a:ea typeface="微软雅黑" panose="020B0503020204020204" pitchFamily="34" charset="-122"/>
                <a:hlinkClick r:id="rId41">
                  <a:extLst>
                    <a:ext uri="{A12FA001-AC4F-418D-AE19-62706E023703}">
                      <ahyp:hlinkClr xmlns:ahyp="http://schemas.microsoft.com/office/drawing/2018/hyperlinkcolor" val="tx"/>
                    </a:ext>
                  </a:extLst>
                </a:hlinkClick>
              </a:rPr>
              <a:t>BIMMAKE</a:t>
            </a:r>
          </a:p>
        </p:txBody>
      </p:sp>
      <p:sp>
        <p:nvSpPr>
          <p:cNvPr id="108" name="矩形 107">
            <a:extLst>
              <a:ext uri="{FF2B5EF4-FFF2-40B4-BE49-F238E27FC236}">
                <a16:creationId xmlns:a16="http://schemas.microsoft.com/office/drawing/2014/main" id="{1A37164E-BBB6-4801-A58C-30202E9C348E}"/>
              </a:ext>
            </a:extLst>
          </p:cNvPr>
          <p:cNvSpPr/>
          <p:nvPr/>
        </p:nvSpPr>
        <p:spPr>
          <a:xfrm>
            <a:off x="1794936" y="915217"/>
            <a:ext cx="1096775" cy="153888"/>
          </a:xfrm>
          <a:prstGeom prst="rect">
            <a:avLst/>
          </a:prstGeom>
        </p:spPr>
        <p:txBody>
          <a:bodyPr wrap="square" lIns="0" tIns="0" rIns="0" bIns="0">
            <a:spAutoFit/>
          </a:bodyPr>
          <a:lstStyle/>
          <a:p>
            <a:pPr latinLnBrk="1"/>
            <a:r>
              <a:rPr lang="zh-CN" altLang="en-US" sz="1000" b="1" i="0" u="none" strike="noStrike" dirty="0">
                <a:solidFill>
                  <a:srgbClr val="FF0000"/>
                </a:solidFill>
                <a:effectLst/>
                <a:latin typeface="微软雅黑" panose="020B0503020204020204" pitchFamily="34" charset="-122"/>
                <a:ea typeface="微软雅黑" panose="020B0503020204020204" pitchFamily="34" charset="-122"/>
                <a:hlinkClick r:id="rId66">
                  <a:extLst>
                    <a:ext uri="{A12FA001-AC4F-418D-AE19-62706E023703}">
                      <ahyp:hlinkClr xmlns:ahyp="http://schemas.microsoft.com/office/drawing/2018/hyperlinkcolor" val="tx"/>
                    </a:ext>
                  </a:extLst>
                </a:hlinkClick>
              </a:rPr>
              <a:t>云计价</a:t>
            </a:r>
            <a:r>
              <a:rPr lang="en-US" altLang="zh-CN" sz="1000" b="1" i="0" u="none" strike="noStrike" dirty="0">
                <a:solidFill>
                  <a:srgbClr val="FF0000"/>
                </a:solidFill>
                <a:effectLst/>
                <a:latin typeface="微软雅黑" panose="020B0503020204020204" pitchFamily="34" charset="-122"/>
                <a:ea typeface="微软雅黑" panose="020B0503020204020204" pitchFamily="34" charset="-122"/>
                <a:hlinkClick r:id="rId66">
                  <a:extLst>
                    <a:ext uri="{A12FA001-AC4F-418D-AE19-62706E023703}">
                      <ahyp:hlinkClr xmlns:ahyp="http://schemas.microsoft.com/office/drawing/2018/hyperlinkcolor" val="tx"/>
                    </a:ext>
                  </a:extLst>
                </a:hlinkClick>
              </a:rPr>
              <a:t>GCCP6.0</a:t>
            </a:r>
          </a:p>
        </p:txBody>
      </p:sp>
      <p:sp>
        <p:nvSpPr>
          <p:cNvPr id="109" name="矩形 108">
            <a:extLst>
              <a:ext uri="{FF2B5EF4-FFF2-40B4-BE49-F238E27FC236}">
                <a16:creationId xmlns:a16="http://schemas.microsoft.com/office/drawing/2014/main" id="{CC3FAC29-002C-4FB8-A646-6CC012132C67}"/>
              </a:ext>
            </a:extLst>
          </p:cNvPr>
          <p:cNvSpPr/>
          <p:nvPr/>
        </p:nvSpPr>
        <p:spPr>
          <a:xfrm>
            <a:off x="10582979" y="915217"/>
            <a:ext cx="954107" cy="153888"/>
          </a:xfrm>
          <a:prstGeom prst="rect">
            <a:avLst/>
          </a:prstGeom>
        </p:spPr>
        <p:txBody>
          <a:bodyPr wrap="square" lIns="0" tIns="0" rIns="0" bIns="0">
            <a:spAutoFit/>
          </a:bodyPr>
          <a:lstStyle/>
          <a:p>
            <a:pPr latinLnBrk="1"/>
            <a:r>
              <a:rPr lang="zh-CN" altLang="en-US" sz="1000" b="0" i="0" u="none" strike="noStrike" dirty="0">
                <a:solidFill>
                  <a:srgbClr val="00B0F0"/>
                </a:solidFill>
                <a:effectLst/>
                <a:latin typeface="微软雅黑" panose="020B0503020204020204" pitchFamily="34" charset="-122"/>
                <a:ea typeface="微软雅黑" panose="020B0503020204020204" pitchFamily="34" charset="-122"/>
                <a:hlinkClick r:id="rId50">
                  <a:extLst>
                    <a:ext uri="{A12FA001-AC4F-418D-AE19-62706E023703}">
                      <ahyp:hlinkClr xmlns:ahyp="http://schemas.microsoft.com/office/drawing/2018/hyperlinkcolor" val="tx"/>
                    </a:ext>
                  </a:extLst>
                </a:hlinkClick>
              </a:rPr>
              <a:t>斑马进度计划</a:t>
            </a:r>
          </a:p>
        </p:txBody>
      </p:sp>
      <p:sp>
        <p:nvSpPr>
          <p:cNvPr id="110" name="矩形 109">
            <a:extLst>
              <a:ext uri="{FF2B5EF4-FFF2-40B4-BE49-F238E27FC236}">
                <a16:creationId xmlns:a16="http://schemas.microsoft.com/office/drawing/2014/main" id="{1A1B87BD-6BA4-4858-A874-573967B16BC5}"/>
              </a:ext>
            </a:extLst>
          </p:cNvPr>
          <p:cNvSpPr/>
          <p:nvPr/>
        </p:nvSpPr>
        <p:spPr>
          <a:xfrm>
            <a:off x="3417532" y="915217"/>
            <a:ext cx="1621798" cy="153888"/>
          </a:xfrm>
          <a:prstGeom prst="rect">
            <a:avLst/>
          </a:prstGeom>
        </p:spPr>
        <p:txBody>
          <a:bodyPr wrap="square" lIns="0" tIns="0" rIns="0" bIns="0">
            <a:spAutoFit/>
          </a:bodyPr>
          <a:lstStyle/>
          <a:p>
            <a:pPr latinLnBrk="1"/>
            <a:r>
              <a:rPr lang="en-US" altLang="zh-CN" sz="1000" b="1" dirty="0">
                <a:solidFill>
                  <a:srgbClr val="FF0000"/>
                </a:solidFill>
                <a:latin typeface="微软雅黑" panose="020B0503020204020204" pitchFamily="34" charset="-122"/>
                <a:ea typeface="微软雅黑" panose="020B0503020204020204" pitchFamily="34" charset="-122"/>
                <a:hlinkClick r:id="rId68">
                  <a:extLst>
                    <a:ext uri="{A12FA001-AC4F-418D-AE19-62706E023703}">
                      <ahyp:hlinkClr xmlns:ahyp="http://schemas.microsoft.com/office/drawing/2018/hyperlinkcolor" val="tx"/>
                    </a:ext>
                  </a:extLst>
                </a:hlinkClick>
              </a:rPr>
              <a:t>BIM</a:t>
            </a:r>
            <a:r>
              <a:rPr lang="zh-CN" altLang="en-US" sz="1000" b="1" dirty="0">
                <a:solidFill>
                  <a:srgbClr val="FF0000"/>
                </a:solidFill>
                <a:latin typeface="微软雅黑" panose="020B0503020204020204" pitchFamily="34" charset="-122"/>
                <a:ea typeface="微软雅黑" panose="020B0503020204020204" pitchFamily="34" charset="-122"/>
                <a:hlinkClick r:id="rId68">
                  <a:extLst>
                    <a:ext uri="{A12FA001-AC4F-418D-AE19-62706E023703}">
                      <ahyp:hlinkClr xmlns:ahyp="http://schemas.microsoft.com/office/drawing/2018/hyperlinkcolor" val="tx"/>
                    </a:ext>
                  </a:extLst>
                </a:hlinkClick>
              </a:rPr>
              <a:t>土建计量平台</a:t>
            </a:r>
            <a:r>
              <a:rPr lang="en-US" altLang="zh-CN" sz="1000" b="1" dirty="0">
                <a:solidFill>
                  <a:srgbClr val="FF0000"/>
                </a:solidFill>
                <a:latin typeface="微软雅黑" panose="020B0503020204020204" pitchFamily="34" charset="-122"/>
                <a:ea typeface="微软雅黑" panose="020B0503020204020204" pitchFamily="34" charset="-122"/>
                <a:hlinkClick r:id="rId68">
                  <a:extLst>
                    <a:ext uri="{A12FA001-AC4F-418D-AE19-62706E023703}">
                      <ahyp:hlinkClr xmlns:ahyp="http://schemas.microsoft.com/office/drawing/2018/hyperlinkcolor" val="tx"/>
                    </a:ext>
                  </a:extLst>
                </a:hlinkClick>
              </a:rPr>
              <a:t>GTJ2025</a:t>
            </a:r>
            <a:endParaRPr lang="zh-CN" altLang="en-US" sz="1000" b="1" i="0" u="none" strike="noStrike" dirty="0">
              <a:solidFill>
                <a:srgbClr val="FF0000"/>
              </a:solidFill>
              <a:effectLst/>
              <a:latin typeface="微软雅黑" panose="020B0503020204020204" pitchFamily="34" charset="-122"/>
              <a:ea typeface="微软雅黑" panose="020B0503020204020204" pitchFamily="34" charset="-122"/>
              <a:hlinkClick r:id="rId68">
                <a:extLst>
                  <a:ext uri="{A12FA001-AC4F-418D-AE19-62706E023703}">
                    <ahyp:hlinkClr xmlns:ahyp="http://schemas.microsoft.com/office/drawing/2018/hyperlinkcolor" val="tx"/>
                  </a:ext>
                </a:extLst>
              </a:hlinkClick>
            </a:endParaRPr>
          </a:p>
        </p:txBody>
      </p:sp>
      <p:sp>
        <p:nvSpPr>
          <p:cNvPr id="111" name="星形: 七角 110">
            <a:extLst>
              <a:ext uri="{FF2B5EF4-FFF2-40B4-BE49-F238E27FC236}">
                <a16:creationId xmlns:a16="http://schemas.microsoft.com/office/drawing/2014/main" id="{15F7CF2F-195B-4E4E-A26E-B0719A6A05C1}"/>
              </a:ext>
            </a:extLst>
          </p:cNvPr>
          <p:cNvSpPr/>
          <p:nvPr/>
        </p:nvSpPr>
        <p:spPr>
          <a:xfrm>
            <a:off x="1497205" y="824693"/>
            <a:ext cx="2149379" cy="673265"/>
          </a:xfrm>
          <a:prstGeom prst="star7">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样例</a:t>
            </a:r>
          </a:p>
        </p:txBody>
      </p:sp>
      <p:sp>
        <p:nvSpPr>
          <p:cNvPr id="112" name="文本框 111">
            <a:extLst>
              <a:ext uri="{FF2B5EF4-FFF2-40B4-BE49-F238E27FC236}">
                <a16:creationId xmlns:a16="http://schemas.microsoft.com/office/drawing/2014/main" id="{6F47E92C-7152-404C-87D2-A3EB48A48383}"/>
              </a:ext>
            </a:extLst>
          </p:cNvPr>
          <p:cNvSpPr txBox="1"/>
          <p:nvPr/>
        </p:nvSpPr>
        <p:spPr>
          <a:xfrm>
            <a:off x="9503389" y="6600408"/>
            <a:ext cx="2446575" cy="107722"/>
          </a:xfrm>
          <a:prstGeom prst="rect">
            <a:avLst/>
          </a:prstGeom>
          <a:noFill/>
        </p:spPr>
        <p:txBody>
          <a:bodyPr wrap="square" lIns="0" tIns="0" rIns="0" bIns="0" rtlCol="0">
            <a:spAutoFit/>
          </a:bodyPr>
          <a:lstStyle/>
          <a:p>
            <a:pPr algn="l"/>
            <a:r>
              <a:rPr kumimoji="1" lang="zh-CN" altLang="en-US" sz="700" dirty="0">
                <a:solidFill>
                  <a:srgbClr val="000000"/>
                </a:solidFill>
                <a:latin typeface="微软雅黑" panose="020B0503020204020204" pitchFamily="34" charset="-122"/>
                <a:ea typeface="微软雅黑" panose="020B0503020204020204" pitchFamily="34" charset="-122"/>
              </a:rPr>
              <a:t>来源：公司网站</a:t>
            </a:r>
          </a:p>
        </p:txBody>
      </p:sp>
    </p:spTree>
    <p:extLst>
      <p:ext uri="{BB962C8B-B14F-4D97-AF65-F5344CB8AC3E}">
        <p14:creationId xmlns:p14="http://schemas.microsoft.com/office/powerpoint/2010/main" val="136676135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1"/>
          <p:cNvSpPr txBox="1"/>
          <p:nvPr/>
        </p:nvSpPr>
        <p:spPr>
          <a:xfrm>
            <a:off x="351446" y="199309"/>
            <a:ext cx="11845317" cy="777296"/>
          </a:xfrm>
          <a:prstGeom prst="rect">
            <a:avLst/>
          </a:prstGeom>
        </p:spPr>
        <p:txBody>
          <a:bodyPr lIns="0" tIns="0" rIns="0" bIns="0" anchor="ctr">
            <a:noAutofit/>
          </a:bodyPr>
          <a:lst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187450">
              <a:lnSpc>
                <a:spcPts val="3430"/>
              </a:lnSpc>
              <a:buNone/>
            </a:pPr>
            <a:r>
              <a:rPr lang="zh-CN" altLang="en-US" sz="2800" b="1" dirty="0">
                <a:solidFill>
                  <a:srgbClr val="C00000"/>
                </a:solidFill>
                <a:latin typeface="微软雅黑" panose="020B0503020204020204" pitchFamily="34" charset="-122"/>
                <a:ea typeface="微软雅黑" panose="020B0503020204020204" pitchFamily="34" charset="-122"/>
                <a:cs typeface="+mn-ea"/>
              </a:rPr>
              <a:t>公司客户地图：为数字建筑行业产业链各参与方提供全生命周期解决方案</a:t>
            </a:r>
          </a:p>
        </p:txBody>
      </p:sp>
      <p:sp>
        <p:nvSpPr>
          <p:cNvPr id="149" name="矩形 148">
            <a:extLst>
              <a:ext uri="{FF2B5EF4-FFF2-40B4-BE49-F238E27FC236}">
                <a16:creationId xmlns:a16="http://schemas.microsoft.com/office/drawing/2014/main" id="{C5E7CAE3-2781-4A64-B118-1DE63AE28C98}"/>
              </a:ext>
            </a:extLst>
          </p:cNvPr>
          <p:cNvSpPr/>
          <p:nvPr/>
        </p:nvSpPr>
        <p:spPr>
          <a:xfrm>
            <a:off x="397150" y="1114703"/>
            <a:ext cx="1524862" cy="5133265"/>
          </a:xfrm>
          <a:prstGeom prst="rect">
            <a:avLst/>
          </a:prstGeom>
        </p:spPr>
        <p:txBody>
          <a:bodyPr wrap="square">
            <a:noAutofit/>
          </a:bodyPr>
          <a:lstStyle/>
          <a:p>
            <a:pPr latinLnBrk="1">
              <a:lnSpc>
                <a:spcPct val="20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2">
                  <a:extLst>
                    <a:ext uri="{A12FA001-AC4F-418D-AE19-62706E023703}">
                      <ahyp:hlinkClr xmlns:ahyp="http://schemas.microsoft.com/office/drawing/2018/hyperlinkcolor" val="tx"/>
                    </a:ext>
                  </a:extLst>
                </a:hlinkClick>
              </a:rPr>
              <a:t>建设方</a:t>
            </a:r>
            <a:endParaRPr lang="zh-CN" altLang="en-US" dirty="0">
              <a:solidFill>
                <a:srgbClr val="00B0F0"/>
              </a:solidFill>
              <a:latin typeface="微软雅黑" panose="020B0503020204020204" pitchFamily="34" charset="-122"/>
              <a:ea typeface="微软雅黑" panose="020B0503020204020204" pitchFamily="34" charset="-122"/>
            </a:endParaRPr>
          </a:p>
          <a:p>
            <a:pPr latinLnBrk="1">
              <a:lnSpc>
                <a:spcPct val="20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val="tx"/>
                    </a:ext>
                  </a:extLst>
                </a:hlinkClick>
              </a:rPr>
              <a:t>设计方</a:t>
            </a:r>
            <a:endParaRPr lang="zh-CN" altLang="en-US" dirty="0">
              <a:solidFill>
                <a:srgbClr val="00B0F0"/>
              </a:solidFill>
              <a:latin typeface="微软雅黑" panose="020B0503020204020204" pitchFamily="34" charset="-122"/>
              <a:ea typeface="微软雅黑" panose="020B0503020204020204" pitchFamily="34" charset="-122"/>
            </a:endParaRPr>
          </a:p>
          <a:p>
            <a:pPr latinLnBrk="1">
              <a:lnSpc>
                <a:spcPct val="20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val="tx"/>
                    </a:ext>
                  </a:extLst>
                </a:hlinkClick>
              </a:rPr>
              <a:t>施工企业</a:t>
            </a:r>
            <a:endParaRPr lang="zh-CN" altLang="en-US" dirty="0">
              <a:solidFill>
                <a:srgbClr val="00B0F0"/>
              </a:solidFill>
              <a:latin typeface="微软雅黑" panose="020B0503020204020204" pitchFamily="34" charset="-122"/>
              <a:ea typeface="微软雅黑" panose="020B0503020204020204" pitchFamily="34" charset="-122"/>
            </a:endParaRPr>
          </a:p>
          <a:p>
            <a:pPr latinLnBrk="1">
              <a:lnSpc>
                <a:spcPct val="20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val="tx"/>
                    </a:ext>
                  </a:extLst>
                </a:hlinkClick>
              </a:rPr>
              <a:t>市政业务</a:t>
            </a:r>
            <a:endParaRPr lang="zh-CN" altLang="en-US" dirty="0">
              <a:solidFill>
                <a:srgbClr val="00B0F0"/>
              </a:solidFill>
              <a:latin typeface="微软雅黑" panose="020B0503020204020204" pitchFamily="34" charset="-122"/>
              <a:ea typeface="微软雅黑" panose="020B0503020204020204" pitchFamily="34" charset="-122"/>
            </a:endParaRPr>
          </a:p>
          <a:p>
            <a:pPr latinLnBrk="1">
              <a:lnSpc>
                <a:spcPct val="20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6">
                  <a:extLst>
                    <a:ext uri="{A12FA001-AC4F-418D-AE19-62706E023703}">
                      <ahyp:hlinkClr xmlns:ahyp="http://schemas.microsoft.com/office/drawing/2018/hyperlinkcolor" val="tx"/>
                    </a:ext>
                  </a:extLst>
                </a:hlinkClick>
              </a:rPr>
              <a:t>高等院校</a:t>
            </a:r>
            <a:endParaRPr lang="zh-CN" altLang="en-US" dirty="0">
              <a:solidFill>
                <a:srgbClr val="00B0F0"/>
              </a:solidFill>
              <a:latin typeface="微软雅黑" panose="020B0503020204020204" pitchFamily="34" charset="-122"/>
              <a:ea typeface="微软雅黑" panose="020B0503020204020204" pitchFamily="34" charset="-122"/>
            </a:endParaRPr>
          </a:p>
          <a:p>
            <a:pPr latinLnBrk="1">
              <a:lnSpc>
                <a:spcPct val="20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7">
                  <a:extLst>
                    <a:ext uri="{A12FA001-AC4F-418D-AE19-62706E023703}">
                      <ahyp:hlinkClr xmlns:ahyp="http://schemas.microsoft.com/office/drawing/2018/hyperlinkcolor" val="tx"/>
                    </a:ext>
                  </a:extLst>
                </a:hlinkClick>
              </a:rPr>
              <a:t>设备材料商</a:t>
            </a:r>
            <a:endParaRPr lang="zh-CN" altLang="en-US" dirty="0">
              <a:solidFill>
                <a:srgbClr val="00B0F0"/>
              </a:solidFill>
              <a:latin typeface="微软雅黑" panose="020B0503020204020204" pitchFamily="34" charset="-122"/>
              <a:ea typeface="微软雅黑" panose="020B0503020204020204" pitchFamily="34" charset="-122"/>
            </a:endParaRPr>
          </a:p>
          <a:p>
            <a:pPr latinLnBrk="1">
              <a:lnSpc>
                <a:spcPct val="20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8">
                  <a:extLst>
                    <a:ext uri="{A12FA001-AC4F-418D-AE19-62706E023703}">
                      <ahyp:hlinkClr xmlns:ahyp="http://schemas.microsoft.com/office/drawing/2018/hyperlinkcolor" val="tx"/>
                    </a:ext>
                  </a:extLst>
                </a:hlinkClick>
              </a:rPr>
              <a:t>政府机构</a:t>
            </a:r>
            <a:endParaRPr lang="zh-CN" altLang="en-US" dirty="0">
              <a:solidFill>
                <a:srgbClr val="00B0F0"/>
              </a:solidFill>
              <a:latin typeface="微软雅黑" panose="020B0503020204020204" pitchFamily="34" charset="-122"/>
              <a:ea typeface="微软雅黑" panose="020B0503020204020204" pitchFamily="34" charset="-122"/>
            </a:endParaRPr>
          </a:p>
          <a:p>
            <a:pPr latinLnBrk="1">
              <a:lnSpc>
                <a:spcPct val="20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9">
                  <a:extLst>
                    <a:ext uri="{A12FA001-AC4F-418D-AE19-62706E023703}">
                      <ahyp:hlinkClr xmlns:ahyp="http://schemas.microsoft.com/office/drawing/2018/hyperlinkcolor" val="tx"/>
                    </a:ext>
                  </a:extLst>
                </a:hlinkClick>
              </a:rPr>
              <a:t>金融业务</a:t>
            </a:r>
            <a:endParaRPr lang="zh-CN" altLang="en-US" dirty="0">
              <a:solidFill>
                <a:srgbClr val="00B0F0"/>
              </a:solidFill>
              <a:latin typeface="微软雅黑" panose="020B0503020204020204" pitchFamily="34" charset="-122"/>
              <a:ea typeface="微软雅黑" panose="020B0503020204020204" pitchFamily="34" charset="-122"/>
            </a:endParaRPr>
          </a:p>
          <a:p>
            <a:pPr latinLnBrk="1">
              <a:lnSpc>
                <a:spcPct val="200000"/>
              </a:lnSpc>
              <a:buFont typeface="Arial" panose="020B0604020202020204" pitchFamily="34" charset="0"/>
              <a:buChar char="•"/>
            </a:pPr>
            <a:r>
              <a:rPr lang="zh-CN" altLang="en-US" dirty="0">
                <a:solidFill>
                  <a:srgbClr val="00B0F0"/>
                </a:solidFill>
                <a:latin typeface="微软雅黑" panose="020B0503020204020204" pitchFamily="34" charset="-122"/>
                <a:ea typeface="微软雅黑" panose="020B0503020204020204" pitchFamily="34" charset="-122"/>
                <a:hlinkClick r:id="rId10">
                  <a:extLst>
                    <a:ext uri="{A12FA001-AC4F-418D-AE19-62706E023703}">
                      <ahyp:hlinkClr xmlns:ahyp="http://schemas.microsoft.com/office/drawing/2018/hyperlinkcolor" val="tx"/>
                    </a:ext>
                  </a:extLst>
                </a:hlinkClick>
              </a:rPr>
              <a:t>国际市场</a:t>
            </a: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50" name="矩形 149">
            <a:extLst>
              <a:ext uri="{FF2B5EF4-FFF2-40B4-BE49-F238E27FC236}">
                <a16:creationId xmlns:a16="http://schemas.microsoft.com/office/drawing/2014/main" id="{0FA60446-4784-42C4-BDEA-AF6DD846A7B6}"/>
              </a:ext>
            </a:extLst>
          </p:cNvPr>
          <p:cNvSpPr/>
          <p:nvPr/>
        </p:nvSpPr>
        <p:spPr>
          <a:xfrm>
            <a:off x="1749915" y="1356104"/>
            <a:ext cx="1569660"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11">
                  <a:extLst>
                    <a:ext uri="{A12FA001-AC4F-418D-AE19-62706E023703}">
                      <ahyp:hlinkClr xmlns:ahyp="http://schemas.microsoft.com/office/drawing/2018/hyperlinkcolor" val="tx"/>
                    </a:ext>
                  </a:extLst>
                </a:hlinkClick>
              </a:rPr>
              <a:t>建设方智慧工地系统</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51" name="矩形 150">
            <a:extLst>
              <a:ext uri="{FF2B5EF4-FFF2-40B4-BE49-F238E27FC236}">
                <a16:creationId xmlns:a16="http://schemas.microsoft.com/office/drawing/2014/main" id="{98D9E8AB-14D1-4C92-B25A-5F91E0E7A6AD}"/>
              </a:ext>
            </a:extLst>
          </p:cNvPr>
          <p:cNvSpPr/>
          <p:nvPr/>
        </p:nvSpPr>
        <p:spPr>
          <a:xfrm>
            <a:off x="3721872" y="1356104"/>
            <a:ext cx="1877437"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12">
                  <a:extLst>
                    <a:ext uri="{A12FA001-AC4F-418D-AE19-62706E023703}">
                      <ahyp:hlinkClr xmlns:ahyp="http://schemas.microsoft.com/office/drawing/2018/hyperlinkcolor" val="tx"/>
                    </a:ext>
                  </a:extLst>
                </a:hlinkClick>
              </a:rPr>
              <a:t>数字建设方整体解决方案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52" name="矩形 151">
            <a:extLst>
              <a:ext uri="{FF2B5EF4-FFF2-40B4-BE49-F238E27FC236}">
                <a16:creationId xmlns:a16="http://schemas.microsoft.com/office/drawing/2014/main" id="{9673DE6D-7BCF-425A-B4CB-F4E0B6642E3B}"/>
              </a:ext>
            </a:extLst>
          </p:cNvPr>
          <p:cNvSpPr/>
          <p:nvPr/>
        </p:nvSpPr>
        <p:spPr>
          <a:xfrm>
            <a:off x="6001606" y="1356104"/>
            <a:ext cx="1569660"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13">
                  <a:extLst>
                    <a:ext uri="{A12FA001-AC4F-418D-AE19-62706E023703}">
                      <ahyp:hlinkClr xmlns:ahyp="http://schemas.microsoft.com/office/drawing/2018/hyperlinkcolor" val="tx"/>
                    </a:ext>
                  </a:extLst>
                </a:hlinkClick>
              </a:rPr>
              <a:t>建设方设计管理系统</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53" name="矩形 152">
            <a:extLst>
              <a:ext uri="{FF2B5EF4-FFF2-40B4-BE49-F238E27FC236}">
                <a16:creationId xmlns:a16="http://schemas.microsoft.com/office/drawing/2014/main" id="{4CA7FD2E-5CDC-4312-94F8-D1965D85A8E2}"/>
              </a:ext>
            </a:extLst>
          </p:cNvPr>
          <p:cNvSpPr/>
          <p:nvPr/>
        </p:nvSpPr>
        <p:spPr>
          <a:xfrm>
            <a:off x="7973563" y="1356104"/>
            <a:ext cx="1569660"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14">
                  <a:extLst>
                    <a:ext uri="{A12FA001-AC4F-418D-AE19-62706E023703}">
                      <ahyp:hlinkClr xmlns:ahyp="http://schemas.microsoft.com/office/drawing/2018/hyperlinkcolor" val="tx"/>
                    </a:ext>
                  </a:extLst>
                </a:hlinkClick>
              </a:rPr>
              <a:t>建设方成本数据系统</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54" name="矩形 153">
            <a:extLst>
              <a:ext uri="{FF2B5EF4-FFF2-40B4-BE49-F238E27FC236}">
                <a16:creationId xmlns:a16="http://schemas.microsoft.com/office/drawing/2014/main" id="{8501E9F3-0787-48F0-83F9-DA890DE253D8}"/>
              </a:ext>
            </a:extLst>
          </p:cNvPr>
          <p:cNvSpPr/>
          <p:nvPr/>
        </p:nvSpPr>
        <p:spPr>
          <a:xfrm>
            <a:off x="9945519" y="1356104"/>
            <a:ext cx="1569660"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15">
                  <a:extLst>
                    <a:ext uri="{A12FA001-AC4F-418D-AE19-62706E023703}">
                      <ahyp:hlinkClr xmlns:ahyp="http://schemas.microsoft.com/office/drawing/2018/hyperlinkcolor" val="tx"/>
                    </a:ext>
                  </a:extLst>
                </a:hlinkClick>
              </a:rPr>
              <a:t>建设方工程管理系统</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55" name="矩形 154">
            <a:extLst>
              <a:ext uri="{FF2B5EF4-FFF2-40B4-BE49-F238E27FC236}">
                <a16:creationId xmlns:a16="http://schemas.microsoft.com/office/drawing/2014/main" id="{E80AADC0-67EE-41FE-8B4C-6F91249CFA8D}"/>
              </a:ext>
            </a:extLst>
          </p:cNvPr>
          <p:cNvSpPr/>
          <p:nvPr/>
        </p:nvSpPr>
        <p:spPr>
          <a:xfrm>
            <a:off x="1749915" y="1884276"/>
            <a:ext cx="1723549"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16">
                  <a:extLst>
                    <a:ext uri="{A12FA001-AC4F-418D-AE19-62706E023703}">
                      <ahyp:hlinkClr xmlns:ahyp="http://schemas.microsoft.com/office/drawing/2018/hyperlinkcolor" val="tx"/>
                    </a:ext>
                  </a:extLst>
                </a:hlinkClick>
              </a:rPr>
              <a:t>数字设计整体解决方案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56" name="矩形 155">
            <a:extLst>
              <a:ext uri="{FF2B5EF4-FFF2-40B4-BE49-F238E27FC236}">
                <a16:creationId xmlns:a16="http://schemas.microsoft.com/office/drawing/2014/main" id="{552027E6-700B-400F-B67A-753AC4614A35}"/>
              </a:ext>
            </a:extLst>
          </p:cNvPr>
          <p:cNvSpPr/>
          <p:nvPr/>
        </p:nvSpPr>
        <p:spPr>
          <a:xfrm>
            <a:off x="4142510" y="1884276"/>
            <a:ext cx="2185214"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17">
                  <a:extLst>
                    <a:ext uri="{A12FA001-AC4F-418D-AE19-62706E023703}">
                      <ahyp:hlinkClr xmlns:ahyp="http://schemas.microsoft.com/office/drawing/2018/hyperlinkcolor" val="tx"/>
                    </a:ext>
                  </a:extLst>
                </a:hlinkClick>
              </a:rPr>
              <a:t>基础设施设计一体化解决方案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57" name="矩形 156">
            <a:extLst>
              <a:ext uri="{FF2B5EF4-FFF2-40B4-BE49-F238E27FC236}">
                <a16:creationId xmlns:a16="http://schemas.microsoft.com/office/drawing/2014/main" id="{0DD0F9F5-8BF0-4F98-9CC8-6A2687EF6098}"/>
              </a:ext>
            </a:extLst>
          </p:cNvPr>
          <p:cNvSpPr/>
          <p:nvPr/>
        </p:nvSpPr>
        <p:spPr>
          <a:xfrm>
            <a:off x="6996770" y="1872623"/>
            <a:ext cx="1723549"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18">
                  <a:extLst>
                    <a:ext uri="{A12FA001-AC4F-418D-AE19-62706E023703}">
                      <ahyp:hlinkClr xmlns:ahyp="http://schemas.microsoft.com/office/drawing/2018/hyperlinkcolor" val="tx"/>
                    </a:ext>
                  </a:extLst>
                </a:hlinkClick>
              </a:rPr>
              <a:t>建筑设计产品解决方案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58" name="矩形 157">
            <a:extLst>
              <a:ext uri="{FF2B5EF4-FFF2-40B4-BE49-F238E27FC236}">
                <a16:creationId xmlns:a16="http://schemas.microsoft.com/office/drawing/2014/main" id="{063DDF3D-9888-4358-B6B0-257D82BB0CFE}"/>
              </a:ext>
            </a:extLst>
          </p:cNvPr>
          <p:cNvSpPr/>
          <p:nvPr/>
        </p:nvSpPr>
        <p:spPr>
          <a:xfrm>
            <a:off x="1749915" y="2459090"/>
            <a:ext cx="1723549"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19">
                  <a:extLst>
                    <a:ext uri="{A12FA001-AC4F-418D-AE19-62706E023703}">
                      <ahyp:hlinkClr xmlns:ahyp="http://schemas.microsoft.com/office/drawing/2018/hyperlinkcolor" val="tx"/>
                    </a:ext>
                  </a:extLst>
                </a:hlinkClick>
              </a:rPr>
              <a:t>数字施工整体解决方案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59" name="矩形 158">
            <a:extLst>
              <a:ext uri="{FF2B5EF4-FFF2-40B4-BE49-F238E27FC236}">
                <a16:creationId xmlns:a16="http://schemas.microsoft.com/office/drawing/2014/main" id="{679DBB1E-0BEB-4275-8996-66997EA44566}"/>
              </a:ext>
            </a:extLst>
          </p:cNvPr>
          <p:cNvSpPr/>
          <p:nvPr/>
        </p:nvSpPr>
        <p:spPr>
          <a:xfrm>
            <a:off x="3519543" y="2459090"/>
            <a:ext cx="1723549"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20">
                  <a:extLst>
                    <a:ext uri="{A12FA001-AC4F-418D-AE19-62706E023703}">
                      <ahyp:hlinkClr xmlns:ahyp="http://schemas.microsoft.com/office/drawing/2018/hyperlinkcolor" val="tx"/>
                    </a:ext>
                  </a:extLst>
                </a:hlinkClick>
              </a:rPr>
              <a:t>数字基建整体解决方案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0" name="矩形 159">
            <a:extLst>
              <a:ext uri="{FF2B5EF4-FFF2-40B4-BE49-F238E27FC236}">
                <a16:creationId xmlns:a16="http://schemas.microsoft.com/office/drawing/2014/main" id="{F02F96C0-E7BE-42CF-9BA7-EFB1A9F08379}"/>
              </a:ext>
            </a:extLst>
          </p:cNvPr>
          <p:cNvSpPr/>
          <p:nvPr/>
        </p:nvSpPr>
        <p:spPr>
          <a:xfrm>
            <a:off x="5289171" y="2459090"/>
            <a:ext cx="141577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21">
                  <a:extLst>
                    <a:ext uri="{A12FA001-AC4F-418D-AE19-62706E023703}">
                      <ahyp:hlinkClr xmlns:ahyp="http://schemas.microsoft.com/office/drawing/2018/hyperlinkcolor" val="tx"/>
                    </a:ext>
                  </a:extLst>
                </a:hlinkClick>
              </a:rPr>
              <a:t>数字企业解决方案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1" name="矩形 160">
            <a:extLst>
              <a:ext uri="{FF2B5EF4-FFF2-40B4-BE49-F238E27FC236}">
                <a16:creationId xmlns:a16="http://schemas.microsoft.com/office/drawing/2014/main" id="{192BD27E-26E3-4468-BE2B-6049BD208ECE}"/>
              </a:ext>
            </a:extLst>
          </p:cNvPr>
          <p:cNvSpPr/>
          <p:nvPr/>
        </p:nvSpPr>
        <p:spPr>
          <a:xfrm>
            <a:off x="6751022" y="2459090"/>
            <a:ext cx="1399742" cy="276999"/>
          </a:xfrm>
          <a:prstGeom prst="rect">
            <a:avLst/>
          </a:prstGeom>
        </p:spPr>
        <p:txBody>
          <a:bodyPr wrap="none">
            <a:spAutoFit/>
          </a:bodyPr>
          <a:lstStyle/>
          <a:p>
            <a:pPr latinLnBrk="1"/>
            <a:r>
              <a:rPr lang="en-US" altLang="zh-CN" sz="1200" dirty="0">
                <a:solidFill>
                  <a:srgbClr val="00B0F0"/>
                </a:solidFill>
                <a:latin typeface="微软雅黑" panose="020B0503020204020204" pitchFamily="34" charset="-122"/>
                <a:ea typeface="微软雅黑" panose="020B0503020204020204" pitchFamily="34" charset="-122"/>
                <a:hlinkClick r:id="rId22">
                  <a:extLst>
                    <a:ext uri="{A12FA001-AC4F-418D-AE19-62706E023703}">
                      <ahyp:hlinkClr xmlns:ahyp="http://schemas.microsoft.com/office/drawing/2018/hyperlinkcolor" val="tx"/>
                    </a:ext>
                  </a:extLst>
                </a:hlinkClick>
              </a:rPr>
              <a:t>BIM</a:t>
            </a:r>
            <a:r>
              <a:rPr lang="zh-CN" altLang="en-US" sz="1200" dirty="0">
                <a:solidFill>
                  <a:srgbClr val="00B0F0"/>
                </a:solidFill>
                <a:latin typeface="微软雅黑" panose="020B0503020204020204" pitchFamily="34" charset="-122"/>
                <a:ea typeface="微软雅黑" panose="020B0503020204020204" pitchFamily="34" charset="-122"/>
                <a:hlinkClick r:id="rId22">
                  <a:extLst>
                    <a:ext uri="{A12FA001-AC4F-418D-AE19-62706E023703}">
                      <ahyp:hlinkClr xmlns:ahyp="http://schemas.microsoft.com/office/drawing/2018/hyperlinkcolor" val="tx"/>
                    </a:ext>
                  </a:extLst>
                </a:hlinkClick>
              </a:rPr>
              <a:t>建造解决方案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2" name="矩形 161">
            <a:extLst>
              <a:ext uri="{FF2B5EF4-FFF2-40B4-BE49-F238E27FC236}">
                <a16:creationId xmlns:a16="http://schemas.microsoft.com/office/drawing/2014/main" id="{B8367DB5-FF2C-4FCE-9983-C7BA81441B0D}"/>
              </a:ext>
            </a:extLst>
          </p:cNvPr>
          <p:cNvSpPr/>
          <p:nvPr/>
        </p:nvSpPr>
        <p:spPr>
          <a:xfrm>
            <a:off x="8196843" y="2459090"/>
            <a:ext cx="141577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23">
                  <a:extLst>
                    <a:ext uri="{A12FA001-AC4F-418D-AE19-62706E023703}">
                      <ahyp:hlinkClr xmlns:ahyp="http://schemas.microsoft.com/office/drawing/2018/hyperlinkcolor" val="tx"/>
                    </a:ext>
                  </a:extLst>
                </a:hlinkClick>
              </a:rPr>
              <a:t>智慧工地解决方案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3" name="矩形 162">
            <a:extLst>
              <a:ext uri="{FF2B5EF4-FFF2-40B4-BE49-F238E27FC236}">
                <a16:creationId xmlns:a16="http://schemas.microsoft.com/office/drawing/2014/main" id="{71740E5E-7137-467D-AD83-99DF6D23B84F}"/>
              </a:ext>
            </a:extLst>
          </p:cNvPr>
          <p:cNvSpPr/>
          <p:nvPr/>
        </p:nvSpPr>
        <p:spPr>
          <a:xfrm>
            <a:off x="9658694" y="2442826"/>
            <a:ext cx="1877437"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24">
                  <a:extLst>
                    <a:ext uri="{A12FA001-AC4F-418D-AE19-62706E023703}">
                      <ahyp:hlinkClr xmlns:ahyp="http://schemas.microsoft.com/office/drawing/2018/hyperlinkcolor" val="tx"/>
                    </a:ext>
                  </a:extLst>
                </a:hlinkClick>
              </a:rPr>
              <a:t>广联达数字采购解决方案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4" name="矩形 163">
            <a:extLst>
              <a:ext uri="{FF2B5EF4-FFF2-40B4-BE49-F238E27FC236}">
                <a16:creationId xmlns:a16="http://schemas.microsoft.com/office/drawing/2014/main" id="{74268EE6-93A8-421E-99AD-3B0CD928287F}"/>
              </a:ext>
            </a:extLst>
          </p:cNvPr>
          <p:cNvSpPr/>
          <p:nvPr/>
        </p:nvSpPr>
        <p:spPr>
          <a:xfrm>
            <a:off x="1728965" y="2967064"/>
            <a:ext cx="141577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25">
                  <a:extLst>
                    <a:ext uri="{A12FA001-AC4F-418D-AE19-62706E023703}">
                      <ahyp:hlinkClr xmlns:ahyp="http://schemas.microsoft.com/office/drawing/2018/hyperlinkcolor" val="tx"/>
                    </a:ext>
                  </a:extLst>
                </a:hlinkClick>
              </a:rPr>
              <a:t>海绵城市解决方案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5" name="矩形 164">
            <a:extLst>
              <a:ext uri="{FF2B5EF4-FFF2-40B4-BE49-F238E27FC236}">
                <a16:creationId xmlns:a16="http://schemas.microsoft.com/office/drawing/2014/main" id="{8973C163-51D0-454F-AEE0-F9E9664672BA}"/>
              </a:ext>
            </a:extLst>
          </p:cNvPr>
          <p:cNvSpPr/>
          <p:nvPr/>
        </p:nvSpPr>
        <p:spPr>
          <a:xfrm>
            <a:off x="3222888" y="2943802"/>
            <a:ext cx="141577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26">
                  <a:extLst>
                    <a:ext uri="{A12FA001-AC4F-418D-AE19-62706E023703}">
                      <ahyp:hlinkClr xmlns:ahyp="http://schemas.microsoft.com/office/drawing/2018/hyperlinkcolor" val="tx"/>
                    </a:ext>
                  </a:extLst>
                </a:hlinkClick>
              </a:rPr>
              <a:t>智慧管网解决方案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6" name="矩形 165">
            <a:extLst>
              <a:ext uri="{FF2B5EF4-FFF2-40B4-BE49-F238E27FC236}">
                <a16:creationId xmlns:a16="http://schemas.microsoft.com/office/drawing/2014/main" id="{4EDA1C0B-C4AB-442E-855D-D1705BA3282D}"/>
              </a:ext>
            </a:extLst>
          </p:cNvPr>
          <p:cNvSpPr/>
          <p:nvPr/>
        </p:nvSpPr>
        <p:spPr>
          <a:xfrm>
            <a:off x="4716811" y="2943802"/>
            <a:ext cx="141577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27">
                  <a:extLst>
                    <a:ext uri="{A12FA001-AC4F-418D-AE19-62706E023703}">
                      <ahyp:hlinkClr xmlns:ahyp="http://schemas.microsoft.com/office/drawing/2018/hyperlinkcolor" val="tx"/>
                    </a:ext>
                  </a:extLst>
                </a:hlinkClick>
              </a:rPr>
              <a:t>智慧排水解决方案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7" name="矩形 166">
            <a:extLst>
              <a:ext uri="{FF2B5EF4-FFF2-40B4-BE49-F238E27FC236}">
                <a16:creationId xmlns:a16="http://schemas.microsoft.com/office/drawing/2014/main" id="{A6B52E7E-CB65-44E4-8B6C-043063BB6180}"/>
              </a:ext>
            </a:extLst>
          </p:cNvPr>
          <p:cNvSpPr/>
          <p:nvPr/>
        </p:nvSpPr>
        <p:spPr>
          <a:xfrm>
            <a:off x="6210734" y="2943802"/>
            <a:ext cx="141577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28">
                  <a:extLst>
                    <a:ext uri="{A12FA001-AC4F-418D-AE19-62706E023703}">
                      <ahyp:hlinkClr xmlns:ahyp="http://schemas.microsoft.com/office/drawing/2018/hyperlinkcolor" val="tx"/>
                    </a:ext>
                  </a:extLst>
                </a:hlinkClick>
              </a:rPr>
              <a:t>智慧供水解决方案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8" name="矩形 167">
            <a:extLst>
              <a:ext uri="{FF2B5EF4-FFF2-40B4-BE49-F238E27FC236}">
                <a16:creationId xmlns:a16="http://schemas.microsoft.com/office/drawing/2014/main" id="{97F2BE60-B5FA-4D1C-B7BC-1BDD9A892563}"/>
              </a:ext>
            </a:extLst>
          </p:cNvPr>
          <p:cNvSpPr/>
          <p:nvPr/>
        </p:nvSpPr>
        <p:spPr>
          <a:xfrm>
            <a:off x="7704656" y="2912858"/>
            <a:ext cx="2031325"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29">
                  <a:extLst>
                    <a:ext uri="{A12FA001-AC4F-418D-AE19-62706E023703}">
                      <ahyp:hlinkClr xmlns:ahyp="http://schemas.microsoft.com/office/drawing/2018/hyperlinkcolor" val="tx"/>
                    </a:ext>
                  </a:extLst>
                </a:hlinkClick>
              </a:rPr>
              <a:t>农村污水智慧运营管理平台</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69" name="矩形 168">
            <a:extLst>
              <a:ext uri="{FF2B5EF4-FFF2-40B4-BE49-F238E27FC236}">
                <a16:creationId xmlns:a16="http://schemas.microsoft.com/office/drawing/2014/main" id="{F4097906-C26A-459C-88E0-5216A0773460}"/>
              </a:ext>
            </a:extLst>
          </p:cNvPr>
          <p:cNvSpPr/>
          <p:nvPr/>
        </p:nvSpPr>
        <p:spPr>
          <a:xfrm>
            <a:off x="1749915" y="3442838"/>
            <a:ext cx="1975221" cy="276999"/>
          </a:xfrm>
          <a:prstGeom prst="rect">
            <a:avLst/>
          </a:prstGeom>
        </p:spPr>
        <p:txBody>
          <a:bodyPr wrap="none">
            <a:spAutoFit/>
          </a:bodyPr>
          <a:lstStyle/>
          <a:p>
            <a:pPr latinLnBrk="1"/>
            <a:r>
              <a:rPr lang="en-US" altLang="zh-CN" sz="1200" dirty="0">
                <a:solidFill>
                  <a:srgbClr val="00B0F0"/>
                </a:solidFill>
                <a:latin typeface="微软雅黑" panose="020B0503020204020204" pitchFamily="34" charset="-122"/>
                <a:ea typeface="微软雅黑" panose="020B0503020204020204" pitchFamily="34" charset="-122"/>
                <a:hlinkClick r:id="rId30">
                  <a:extLst>
                    <a:ext uri="{A12FA001-AC4F-418D-AE19-62706E023703}">
                      <ahyp:hlinkClr xmlns:ahyp="http://schemas.microsoft.com/office/drawing/2018/hyperlinkcolor" val="tx"/>
                    </a:ext>
                  </a:extLst>
                </a:hlinkClick>
              </a:rPr>
              <a:t>BIM+</a:t>
            </a:r>
            <a:r>
              <a:rPr lang="zh-CN" altLang="en-US" sz="1200" dirty="0">
                <a:solidFill>
                  <a:srgbClr val="00B0F0"/>
                </a:solidFill>
                <a:latin typeface="微软雅黑" panose="020B0503020204020204" pitchFamily="34" charset="-122"/>
                <a:ea typeface="微软雅黑" panose="020B0503020204020204" pitchFamily="34" charset="-122"/>
                <a:hlinkClick r:id="rId30">
                  <a:extLst>
                    <a:ext uri="{A12FA001-AC4F-418D-AE19-62706E023703}">
                      <ahyp:hlinkClr xmlns:ahyp="http://schemas.microsoft.com/office/drawing/2018/hyperlinkcolor" val="tx"/>
                    </a:ext>
                  </a:extLst>
                </a:hlinkClick>
              </a:rPr>
              <a:t>装配式人才培养方案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0" name="矩形 169">
            <a:extLst>
              <a:ext uri="{FF2B5EF4-FFF2-40B4-BE49-F238E27FC236}">
                <a16:creationId xmlns:a16="http://schemas.microsoft.com/office/drawing/2014/main" id="{FA4C6E34-1356-4735-8BF5-D2A7E9EC575A}"/>
              </a:ext>
            </a:extLst>
          </p:cNvPr>
          <p:cNvSpPr/>
          <p:nvPr/>
        </p:nvSpPr>
        <p:spPr>
          <a:xfrm>
            <a:off x="4017735" y="3442838"/>
            <a:ext cx="233910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31">
                  <a:extLst>
                    <a:ext uri="{A12FA001-AC4F-418D-AE19-62706E023703}">
                      <ahyp:hlinkClr xmlns:ahyp="http://schemas.microsoft.com/office/drawing/2018/hyperlinkcolor" val="tx"/>
                    </a:ext>
                  </a:extLst>
                </a:hlinkClick>
              </a:rPr>
              <a:t>智能建造专业建设整体解决方案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1" name="矩形 170">
            <a:extLst>
              <a:ext uri="{FF2B5EF4-FFF2-40B4-BE49-F238E27FC236}">
                <a16:creationId xmlns:a16="http://schemas.microsoft.com/office/drawing/2014/main" id="{130B0E68-72E8-4A00-B640-8DCB1CA26BE9}"/>
              </a:ext>
            </a:extLst>
          </p:cNvPr>
          <p:cNvSpPr/>
          <p:nvPr/>
        </p:nvSpPr>
        <p:spPr>
          <a:xfrm>
            <a:off x="6607381" y="3442838"/>
            <a:ext cx="233910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32">
                  <a:extLst>
                    <a:ext uri="{A12FA001-AC4F-418D-AE19-62706E023703}">
                      <ahyp:hlinkClr xmlns:ahyp="http://schemas.microsoft.com/office/drawing/2018/hyperlinkcolor" val="tx"/>
                    </a:ext>
                  </a:extLst>
                </a:hlinkClick>
              </a:rPr>
              <a:t>数字建筑人才培养整体解决方案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2" name="矩形 171">
            <a:extLst>
              <a:ext uri="{FF2B5EF4-FFF2-40B4-BE49-F238E27FC236}">
                <a16:creationId xmlns:a16="http://schemas.microsoft.com/office/drawing/2014/main" id="{1D9A5B27-18C5-4EB6-8E2C-B57F20F1A322}"/>
              </a:ext>
            </a:extLst>
          </p:cNvPr>
          <p:cNvSpPr/>
          <p:nvPr/>
        </p:nvSpPr>
        <p:spPr>
          <a:xfrm>
            <a:off x="9197027" y="3491425"/>
            <a:ext cx="233910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33">
                  <a:extLst>
                    <a:ext uri="{A12FA001-AC4F-418D-AE19-62706E023703}">
                      <ahyp:hlinkClr xmlns:ahyp="http://schemas.microsoft.com/office/drawing/2018/hyperlinkcolor" val="tx"/>
                    </a:ext>
                  </a:extLst>
                </a:hlinkClick>
              </a:rPr>
              <a:t>建筑学数字化升级整体解决方案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3" name="矩形 172">
            <a:extLst>
              <a:ext uri="{FF2B5EF4-FFF2-40B4-BE49-F238E27FC236}">
                <a16:creationId xmlns:a16="http://schemas.microsoft.com/office/drawing/2014/main" id="{C12F2BA8-FA97-4550-8F88-125E40B8BB28}"/>
              </a:ext>
            </a:extLst>
          </p:cNvPr>
          <p:cNvSpPr/>
          <p:nvPr/>
        </p:nvSpPr>
        <p:spPr>
          <a:xfrm>
            <a:off x="1749915" y="3673008"/>
            <a:ext cx="2646878"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34">
                  <a:extLst>
                    <a:ext uri="{A12FA001-AC4F-418D-AE19-62706E023703}">
                      <ahyp:hlinkClr xmlns:ahyp="http://schemas.microsoft.com/office/drawing/2018/hyperlinkcolor" val="tx"/>
                    </a:ext>
                  </a:extLst>
                </a:hlinkClick>
              </a:rPr>
              <a:t>数字造价全过程管理一体化建设方案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4" name="矩形 173">
            <a:extLst>
              <a:ext uri="{FF2B5EF4-FFF2-40B4-BE49-F238E27FC236}">
                <a16:creationId xmlns:a16="http://schemas.microsoft.com/office/drawing/2014/main" id="{D3F129A5-358A-4791-8D45-715C4942A995}"/>
              </a:ext>
            </a:extLst>
          </p:cNvPr>
          <p:cNvSpPr/>
          <p:nvPr/>
        </p:nvSpPr>
        <p:spPr>
          <a:xfrm>
            <a:off x="5000383" y="3693175"/>
            <a:ext cx="2492990"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35">
                  <a:extLst>
                    <a:ext uri="{A12FA001-AC4F-418D-AE19-62706E023703}">
                      <ahyp:hlinkClr xmlns:ahyp="http://schemas.microsoft.com/office/drawing/2018/hyperlinkcolor" val="tx"/>
                    </a:ext>
                  </a:extLst>
                </a:hlinkClick>
              </a:rPr>
              <a:t>建筑工程虚拟仿真实训室建设方案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5" name="矩形 174">
            <a:extLst>
              <a:ext uri="{FF2B5EF4-FFF2-40B4-BE49-F238E27FC236}">
                <a16:creationId xmlns:a16="http://schemas.microsoft.com/office/drawing/2014/main" id="{F768B45E-EF64-44BD-B258-B0B2140D3969}"/>
              </a:ext>
            </a:extLst>
          </p:cNvPr>
          <p:cNvSpPr/>
          <p:nvPr/>
        </p:nvSpPr>
        <p:spPr>
          <a:xfrm>
            <a:off x="7798464" y="3690761"/>
            <a:ext cx="1861407" cy="276999"/>
          </a:xfrm>
          <a:prstGeom prst="rect">
            <a:avLst/>
          </a:prstGeom>
        </p:spPr>
        <p:txBody>
          <a:bodyPr wrap="none">
            <a:spAutoFit/>
          </a:bodyPr>
          <a:lstStyle/>
          <a:p>
            <a:pPr latinLnBrk="1"/>
            <a:r>
              <a:rPr lang="en-US" altLang="zh-CN" sz="1200" dirty="0">
                <a:solidFill>
                  <a:srgbClr val="00B0F0"/>
                </a:solidFill>
                <a:latin typeface="微软雅黑" panose="020B0503020204020204" pitchFamily="34" charset="-122"/>
                <a:ea typeface="微软雅黑" panose="020B0503020204020204" pitchFamily="34" charset="-122"/>
                <a:hlinkClick r:id="rId36">
                  <a:extLst>
                    <a:ext uri="{A12FA001-AC4F-418D-AE19-62706E023703}">
                      <ahyp:hlinkClr xmlns:ahyp="http://schemas.microsoft.com/office/drawing/2018/hyperlinkcolor" val="tx"/>
                    </a:ext>
                  </a:extLst>
                </a:hlinkClick>
              </a:rPr>
              <a:t>BIM</a:t>
            </a:r>
            <a:r>
              <a:rPr lang="zh-CN" altLang="en-US" sz="1200" dirty="0">
                <a:solidFill>
                  <a:srgbClr val="00B0F0"/>
                </a:solidFill>
                <a:latin typeface="微软雅黑" panose="020B0503020204020204" pitchFamily="34" charset="-122"/>
                <a:ea typeface="微软雅黑" panose="020B0503020204020204" pitchFamily="34" charset="-122"/>
                <a:hlinkClick r:id="rId36">
                  <a:extLst>
                    <a:ext uri="{A12FA001-AC4F-418D-AE19-62706E023703}">
                      <ahyp:hlinkClr xmlns:ahyp="http://schemas.microsoft.com/office/drawing/2018/hyperlinkcolor" val="tx"/>
                    </a:ext>
                  </a:extLst>
                </a:hlinkClick>
              </a:rPr>
              <a:t>一体化教学解决方案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6" name="矩形 175">
            <a:extLst>
              <a:ext uri="{FF2B5EF4-FFF2-40B4-BE49-F238E27FC236}">
                <a16:creationId xmlns:a16="http://schemas.microsoft.com/office/drawing/2014/main" id="{D04102AC-56C5-4115-B5DF-2A2DC6379EFA}"/>
              </a:ext>
            </a:extLst>
          </p:cNvPr>
          <p:cNvSpPr/>
          <p:nvPr/>
        </p:nvSpPr>
        <p:spPr>
          <a:xfrm>
            <a:off x="1749915" y="4029014"/>
            <a:ext cx="1723549"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37">
                  <a:extLst>
                    <a:ext uri="{A12FA001-AC4F-418D-AE19-62706E023703}">
                      <ahyp:hlinkClr xmlns:ahyp="http://schemas.microsoft.com/office/drawing/2018/hyperlinkcolor" val="tx"/>
                    </a:ext>
                  </a:extLst>
                </a:hlinkClick>
              </a:rPr>
              <a:t>数字供采整体解决方案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7" name="矩形 176">
            <a:extLst>
              <a:ext uri="{FF2B5EF4-FFF2-40B4-BE49-F238E27FC236}">
                <a16:creationId xmlns:a16="http://schemas.microsoft.com/office/drawing/2014/main" id="{EC372D07-568A-45CB-B29D-29B0155F701F}"/>
              </a:ext>
            </a:extLst>
          </p:cNvPr>
          <p:cNvSpPr/>
          <p:nvPr/>
        </p:nvSpPr>
        <p:spPr>
          <a:xfrm>
            <a:off x="1749915" y="4486344"/>
            <a:ext cx="1877437"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38">
                  <a:extLst>
                    <a:ext uri="{A12FA001-AC4F-418D-AE19-62706E023703}">
                      <ahyp:hlinkClr xmlns:ahyp="http://schemas.microsoft.com/office/drawing/2018/hyperlinkcolor" val="tx"/>
                    </a:ext>
                  </a:extLst>
                </a:hlinkClick>
              </a:rPr>
              <a:t>数字新成本整体解决方案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8" name="矩形 177">
            <a:extLst>
              <a:ext uri="{FF2B5EF4-FFF2-40B4-BE49-F238E27FC236}">
                <a16:creationId xmlns:a16="http://schemas.microsoft.com/office/drawing/2014/main" id="{56FB2DB6-928E-4703-86D1-F66EB5AB244A}"/>
              </a:ext>
            </a:extLst>
          </p:cNvPr>
          <p:cNvSpPr/>
          <p:nvPr/>
        </p:nvSpPr>
        <p:spPr>
          <a:xfrm>
            <a:off x="4127629" y="4486344"/>
            <a:ext cx="1723549"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39">
                  <a:extLst>
                    <a:ext uri="{A12FA001-AC4F-418D-AE19-62706E023703}">
                      <ahyp:hlinkClr xmlns:ahyp="http://schemas.microsoft.com/office/drawing/2018/hyperlinkcolor" val="tx"/>
                    </a:ext>
                  </a:extLst>
                </a:hlinkClick>
              </a:rPr>
              <a:t>数字城市整体解决方案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79" name="矩形 178">
            <a:extLst>
              <a:ext uri="{FF2B5EF4-FFF2-40B4-BE49-F238E27FC236}">
                <a16:creationId xmlns:a16="http://schemas.microsoft.com/office/drawing/2014/main" id="{E62C8880-14F5-44AB-BFAB-63733283A326}"/>
              </a:ext>
            </a:extLst>
          </p:cNvPr>
          <p:cNvSpPr/>
          <p:nvPr/>
        </p:nvSpPr>
        <p:spPr>
          <a:xfrm>
            <a:off x="6351455" y="4486344"/>
            <a:ext cx="1877437"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40">
                  <a:extLst>
                    <a:ext uri="{A12FA001-AC4F-418D-AE19-62706E023703}">
                      <ahyp:hlinkClr xmlns:ahyp="http://schemas.microsoft.com/office/drawing/2018/hyperlinkcolor" val="tx"/>
                    </a:ext>
                  </a:extLst>
                </a:hlinkClick>
              </a:rPr>
              <a:t>数字住建厅整体解决方案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80" name="矩形 179">
            <a:extLst>
              <a:ext uri="{FF2B5EF4-FFF2-40B4-BE49-F238E27FC236}">
                <a16:creationId xmlns:a16="http://schemas.microsoft.com/office/drawing/2014/main" id="{B2207D51-0F9A-4928-967A-6AFA057F8CC4}"/>
              </a:ext>
            </a:extLst>
          </p:cNvPr>
          <p:cNvSpPr/>
          <p:nvPr/>
        </p:nvSpPr>
        <p:spPr>
          <a:xfrm>
            <a:off x="8729168" y="4486344"/>
            <a:ext cx="2630848"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41">
                  <a:extLst>
                    <a:ext uri="{A12FA001-AC4F-418D-AE19-62706E023703}">
                      <ahyp:hlinkClr xmlns:ahyp="http://schemas.microsoft.com/office/drawing/2018/hyperlinkcolor" val="tx"/>
                    </a:ext>
                  </a:extLst>
                </a:hlinkClick>
              </a:rPr>
              <a:t>广联达</a:t>
            </a:r>
            <a:r>
              <a:rPr lang="en-US" altLang="zh-CN" sz="1200" dirty="0">
                <a:solidFill>
                  <a:srgbClr val="00B0F0"/>
                </a:solidFill>
                <a:latin typeface="微软雅黑" panose="020B0503020204020204" pitchFamily="34" charset="-122"/>
                <a:ea typeface="微软雅黑" panose="020B0503020204020204" pitchFamily="34" charset="-122"/>
                <a:hlinkClick r:id="rId41">
                  <a:extLst>
                    <a:ext uri="{A12FA001-AC4F-418D-AE19-62706E023703}">
                      <ahyp:hlinkClr xmlns:ahyp="http://schemas.microsoft.com/office/drawing/2018/hyperlinkcolor" val="tx"/>
                    </a:ext>
                  </a:extLst>
                </a:hlinkClick>
              </a:rPr>
              <a:t>BIM</a:t>
            </a:r>
            <a:r>
              <a:rPr lang="zh-CN" altLang="en-US" sz="1200" dirty="0">
                <a:solidFill>
                  <a:srgbClr val="00B0F0"/>
                </a:solidFill>
                <a:latin typeface="微软雅黑" panose="020B0503020204020204" pitchFamily="34" charset="-122"/>
                <a:ea typeface="微软雅黑" panose="020B0503020204020204" pitchFamily="34" charset="-122"/>
                <a:hlinkClick r:id="rId41">
                  <a:extLst>
                    <a:ext uri="{A12FA001-AC4F-418D-AE19-62706E023703}">
                      <ahyp:hlinkClr xmlns:ahyp="http://schemas.microsoft.com/office/drawing/2018/hyperlinkcolor" val="tx"/>
                    </a:ext>
                  </a:extLst>
                </a:hlinkClick>
              </a:rPr>
              <a:t>施工图智能审查解决方案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81" name="矩形 180">
            <a:extLst>
              <a:ext uri="{FF2B5EF4-FFF2-40B4-BE49-F238E27FC236}">
                <a16:creationId xmlns:a16="http://schemas.microsoft.com/office/drawing/2014/main" id="{9CD38E60-3310-4D54-A7B9-81F576185767}"/>
              </a:ext>
            </a:extLst>
          </p:cNvPr>
          <p:cNvSpPr/>
          <p:nvPr/>
        </p:nvSpPr>
        <p:spPr>
          <a:xfrm>
            <a:off x="1749915" y="4786808"/>
            <a:ext cx="2157963"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42">
                  <a:extLst>
                    <a:ext uri="{A12FA001-AC4F-418D-AE19-62706E023703}">
                      <ahyp:hlinkClr xmlns:ahyp="http://schemas.microsoft.com/office/drawing/2018/hyperlinkcolor" val="tx"/>
                    </a:ext>
                  </a:extLst>
                </a:hlinkClick>
              </a:rPr>
              <a:t>基于</a:t>
            </a:r>
            <a:r>
              <a:rPr lang="en-US" altLang="zh-CN" sz="1200" dirty="0">
                <a:solidFill>
                  <a:srgbClr val="00B0F0"/>
                </a:solidFill>
                <a:latin typeface="微软雅黑" panose="020B0503020204020204" pitchFamily="34" charset="-122"/>
                <a:ea typeface="微软雅黑" panose="020B0503020204020204" pitchFamily="34" charset="-122"/>
                <a:hlinkClick r:id="rId42">
                  <a:extLst>
                    <a:ext uri="{A12FA001-AC4F-418D-AE19-62706E023703}">
                      <ahyp:hlinkClr xmlns:ahyp="http://schemas.microsoft.com/office/drawing/2018/hyperlinkcolor" val="tx"/>
                    </a:ext>
                  </a:extLst>
                </a:hlinkClick>
              </a:rPr>
              <a:t>EIM</a:t>
            </a:r>
            <a:r>
              <a:rPr lang="zh-CN" altLang="en-US" sz="1200" dirty="0">
                <a:solidFill>
                  <a:srgbClr val="00B0F0"/>
                </a:solidFill>
                <a:latin typeface="微软雅黑" panose="020B0503020204020204" pitchFamily="34" charset="-122"/>
                <a:ea typeface="微软雅黑" panose="020B0503020204020204" pitchFamily="34" charset="-122"/>
                <a:hlinkClick r:id="rId42">
                  <a:extLst>
                    <a:ext uri="{A12FA001-AC4F-418D-AE19-62706E023703}">
                      <ahyp:hlinkClr xmlns:ahyp="http://schemas.microsoft.com/office/drawing/2018/hyperlinkcolor" val="tx"/>
                    </a:ext>
                  </a:extLst>
                </a:hlinkClick>
              </a:rPr>
              <a:t>的智慧生态解决方案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82" name="矩形 181">
            <a:extLst>
              <a:ext uri="{FF2B5EF4-FFF2-40B4-BE49-F238E27FC236}">
                <a16:creationId xmlns:a16="http://schemas.microsoft.com/office/drawing/2014/main" id="{E6637B29-D138-4DB8-898E-DC93DB9F0216}"/>
              </a:ext>
            </a:extLst>
          </p:cNvPr>
          <p:cNvSpPr/>
          <p:nvPr/>
        </p:nvSpPr>
        <p:spPr>
          <a:xfrm>
            <a:off x="4728184" y="4786808"/>
            <a:ext cx="3318537"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43">
                  <a:extLst>
                    <a:ext uri="{A12FA001-AC4F-418D-AE19-62706E023703}">
                      <ahyp:hlinkClr xmlns:ahyp="http://schemas.microsoft.com/office/drawing/2018/hyperlinkcolor" val="tx"/>
                    </a:ext>
                  </a:extLst>
                </a:hlinkClick>
              </a:rPr>
              <a:t>基于</a:t>
            </a:r>
            <a:r>
              <a:rPr lang="en-US" altLang="zh-CN" sz="1200" dirty="0">
                <a:solidFill>
                  <a:srgbClr val="00B0F0"/>
                </a:solidFill>
                <a:latin typeface="微软雅黑" panose="020B0503020204020204" pitchFamily="34" charset="-122"/>
                <a:ea typeface="微软雅黑" panose="020B0503020204020204" pitchFamily="34" charset="-122"/>
                <a:hlinkClick r:id="rId43">
                  <a:extLst>
                    <a:ext uri="{A12FA001-AC4F-418D-AE19-62706E023703}">
                      <ahyp:hlinkClr xmlns:ahyp="http://schemas.microsoft.com/office/drawing/2018/hyperlinkcolor" val="tx"/>
                    </a:ext>
                  </a:extLst>
                </a:hlinkClick>
              </a:rPr>
              <a:t>CIM</a:t>
            </a:r>
            <a:r>
              <a:rPr lang="zh-CN" altLang="en-US" sz="1200" dirty="0">
                <a:solidFill>
                  <a:srgbClr val="00B0F0"/>
                </a:solidFill>
                <a:latin typeface="微软雅黑" panose="020B0503020204020204" pitchFamily="34" charset="-122"/>
                <a:ea typeface="微软雅黑" panose="020B0503020204020204" pitchFamily="34" charset="-122"/>
                <a:hlinkClick r:id="rId43">
                  <a:extLst>
                    <a:ext uri="{A12FA001-AC4F-418D-AE19-62706E023703}">
                      <ahyp:hlinkClr xmlns:ahyp="http://schemas.microsoft.com/office/drawing/2018/hyperlinkcolor" val="tx"/>
                    </a:ext>
                  </a:extLst>
                </a:hlinkClick>
              </a:rPr>
              <a:t>的城市</a:t>
            </a:r>
            <a:r>
              <a:rPr lang="en-US" altLang="zh-CN" sz="1200" dirty="0">
                <a:solidFill>
                  <a:srgbClr val="00B0F0"/>
                </a:solidFill>
                <a:latin typeface="微软雅黑" panose="020B0503020204020204" pitchFamily="34" charset="-122"/>
                <a:ea typeface="微软雅黑" panose="020B0503020204020204" pitchFamily="34" charset="-122"/>
                <a:hlinkClick r:id="rId43">
                  <a:extLst>
                    <a:ext uri="{A12FA001-AC4F-418D-AE19-62706E023703}">
                      <ahyp:hlinkClr xmlns:ahyp="http://schemas.microsoft.com/office/drawing/2018/hyperlinkcolor" val="tx"/>
                    </a:ext>
                  </a:extLst>
                </a:hlinkClick>
              </a:rPr>
              <a:t>/</a:t>
            </a:r>
            <a:r>
              <a:rPr lang="zh-CN" altLang="en-US" sz="1200" dirty="0">
                <a:solidFill>
                  <a:srgbClr val="00B0F0"/>
                </a:solidFill>
                <a:latin typeface="微软雅黑" panose="020B0503020204020204" pitchFamily="34" charset="-122"/>
                <a:ea typeface="微软雅黑" panose="020B0503020204020204" pitchFamily="34" charset="-122"/>
                <a:hlinkClick r:id="rId43">
                  <a:extLst>
                    <a:ext uri="{A12FA001-AC4F-418D-AE19-62706E023703}">
                      <ahyp:hlinkClr xmlns:ahyp="http://schemas.microsoft.com/office/drawing/2018/hyperlinkcolor" val="tx"/>
                    </a:ext>
                  </a:extLst>
                </a:hlinkClick>
              </a:rPr>
              <a:t>园区规建管服一体化解决方案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83" name="矩形 182">
            <a:extLst>
              <a:ext uri="{FF2B5EF4-FFF2-40B4-BE49-F238E27FC236}">
                <a16:creationId xmlns:a16="http://schemas.microsoft.com/office/drawing/2014/main" id="{68A23907-802B-409A-91D2-0E6FE6666DEF}"/>
              </a:ext>
            </a:extLst>
          </p:cNvPr>
          <p:cNvSpPr/>
          <p:nvPr/>
        </p:nvSpPr>
        <p:spPr>
          <a:xfrm>
            <a:off x="8867026" y="4786808"/>
            <a:ext cx="2492990"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44">
                  <a:extLst>
                    <a:ext uri="{A12FA001-AC4F-418D-AE19-62706E023703}">
                      <ahyp:hlinkClr xmlns:ahyp="http://schemas.microsoft.com/office/drawing/2018/hyperlinkcolor" val="tx"/>
                    </a:ext>
                  </a:extLst>
                </a:hlinkClick>
              </a:rPr>
              <a:t>公共资源交易数字化整体解决方案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84" name="矩形 183">
            <a:extLst>
              <a:ext uri="{FF2B5EF4-FFF2-40B4-BE49-F238E27FC236}">
                <a16:creationId xmlns:a16="http://schemas.microsoft.com/office/drawing/2014/main" id="{F0447AE2-DDF5-486B-99C2-24DB0EC0A225}"/>
              </a:ext>
            </a:extLst>
          </p:cNvPr>
          <p:cNvSpPr/>
          <p:nvPr/>
        </p:nvSpPr>
        <p:spPr>
          <a:xfrm>
            <a:off x="1749915" y="5205051"/>
            <a:ext cx="1723549"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45">
                  <a:extLst>
                    <a:ext uri="{A12FA001-AC4F-418D-AE19-62706E023703}">
                      <ahyp:hlinkClr xmlns:ahyp="http://schemas.microsoft.com/office/drawing/2018/hyperlinkcolor" val="tx"/>
                    </a:ext>
                  </a:extLst>
                </a:hlinkClick>
              </a:rPr>
              <a:t>数字金融整体解决方案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85" name="矩形 184">
            <a:extLst>
              <a:ext uri="{FF2B5EF4-FFF2-40B4-BE49-F238E27FC236}">
                <a16:creationId xmlns:a16="http://schemas.microsoft.com/office/drawing/2014/main" id="{1360EF9B-535C-4B53-82D2-238622890283}"/>
              </a:ext>
            </a:extLst>
          </p:cNvPr>
          <p:cNvSpPr/>
          <p:nvPr/>
        </p:nvSpPr>
        <p:spPr>
          <a:xfrm>
            <a:off x="1749915" y="5699485"/>
            <a:ext cx="1415772" cy="276999"/>
          </a:xfrm>
          <a:prstGeom prst="rect">
            <a:avLst/>
          </a:prstGeom>
        </p:spPr>
        <p:txBody>
          <a:bodyPr wrap="none">
            <a:spAutoFit/>
          </a:bodyPr>
          <a:lstStyle/>
          <a:p>
            <a:pPr latinLnBrk="1"/>
            <a:r>
              <a:rPr lang="zh-CN" altLang="en-US" sz="1200" dirty="0">
                <a:solidFill>
                  <a:srgbClr val="00B0F0"/>
                </a:solidFill>
                <a:latin typeface="微软雅黑" panose="020B0503020204020204" pitchFamily="34" charset="-122"/>
                <a:ea typeface="微软雅黑" panose="020B0503020204020204" pitchFamily="34" charset="-122"/>
                <a:hlinkClick r:id="rId46">
                  <a:extLst>
                    <a:ext uri="{A12FA001-AC4F-418D-AE19-62706E023703}">
                      <ahyp:hlinkClr xmlns:ahyp="http://schemas.microsoft.com/office/drawing/2018/hyperlinkcolor" val="tx"/>
                    </a:ext>
                  </a:extLst>
                </a:hlinkClick>
              </a:rPr>
              <a:t>海外整体解决方案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186" name="矩形 185">
            <a:extLst>
              <a:ext uri="{FF2B5EF4-FFF2-40B4-BE49-F238E27FC236}">
                <a16:creationId xmlns:a16="http://schemas.microsoft.com/office/drawing/2014/main" id="{C7FAF4C2-B376-4459-BE99-CA29901C99B9}"/>
              </a:ext>
            </a:extLst>
          </p:cNvPr>
          <p:cNvSpPr/>
          <p:nvPr/>
        </p:nvSpPr>
        <p:spPr>
          <a:xfrm>
            <a:off x="3729842" y="5698887"/>
            <a:ext cx="2517036" cy="276999"/>
          </a:xfrm>
          <a:prstGeom prst="rect">
            <a:avLst/>
          </a:prstGeom>
        </p:spPr>
        <p:txBody>
          <a:bodyPr wrap="none">
            <a:spAutoFit/>
          </a:bodyPr>
          <a:lstStyle/>
          <a:p>
            <a:pPr latinLnBrk="1"/>
            <a:r>
              <a:rPr lang="en-US" altLang="zh-CN" sz="1200" dirty="0" err="1">
                <a:solidFill>
                  <a:srgbClr val="00B0F0"/>
                </a:solidFill>
                <a:latin typeface="微软雅黑" panose="020B0503020204020204" pitchFamily="34" charset="-122"/>
                <a:ea typeface="微软雅黑" panose="020B0503020204020204" pitchFamily="34" charset="-122"/>
                <a:hlinkClick r:id="rId47">
                  <a:extLst>
                    <a:ext uri="{A12FA001-AC4F-418D-AE19-62706E023703}">
                      <ahyp:hlinkClr xmlns:ahyp="http://schemas.microsoft.com/office/drawing/2018/hyperlinkcolor" val="tx"/>
                    </a:ext>
                  </a:extLst>
                </a:hlinkClick>
              </a:rPr>
              <a:t>Cubicost</a:t>
            </a:r>
            <a:r>
              <a:rPr lang="zh-CN" altLang="en-US" sz="1200" dirty="0">
                <a:solidFill>
                  <a:srgbClr val="00B0F0"/>
                </a:solidFill>
                <a:latin typeface="微软雅黑" panose="020B0503020204020204" pitchFamily="34" charset="-122"/>
                <a:ea typeface="微软雅黑" panose="020B0503020204020204" pitchFamily="34" charset="-122"/>
                <a:hlinkClick r:id="rId47">
                  <a:extLst>
                    <a:ext uri="{A12FA001-AC4F-418D-AE19-62706E023703}">
                      <ahyp:hlinkClr xmlns:ahyp="http://schemas.microsoft.com/office/drawing/2018/hyperlinkcolor" val="tx"/>
                    </a:ext>
                  </a:extLst>
                </a:hlinkClick>
              </a:rPr>
              <a:t>国际招投标整体解决方案</a:t>
            </a: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41" name="星形: 七角 40">
            <a:extLst>
              <a:ext uri="{FF2B5EF4-FFF2-40B4-BE49-F238E27FC236}">
                <a16:creationId xmlns:a16="http://schemas.microsoft.com/office/drawing/2014/main" id="{4020D7D9-739B-4598-A357-762833A4106E}"/>
              </a:ext>
            </a:extLst>
          </p:cNvPr>
          <p:cNvSpPr/>
          <p:nvPr/>
        </p:nvSpPr>
        <p:spPr>
          <a:xfrm>
            <a:off x="1497205" y="824693"/>
            <a:ext cx="2149379" cy="673265"/>
          </a:xfrm>
          <a:prstGeom prst="star7">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样例</a:t>
            </a:r>
          </a:p>
        </p:txBody>
      </p:sp>
    </p:spTree>
    <p:extLst>
      <p:ext uri="{BB962C8B-B14F-4D97-AF65-F5344CB8AC3E}">
        <p14:creationId xmlns:p14="http://schemas.microsoft.com/office/powerpoint/2010/main" val="12301284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9201" y="895639"/>
            <a:ext cx="11509820" cy="5637697"/>
          </a:xfrm>
          <a:prstGeom prst="rect">
            <a:avLst/>
          </a:prstGeom>
        </p:spPr>
        <p:txBody>
          <a:bodyPr wrap="square">
            <a:spAutoFit/>
          </a:bodyPr>
          <a:lstStyle/>
          <a:p>
            <a:pPr marL="601345" indent="-601345" defTabSz="906145">
              <a:lnSpc>
                <a:spcPct val="150000"/>
              </a:lnSpc>
            </a:pPr>
            <a:r>
              <a:rPr lang="zh-CN" altLang="en-US" sz="1865" b="1" dirty="0">
                <a:latin typeface="Arial" panose="020B0604020202020204" pitchFamily="34" charset="0"/>
                <a:ea typeface="微软雅黑" panose="020B0503020204020204" pitchFamily="34" charset="-122"/>
                <a:sym typeface="Arial" panose="020B0604020202020204" pitchFamily="34" charset="0"/>
              </a:rPr>
              <a:t>第一部分：公司基本情况</a:t>
            </a:r>
            <a:r>
              <a:rPr lang="en-US" altLang="zh-CN" sz="1865" b="1" dirty="0">
                <a:latin typeface="Arial" panose="020B0604020202020204" pitchFamily="34" charset="0"/>
                <a:ea typeface="微软雅黑" panose="020B0503020204020204" pitchFamily="34" charset="-122"/>
                <a:sym typeface="Arial" panose="020B0604020202020204" pitchFamily="34" charset="0"/>
              </a:rPr>
              <a:t> </a:t>
            </a: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基本情况，组织架构和人员，公司所处行业趋势，公司业务全景图，公司客户全景图</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601345" indent="-601345" defTabSz="906145">
              <a:lnSpc>
                <a:spcPct val="150000"/>
              </a:lnSpc>
            </a:pPr>
            <a:r>
              <a:rPr lang="zh-CN" altLang="en-US" sz="1865" b="1" dirty="0">
                <a:solidFill>
                  <a:srgbClr val="C00000"/>
                </a:solidFill>
                <a:latin typeface="Arial" panose="020B0604020202020204" pitchFamily="34" charset="0"/>
                <a:ea typeface="微软雅黑" panose="020B0503020204020204" pitchFamily="34" charset="-122"/>
                <a:sym typeface="Arial" panose="020B0604020202020204" pitchFamily="34" charset="0"/>
              </a:rPr>
              <a:t>第二部分：待合作解决方案的基本情况</a:t>
            </a:r>
            <a:endParaRPr lang="en-US" altLang="zh-CN" sz="1865"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具体的业务场景、趋势、市场空间、友商和客户（含竞争力）</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合作解决方案及其功能清单</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合作解决方案的</a:t>
            </a:r>
            <a:r>
              <a:rPr lang="en-US" altLang="zh-CN" sz="1865" dirty="0">
                <a:latin typeface="Arial" panose="020B0604020202020204" pitchFamily="34" charset="0"/>
                <a:ea typeface="微软雅黑" panose="020B0503020204020204" pitchFamily="34" charset="-122"/>
                <a:sym typeface="Arial" panose="020B0604020202020204" pitchFamily="34" charset="0"/>
              </a:rPr>
              <a:t>4A</a:t>
            </a:r>
            <a:r>
              <a:rPr lang="zh-CN" altLang="en-US" sz="1865" dirty="0">
                <a:latin typeface="Arial" panose="020B0604020202020204" pitchFamily="34" charset="0"/>
                <a:ea typeface="微软雅黑" panose="020B0503020204020204" pitchFamily="34" charset="-122"/>
                <a:sym typeface="Arial" panose="020B0604020202020204" pitchFamily="34" charset="0"/>
              </a:rPr>
              <a:t>架构、部署架构</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解决方案</a:t>
            </a:r>
            <a:r>
              <a:rPr lang="en-US" altLang="zh-CN" sz="1865" dirty="0">
                <a:latin typeface="Arial" panose="020B0604020202020204" pitchFamily="34" charset="0"/>
                <a:ea typeface="微软雅黑" panose="020B0503020204020204" pitchFamily="34" charset="-122"/>
                <a:sym typeface="Arial" panose="020B0604020202020204" pitchFamily="34" charset="0"/>
              </a:rPr>
              <a:t>Offering</a:t>
            </a:r>
            <a:r>
              <a:rPr lang="zh-CN" altLang="en-US" sz="1865" dirty="0">
                <a:latin typeface="Arial" panose="020B0604020202020204" pitchFamily="34" charset="0"/>
                <a:ea typeface="微软雅黑" panose="020B0503020204020204" pitchFamily="34" charset="-122"/>
                <a:sym typeface="Arial" panose="020B0604020202020204" pitchFamily="34" charset="0"/>
              </a:rPr>
              <a:t>设计</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客户案例</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解决方案拓展策略和商业目标</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交易、交付和运维模式、团队矩阵</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研发策略（版本节奏）</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共建共营共销的投入</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与华为合作的组织和机制、期望、诉求、建议</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p:txBody>
      </p:sp>
      <p:sp>
        <p:nvSpPr>
          <p:cNvPr id="8" name="副标题 1"/>
          <p:cNvSpPr>
            <a:spLocks noGrp="1"/>
          </p:cNvSpPr>
          <p:nvPr>
            <p:ph type="subTitle" idx="1"/>
          </p:nvPr>
        </p:nvSpPr>
        <p:spPr>
          <a:xfrm>
            <a:off x="349200" y="14400"/>
            <a:ext cx="10742400" cy="777600"/>
          </a:xfrm>
        </p:spPr>
        <p:txBody>
          <a:bodyPr lIns="0" tIns="0" rIns="0" bIns="0" anchor="ctr">
            <a:noAutofit/>
          </a:bodyPr>
          <a:lstStyle/>
          <a:p>
            <a:pPr>
              <a:lnSpc>
                <a:spcPts val="3430"/>
              </a:lnSpc>
            </a:pPr>
            <a:r>
              <a:rPr lang="zh-CN" altLang="en-US" sz="2800" dirty="0">
                <a:solidFill>
                  <a:srgbClr val="C00000"/>
                </a:solidFill>
                <a:sym typeface="Arial" panose="020B0604020202020204" pitchFamily="34" charset="0"/>
              </a:rPr>
              <a:t>目录</a:t>
            </a:r>
          </a:p>
        </p:txBody>
      </p:sp>
    </p:spTree>
    <p:extLst>
      <p:ext uri="{BB962C8B-B14F-4D97-AF65-F5344CB8AC3E}">
        <p14:creationId xmlns:p14="http://schemas.microsoft.com/office/powerpoint/2010/main" val="228501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副标题 64">
            <a:extLst>
              <a:ext uri="{FF2B5EF4-FFF2-40B4-BE49-F238E27FC236}">
                <a16:creationId xmlns:a16="http://schemas.microsoft.com/office/drawing/2014/main" id="{BF4CFABB-F0AD-46E7-A51F-D0E16F2FA9BB}"/>
              </a:ext>
            </a:extLst>
          </p:cNvPr>
          <p:cNvSpPr>
            <a:spLocks noGrp="1"/>
          </p:cNvSpPr>
          <p:nvPr>
            <p:ph type="subTitle" idx="1"/>
          </p:nvPr>
        </p:nvSpPr>
        <p:spPr/>
        <p:txBody>
          <a:bodyPr/>
          <a:lstStyle/>
          <a:p>
            <a:r>
              <a:rPr lang="zh-CN" altLang="en-US" dirty="0"/>
              <a:t>待合作解决方案的具体业务场景：</a:t>
            </a:r>
            <a:r>
              <a:rPr lang="zh-CN" altLang="en-US" sz="2000" dirty="0"/>
              <a:t>具体的场景描述</a:t>
            </a:r>
            <a:endParaRPr lang="zh-CN" altLang="en-US" dirty="0"/>
          </a:p>
        </p:txBody>
      </p:sp>
    </p:spTree>
    <p:extLst>
      <p:ext uri="{BB962C8B-B14F-4D97-AF65-F5344CB8AC3E}">
        <p14:creationId xmlns:p14="http://schemas.microsoft.com/office/powerpoint/2010/main" val="37844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副标题 64">
            <a:extLst>
              <a:ext uri="{FF2B5EF4-FFF2-40B4-BE49-F238E27FC236}">
                <a16:creationId xmlns:a16="http://schemas.microsoft.com/office/drawing/2014/main" id="{48162DFB-7DC8-4AD2-98EE-0B4B57EC52CA}"/>
              </a:ext>
            </a:extLst>
          </p:cNvPr>
          <p:cNvSpPr>
            <a:spLocks noGrp="1"/>
          </p:cNvSpPr>
          <p:nvPr>
            <p:ph type="subTitle" idx="1"/>
          </p:nvPr>
        </p:nvSpPr>
        <p:spPr/>
        <p:txBody>
          <a:bodyPr/>
          <a:lstStyle/>
          <a:p>
            <a:r>
              <a:rPr lang="zh-CN" altLang="en-US" dirty="0"/>
              <a:t>待合作解决方案的具体业务场景：</a:t>
            </a:r>
            <a:r>
              <a:rPr lang="zh-CN" altLang="en-US" sz="2000" dirty="0"/>
              <a:t>业务部署挑战和业务场景描述</a:t>
            </a:r>
            <a:endParaRPr lang="zh-CN" altLang="en-US" dirty="0"/>
          </a:p>
        </p:txBody>
      </p:sp>
      <p:grpSp>
        <p:nvGrpSpPr>
          <p:cNvPr id="60" name="组合 59"/>
          <p:cNvGrpSpPr/>
          <p:nvPr/>
        </p:nvGrpSpPr>
        <p:grpSpPr>
          <a:xfrm>
            <a:off x="281511" y="1312305"/>
            <a:ext cx="6408351" cy="4668499"/>
            <a:chOff x="6206268" y="533193"/>
            <a:chExt cx="8218634" cy="5937013"/>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6268" y="533193"/>
              <a:ext cx="7918049" cy="5937013"/>
            </a:xfrm>
            <a:prstGeom prst="rect">
              <a:avLst/>
            </a:prstGeom>
          </p:spPr>
        </p:pic>
        <p:sp>
          <p:nvSpPr>
            <p:cNvPr id="4" name="椭圆 3"/>
            <p:cNvSpPr/>
            <p:nvPr/>
          </p:nvSpPr>
          <p:spPr>
            <a:xfrm>
              <a:off x="7330370" y="5079565"/>
              <a:ext cx="1080000" cy="1080000"/>
            </a:xfrm>
            <a:prstGeom prst="ellipse">
              <a:avLst/>
            </a:prstGeom>
            <a:solidFill>
              <a:srgbClr val="AA0C00"/>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 name="椭圆 4"/>
            <p:cNvSpPr/>
            <p:nvPr/>
          </p:nvSpPr>
          <p:spPr>
            <a:xfrm>
              <a:off x="6532607" y="818976"/>
              <a:ext cx="1080000" cy="1080000"/>
            </a:xfrm>
            <a:prstGeom prst="ellipse">
              <a:avLst/>
            </a:prstGeom>
            <a:solidFill>
              <a:srgbClr val="00A5B8"/>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椭圆 5"/>
            <p:cNvSpPr/>
            <p:nvPr/>
          </p:nvSpPr>
          <p:spPr>
            <a:xfrm>
              <a:off x="6534988" y="3661889"/>
              <a:ext cx="1080000" cy="1080000"/>
            </a:xfrm>
            <a:prstGeom prst="ellipse">
              <a:avLst/>
            </a:prstGeom>
            <a:solidFill>
              <a:srgbClr val="FF8B00"/>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 name="椭圆 6"/>
            <p:cNvSpPr/>
            <p:nvPr/>
          </p:nvSpPr>
          <p:spPr>
            <a:xfrm>
              <a:off x="7325608" y="2234689"/>
              <a:ext cx="1080000" cy="1080000"/>
            </a:xfrm>
            <a:prstGeom prst="ellipse">
              <a:avLst/>
            </a:prstGeom>
            <a:solidFill>
              <a:srgbClr val="87B81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文本框 7"/>
            <p:cNvSpPr txBox="1"/>
            <p:nvPr/>
          </p:nvSpPr>
          <p:spPr>
            <a:xfrm>
              <a:off x="7812152" y="1066590"/>
              <a:ext cx="588871" cy="639376"/>
            </a:xfrm>
            <a:prstGeom prst="rect">
              <a:avLst/>
            </a:prstGeom>
            <a:noFill/>
          </p:spPr>
          <p:txBody>
            <a:bodyPr wrap="none" rtlCol="0">
              <a:spAutoFit/>
            </a:bodyPr>
            <a:lstStyle/>
            <a:p>
              <a:r>
                <a:rPr lang="en-US" altLang="zh-CN" sz="2665" dirty="0">
                  <a:solidFill>
                    <a:schemeClr val="tx1">
                      <a:lumMod val="65000"/>
                      <a:lumOff val="35000"/>
                    </a:schemeClr>
                  </a:solidFill>
                  <a:latin typeface="Impact" panose="020B0806030902050204" pitchFamily="34" charset="0"/>
                </a:rPr>
                <a:t>01</a:t>
              </a:r>
              <a:endParaRPr lang="zh-CN" altLang="en-US" sz="2665" dirty="0">
                <a:solidFill>
                  <a:schemeClr val="tx1">
                    <a:lumMod val="65000"/>
                    <a:lumOff val="35000"/>
                  </a:schemeClr>
                </a:solidFill>
                <a:latin typeface="Impact" panose="020B0806030902050204" pitchFamily="34" charset="0"/>
              </a:endParaRPr>
            </a:p>
          </p:txBody>
        </p:sp>
        <p:sp>
          <p:nvSpPr>
            <p:cNvPr id="9" name="文本框 8"/>
            <p:cNvSpPr txBox="1"/>
            <p:nvPr/>
          </p:nvSpPr>
          <p:spPr>
            <a:xfrm>
              <a:off x="8598216" y="2482301"/>
              <a:ext cx="638228" cy="639376"/>
            </a:xfrm>
            <a:prstGeom prst="rect">
              <a:avLst/>
            </a:prstGeom>
            <a:noFill/>
          </p:spPr>
          <p:txBody>
            <a:bodyPr wrap="none" rtlCol="0">
              <a:spAutoFit/>
            </a:bodyPr>
            <a:lstStyle/>
            <a:p>
              <a:r>
                <a:rPr lang="en-US" altLang="zh-CN" sz="2665" dirty="0">
                  <a:solidFill>
                    <a:schemeClr val="tx1">
                      <a:lumMod val="65000"/>
                      <a:lumOff val="35000"/>
                    </a:schemeClr>
                  </a:solidFill>
                  <a:latin typeface="Impact" panose="020B0806030902050204" pitchFamily="34" charset="0"/>
                </a:rPr>
                <a:t>02</a:t>
              </a:r>
              <a:endParaRPr lang="zh-CN" altLang="en-US" sz="2665" dirty="0">
                <a:solidFill>
                  <a:schemeClr val="tx1">
                    <a:lumMod val="65000"/>
                    <a:lumOff val="35000"/>
                  </a:schemeClr>
                </a:solidFill>
                <a:latin typeface="Impact" panose="020B0806030902050204" pitchFamily="34" charset="0"/>
              </a:endParaRPr>
            </a:p>
          </p:txBody>
        </p:sp>
        <p:sp>
          <p:nvSpPr>
            <p:cNvPr id="10" name="文本框 9"/>
            <p:cNvSpPr txBox="1"/>
            <p:nvPr/>
          </p:nvSpPr>
          <p:spPr>
            <a:xfrm>
              <a:off x="7812152" y="3904739"/>
              <a:ext cx="649618" cy="639376"/>
            </a:xfrm>
            <a:prstGeom prst="rect">
              <a:avLst/>
            </a:prstGeom>
            <a:noFill/>
          </p:spPr>
          <p:txBody>
            <a:bodyPr wrap="none" rtlCol="0">
              <a:spAutoFit/>
            </a:bodyPr>
            <a:lstStyle/>
            <a:p>
              <a:r>
                <a:rPr lang="en-US" altLang="zh-CN" sz="2665" dirty="0">
                  <a:solidFill>
                    <a:schemeClr val="tx1">
                      <a:lumMod val="65000"/>
                      <a:lumOff val="35000"/>
                    </a:schemeClr>
                  </a:solidFill>
                  <a:latin typeface="Impact" panose="020B0806030902050204" pitchFamily="34" charset="0"/>
                </a:rPr>
                <a:t>03</a:t>
              </a:r>
              <a:endParaRPr lang="zh-CN" altLang="en-US" sz="2665" dirty="0">
                <a:solidFill>
                  <a:schemeClr val="tx1">
                    <a:lumMod val="65000"/>
                    <a:lumOff val="35000"/>
                  </a:schemeClr>
                </a:solidFill>
                <a:latin typeface="Impact" panose="020B0806030902050204" pitchFamily="34" charset="0"/>
              </a:endParaRPr>
            </a:p>
          </p:txBody>
        </p:sp>
        <p:sp>
          <p:nvSpPr>
            <p:cNvPr id="11" name="文本框 10"/>
            <p:cNvSpPr txBox="1"/>
            <p:nvPr/>
          </p:nvSpPr>
          <p:spPr>
            <a:xfrm>
              <a:off x="8598216" y="5327178"/>
              <a:ext cx="638228" cy="639376"/>
            </a:xfrm>
            <a:prstGeom prst="rect">
              <a:avLst/>
            </a:prstGeom>
            <a:noFill/>
          </p:spPr>
          <p:txBody>
            <a:bodyPr wrap="none" rtlCol="0">
              <a:spAutoFit/>
            </a:bodyPr>
            <a:lstStyle/>
            <a:p>
              <a:r>
                <a:rPr lang="en-US" altLang="zh-CN" sz="2665" dirty="0">
                  <a:solidFill>
                    <a:schemeClr val="tx1">
                      <a:lumMod val="65000"/>
                      <a:lumOff val="35000"/>
                    </a:schemeClr>
                  </a:solidFill>
                  <a:latin typeface="Impact" panose="020B0806030902050204" pitchFamily="34" charset="0"/>
                </a:rPr>
                <a:t>04</a:t>
              </a:r>
              <a:endParaRPr lang="zh-CN" altLang="en-US" sz="2665" dirty="0">
                <a:solidFill>
                  <a:schemeClr val="tx1">
                    <a:lumMod val="65000"/>
                    <a:lumOff val="35000"/>
                  </a:schemeClr>
                </a:solidFill>
                <a:latin typeface="Impact" panose="020B0806030902050204" pitchFamily="34" charset="0"/>
              </a:endParaRPr>
            </a:p>
          </p:txBody>
        </p:sp>
        <p:grpSp>
          <p:nvGrpSpPr>
            <p:cNvPr id="12" name="组合 11"/>
            <p:cNvGrpSpPr/>
            <p:nvPr/>
          </p:nvGrpSpPr>
          <p:grpSpPr>
            <a:xfrm>
              <a:off x="7509619" y="5280782"/>
              <a:ext cx="628650" cy="628650"/>
              <a:chOff x="4219575" y="4668838"/>
              <a:chExt cx="442913" cy="442913"/>
            </a:xfrm>
            <a:solidFill>
              <a:schemeClr val="bg1"/>
            </a:solidFill>
          </p:grpSpPr>
          <p:sp>
            <p:nvSpPr>
              <p:cNvPr id="13" name="Freeform 5"/>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14"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600"/>
              </a:p>
            </p:txBody>
          </p:sp>
          <p:sp>
            <p:nvSpPr>
              <p:cNvPr id="15" name="Rectangle 7"/>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600"/>
              </a:p>
            </p:txBody>
          </p:sp>
          <p:sp>
            <p:nvSpPr>
              <p:cNvPr id="16"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600"/>
              </a:p>
            </p:txBody>
          </p:sp>
          <p:sp>
            <p:nvSpPr>
              <p:cNvPr id="17" name="Rectangle 9"/>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600"/>
              </a:p>
            </p:txBody>
          </p:sp>
          <p:sp>
            <p:nvSpPr>
              <p:cNvPr id="18"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600"/>
              </a:p>
            </p:txBody>
          </p:sp>
          <p:sp>
            <p:nvSpPr>
              <p:cNvPr id="19" name="Rectangle 11"/>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600"/>
              </a:p>
            </p:txBody>
          </p:sp>
          <p:sp>
            <p:nvSpPr>
              <p:cNvPr id="20"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600"/>
              </a:p>
            </p:txBody>
          </p:sp>
          <p:sp>
            <p:nvSpPr>
              <p:cNvPr id="21" name="Rectangle 13"/>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600"/>
              </a:p>
            </p:txBody>
          </p:sp>
          <p:sp>
            <p:nvSpPr>
              <p:cNvPr id="22" name="Freeform 14"/>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grpSp>
        <p:grpSp>
          <p:nvGrpSpPr>
            <p:cNvPr id="23" name="组合 22"/>
            <p:cNvGrpSpPr/>
            <p:nvPr/>
          </p:nvGrpSpPr>
          <p:grpSpPr>
            <a:xfrm>
              <a:off x="6660326" y="993396"/>
              <a:ext cx="782387" cy="737204"/>
              <a:chOff x="4832350" y="1028700"/>
              <a:chExt cx="522288" cy="492126"/>
            </a:xfrm>
            <a:solidFill>
              <a:schemeClr val="bg1"/>
            </a:solidFill>
          </p:grpSpPr>
          <p:sp>
            <p:nvSpPr>
              <p:cNvPr id="24" name="Freeform 15"/>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25" name="Freeform 16"/>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26" name="Freeform 17"/>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27" name="Freeform 18"/>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28" name="Freeform 19"/>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29" name="Freeform 20"/>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30" name="Freeform 21"/>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31" name="Freeform 22"/>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32" name="Freeform 23"/>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33" name="Freeform 24"/>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grpSp>
        <p:grpSp>
          <p:nvGrpSpPr>
            <p:cNvPr id="34" name="组合 33"/>
            <p:cNvGrpSpPr/>
            <p:nvPr/>
          </p:nvGrpSpPr>
          <p:grpSpPr>
            <a:xfrm>
              <a:off x="6780204" y="3762275"/>
              <a:ext cx="606133" cy="793747"/>
              <a:chOff x="4957763" y="3495675"/>
              <a:chExt cx="333375" cy="436563"/>
            </a:xfrm>
            <a:solidFill>
              <a:schemeClr val="bg1"/>
            </a:solidFill>
          </p:grpSpPr>
          <p:sp>
            <p:nvSpPr>
              <p:cNvPr id="35" name="Freeform 25"/>
              <p:cNvSpPr>
                <a:spLocks noEditPoints="1"/>
              </p:cNvSpPr>
              <p:nvPr/>
            </p:nvSpPr>
            <p:spPr bwMode="auto">
              <a:xfrm>
                <a:off x="4957763" y="3495675"/>
                <a:ext cx="333375" cy="436563"/>
              </a:xfrm>
              <a:custGeom>
                <a:avLst/>
                <a:gdLst>
                  <a:gd name="T0" fmla="*/ 33 w 88"/>
                  <a:gd name="T1" fmla="*/ 8 h 116"/>
                  <a:gd name="T2" fmla="*/ 38 w 88"/>
                  <a:gd name="T3" fmla="*/ 6 h 116"/>
                  <a:gd name="T4" fmla="*/ 42 w 88"/>
                  <a:gd name="T5" fmla="*/ 7 h 116"/>
                  <a:gd name="T6" fmla="*/ 46 w 88"/>
                  <a:gd name="T7" fmla="*/ 6 h 116"/>
                  <a:gd name="T8" fmla="*/ 51 w 88"/>
                  <a:gd name="T9" fmla="*/ 9 h 116"/>
                  <a:gd name="T10" fmla="*/ 57 w 88"/>
                  <a:gd name="T11" fmla="*/ 12 h 116"/>
                  <a:gd name="T12" fmla="*/ 60 w 88"/>
                  <a:gd name="T13" fmla="*/ 17 h 116"/>
                  <a:gd name="T14" fmla="*/ 62 w 88"/>
                  <a:gd name="T15" fmla="*/ 22 h 116"/>
                  <a:gd name="T16" fmla="*/ 61 w 88"/>
                  <a:gd name="T17" fmla="*/ 28 h 116"/>
                  <a:gd name="T18" fmla="*/ 49 w 88"/>
                  <a:gd name="T19" fmla="*/ 41 h 116"/>
                  <a:gd name="T20" fmla="*/ 52 w 88"/>
                  <a:gd name="T21" fmla="*/ 46 h 116"/>
                  <a:gd name="T22" fmla="*/ 50 w 88"/>
                  <a:gd name="T23" fmla="*/ 48 h 116"/>
                  <a:gd name="T24" fmla="*/ 47 w 88"/>
                  <a:gd name="T25" fmla="*/ 48 h 116"/>
                  <a:gd name="T26" fmla="*/ 43 w 88"/>
                  <a:gd name="T27" fmla="*/ 41 h 116"/>
                  <a:gd name="T28" fmla="*/ 38 w 88"/>
                  <a:gd name="T29" fmla="*/ 36 h 116"/>
                  <a:gd name="T30" fmla="*/ 34 w 88"/>
                  <a:gd name="T31" fmla="*/ 37 h 116"/>
                  <a:gd name="T32" fmla="*/ 28 w 88"/>
                  <a:gd name="T33" fmla="*/ 33 h 116"/>
                  <a:gd name="T34" fmla="*/ 23 w 88"/>
                  <a:gd name="T35" fmla="*/ 33 h 116"/>
                  <a:gd name="T36" fmla="*/ 14 w 88"/>
                  <a:gd name="T37" fmla="*/ 25 h 116"/>
                  <a:gd name="T38" fmla="*/ 16 w 88"/>
                  <a:gd name="T39" fmla="*/ 18 h 116"/>
                  <a:gd name="T40" fmla="*/ 20 w 88"/>
                  <a:gd name="T41" fmla="*/ 14 h 116"/>
                  <a:gd name="T42" fmla="*/ 25 w 88"/>
                  <a:gd name="T43" fmla="*/ 10 h 116"/>
                  <a:gd name="T44" fmla="*/ 27 w 88"/>
                  <a:gd name="T45" fmla="*/ 10 h 116"/>
                  <a:gd name="T46" fmla="*/ 31 w 88"/>
                  <a:gd name="T47" fmla="*/ 7 h 116"/>
                  <a:gd name="T48" fmla="*/ 33 w 88"/>
                  <a:gd name="T49" fmla="*/ 8 h 116"/>
                  <a:gd name="T50" fmla="*/ 39 w 88"/>
                  <a:gd name="T51" fmla="*/ 0 h 116"/>
                  <a:gd name="T52" fmla="*/ 5 w 88"/>
                  <a:gd name="T53" fmla="*/ 27 h 116"/>
                  <a:gd name="T54" fmla="*/ 3 w 88"/>
                  <a:gd name="T55" fmla="*/ 34 h 116"/>
                  <a:gd name="T56" fmla="*/ 5 w 88"/>
                  <a:gd name="T57" fmla="*/ 38 h 116"/>
                  <a:gd name="T58" fmla="*/ 1 w 88"/>
                  <a:gd name="T59" fmla="*/ 51 h 116"/>
                  <a:gd name="T60" fmla="*/ 2 w 88"/>
                  <a:gd name="T61" fmla="*/ 55 h 116"/>
                  <a:gd name="T62" fmla="*/ 7 w 88"/>
                  <a:gd name="T63" fmla="*/ 55 h 116"/>
                  <a:gd name="T64" fmla="*/ 6 w 88"/>
                  <a:gd name="T65" fmla="*/ 58 h 116"/>
                  <a:gd name="T66" fmla="*/ 9 w 88"/>
                  <a:gd name="T67" fmla="*/ 61 h 116"/>
                  <a:gd name="T68" fmla="*/ 7 w 88"/>
                  <a:gd name="T69" fmla="*/ 64 h 116"/>
                  <a:gd name="T70" fmla="*/ 9 w 88"/>
                  <a:gd name="T71" fmla="*/ 67 h 116"/>
                  <a:gd name="T72" fmla="*/ 9 w 88"/>
                  <a:gd name="T73" fmla="*/ 73 h 116"/>
                  <a:gd name="T74" fmla="*/ 14 w 88"/>
                  <a:gd name="T75" fmla="*/ 77 h 116"/>
                  <a:gd name="T76" fmla="*/ 25 w 88"/>
                  <a:gd name="T77" fmla="*/ 79 h 116"/>
                  <a:gd name="T78" fmla="*/ 31 w 88"/>
                  <a:gd name="T79" fmla="*/ 97 h 116"/>
                  <a:gd name="T80" fmla="*/ 21 w 88"/>
                  <a:gd name="T81" fmla="*/ 116 h 116"/>
                  <a:gd name="T82" fmla="*/ 88 w 88"/>
                  <a:gd name="T83" fmla="*/ 116 h 116"/>
                  <a:gd name="T84" fmla="*/ 74 w 88"/>
                  <a:gd name="T85" fmla="*/ 85 h 116"/>
                  <a:gd name="T86" fmla="*/ 68 w 88"/>
                  <a:gd name="T87" fmla="*/ 47 h 116"/>
                  <a:gd name="T88" fmla="*/ 43 w 88"/>
                  <a:gd name="T89" fmla="*/ 0 h 116"/>
                  <a:gd name="T90" fmla="*/ 39 w 88"/>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16">
                    <a:moveTo>
                      <a:pt x="33" y="8"/>
                    </a:moveTo>
                    <a:cubicBezTo>
                      <a:pt x="33" y="8"/>
                      <a:pt x="35" y="6"/>
                      <a:pt x="38" y="6"/>
                    </a:cubicBezTo>
                    <a:cubicBezTo>
                      <a:pt x="39" y="6"/>
                      <a:pt x="40" y="7"/>
                      <a:pt x="42" y="7"/>
                    </a:cubicBezTo>
                    <a:cubicBezTo>
                      <a:pt x="42" y="7"/>
                      <a:pt x="44" y="6"/>
                      <a:pt x="46" y="6"/>
                    </a:cubicBezTo>
                    <a:cubicBezTo>
                      <a:pt x="48" y="6"/>
                      <a:pt x="50" y="7"/>
                      <a:pt x="51" y="9"/>
                    </a:cubicBezTo>
                    <a:cubicBezTo>
                      <a:pt x="51" y="9"/>
                      <a:pt x="57" y="10"/>
                      <a:pt x="57" y="12"/>
                    </a:cubicBezTo>
                    <a:cubicBezTo>
                      <a:pt x="57" y="12"/>
                      <a:pt x="61" y="14"/>
                      <a:pt x="60" y="17"/>
                    </a:cubicBezTo>
                    <a:cubicBezTo>
                      <a:pt x="60" y="17"/>
                      <a:pt x="64" y="19"/>
                      <a:pt x="62" y="22"/>
                    </a:cubicBezTo>
                    <a:cubicBezTo>
                      <a:pt x="62" y="22"/>
                      <a:pt x="66" y="26"/>
                      <a:pt x="61" y="28"/>
                    </a:cubicBezTo>
                    <a:cubicBezTo>
                      <a:pt x="63" y="30"/>
                      <a:pt x="66" y="39"/>
                      <a:pt x="49" y="41"/>
                    </a:cubicBezTo>
                    <a:cubicBezTo>
                      <a:pt x="52" y="46"/>
                      <a:pt x="52" y="46"/>
                      <a:pt x="52" y="46"/>
                    </a:cubicBezTo>
                    <a:cubicBezTo>
                      <a:pt x="52" y="46"/>
                      <a:pt x="51" y="48"/>
                      <a:pt x="50" y="48"/>
                    </a:cubicBezTo>
                    <a:cubicBezTo>
                      <a:pt x="49" y="48"/>
                      <a:pt x="48" y="48"/>
                      <a:pt x="47" y="48"/>
                    </a:cubicBezTo>
                    <a:cubicBezTo>
                      <a:pt x="43" y="41"/>
                      <a:pt x="43" y="41"/>
                      <a:pt x="43" y="41"/>
                    </a:cubicBezTo>
                    <a:cubicBezTo>
                      <a:pt x="43" y="41"/>
                      <a:pt x="38" y="39"/>
                      <a:pt x="38" y="36"/>
                    </a:cubicBezTo>
                    <a:cubicBezTo>
                      <a:pt x="38" y="36"/>
                      <a:pt x="36" y="37"/>
                      <a:pt x="34" y="37"/>
                    </a:cubicBezTo>
                    <a:cubicBezTo>
                      <a:pt x="32" y="37"/>
                      <a:pt x="29" y="36"/>
                      <a:pt x="28" y="33"/>
                    </a:cubicBezTo>
                    <a:cubicBezTo>
                      <a:pt x="28" y="33"/>
                      <a:pt x="26" y="33"/>
                      <a:pt x="23" y="33"/>
                    </a:cubicBezTo>
                    <a:cubicBezTo>
                      <a:pt x="19" y="33"/>
                      <a:pt x="14" y="32"/>
                      <a:pt x="14" y="25"/>
                    </a:cubicBezTo>
                    <a:cubicBezTo>
                      <a:pt x="14" y="25"/>
                      <a:pt x="13" y="20"/>
                      <a:pt x="16" y="18"/>
                    </a:cubicBezTo>
                    <a:cubicBezTo>
                      <a:pt x="16" y="18"/>
                      <a:pt x="16" y="14"/>
                      <a:pt x="20" y="14"/>
                    </a:cubicBezTo>
                    <a:cubicBezTo>
                      <a:pt x="20" y="14"/>
                      <a:pt x="21" y="10"/>
                      <a:pt x="25" y="10"/>
                    </a:cubicBezTo>
                    <a:cubicBezTo>
                      <a:pt x="26" y="10"/>
                      <a:pt x="26" y="10"/>
                      <a:pt x="27" y="10"/>
                    </a:cubicBezTo>
                    <a:cubicBezTo>
                      <a:pt x="27" y="10"/>
                      <a:pt x="28" y="7"/>
                      <a:pt x="31" y="7"/>
                    </a:cubicBezTo>
                    <a:cubicBezTo>
                      <a:pt x="32" y="7"/>
                      <a:pt x="33" y="7"/>
                      <a:pt x="33" y="8"/>
                    </a:cubicBezTo>
                    <a:moveTo>
                      <a:pt x="39" y="0"/>
                    </a:moveTo>
                    <a:cubicBezTo>
                      <a:pt x="28" y="0"/>
                      <a:pt x="5" y="6"/>
                      <a:pt x="5" y="27"/>
                    </a:cubicBezTo>
                    <a:cubicBezTo>
                      <a:pt x="4" y="29"/>
                      <a:pt x="4" y="31"/>
                      <a:pt x="3" y="34"/>
                    </a:cubicBezTo>
                    <a:cubicBezTo>
                      <a:pt x="3" y="34"/>
                      <a:pt x="3" y="35"/>
                      <a:pt x="5" y="38"/>
                    </a:cubicBezTo>
                    <a:cubicBezTo>
                      <a:pt x="1" y="51"/>
                      <a:pt x="1" y="51"/>
                      <a:pt x="1" y="51"/>
                    </a:cubicBezTo>
                    <a:cubicBezTo>
                      <a:pt x="1" y="51"/>
                      <a:pt x="0" y="54"/>
                      <a:pt x="2" y="55"/>
                    </a:cubicBezTo>
                    <a:cubicBezTo>
                      <a:pt x="7" y="55"/>
                      <a:pt x="7" y="55"/>
                      <a:pt x="7" y="55"/>
                    </a:cubicBezTo>
                    <a:cubicBezTo>
                      <a:pt x="6" y="58"/>
                      <a:pt x="6" y="58"/>
                      <a:pt x="6" y="58"/>
                    </a:cubicBezTo>
                    <a:cubicBezTo>
                      <a:pt x="6" y="58"/>
                      <a:pt x="6" y="60"/>
                      <a:pt x="9" y="61"/>
                    </a:cubicBezTo>
                    <a:cubicBezTo>
                      <a:pt x="9" y="61"/>
                      <a:pt x="6" y="63"/>
                      <a:pt x="7" y="64"/>
                    </a:cubicBezTo>
                    <a:cubicBezTo>
                      <a:pt x="9" y="67"/>
                      <a:pt x="9" y="67"/>
                      <a:pt x="9" y="67"/>
                    </a:cubicBezTo>
                    <a:cubicBezTo>
                      <a:pt x="9" y="67"/>
                      <a:pt x="8" y="71"/>
                      <a:pt x="9" y="73"/>
                    </a:cubicBezTo>
                    <a:cubicBezTo>
                      <a:pt x="9" y="73"/>
                      <a:pt x="10" y="76"/>
                      <a:pt x="14" y="77"/>
                    </a:cubicBezTo>
                    <a:cubicBezTo>
                      <a:pt x="14" y="77"/>
                      <a:pt x="24" y="78"/>
                      <a:pt x="25" y="79"/>
                    </a:cubicBezTo>
                    <a:cubicBezTo>
                      <a:pt x="28" y="80"/>
                      <a:pt x="33" y="95"/>
                      <a:pt x="31" y="97"/>
                    </a:cubicBezTo>
                    <a:cubicBezTo>
                      <a:pt x="29" y="99"/>
                      <a:pt x="23" y="107"/>
                      <a:pt x="21" y="116"/>
                    </a:cubicBezTo>
                    <a:cubicBezTo>
                      <a:pt x="88" y="116"/>
                      <a:pt x="88" y="116"/>
                      <a:pt x="88" y="116"/>
                    </a:cubicBezTo>
                    <a:cubicBezTo>
                      <a:pt x="88" y="116"/>
                      <a:pt x="87" y="101"/>
                      <a:pt x="74" y="85"/>
                    </a:cubicBezTo>
                    <a:cubicBezTo>
                      <a:pt x="74" y="85"/>
                      <a:pt x="62" y="69"/>
                      <a:pt x="68" y="47"/>
                    </a:cubicBezTo>
                    <a:cubicBezTo>
                      <a:pt x="68" y="47"/>
                      <a:pt x="84" y="6"/>
                      <a:pt x="43" y="0"/>
                    </a:cubicBezTo>
                    <a:cubicBezTo>
                      <a:pt x="42" y="0"/>
                      <a:pt x="41" y="0"/>
                      <a:pt x="3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36" name="Freeform 26"/>
              <p:cNvSpPr/>
              <p:nvPr/>
            </p:nvSpPr>
            <p:spPr bwMode="auto">
              <a:xfrm>
                <a:off x="5006975" y="3517900"/>
                <a:ext cx="200025" cy="158750"/>
              </a:xfrm>
              <a:custGeom>
                <a:avLst/>
                <a:gdLst>
                  <a:gd name="T0" fmla="*/ 25 w 53"/>
                  <a:gd name="T1" fmla="*/ 0 h 42"/>
                  <a:gd name="T2" fmla="*/ 20 w 53"/>
                  <a:gd name="T3" fmla="*/ 2 h 42"/>
                  <a:gd name="T4" fmla="*/ 18 w 53"/>
                  <a:gd name="T5" fmla="*/ 1 h 42"/>
                  <a:gd name="T6" fmla="*/ 14 w 53"/>
                  <a:gd name="T7" fmla="*/ 4 h 42"/>
                  <a:gd name="T8" fmla="*/ 12 w 53"/>
                  <a:gd name="T9" fmla="*/ 4 h 42"/>
                  <a:gd name="T10" fmla="*/ 7 w 53"/>
                  <a:gd name="T11" fmla="*/ 8 h 42"/>
                  <a:gd name="T12" fmla="*/ 3 w 53"/>
                  <a:gd name="T13" fmla="*/ 12 h 42"/>
                  <a:gd name="T14" fmla="*/ 1 w 53"/>
                  <a:gd name="T15" fmla="*/ 19 h 42"/>
                  <a:gd name="T16" fmla="*/ 10 w 53"/>
                  <a:gd name="T17" fmla="*/ 27 h 42"/>
                  <a:gd name="T18" fmla="*/ 15 w 53"/>
                  <a:gd name="T19" fmla="*/ 27 h 42"/>
                  <a:gd name="T20" fmla="*/ 21 w 53"/>
                  <a:gd name="T21" fmla="*/ 31 h 42"/>
                  <a:gd name="T22" fmla="*/ 25 w 53"/>
                  <a:gd name="T23" fmla="*/ 30 h 42"/>
                  <a:gd name="T24" fmla="*/ 30 w 53"/>
                  <a:gd name="T25" fmla="*/ 35 h 42"/>
                  <a:gd name="T26" fmla="*/ 34 w 53"/>
                  <a:gd name="T27" fmla="*/ 42 h 42"/>
                  <a:gd name="T28" fmla="*/ 37 w 53"/>
                  <a:gd name="T29" fmla="*/ 42 h 42"/>
                  <a:gd name="T30" fmla="*/ 39 w 53"/>
                  <a:gd name="T31" fmla="*/ 40 h 42"/>
                  <a:gd name="T32" fmla="*/ 36 w 53"/>
                  <a:gd name="T33" fmla="*/ 35 h 42"/>
                  <a:gd name="T34" fmla="*/ 48 w 53"/>
                  <a:gd name="T35" fmla="*/ 22 h 42"/>
                  <a:gd name="T36" fmla="*/ 49 w 53"/>
                  <a:gd name="T37" fmla="*/ 16 h 42"/>
                  <a:gd name="T38" fmla="*/ 47 w 53"/>
                  <a:gd name="T39" fmla="*/ 11 h 42"/>
                  <a:gd name="T40" fmla="*/ 44 w 53"/>
                  <a:gd name="T41" fmla="*/ 6 h 42"/>
                  <a:gd name="T42" fmla="*/ 38 w 53"/>
                  <a:gd name="T43" fmla="*/ 3 h 42"/>
                  <a:gd name="T44" fmla="*/ 33 w 53"/>
                  <a:gd name="T45" fmla="*/ 0 h 42"/>
                  <a:gd name="T46" fmla="*/ 29 w 53"/>
                  <a:gd name="T47" fmla="*/ 1 h 42"/>
                  <a:gd name="T48" fmla="*/ 25 w 53"/>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42">
                    <a:moveTo>
                      <a:pt x="25" y="0"/>
                    </a:moveTo>
                    <a:cubicBezTo>
                      <a:pt x="22" y="0"/>
                      <a:pt x="20" y="2"/>
                      <a:pt x="20" y="2"/>
                    </a:cubicBezTo>
                    <a:cubicBezTo>
                      <a:pt x="20" y="1"/>
                      <a:pt x="19" y="1"/>
                      <a:pt x="18" y="1"/>
                    </a:cubicBezTo>
                    <a:cubicBezTo>
                      <a:pt x="15" y="1"/>
                      <a:pt x="14" y="4"/>
                      <a:pt x="14" y="4"/>
                    </a:cubicBezTo>
                    <a:cubicBezTo>
                      <a:pt x="13" y="4"/>
                      <a:pt x="13" y="4"/>
                      <a:pt x="12" y="4"/>
                    </a:cubicBezTo>
                    <a:cubicBezTo>
                      <a:pt x="8" y="4"/>
                      <a:pt x="7" y="8"/>
                      <a:pt x="7" y="8"/>
                    </a:cubicBezTo>
                    <a:cubicBezTo>
                      <a:pt x="3" y="8"/>
                      <a:pt x="3" y="12"/>
                      <a:pt x="3" y="12"/>
                    </a:cubicBezTo>
                    <a:cubicBezTo>
                      <a:pt x="0" y="14"/>
                      <a:pt x="1" y="19"/>
                      <a:pt x="1" y="19"/>
                    </a:cubicBezTo>
                    <a:cubicBezTo>
                      <a:pt x="1" y="26"/>
                      <a:pt x="6" y="27"/>
                      <a:pt x="10" y="27"/>
                    </a:cubicBezTo>
                    <a:cubicBezTo>
                      <a:pt x="13" y="27"/>
                      <a:pt x="15" y="27"/>
                      <a:pt x="15" y="27"/>
                    </a:cubicBezTo>
                    <a:cubicBezTo>
                      <a:pt x="16" y="30"/>
                      <a:pt x="19" y="31"/>
                      <a:pt x="21" y="31"/>
                    </a:cubicBezTo>
                    <a:cubicBezTo>
                      <a:pt x="23" y="31"/>
                      <a:pt x="25" y="30"/>
                      <a:pt x="25" y="30"/>
                    </a:cubicBezTo>
                    <a:cubicBezTo>
                      <a:pt x="25" y="33"/>
                      <a:pt x="30" y="35"/>
                      <a:pt x="30" y="35"/>
                    </a:cubicBezTo>
                    <a:cubicBezTo>
                      <a:pt x="34" y="42"/>
                      <a:pt x="34" y="42"/>
                      <a:pt x="34" y="42"/>
                    </a:cubicBezTo>
                    <a:cubicBezTo>
                      <a:pt x="35" y="42"/>
                      <a:pt x="36" y="42"/>
                      <a:pt x="37" y="42"/>
                    </a:cubicBezTo>
                    <a:cubicBezTo>
                      <a:pt x="38" y="42"/>
                      <a:pt x="39" y="40"/>
                      <a:pt x="39" y="40"/>
                    </a:cubicBezTo>
                    <a:cubicBezTo>
                      <a:pt x="36" y="35"/>
                      <a:pt x="36" y="35"/>
                      <a:pt x="36" y="35"/>
                    </a:cubicBezTo>
                    <a:cubicBezTo>
                      <a:pt x="53" y="33"/>
                      <a:pt x="50" y="24"/>
                      <a:pt x="48" y="22"/>
                    </a:cubicBezTo>
                    <a:cubicBezTo>
                      <a:pt x="53" y="20"/>
                      <a:pt x="49" y="16"/>
                      <a:pt x="49" y="16"/>
                    </a:cubicBezTo>
                    <a:cubicBezTo>
                      <a:pt x="51" y="13"/>
                      <a:pt x="47" y="11"/>
                      <a:pt x="47" y="11"/>
                    </a:cubicBezTo>
                    <a:cubicBezTo>
                      <a:pt x="48" y="8"/>
                      <a:pt x="44" y="6"/>
                      <a:pt x="44" y="6"/>
                    </a:cubicBezTo>
                    <a:cubicBezTo>
                      <a:pt x="44" y="4"/>
                      <a:pt x="38" y="3"/>
                      <a:pt x="38" y="3"/>
                    </a:cubicBezTo>
                    <a:cubicBezTo>
                      <a:pt x="37" y="1"/>
                      <a:pt x="35" y="0"/>
                      <a:pt x="33" y="0"/>
                    </a:cubicBezTo>
                    <a:cubicBezTo>
                      <a:pt x="31" y="0"/>
                      <a:pt x="29" y="1"/>
                      <a:pt x="29" y="1"/>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grpSp>
        <p:grpSp>
          <p:nvGrpSpPr>
            <p:cNvPr id="37" name="组合 36"/>
            <p:cNvGrpSpPr/>
            <p:nvPr/>
          </p:nvGrpSpPr>
          <p:grpSpPr>
            <a:xfrm>
              <a:off x="7366722" y="2461682"/>
              <a:ext cx="919207" cy="626012"/>
              <a:chOff x="4156075" y="2292350"/>
              <a:chExt cx="552450" cy="376238"/>
            </a:xfrm>
            <a:solidFill>
              <a:schemeClr val="bg1"/>
            </a:solidFill>
          </p:grpSpPr>
          <p:sp>
            <p:nvSpPr>
              <p:cNvPr id="38" name="Freeform 27"/>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39" name="Freeform 28"/>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0" name="Freeform 29"/>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1" name="Freeform 30"/>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2" name="Freeform 31"/>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3" name="Freeform 32"/>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4" name="Oval 33"/>
              <p:cNvSpPr>
                <a:spLocks noChangeArrowheads="1"/>
              </p:cNvSpPr>
              <p:nvPr/>
            </p:nvSpPr>
            <p:spPr bwMode="auto">
              <a:xfrm>
                <a:off x="4205288" y="2333625"/>
                <a:ext cx="11588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5" name="Freeform 34"/>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6" name="Freeform 35"/>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7" name="Freeform 36"/>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8" name="Freeform 37"/>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49" name="Oval 38"/>
              <p:cNvSpPr>
                <a:spLocks noChangeArrowheads="1"/>
              </p:cNvSpPr>
              <p:nvPr/>
            </p:nvSpPr>
            <p:spPr bwMode="auto">
              <a:xfrm>
                <a:off x="4541838" y="2333625"/>
                <a:ext cx="117475"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50" name="Freeform 39"/>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51" name="Freeform 40"/>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52" name="Freeform 41"/>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53" name="Freeform 42"/>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54" name="Freeform 43"/>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sp>
            <p:nvSpPr>
              <p:cNvPr id="55" name="Freeform 44"/>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a:p>
            </p:txBody>
          </p:sp>
        </p:grpSp>
        <p:sp>
          <p:nvSpPr>
            <p:cNvPr id="56" name="文本框 55"/>
            <p:cNvSpPr txBox="1"/>
            <p:nvPr/>
          </p:nvSpPr>
          <p:spPr>
            <a:xfrm>
              <a:off x="9481331" y="2626487"/>
              <a:ext cx="3377555" cy="336608"/>
            </a:xfrm>
            <a:prstGeom prst="rect">
              <a:avLst/>
            </a:prstGeom>
            <a:noFill/>
          </p:spPr>
          <p:txBody>
            <a:bodyPr wrap="none" rtlCol="0">
              <a:spAutoFit/>
            </a:bodyPr>
            <a:lstStyle/>
            <a:p>
              <a:pPr algn="ctr" defTabSz="2192655">
                <a:lnSpc>
                  <a:spcPct val="70000"/>
                </a:lnSpc>
                <a:spcAft>
                  <a:spcPct val="35000"/>
                </a:spcAft>
              </a:pPr>
              <a:r>
                <a:rPr lang="zh-CN" altLang="en-US" sz="1600" b="1" dirty="0">
                  <a:latin typeface="微软雅黑" pitchFamily="34" charset="-122"/>
                  <a:ea typeface="微软雅黑" pitchFamily="34" charset="-122"/>
                </a:rPr>
                <a:t>数据管理与业务分析需求凸显</a:t>
              </a:r>
            </a:p>
          </p:txBody>
        </p:sp>
        <p:sp>
          <p:nvSpPr>
            <p:cNvPr id="57" name="文本框 56"/>
            <p:cNvSpPr txBox="1"/>
            <p:nvPr/>
          </p:nvSpPr>
          <p:spPr>
            <a:xfrm>
              <a:off x="9346421" y="5480431"/>
              <a:ext cx="5078481" cy="336608"/>
            </a:xfrm>
            <a:prstGeom prst="rect">
              <a:avLst/>
            </a:prstGeom>
            <a:noFill/>
          </p:spPr>
          <p:txBody>
            <a:bodyPr wrap="none" rtlCol="0">
              <a:spAutoFit/>
            </a:bodyPr>
            <a:lstStyle/>
            <a:p>
              <a:pPr algn="ctr" defTabSz="2192655">
                <a:lnSpc>
                  <a:spcPct val="70000"/>
                </a:lnSpc>
                <a:spcAft>
                  <a:spcPct val="35000"/>
                </a:spcAft>
              </a:pPr>
              <a:r>
                <a:rPr lang="zh-CN" altLang="en-US" sz="1600" b="1" dirty="0">
                  <a:latin typeface="微软雅黑" pitchFamily="34" charset="-122"/>
                  <a:ea typeface="微软雅黑" pitchFamily="34" charset="-122"/>
                </a:rPr>
                <a:t>数据安全已成为影响企业正常运转的最大威胁</a:t>
              </a:r>
            </a:p>
          </p:txBody>
        </p:sp>
        <p:sp>
          <p:nvSpPr>
            <p:cNvPr id="58" name="文本框 57"/>
            <p:cNvSpPr txBox="1"/>
            <p:nvPr/>
          </p:nvSpPr>
          <p:spPr>
            <a:xfrm>
              <a:off x="8737872" y="1230915"/>
              <a:ext cx="2396106" cy="336608"/>
            </a:xfrm>
            <a:prstGeom prst="rect">
              <a:avLst/>
            </a:prstGeom>
            <a:noFill/>
          </p:spPr>
          <p:txBody>
            <a:bodyPr wrap="none" rtlCol="0">
              <a:spAutoFit/>
            </a:bodyPr>
            <a:lstStyle/>
            <a:p>
              <a:pPr algn="ctr" defTabSz="2192655">
                <a:lnSpc>
                  <a:spcPct val="70000"/>
                </a:lnSpc>
                <a:spcAft>
                  <a:spcPct val="35000"/>
                </a:spcAft>
              </a:pPr>
              <a:r>
                <a:rPr lang="en-US" altLang="zh-CN" sz="1600" b="1" dirty="0">
                  <a:latin typeface="微软雅黑" pitchFamily="34" charset="-122"/>
                  <a:ea typeface="微软雅黑" pitchFamily="34" charset="-122"/>
                </a:rPr>
                <a:t>IT</a:t>
              </a:r>
              <a:r>
                <a:rPr lang="zh-CN" altLang="en-US" sz="1600" b="1" dirty="0">
                  <a:latin typeface="微软雅黑" pitchFamily="34" charset="-122"/>
                  <a:ea typeface="微软雅黑" pitchFamily="34" charset="-122"/>
                </a:rPr>
                <a:t>基础架构亟需优化</a:t>
              </a:r>
            </a:p>
          </p:txBody>
        </p:sp>
        <p:sp>
          <p:nvSpPr>
            <p:cNvPr id="59" name="文本框 58"/>
            <p:cNvSpPr txBox="1"/>
            <p:nvPr/>
          </p:nvSpPr>
          <p:spPr>
            <a:xfrm>
              <a:off x="8634663" y="4079532"/>
              <a:ext cx="4106523" cy="336608"/>
            </a:xfrm>
            <a:prstGeom prst="rect">
              <a:avLst/>
            </a:prstGeom>
            <a:noFill/>
          </p:spPr>
          <p:txBody>
            <a:bodyPr wrap="none" rtlCol="0">
              <a:spAutoFit/>
            </a:bodyPr>
            <a:lstStyle/>
            <a:p>
              <a:pPr algn="ctr" defTabSz="2192655">
                <a:lnSpc>
                  <a:spcPct val="70000"/>
                </a:lnSpc>
                <a:spcAft>
                  <a:spcPct val="35000"/>
                </a:spcAft>
              </a:pPr>
              <a:r>
                <a:rPr lang="zh-CN" altLang="en-US" sz="1600" b="1" dirty="0">
                  <a:latin typeface="微软雅黑" pitchFamily="34" charset="-122"/>
                  <a:ea typeface="微软雅黑" pitchFamily="34" charset="-122"/>
                </a:rPr>
                <a:t>业务流程的优化和服务创新迫在眉睫</a:t>
              </a:r>
            </a:p>
          </p:txBody>
        </p:sp>
      </p:grpSp>
      <p:sp>
        <p:nvSpPr>
          <p:cNvPr id="61" name="矩形 60"/>
          <p:cNvSpPr/>
          <p:nvPr/>
        </p:nvSpPr>
        <p:spPr>
          <a:xfrm>
            <a:off x="2197957" y="2213011"/>
            <a:ext cx="4511561" cy="646331"/>
          </a:xfrm>
          <a:prstGeom prst="rect">
            <a:avLst/>
          </a:prstGeom>
          <a:ln>
            <a:noFill/>
          </a:ln>
        </p:spPr>
        <p:txBody>
          <a:bodyPr wrap="square">
            <a:spAutoFit/>
          </a:bodyPr>
          <a:lstStyle/>
          <a:p>
            <a:r>
              <a:rPr lang="zh-CN" altLang="en-US" sz="1200" dirty="0">
                <a:latin typeface="微软雅黑" panose="020B0503020204020204" pitchFamily="34" charset="-122"/>
                <a:ea typeface="微软雅黑" panose="020B0503020204020204" pitchFamily="34" charset="-122"/>
              </a:rPr>
              <a:t>企业经过多年的</a:t>
            </a:r>
            <a:r>
              <a:rPr lang="en-US" altLang="zh-CN" sz="1200" dirty="0">
                <a:latin typeface="微软雅黑" panose="020B0503020204020204" pitchFamily="34" charset="-122"/>
                <a:ea typeface="微软雅黑" panose="020B0503020204020204" pitchFamily="34" charset="-122"/>
              </a:rPr>
              <a:t>ERP</a:t>
            </a:r>
            <a:r>
              <a:rPr lang="zh-CN" altLang="en-US" sz="1200" dirty="0">
                <a:latin typeface="微软雅黑" panose="020B0503020204020204" pitchFamily="34" charset="-122"/>
                <a:ea typeface="微软雅黑" panose="020B0503020204020204" pitchFamily="34" charset="-122"/>
              </a:rPr>
              <a:t>应用，该系统的应用也在不断优化升级，由此一来，系统对基础设施的要求也越来越高，借用云计算、大数据等新的技术手段对基础架构进行优化升级已成必需。</a:t>
            </a:r>
          </a:p>
        </p:txBody>
      </p:sp>
      <p:sp>
        <p:nvSpPr>
          <p:cNvPr id="62" name="矩形 61"/>
          <p:cNvSpPr/>
          <p:nvPr/>
        </p:nvSpPr>
        <p:spPr>
          <a:xfrm>
            <a:off x="2108394" y="3329388"/>
            <a:ext cx="4540540" cy="646331"/>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随着企业信息化的建设，产生出大量新的数据，尤其在运转多年的</a:t>
            </a:r>
            <a:r>
              <a:rPr lang="en-US" altLang="zh-CN" sz="1200" dirty="0">
                <a:latin typeface="微软雅黑" panose="020B0503020204020204" pitchFamily="34" charset="-122"/>
                <a:ea typeface="微软雅黑" panose="020B0503020204020204" pitchFamily="34" charset="-122"/>
              </a:rPr>
              <a:t>ERP</a:t>
            </a:r>
            <a:r>
              <a:rPr lang="zh-CN" altLang="en-US" sz="1200" dirty="0">
                <a:latin typeface="微软雅黑" panose="020B0503020204020204" pitchFamily="34" charset="-122"/>
                <a:ea typeface="微软雅黑" panose="020B0503020204020204" pitchFamily="34" charset="-122"/>
              </a:rPr>
              <a:t>系统中尤为如此，但已有大量的数据积累并没有切实为企业的决策提供深层的帮助，对信息和业务分析的需求正在凸显。</a:t>
            </a:r>
          </a:p>
        </p:txBody>
      </p:sp>
      <p:sp>
        <p:nvSpPr>
          <p:cNvPr id="63" name="矩形 62"/>
          <p:cNvSpPr/>
          <p:nvPr/>
        </p:nvSpPr>
        <p:spPr>
          <a:xfrm>
            <a:off x="2217027" y="4485849"/>
            <a:ext cx="4384929" cy="646331"/>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随着工作空间和时间的变换，使得企业员工的工作方式发生了重大的变化，同时，市场的快速变化也加剧了业务流程的变动，传统</a:t>
            </a:r>
            <a:r>
              <a:rPr lang="en-US" altLang="zh-CN" sz="1200" dirty="0">
                <a:latin typeface="微软雅黑" panose="020B0503020204020204" pitchFamily="34" charset="-122"/>
                <a:ea typeface="微软雅黑" panose="020B0503020204020204" pitchFamily="34" charset="-122"/>
              </a:rPr>
              <a:t>ERP</a:t>
            </a:r>
            <a:r>
              <a:rPr lang="zh-CN" altLang="en-US" sz="1200" dirty="0">
                <a:latin typeface="微软雅黑" panose="020B0503020204020204" pitchFamily="34" charset="-122"/>
                <a:ea typeface="微软雅黑" panose="020B0503020204020204" pitchFamily="34" charset="-122"/>
              </a:rPr>
              <a:t>在信息共享和业务流程拓展方面的优化也迫在眉睫。</a:t>
            </a:r>
          </a:p>
        </p:txBody>
      </p:sp>
      <p:sp>
        <p:nvSpPr>
          <p:cNvPr id="64" name="矩形 63"/>
          <p:cNvSpPr/>
          <p:nvPr/>
        </p:nvSpPr>
        <p:spPr>
          <a:xfrm>
            <a:off x="2146595" y="5630927"/>
            <a:ext cx="4345244" cy="646331"/>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由于人才缺失、机房空间等问题，大多数企业在技术上无法做到实时、大规模、异地备份，导致实施</a:t>
            </a:r>
            <a:r>
              <a:rPr lang="en-US" altLang="zh-CN" sz="1200" dirty="0">
                <a:latin typeface="微软雅黑" panose="020B0503020204020204" pitchFamily="34" charset="-122"/>
                <a:ea typeface="微软雅黑" panose="020B0503020204020204" pitchFamily="34" charset="-122"/>
              </a:rPr>
              <a:t>ERP</a:t>
            </a:r>
            <a:r>
              <a:rPr lang="zh-CN" altLang="en-US" sz="1200" dirty="0">
                <a:latin typeface="微软雅黑" panose="020B0503020204020204" pitchFamily="34" charset="-122"/>
                <a:ea typeface="微软雅黑" panose="020B0503020204020204" pitchFamily="34" charset="-122"/>
              </a:rPr>
              <a:t>系统的硬件载体一旦发生事故，造成数据丢失，对一个企业来说将是沉重的打击。</a:t>
            </a:r>
          </a:p>
        </p:txBody>
      </p:sp>
      <p:sp>
        <p:nvSpPr>
          <p:cNvPr id="66" name="矩形 65">
            <a:extLst>
              <a:ext uri="{FF2B5EF4-FFF2-40B4-BE49-F238E27FC236}">
                <a16:creationId xmlns:a16="http://schemas.microsoft.com/office/drawing/2014/main" id="{FF4EFF25-DBF9-4732-9F61-1EBC2F6A475D}"/>
              </a:ext>
            </a:extLst>
          </p:cNvPr>
          <p:cNvSpPr/>
          <p:nvPr/>
        </p:nvSpPr>
        <p:spPr>
          <a:xfrm>
            <a:off x="218299" y="871562"/>
            <a:ext cx="1569660" cy="369332"/>
          </a:xfrm>
          <a:prstGeom prst="rect">
            <a:avLst/>
          </a:prstGeom>
        </p:spPr>
        <p:txBody>
          <a:bodyPr wrap="none">
            <a:spAutoFit/>
          </a:bodyPr>
          <a:lstStyle/>
          <a:p>
            <a:r>
              <a:rPr lang="zh-CN" altLang="en-US" b="1" dirty="0">
                <a:solidFill>
                  <a:srgbClr val="C00000"/>
                </a:solidFill>
                <a:latin typeface="微软雅黑" panose="020B0503020204020204" pitchFamily="34" charset="-122"/>
                <a:ea typeface="微软雅黑" panose="020B0503020204020204" pitchFamily="34" charset="-122"/>
              </a:rPr>
              <a:t>业务部署挑战</a:t>
            </a:r>
          </a:p>
        </p:txBody>
      </p:sp>
      <p:sp>
        <p:nvSpPr>
          <p:cNvPr id="67" name="矩形 66">
            <a:extLst>
              <a:ext uri="{FF2B5EF4-FFF2-40B4-BE49-F238E27FC236}">
                <a16:creationId xmlns:a16="http://schemas.microsoft.com/office/drawing/2014/main" id="{E0468F02-2A25-4FEE-91B8-32063039C74E}"/>
              </a:ext>
            </a:extLst>
          </p:cNvPr>
          <p:cNvSpPr/>
          <p:nvPr/>
        </p:nvSpPr>
        <p:spPr>
          <a:xfrm>
            <a:off x="8278752" y="942973"/>
            <a:ext cx="1569660" cy="369332"/>
          </a:xfrm>
          <a:prstGeom prst="rect">
            <a:avLst/>
          </a:prstGeom>
        </p:spPr>
        <p:txBody>
          <a:bodyPr wrap="none">
            <a:spAutoFit/>
          </a:bodyPr>
          <a:lstStyle/>
          <a:p>
            <a:r>
              <a:rPr lang="zh-CN" altLang="en-US" b="1" dirty="0">
                <a:solidFill>
                  <a:srgbClr val="C00000"/>
                </a:solidFill>
                <a:latin typeface="微软雅黑" panose="020B0503020204020204" pitchFamily="34" charset="-122"/>
                <a:ea typeface="微软雅黑" panose="020B0503020204020204" pitchFamily="34" charset="-122"/>
              </a:rPr>
              <a:t>业务场景描述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p:txBody>
          <a:bodyPr anchor="ctr">
            <a:normAutofit/>
          </a:bodyPr>
          <a:lstStyle/>
          <a:p>
            <a:r>
              <a:rPr lang="zh-CN" altLang="en-US" dirty="0"/>
              <a:t>待合作解决方案的具体业务场景：</a:t>
            </a:r>
            <a:r>
              <a:rPr lang="zh-CN" altLang="en-US" sz="2000" b="1" dirty="0">
                <a:solidFill>
                  <a:srgbClr val="C00000"/>
                </a:solidFill>
              </a:rPr>
              <a:t>趋势</a:t>
            </a:r>
            <a:endParaRPr lang="en-US" altLang="zh-CN" sz="2800" b="1" dirty="0">
              <a:solidFill>
                <a:srgbClr val="C00000"/>
              </a:solidFill>
            </a:endParaRPr>
          </a:p>
        </p:txBody>
      </p:sp>
      <p:graphicFrame>
        <p:nvGraphicFramePr>
          <p:cNvPr id="87" name="表格 86"/>
          <p:cNvGraphicFramePr>
            <a:graphicFrameLocks noGrp="1"/>
          </p:cNvGraphicFramePr>
          <p:nvPr>
            <p:extLst>
              <p:ext uri="{D42A27DB-BD31-4B8C-83A1-F6EECF244321}">
                <p14:modId xmlns:p14="http://schemas.microsoft.com/office/powerpoint/2010/main" val="3539479048"/>
              </p:ext>
            </p:extLst>
          </p:nvPr>
        </p:nvGraphicFramePr>
        <p:xfrm>
          <a:off x="427821" y="1074389"/>
          <a:ext cx="11663486" cy="5122000"/>
        </p:xfrm>
        <a:graphic>
          <a:graphicData uri="http://schemas.openxmlformats.org/drawingml/2006/table">
            <a:tbl>
              <a:tblPr firstRow="1" bandRow="1">
                <a:tableStyleId>{68D230F3-CF80-4859-8CE7-A43EE81993B5}</a:tableStyleId>
              </a:tblPr>
              <a:tblGrid>
                <a:gridCol w="331458">
                  <a:extLst>
                    <a:ext uri="{9D8B030D-6E8A-4147-A177-3AD203B41FA5}">
                      <a16:colId xmlns:a16="http://schemas.microsoft.com/office/drawing/2014/main" val="20000"/>
                    </a:ext>
                  </a:extLst>
                </a:gridCol>
                <a:gridCol w="11332028">
                  <a:extLst>
                    <a:ext uri="{9D8B030D-6E8A-4147-A177-3AD203B41FA5}">
                      <a16:colId xmlns:a16="http://schemas.microsoft.com/office/drawing/2014/main" val="20001"/>
                    </a:ext>
                  </a:extLst>
                </a:gridCol>
              </a:tblGrid>
              <a:tr h="1823934">
                <a:tc>
                  <a:txBody>
                    <a:bodyPr/>
                    <a:lstStyle/>
                    <a:p>
                      <a:pPr algn="ctr"/>
                      <a:r>
                        <a:rPr lang="zh-CN" altLang="en-US" sz="1200" b="1" dirty="0">
                          <a:latin typeface="微软雅黑" panose="020B0503020204020204" pitchFamily="34" charset="-122"/>
                          <a:ea typeface="微软雅黑" panose="020B0503020204020204" pitchFamily="34" charset="-122"/>
                        </a:rPr>
                        <a:t>行业政策</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《十四五全国农业农村信息化发展规划》指出：发展智慧农业,提升农业生产保障能力；《“十四五”全国种植业发展》指出：推进信息化管理。 推动物联网、大数据、人工智能、区块链等信息技术与种植业深度融合,加快生产经营和管理服务数字化改造；</a:t>
                      </a:r>
                      <a:r>
                        <a:rPr kumimoji="0" lang="en-US"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2022</a:t>
                      </a:r>
                      <a:r>
                        <a:rPr kumimoji="0" lang="zh-CN" altLang="en-US"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年一号文件指出推进智慧农业发展，促进信息技术与农机农艺融合应用，着眼解决实际问题，拓展农业农村大数据应用场景。加快推动数字乡村标准化建设，研究制定发展评价指标体系，持续开展数字乡村试点。加强农村信息基础设施建设。</a:t>
                      </a:r>
                      <a:endParaRPr kumimoji="0" lang="en-GB"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中央网信办、农业农村部等十部门印发的</a:t>
                      </a:r>
                      <a:r>
                        <a:rPr kumimoji="0" lang="en-US"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数字乡村发展行动计划（</a:t>
                      </a:r>
                      <a:r>
                        <a:rPr kumimoji="0" lang="en-US"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2022-2025</a:t>
                      </a:r>
                      <a:r>
                        <a:rPr kumimoji="0" lang="zh-CN" altLang="en-US"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年）</a:t>
                      </a:r>
                      <a:r>
                        <a:rPr kumimoji="0" lang="en-US"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也是从数字基础设施升级行动、智慧农业创新发展行动等八个方面进行部署</a:t>
                      </a:r>
                      <a:endParaRPr kumimoji="0" lang="en-GB"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2022</a:t>
                      </a:r>
                      <a:r>
                        <a:rPr kumimoji="0" lang="zh-CN" altLang="en-US"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年国家高度重视农业现代化发展，因此智慧农业、数字农业是蓬勃发展的一年，因此农业大数据势必将会有很多机会。</a:t>
                      </a:r>
                      <a:endParaRPr kumimoji="0" lang="en-GB"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98066">
                <a:tc>
                  <a:txBody>
                    <a:bodyPr/>
                    <a:lstStyle/>
                    <a:p>
                      <a:pPr algn="ctr"/>
                      <a:r>
                        <a:rPr lang="zh-CN" altLang="en-US" sz="1200" b="1" dirty="0">
                          <a:latin typeface="微软雅黑" panose="020B0503020204020204" pitchFamily="34" charset="-122"/>
                          <a:ea typeface="微软雅黑" panose="020B0503020204020204" pitchFamily="34" charset="-122"/>
                        </a:rPr>
                        <a:t>行业趋势</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200" dirty="0">
                          <a:latin typeface="微软雅黑" pitchFamily="34" charset="-122"/>
                          <a:ea typeface="微软雅黑" pitchFamily="34" charset="-122"/>
                        </a:rPr>
                        <a:t>在</a:t>
                      </a:r>
                      <a:r>
                        <a:rPr lang="en-US" altLang="zh-CN" sz="1200" dirty="0">
                          <a:latin typeface="微软雅黑" pitchFamily="34" charset="-122"/>
                          <a:ea typeface="微软雅黑" pitchFamily="34" charset="-122"/>
                        </a:rPr>
                        <a:t>B2B</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C2B</a:t>
                      </a:r>
                      <a:r>
                        <a:rPr lang="zh-CN" altLang="en-US" sz="1200" dirty="0">
                          <a:latin typeface="微软雅黑" pitchFamily="34" charset="-122"/>
                          <a:ea typeface="微软雅黑" pitchFamily="34" charset="-122"/>
                        </a:rPr>
                        <a:t>等互联网</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的背景下，企业前端的销售线上化社交化；后端的供应链与物流平台化数据化，企业需要提升自身系统的管理信息化水平才能保证业务的顺利开展。而云架构产品有利于链接外部“互联网</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平台，促进业务开展，同时具备扩展性，帮助企业实现信息化转型。</a:t>
                      </a:r>
                      <a:endParaRPr lang="en-US" altLang="zh-CN" sz="1200" dirty="0">
                        <a:latin typeface="微软雅黑" pitchFamily="34" charset="-122"/>
                        <a:ea typeface="微软雅黑"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endParaRPr kumimoji="0" lang="en-GB"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212842"/>
                  </a:ext>
                </a:extLst>
              </a:tr>
            </a:tbl>
          </a:graphicData>
        </a:graphic>
      </p:graphicFrame>
      <p:sp>
        <p:nvSpPr>
          <p:cNvPr id="4" name="矩形 3"/>
          <p:cNvSpPr/>
          <p:nvPr/>
        </p:nvSpPr>
        <p:spPr>
          <a:xfrm>
            <a:off x="348712" y="751149"/>
            <a:ext cx="7839556" cy="295978"/>
          </a:xfrm>
          <a:prstGeom prst="rect">
            <a:avLst/>
          </a:prstGeom>
          <a:noFill/>
        </p:spPr>
        <p:txBody>
          <a:bodyPr wrap="square">
            <a:spAutoFit/>
          </a:bodyPr>
          <a:lstStyle/>
          <a:p>
            <a:pPr defTabSz="914400">
              <a:lnSpc>
                <a:spcPct val="150000"/>
              </a:lnSpc>
            </a:pPr>
            <a:r>
              <a:rPr lang="zh-CN" altLang="en-US" sz="1000" b="1" i="1" dirty="0">
                <a:solidFill>
                  <a:srgbClr val="0066FF"/>
                </a:solidFill>
                <a:latin typeface="微软雅黑" panose="020B0503020204020204" pitchFamily="34" charset="-122"/>
                <a:ea typeface="微软雅黑" panose="020B0503020204020204" pitchFamily="34" charset="-122"/>
              </a:rPr>
              <a:t>填写说明：说明解决方案场景的趋势，参考第三方或者行业报告，下面为示例。</a:t>
            </a:r>
            <a:endParaRPr lang="en-US" altLang="zh-CN" sz="1000" b="1" i="1" dirty="0">
              <a:solidFill>
                <a:srgbClr val="0066FF"/>
              </a:solidFill>
              <a:latin typeface="微软雅黑" panose="020B0503020204020204" pitchFamily="34" charset="-122"/>
              <a:ea typeface="微软雅黑" panose="020B0503020204020204" pitchFamily="34" charset="-122"/>
            </a:endParaRPr>
          </a:p>
        </p:txBody>
      </p:sp>
      <p:graphicFrame>
        <p:nvGraphicFramePr>
          <p:cNvPr id="6" name="图示 5">
            <a:extLst>
              <a:ext uri="{FF2B5EF4-FFF2-40B4-BE49-F238E27FC236}">
                <a16:creationId xmlns:a16="http://schemas.microsoft.com/office/drawing/2014/main" id="{077DA690-DD74-4FFE-8C19-31035977964E}"/>
              </a:ext>
            </a:extLst>
          </p:cNvPr>
          <p:cNvGraphicFramePr/>
          <p:nvPr>
            <p:extLst>
              <p:ext uri="{D42A27DB-BD31-4B8C-83A1-F6EECF244321}">
                <p14:modId xmlns:p14="http://schemas.microsoft.com/office/powerpoint/2010/main" val="2178341704"/>
              </p:ext>
            </p:extLst>
          </p:nvPr>
        </p:nvGraphicFramePr>
        <p:xfrm>
          <a:off x="984678" y="3635389"/>
          <a:ext cx="10020397" cy="2513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p:txBody>
          <a:bodyPr anchor="ctr">
            <a:normAutofit/>
          </a:bodyPr>
          <a:lstStyle/>
          <a:p>
            <a:r>
              <a:rPr lang="zh-CN" altLang="en-US" dirty="0"/>
              <a:t>待合作解决方案的市场空间：</a:t>
            </a:r>
            <a:r>
              <a:rPr lang="zh-CN" altLang="en-US" sz="2000" b="1" dirty="0">
                <a:solidFill>
                  <a:srgbClr val="C00000"/>
                </a:solidFill>
              </a:rPr>
              <a:t>可参与空间</a:t>
            </a:r>
            <a:r>
              <a:rPr lang="en-US" altLang="zh-CN" sz="2000" b="1" dirty="0">
                <a:solidFill>
                  <a:srgbClr val="C00000"/>
                </a:solidFill>
              </a:rPr>
              <a:t>xx</a:t>
            </a:r>
            <a:r>
              <a:rPr lang="zh-CN" altLang="en-US" sz="2000" b="1" dirty="0">
                <a:solidFill>
                  <a:srgbClr val="C00000"/>
                </a:solidFill>
              </a:rPr>
              <a:t>亿</a:t>
            </a:r>
            <a:r>
              <a:rPr lang="en-US" altLang="zh-CN" sz="2000" b="1" dirty="0">
                <a:solidFill>
                  <a:srgbClr val="C00000"/>
                </a:solidFill>
              </a:rPr>
              <a:t>RMB/</a:t>
            </a:r>
            <a:r>
              <a:rPr lang="zh-CN" altLang="en-US" sz="2000" b="1" dirty="0">
                <a:solidFill>
                  <a:srgbClr val="C00000"/>
                </a:solidFill>
              </a:rPr>
              <a:t>年</a:t>
            </a:r>
            <a:endParaRPr lang="en-US" altLang="zh-CN" sz="2800" b="1" dirty="0">
              <a:solidFill>
                <a:srgbClr val="C00000"/>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2561043679"/>
              </p:ext>
            </p:extLst>
          </p:nvPr>
        </p:nvGraphicFramePr>
        <p:xfrm>
          <a:off x="348705" y="1444889"/>
          <a:ext cx="11511861" cy="2669546"/>
        </p:xfrm>
        <a:graphic>
          <a:graphicData uri="http://schemas.openxmlformats.org/drawingml/2006/table">
            <a:tbl>
              <a:tblPr firstRow="1" bandRow="1"/>
              <a:tblGrid>
                <a:gridCol w="8733610">
                  <a:extLst>
                    <a:ext uri="{9D8B030D-6E8A-4147-A177-3AD203B41FA5}">
                      <a16:colId xmlns:a16="http://schemas.microsoft.com/office/drawing/2014/main" val="20000"/>
                    </a:ext>
                  </a:extLst>
                </a:gridCol>
                <a:gridCol w="2778251">
                  <a:extLst>
                    <a:ext uri="{9D8B030D-6E8A-4147-A177-3AD203B41FA5}">
                      <a16:colId xmlns:a16="http://schemas.microsoft.com/office/drawing/2014/main" val="20001"/>
                    </a:ext>
                  </a:extLst>
                </a:gridCol>
              </a:tblGrid>
              <a:tr h="268525">
                <a:tc>
                  <a:txBody>
                    <a:bodyPr/>
                    <a:lstStyle>
                      <a:lvl1pPr marL="0" algn="l" defTabSz="913130" rtl="0" eaLnBrk="1" latinLnBrk="0" hangingPunct="1">
                        <a:defRPr sz="1800" b="1" kern="1200">
                          <a:solidFill>
                            <a:schemeClr val="tx1"/>
                          </a:solidFill>
                          <a:latin typeface="Calibri" panose="020F0502020204030204"/>
                        </a:defRPr>
                      </a:lvl1pPr>
                      <a:lvl2pPr marL="456565" algn="l" defTabSz="913130" rtl="0" eaLnBrk="1" latinLnBrk="0" hangingPunct="1">
                        <a:defRPr sz="1800" b="1" kern="1200">
                          <a:solidFill>
                            <a:schemeClr val="tx1"/>
                          </a:solidFill>
                          <a:latin typeface="Calibri" panose="020F0502020204030204"/>
                        </a:defRPr>
                      </a:lvl2pPr>
                      <a:lvl3pPr marL="913130" algn="l" defTabSz="913130" rtl="0" eaLnBrk="1" latinLnBrk="0" hangingPunct="1">
                        <a:defRPr sz="1800" b="1" kern="1200">
                          <a:solidFill>
                            <a:schemeClr val="tx1"/>
                          </a:solidFill>
                          <a:latin typeface="Calibri" panose="020F0502020204030204"/>
                        </a:defRPr>
                      </a:lvl3pPr>
                      <a:lvl4pPr marL="1369060" algn="l" defTabSz="913130" rtl="0" eaLnBrk="1" latinLnBrk="0" hangingPunct="1">
                        <a:defRPr sz="1800" b="1" kern="1200">
                          <a:solidFill>
                            <a:schemeClr val="tx1"/>
                          </a:solidFill>
                          <a:latin typeface="Calibri" panose="020F0502020204030204"/>
                        </a:defRPr>
                      </a:lvl4pPr>
                      <a:lvl5pPr marL="1825625" algn="l" defTabSz="913130" rtl="0" eaLnBrk="1" latinLnBrk="0" hangingPunct="1">
                        <a:defRPr sz="1800" b="1" kern="1200">
                          <a:solidFill>
                            <a:schemeClr val="tx1"/>
                          </a:solidFill>
                          <a:latin typeface="Calibri" panose="020F0502020204030204"/>
                        </a:defRPr>
                      </a:lvl5pPr>
                      <a:lvl6pPr marL="2282190" algn="l" defTabSz="913130" rtl="0" eaLnBrk="1" latinLnBrk="0" hangingPunct="1">
                        <a:defRPr sz="1800" b="1" kern="1200">
                          <a:solidFill>
                            <a:schemeClr val="tx1"/>
                          </a:solidFill>
                          <a:latin typeface="Calibri" panose="020F0502020204030204"/>
                        </a:defRPr>
                      </a:lvl6pPr>
                      <a:lvl7pPr marL="2738755" algn="l" defTabSz="913130" rtl="0" eaLnBrk="1" latinLnBrk="0" hangingPunct="1">
                        <a:defRPr sz="1800" b="1" kern="1200">
                          <a:solidFill>
                            <a:schemeClr val="tx1"/>
                          </a:solidFill>
                          <a:latin typeface="Calibri" panose="020F0502020204030204"/>
                        </a:defRPr>
                      </a:lvl7pPr>
                      <a:lvl8pPr marL="3194685" algn="l" defTabSz="913130" rtl="0" eaLnBrk="1" latinLnBrk="0" hangingPunct="1">
                        <a:defRPr sz="1800" b="1" kern="1200">
                          <a:solidFill>
                            <a:schemeClr val="tx1"/>
                          </a:solidFill>
                          <a:latin typeface="Calibri" panose="020F0502020204030204"/>
                        </a:defRPr>
                      </a:lvl8pPr>
                      <a:lvl9pPr marL="3651250" algn="l" defTabSz="913130" rtl="0" eaLnBrk="1" latinLnBrk="0" hangingPunct="1">
                        <a:defRPr sz="1800" b="1" kern="1200">
                          <a:solidFill>
                            <a:schemeClr val="tx1"/>
                          </a:solidFill>
                          <a:latin typeface="Calibri" panose="020F0502020204030204"/>
                        </a:defRPr>
                      </a:lvl9pPr>
                    </a:lstStyle>
                    <a:p>
                      <a:pPr algn="l">
                        <a:lnSpc>
                          <a:spcPct val="150000"/>
                        </a:lnSpc>
                      </a:pPr>
                      <a:r>
                        <a:rPr lang="zh-CN" altLang="en-US" sz="1200" b="1" kern="1200" dirty="0">
                          <a:solidFill>
                            <a:schemeClr val="tx1"/>
                          </a:solidFill>
                          <a:latin typeface="微软雅黑" panose="020B0503020204020204" pitchFamily="34" charset="-122"/>
                          <a:ea typeface="微软雅黑" panose="020B0503020204020204" pitchFamily="34" charset="-122"/>
                          <a:cs typeface="+mn-cs"/>
                        </a:rPr>
                        <a:t>数字化总市场空间</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（本场景下所有服务提供商（含软件、人工服务、硬件和云服务等）的整体市场规模）</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3130" rtl="0" eaLnBrk="1" latinLnBrk="0" hangingPunct="1">
                        <a:defRPr sz="1800" b="1" kern="1200">
                          <a:solidFill>
                            <a:schemeClr val="tx1"/>
                          </a:solidFill>
                          <a:latin typeface="Calibri" panose="020F0502020204030204"/>
                        </a:defRPr>
                      </a:lvl1pPr>
                      <a:lvl2pPr marL="456565" algn="l" defTabSz="913130" rtl="0" eaLnBrk="1" latinLnBrk="0" hangingPunct="1">
                        <a:defRPr sz="1800" b="1" kern="1200">
                          <a:solidFill>
                            <a:schemeClr val="tx1"/>
                          </a:solidFill>
                          <a:latin typeface="Calibri" panose="020F0502020204030204"/>
                        </a:defRPr>
                      </a:lvl2pPr>
                      <a:lvl3pPr marL="913130" algn="l" defTabSz="913130" rtl="0" eaLnBrk="1" latinLnBrk="0" hangingPunct="1">
                        <a:defRPr sz="1800" b="1" kern="1200">
                          <a:solidFill>
                            <a:schemeClr val="tx1"/>
                          </a:solidFill>
                          <a:latin typeface="Calibri" panose="020F0502020204030204"/>
                        </a:defRPr>
                      </a:lvl3pPr>
                      <a:lvl4pPr marL="1369060" algn="l" defTabSz="913130" rtl="0" eaLnBrk="1" latinLnBrk="0" hangingPunct="1">
                        <a:defRPr sz="1800" b="1" kern="1200">
                          <a:solidFill>
                            <a:schemeClr val="tx1"/>
                          </a:solidFill>
                          <a:latin typeface="Calibri" panose="020F0502020204030204"/>
                        </a:defRPr>
                      </a:lvl4pPr>
                      <a:lvl5pPr marL="1825625" algn="l" defTabSz="913130" rtl="0" eaLnBrk="1" latinLnBrk="0" hangingPunct="1">
                        <a:defRPr sz="1800" b="1" kern="1200">
                          <a:solidFill>
                            <a:schemeClr val="tx1"/>
                          </a:solidFill>
                          <a:latin typeface="Calibri" panose="020F0502020204030204"/>
                        </a:defRPr>
                      </a:lvl5pPr>
                      <a:lvl6pPr marL="2282190" algn="l" defTabSz="913130" rtl="0" eaLnBrk="1" latinLnBrk="0" hangingPunct="1">
                        <a:defRPr sz="1800" b="1" kern="1200">
                          <a:solidFill>
                            <a:schemeClr val="tx1"/>
                          </a:solidFill>
                          <a:latin typeface="Calibri" panose="020F0502020204030204"/>
                        </a:defRPr>
                      </a:lvl6pPr>
                      <a:lvl7pPr marL="2738755" algn="l" defTabSz="913130" rtl="0" eaLnBrk="1" latinLnBrk="0" hangingPunct="1">
                        <a:defRPr sz="1800" b="1" kern="1200">
                          <a:solidFill>
                            <a:schemeClr val="tx1"/>
                          </a:solidFill>
                          <a:latin typeface="Calibri" panose="020F0502020204030204"/>
                        </a:defRPr>
                      </a:lvl7pPr>
                      <a:lvl8pPr marL="3194685" algn="l" defTabSz="913130" rtl="0" eaLnBrk="1" latinLnBrk="0" hangingPunct="1">
                        <a:defRPr sz="1800" b="1" kern="1200">
                          <a:solidFill>
                            <a:schemeClr val="tx1"/>
                          </a:solidFill>
                          <a:latin typeface="Calibri" panose="020F0502020204030204"/>
                        </a:defRPr>
                      </a:lvl8pPr>
                      <a:lvl9pPr marL="3651250" algn="l" defTabSz="913130" rtl="0" eaLnBrk="1" latinLnBrk="0" hangingPunct="1">
                        <a:defRPr sz="1800" b="1" kern="1200">
                          <a:solidFill>
                            <a:schemeClr val="tx1"/>
                          </a:solidFill>
                          <a:latin typeface="Calibri" panose="020F0502020204030204"/>
                        </a:defRPr>
                      </a:lvl9pPr>
                    </a:lstStyle>
                    <a:p>
                      <a:pPr algn="ctr"/>
                      <a:r>
                        <a:rPr lang="en-US" altLang="zh-CN" sz="1200" b="0" dirty="0">
                          <a:solidFill>
                            <a:schemeClr val="tx1"/>
                          </a:solidFill>
                          <a:latin typeface="微软雅黑" panose="020B0503020204020204" pitchFamily="34" charset="-122"/>
                          <a:ea typeface="微软雅黑" panose="020B0503020204020204" pitchFamily="34" charset="-122"/>
                        </a:rPr>
                        <a:t>**</a:t>
                      </a:r>
                      <a:r>
                        <a:rPr lang="zh-CN" altLang="en-US" sz="1200" b="0" dirty="0">
                          <a:solidFill>
                            <a:schemeClr val="tx1"/>
                          </a:solidFill>
                          <a:latin typeface="微软雅黑" panose="020B0503020204020204" pitchFamily="34" charset="-122"/>
                          <a:ea typeface="微软雅黑" panose="020B0503020204020204" pitchFamily="34" charset="-122"/>
                        </a:rPr>
                        <a:t>亿</a:t>
                      </a:r>
                      <a:r>
                        <a:rPr lang="en-US" altLang="zh-CN" sz="1200" b="0" dirty="0">
                          <a:solidFill>
                            <a:schemeClr val="tx1"/>
                          </a:solidFill>
                          <a:latin typeface="微软雅黑" panose="020B0503020204020204" pitchFamily="34" charset="-122"/>
                          <a:ea typeface="微软雅黑" panose="020B0503020204020204" pitchFamily="34" charset="-122"/>
                        </a:rPr>
                        <a:t>RMB/</a:t>
                      </a:r>
                      <a:r>
                        <a:rPr lang="zh-CN" altLang="en-US" sz="1200" b="0" dirty="0">
                          <a:solidFill>
                            <a:schemeClr val="tx1"/>
                          </a:solidFill>
                          <a:latin typeface="微软雅黑" panose="020B0503020204020204" pitchFamily="34" charset="-122"/>
                          <a:ea typeface="微软雅黑" panose="020B0503020204020204" pitchFamily="34" charset="-122"/>
                        </a:rPr>
                        <a:t>年</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484676">
                <a:tc>
                  <a:txBody>
                    <a:bodyPr/>
                    <a:lstStyle>
                      <a:lvl1pPr marL="0" algn="l" defTabSz="913130" rtl="0" eaLnBrk="1" latinLnBrk="0" hangingPunct="1">
                        <a:defRPr sz="1800" kern="1200">
                          <a:solidFill>
                            <a:schemeClr val="tx1"/>
                          </a:solidFill>
                          <a:latin typeface="Calibri" panose="020F0502020204030204"/>
                        </a:defRPr>
                      </a:lvl1pPr>
                      <a:lvl2pPr marL="456565" algn="l" defTabSz="913130" rtl="0" eaLnBrk="1" latinLnBrk="0" hangingPunct="1">
                        <a:defRPr sz="1800" kern="1200">
                          <a:solidFill>
                            <a:schemeClr val="tx1"/>
                          </a:solidFill>
                          <a:latin typeface="Calibri" panose="020F0502020204030204"/>
                        </a:defRPr>
                      </a:lvl2pPr>
                      <a:lvl3pPr marL="913130" algn="l" defTabSz="913130" rtl="0" eaLnBrk="1" latinLnBrk="0" hangingPunct="1">
                        <a:defRPr sz="1800" kern="1200">
                          <a:solidFill>
                            <a:schemeClr val="tx1"/>
                          </a:solidFill>
                          <a:latin typeface="Calibri" panose="020F0502020204030204"/>
                        </a:defRPr>
                      </a:lvl3pPr>
                      <a:lvl4pPr marL="1369060" algn="l" defTabSz="913130" rtl="0" eaLnBrk="1" latinLnBrk="0" hangingPunct="1">
                        <a:defRPr sz="1800" kern="1200">
                          <a:solidFill>
                            <a:schemeClr val="tx1"/>
                          </a:solidFill>
                          <a:latin typeface="Calibri" panose="020F0502020204030204"/>
                        </a:defRPr>
                      </a:lvl4pPr>
                      <a:lvl5pPr marL="1825625" algn="l" defTabSz="913130" rtl="0" eaLnBrk="1" latinLnBrk="0" hangingPunct="1">
                        <a:defRPr sz="1800" kern="1200">
                          <a:solidFill>
                            <a:schemeClr val="tx1"/>
                          </a:solidFill>
                          <a:latin typeface="Calibri" panose="020F0502020204030204"/>
                        </a:defRPr>
                      </a:lvl5pPr>
                      <a:lvl6pPr marL="2282190" algn="l" defTabSz="913130" rtl="0" eaLnBrk="1" latinLnBrk="0" hangingPunct="1">
                        <a:defRPr sz="1800" kern="1200">
                          <a:solidFill>
                            <a:schemeClr val="tx1"/>
                          </a:solidFill>
                          <a:latin typeface="Calibri" panose="020F0502020204030204"/>
                        </a:defRPr>
                      </a:lvl6pPr>
                      <a:lvl7pPr marL="2738755" algn="l" defTabSz="913130" rtl="0" eaLnBrk="1" latinLnBrk="0" hangingPunct="1">
                        <a:defRPr sz="1800" kern="1200">
                          <a:solidFill>
                            <a:schemeClr val="tx1"/>
                          </a:solidFill>
                          <a:latin typeface="Calibri" panose="020F0502020204030204"/>
                        </a:defRPr>
                      </a:lvl7pPr>
                      <a:lvl8pPr marL="3194685" algn="l" defTabSz="913130" rtl="0" eaLnBrk="1" latinLnBrk="0" hangingPunct="1">
                        <a:defRPr sz="1800" kern="1200">
                          <a:solidFill>
                            <a:schemeClr val="tx1"/>
                          </a:solidFill>
                          <a:latin typeface="Calibri" panose="020F0502020204030204"/>
                        </a:defRPr>
                      </a:lvl8pPr>
                      <a:lvl9pPr marL="3651250" algn="l" defTabSz="913130" rtl="0" eaLnBrk="1" latinLnBrk="0" hangingPunct="1">
                        <a:defRPr sz="1800" kern="1200">
                          <a:solidFill>
                            <a:schemeClr val="tx1"/>
                          </a:solidFill>
                          <a:latin typeface="Calibri" panose="020F0502020204030204"/>
                        </a:defRPr>
                      </a:lvl9pPr>
                    </a:lstStyle>
                    <a:p>
                      <a:pPr marL="0" marR="0" lvl="0" indent="0" algn="l" defTabSz="913130" rtl="0" eaLnBrk="1" fontAlgn="auto" latinLnBrk="0" hangingPunct="1">
                        <a:lnSpc>
                          <a:spcPct val="150000"/>
                        </a:lnSpc>
                        <a:spcBef>
                          <a:spcPts val="0"/>
                        </a:spcBef>
                        <a:spcAft>
                          <a:spcPts val="0"/>
                        </a:spcAft>
                        <a:buClrTx/>
                        <a:buSzTx/>
                        <a:buFontTx/>
                        <a:buNone/>
                        <a:defRPr/>
                      </a:pPr>
                      <a:r>
                        <a:rPr lang="zh-CN" altLang="en-US" sz="1200" b="1" kern="1200" dirty="0">
                          <a:solidFill>
                            <a:schemeClr val="tx1"/>
                          </a:solidFill>
                          <a:latin typeface="微软雅黑" panose="020B0503020204020204" pitchFamily="34" charset="-122"/>
                          <a:ea typeface="微软雅黑" panose="020B0503020204020204" pitchFamily="34" charset="-122"/>
                          <a:cs typeface="+mn-cs"/>
                        </a:rPr>
                        <a:t>可参与市场空间</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（本次立项的解决方案在</a:t>
                      </a:r>
                      <a:r>
                        <a:rPr lang="zh-CN" altLang="en-US" sz="1200" b="1" kern="1200" dirty="0">
                          <a:solidFill>
                            <a:schemeClr val="tx1"/>
                          </a:solidFill>
                          <a:latin typeface="微软雅黑" panose="020B0503020204020204" pitchFamily="34" charset="-122"/>
                          <a:ea typeface="微软雅黑" panose="020B0503020204020204" pitchFamily="34" charset="-122"/>
                          <a:cs typeface="+mn-cs"/>
                        </a:rPr>
                        <a:t>数字化总市场空间</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中可参与的市场规模，</a:t>
                      </a:r>
                      <a:r>
                        <a:rPr lang="zh-CN" altLang="en-US" sz="1200" b="1" kern="1200" dirty="0">
                          <a:solidFill>
                            <a:schemeClr val="tx1"/>
                          </a:solidFill>
                          <a:latin typeface="微软雅黑" panose="020B0503020204020204" pitchFamily="34" charset="-122"/>
                          <a:ea typeface="微软雅黑" panose="020B0503020204020204" pitchFamily="34" charset="-122"/>
                          <a:cs typeface="+mn-cs"/>
                        </a:rPr>
                        <a:t>剔除掉</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解决方案功能</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性能不足</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缺失导致不可覆盖的细分客户群和细分场景的市场规模，</a:t>
                      </a:r>
                      <a:r>
                        <a:rPr lang="zh-CN" altLang="en-US" sz="1200" b="1" kern="1200" dirty="0">
                          <a:solidFill>
                            <a:schemeClr val="tx1"/>
                          </a:solidFill>
                          <a:latin typeface="微软雅黑" panose="020B0503020204020204" pitchFamily="34" charset="-122"/>
                          <a:ea typeface="微软雅黑" panose="020B0503020204020204" pitchFamily="34" charset="-122"/>
                          <a:cs typeface="+mn-cs"/>
                        </a:rPr>
                        <a:t>剔除掉</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非云化空间；</a:t>
                      </a:r>
                      <a:r>
                        <a:rPr lang="zh-CN" altLang="en-US" sz="1200" b="1" kern="1200" dirty="0">
                          <a:solidFill>
                            <a:schemeClr val="tx1"/>
                          </a:solidFill>
                          <a:latin typeface="微软雅黑" panose="020B0503020204020204" pitchFamily="34" charset="-122"/>
                          <a:ea typeface="微软雅黑" panose="020B0503020204020204" pitchFamily="34" charset="-122"/>
                          <a:cs typeface="+mn-cs"/>
                        </a:rPr>
                        <a:t>不是指</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伙伴目标份额空间）</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3130" rtl="0" eaLnBrk="1" fontAlgn="auto" latinLnBrk="0" hangingPunct="1">
                        <a:lnSpc>
                          <a:spcPct val="150000"/>
                        </a:lnSpc>
                        <a:spcBef>
                          <a:spcPts val="0"/>
                        </a:spcBef>
                        <a:spcAft>
                          <a:spcPts val="0"/>
                        </a:spcAft>
                        <a:buClrTx/>
                        <a:buSzTx/>
                        <a:buFontTx/>
                        <a:buNone/>
                        <a:defRPr/>
                      </a:pPr>
                      <a:r>
                        <a:rPr lang="zh-CN" altLang="en-US" sz="1200" b="1" kern="1200" dirty="0">
                          <a:solidFill>
                            <a:srgbClr val="E9002F"/>
                          </a:solidFill>
                          <a:latin typeface="微软雅黑" panose="020B0503020204020204" pitchFamily="34" charset="-122"/>
                          <a:ea typeface="微软雅黑" panose="020B0503020204020204" pitchFamily="34" charset="-122"/>
                          <a:cs typeface="+mn-cs"/>
                        </a:rPr>
                        <a:t>剔除说明：剔除</a:t>
                      </a:r>
                      <a:r>
                        <a:rPr lang="en-US" altLang="zh-CN" sz="1200" b="1" kern="1200" dirty="0">
                          <a:solidFill>
                            <a:srgbClr val="E9002F"/>
                          </a:solidFill>
                          <a:latin typeface="微软雅黑" panose="020B0503020204020204" pitchFamily="34" charset="-122"/>
                          <a:ea typeface="微软雅黑" panose="020B0503020204020204" pitchFamily="34" charset="-122"/>
                          <a:cs typeface="+mn-cs"/>
                        </a:rPr>
                        <a:t>xx</a:t>
                      </a:r>
                      <a:r>
                        <a:rPr lang="zh-CN" altLang="en-US" sz="1200" b="1" kern="1200" dirty="0">
                          <a:solidFill>
                            <a:srgbClr val="E9002F"/>
                          </a:solidFill>
                          <a:latin typeface="微软雅黑" panose="020B0503020204020204" pitchFamily="34" charset="-122"/>
                          <a:ea typeface="微软雅黑" panose="020B0503020204020204" pitchFamily="34" charset="-122"/>
                          <a:cs typeface="+mn-cs"/>
                        </a:rPr>
                        <a:t>场景；剔除</a:t>
                      </a:r>
                      <a:r>
                        <a:rPr lang="en-US" altLang="zh-CN" sz="1200" b="1" kern="1200" dirty="0">
                          <a:solidFill>
                            <a:srgbClr val="E9002F"/>
                          </a:solidFill>
                          <a:latin typeface="微软雅黑" panose="020B0503020204020204" pitchFamily="34" charset="-122"/>
                          <a:ea typeface="微软雅黑" panose="020B0503020204020204" pitchFamily="34" charset="-122"/>
                          <a:cs typeface="+mn-cs"/>
                        </a:rPr>
                        <a:t>xx</a:t>
                      </a:r>
                      <a:r>
                        <a:rPr lang="zh-CN" altLang="en-US" sz="1200" b="1" kern="1200" dirty="0">
                          <a:solidFill>
                            <a:srgbClr val="E9002F"/>
                          </a:solidFill>
                          <a:latin typeface="微软雅黑" panose="020B0503020204020204" pitchFamily="34" charset="-122"/>
                          <a:ea typeface="微软雅黑" panose="020B0503020204020204" pitchFamily="34" charset="-122"/>
                          <a:cs typeface="+mn-cs"/>
                        </a:rPr>
                        <a:t>客户群</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3130" rtl="0" eaLnBrk="1" latinLnBrk="0" hangingPunct="1">
                        <a:defRPr sz="1800" kern="1200">
                          <a:solidFill>
                            <a:schemeClr val="tx1"/>
                          </a:solidFill>
                          <a:latin typeface="Calibri" panose="020F0502020204030204"/>
                        </a:defRPr>
                      </a:lvl1pPr>
                      <a:lvl2pPr marL="456565" algn="l" defTabSz="913130" rtl="0" eaLnBrk="1" latinLnBrk="0" hangingPunct="1">
                        <a:defRPr sz="1800" kern="1200">
                          <a:solidFill>
                            <a:schemeClr val="tx1"/>
                          </a:solidFill>
                          <a:latin typeface="Calibri" panose="020F0502020204030204"/>
                        </a:defRPr>
                      </a:lvl2pPr>
                      <a:lvl3pPr marL="913130" algn="l" defTabSz="913130" rtl="0" eaLnBrk="1" latinLnBrk="0" hangingPunct="1">
                        <a:defRPr sz="1800" kern="1200">
                          <a:solidFill>
                            <a:schemeClr val="tx1"/>
                          </a:solidFill>
                          <a:latin typeface="Calibri" panose="020F0502020204030204"/>
                        </a:defRPr>
                      </a:lvl3pPr>
                      <a:lvl4pPr marL="1369060" algn="l" defTabSz="913130" rtl="0" eaLnBrk="1" latinLnBrk="0" hangingPunct="1">
                        <a:defRPr sz="1800" kern="1200">
                          <a:solidFill>
                            <a:schemeClr val="tx1"/>
                          </a:solidFill>
                          <a:latin typeface="Calibri" panose="020F0502020204030204"/>
                        </a:defRPr>
                      </a:lvl4pPr>
                      <a:lvl5pPr marL="1825625" algn="l" defTabSz="913130" rtl="0" eaLnBrk="1" latinLnBrk="0" hangingPunct="1">
                        <a:defRPr sz="1800" kern="1200">
                          <a:solidFill>
                            <a:schemeClr val="tx1"/>
                          </a:solidFill>
                          <a:latin typeface="Calibri" panose="020F0502020204030204"/>
                        </a:defRPr>
                      </a:lvl5pPr>
                      <a:lvl6pPr marL="2282190" algn="l" defTabSz="913130" rtl="0" eaLnBrk="1" latinLnBrk="0" hangingPunct="1">
                        <a:defRPr sz="1800" kern="1200">
                          <a:solidFill>
                            <a:schemeClr val="tx1"/>
                          </a:solidFill>
                          <a:latin typeface="Calibri" panose="020F0502020204030204"/>
                        </a:defRPr>
                      </a:lvl6pPr>
                      <a:lvl7pPr marL="2738755" algn="l" defTabSz="913130" rtl="0" eaLnBrk="1" latinLnBrk="0" hangingPunct="1">
                        <a:defRPr sz="1800" kern="1200">
                          <a:solidFill>
                            <a:schemeClr val="tx1"/>
                          </a:solidFill>
                          <a:latin typeface="Calibri" panose="020F0502020204030204"/>
                        </a:defRPr>
                      </a:lvl7pPr>
                      <a:lvl8pPr marL="3194685" algn="l" defTabSz="913130" rtl="0" eaLnBrk="1" latinLnBrk="0" hangingPunct="1">
                        <a:defRPr sz="1800" kern="1200">
                          <a:solidFill>
                            <a:schemeClr val="tx1"/>
                          </a:solidFill>
                          <a:latin typeface="Calibri" panose="020F0502020204030204"/>
                        </a:defRPr>
                      </a:lvl8pPr>
                      <a:lvl9pPr marL="3651250" algn="l" defTabSz="913130" rtl="0" eaLnBrk="1" latinLnBrk="0" hangingPunct="1">
                        <a:defRPr sz="1800" kern="1200">
                          <a:solidFill>
                            <a:schemeClr val="tx1"/>
                          </a:solidFill>
                          <a:latin typeface="Calibri" panose="020F0502020204030204"/>
                        </a:defRPr>
                      </a:lvl9pPr>
                    </a:lstStyle>
                    <a:p>
                      <a:pPr algn="ctr"/>
                      <a:r>
                        <a:rPr lang="en-US" altLang="zh-CN" sz="1200" b="0" dirty="0">
                          <a:solidFill>
                            <a:schemeClr val="tx1"/>
                          </a:solidFill>
                          <a:latin typeface="微软雅黑" charset="0"/>
                          <a:ea typeface="微软雅黑" charset="0"/>
                        </a:rPr>
                        <a:t>**</a:t>
                      </a:r>
                      <a:r>
                        <a:rPr lang="zh-CN" altLang="en-US" sz="1200" b="0" dirty="0">
                          <a:solidFill>
                            <a:schemeClr val="tx1"/>
                          </a:solidFill>
                          <a:latin typeface="微软雅黑" panose="020B0503020204020204" pitchFamily="34" charset="-122"/>
                          <a:ea typeface="微软雅黑" panose="020B0503020204020204" pitchFamily="34" charset="-122"/>
                        </a:rPr>
                        <a:t>亿</a:t>
                      </a:r>
                      <a:r>
                        <a:rPr lang="en-US" altLang="zh-CN" sz="1200" b="0" dirty="0">
                          <a:solidFill>
                            <a:schemeClr val="tx1"/>
                          </a:solidFill>
                          <a:latin typeface="微软雅黑" panose="020B0503020204020204" pitchFamily="34" charset="-122"/>
                          <a:ea typeface="微软雅黑" panose="020B0503020204020204" pitchFamily="34" charset="-122"/>
                        </a:rPr>
                        <a:t>RMB/</a:t>
                      </a:r>
                      <a:r>
                        <a:rPr lang="zh-CN" altLang="en-US" sz="1200" b="0" dirty="0">
                          <a:solidFill>
                            <a:schemeClr val="tx1"/>
                          </a:solidFill>
                          <a:latin typeface="微软雅黑" panose="020B0503020204020204" pitchFamily="34" charset="-122"/>
                          <a:ea typeface="微软雅黑" panose="020B0503020204020204" pitchFamily="34" charset="-122"/>
                        </a:rPr>
                        <a:t>年</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84676">
                <a:tc>
                  <a:txBody>
                    <a:bodyPr/>
                    <a:lstStyle/>
                    <a:p>
                      <a:pPr marL="0" marR="0" lvl="0" indent="0" algn="l" defTabSz="913130" rtl="0" eaLnBrk="1" fontAlgn="auto" latinLnBrk="0" hangingPunct="1">
                        <a:lnSpc>
                          <a:spcPct val="150000"/>
                        </a:lnSpc>
                        <a:spcBef>
                          <a:spcPts val="0"/>
                        </a:spcBef>
                        <a:spcAft>
                          <a:spcPts val="0"/>
                        </a:spcAft>
                        <a:buClrTx/>
                        <a:buSzTx/>
                        <a:buFontTx/>
                        <a:buNone/>
                        <a:defRPr/>
                      </a:pPr>
                      <a:r>
                        <a:rPr lang="zh-CN" altLang="en-US" sz="1200" b="1" kern="1200" dirty="0">
                          <a:solidFill>
                            <a:schemeClr val="tx1"/>
                          </a:solidFill>
                          <a:latin typeface="微软雅黑" panose="020B0503020204020204" pitchFamily="34" charset="-122"/>
                          <a:ea typeface="微软雅黑" panose="020B0503020204020204" pitchFamily="34" charset="-122"/>
                          <a:cs typeface="+mn-cs"/>
                        </a:rPr>
                        <a:t>可参与市场空间中伙伴的产品</a:t>
                      </a:r>
                      <a:r>
                        <a:rPr lang="en-US" altLang="zh-CN" sz="12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1" kern="1200" dirty="0">
                          <a:solidFill>
                            <a:schemeClr val="tx1"/>
                          </a:solidFill>
                          <a:latin typeface="微软雅黑" panose="020B0503020204020204" pitchFamily="34" charset="-122"/>
                          <a:ea typeface="微软雅黑" panose="020B0503020204020204" pitchFamily="34" charset="-122"/>
                          <a:cs typeface="+mn-cs"/>
                        </a:rPr>
                        <a:t>服务的市场空间</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（本场景中所有伙伴的产品</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服务在可参与的市场空间中的市场规模）</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altLang="zh-CN" sz="1200" b="0" dirty="0">
                          <a:solidFill>
                            <a:schemeClr val="tx1"/>
                          </a:solidFill>
                          <a:latin typeface="微软雅黑" panose="020B0503020204020204" pitchFamily="34" charset="-122"/>
                          <a:ea typeface="微软雅黑" panose="020B0503020204020204" pitchFamily="34" charset="-122"/>
                        </a:rPr>
                        <a:t>**</a:t>
                      </a:r>
                      <a:r>
                        <a:rPr lang="zh-CN" altLang="en-US" sz="1200" b="0" dirty="0">
                          <a:solidFill>
                            <a:schemeClr val="tx1"/>
                          </a:solidFill>
                          <a:latin typeface="微软雅黑" panose="020B0503020204020204" pitchFamily="34" charset="-122"/>
                          <a:ea typeface="微软雅黑" panose="020B0503020204020204" pitchFamily="34" charset="-122"/>
                        </a:rPr>
                        <a:t>亿</a:t>
                      </a:r>
                      <a:r>
                        <a:rPr lang="en-US" altLang="zh-CN" sz="1200" b="0" dirty="0">
                          <a:solidFill>
                            <a:schemeClr val="tx1"/>
                          </a:solidFill>
                          <a:latin typeface="微软雅黑" panose="020B0503020204020204" pitchFamily="34" charset="-122"/>
                          <a:ea typeface="微软雅黑" panose="020B0503020204020204" pitchFamily="34" charset="-122"/>
                        </a:rPr>
                        <a:t>RMB/</a:t>
                      </a:r>
                      <a:r>
                        <a:rPr lang="zh-CN" altLang="en-US" sz="1200" b="0" dirty="0">
                          <a:solidFill>
                            <a:schemeClr val="tx1"/>
                          </a:solidFill>
                          <a:latin typeface="微软雅黑" panose="020B0503020204020204" pitchFamily="34" charset="-122"/>
                          <a:ea typeface="微软雅黑" panose="020B0503020204020204" pitchFamily="34" charset="-122"/>
                        </a:rPr>
                        <a:t>年</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84676">
                <a:tc>
                  <a:txBody>
                    <a:bodyPr/>
                    <a:lstStyle>
                      <a:lvl1pPr marL="0" algn="l" defTabSz="1188085" rtl="0" eaLnBrk="1" latinLnBrk="0" hangingPunct="1">
                        <a:defRPr sz="2340" kern="1200">
                          <a:solidFill>
                            <a:schemeClr val="tx1"/>
                          </a:solidFill>
                          <a:latin typeface="Arial" panose="020B0604020202020204"/>
                        </a:defRPr>
                      </a:lvl1pPr>
                      <a:lvl2pPr marL="593725" algn="l" defTabSz="1188085" rtl="0" eaLnBrk="1" latinLnBrk="0" hangingPunct="1">
                        <a:defRPr sz="2340" kern="1200">
                          <a:solidFill>
                            <a:schemeClr val="tx1"/>
                          </a:solidFill>
                          <a:latin typeface="Arial" panose="020B0604020202020204"/>
                        </a:defRPr>
                      </a:lvl2pPr>
                      <a:lvl3pPr marL="1188085" algn="l" defTabSz="1188085" rtl="0" eaLnBrk="1" latinLnBrk="0" hangingPunct="1">
                        <a:defRPr sz="2340" kern="1200">
                          <a:solidFill>
                            <a:schemeClr val="tx1"/>
                          </a:solidFill>
                          <a:latin typeface="Arial" panose="020B0604020202020204"/>
                        </a:defRPr>
                      </a:lvl3pPr>
                      <a:lvl4pPr marL="1781810" algn="l" defTabSz="1188085" rtl="0" eaLnBrk="1" latinLnBrk="0" hangingPunct="1">
                        <a:defRPr sz="2340" kern="1200">
                          <a:solidFill>
                            <a:schemeClr val="tx1"/>
                          </a:solidFill>
                          <a:latin typeface="Arial" panose="020B0604020202020204"/>
                        </a:defRPr>
                      </a:lvl4pPr>
                      <a:lvl5pPr marL="2375535" algn="l" defTabSz="1188085" rtl="0" eaLnBrk="1" latinLnBrk="0" hangingPunct="1">
                        <a:defRPr sz="2340" kern="1200">
                          <a:solidFill>
                            <a:schemeClr val="tx1"/>
                          </a:solidFill>
                          <a:latin typeface="Arial" panose="020B0604020202020204"/>
                        </a:defRPr>
                      </a:lvl5pPr>
                      <a:lvl6pPr marL="2969260" algn="l" defTabSz="1188085" rtl="0" eaLnBrk="1" latinLnBrk="0" hangingPunct="1">
                        <a:defRPr sz="2340" kern="1200">
                          <a:solidFill>
                            <a:schemeClr val="tx1"/>
                          </a:solidFill>
                          <a:latin typeface="Arial" panose="020B0604020202020204"/>
                        </a:defRPr>
                      </a:lvl6pPr>
                      <a:lvl7pPr marL="3563620" algn="l" defTabSz="1188085" rtl="0" eaLnBrk="1" latinLnBrk="0" hangingPunct="1">
                        <a:defRPr sz="2340" kern="1200">
                          <a:solidFill>
                            <a:schemeClr val="tx1"/>
                          </a:solidFill>
                          <a:latin typeface="Arial" panose="020B0604020202020204"/>
                        </a:defRPr>
                      </a:lvl7pPr>
                      <a:lvl8pPr marL="4157345" algn="l" defTabSz="1188085" rtl="0" eaLnBrk="1" latinLnBrk="0" hangingPunct="1">
                        <a:defRPr sz="2340" kern="1200">
                          <a:solidFill>
                            <a:schemeClr val="tx1"/>
                          </a:solidFill>
                          <a:latin typeface="Arial" panose="020B0604020202020204"/>
                        </a:defRPr>
                      </a:lvl8pPr>
                      <a:lvl9pPr marL="4751070" algn="l" defTabSz="1188085" rtl="0" eaLnBrk="1" latinLnBrk="0" hangingPunct="1">
                        <a:defRPr sz="2340" kern="1200">
                          <a:solidFill>
                            <a:schemeClr val="tx1"/>
                          </a:solidFill>
                          <a:latin typeface="Arial" panose="020B0604020202020204"/>
                        </a:defRPr>
                      </a:lvl9pPr>
                    </a:lstStyle>
                    <a:p>
                      <a:pPr marL="0" marR="0" lvl="0" indent="0" algn="l" defTabSz="1188085" rtl="0" eaLnBrk="1" fontAlgn="auto" latinLnBrk="0" hangingPunct="1">
                        <a:lnSpc>
                          <a:spcPct val="150000"/>
                        </a:lnSpc>
                        <a:spcBef>
                          <a:spcPts val="0"/>
                        </a:spcBef>
                        <a:spcAft>
                          <a:spcPts val="0"/>
                        </a:spcAft>
                        <a:buClrTx/>
                        <a:buSzTx/>
                        <a:buFontTx/>
                        <a:buNone/>
                        <a:defRPr/>
                      </a:pPr>
                      <a:r>
                        <a:rPr lang="zh-CN" altLang="en-US" sz="1200" b="1" kern="1200" dirty="0">
                          <a:solidFill>
                            <a:schemeClr val="tx1"/>
                          </a:solidFill>
                          <a:latin typeface="微软雅黑" panose="020B0503020204020204" pitchFamily="34" charset="-122"/>
                          <a:ea typeface="微软雅黑" panose="020B0503020204020204" pitchFamily="34" charset="-122"/>
                          <a:cs typeface="+mn-cs"/>
                        </a:rPr>
                        <a:t>可参与市场空间中云服务的市场空间</a:t>
                      </a:r>
                      <a:r>
                        <a:rPr lang="zh-CN" altLang="en-US" sz="1200" b="0" dirty="0">
                          <a:latin typeface="微软雅黑" panose="020B0503020204020204" pitchFamily="34" charset="-122"/>
                          <a:ea typeface="微软雅黑" panose="020B0503020204020204" pitchFamily="34" charset="-122"/>
                        </a:rPr>
                        <a:t>（本场景中云服务在可参与市场空间中的市场规模）</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188085" rtl="0" eaLnBrk="1" latinLnBrk="0" hangingPunct="1">
                        <a:defRPr sz="2340" kern="1200">
                          <a:solidFill>
                            <a:schemeClr val="tx1"/>
                          </a:solidFill>
                          <a:latin typeface="Arial" panose="020B0604020202020204"/>
                        </a:defRPr>
                      </a:lvl1pPr>
                      <a:lvl2pPr marL="593725" algn="l" defTabSz="1188085" rtl="0" eaLnBrk="1" latinLnBrk="0" hangingPunct="1">
                        <a:defRPr sz="2340" kern="1200">
                          <a:solidFill>
                            <a:schemeClr val="tx1"/>
                          </a:solidFill>
                          <a:latin typeface="Arial" panose="020B0604020202020204"/>
                        </a:defRPr>
                      </a:lvl2pPr>
                      <a:lvl3pPr marL="1188085" algn="l" defTabSz="1188085" rtl="0" eaLnBrk="1" latinLnBrk="0" hangingPunct="1">
                        <a:defRPr sz="2340" kern="1200">
                          <a:solidFill>
                            <a:schemeClr val="tx1"/>
                          </a:solidFill>
                          <a:latin typeface="Arial" panose="020B0604020202020204"/>
                        </a:defRPr>
                      </a:lvl3pPr>
                      <a:lvl4pPr marL="1781810" algn="l" defTabSz="1188085" rtl="0" eaLnBrk="1" latinLnBrk="0" hangingPunct="1">
                        <a:defRPr sz="2340" kern="1200">
                          <a:solidFill>
                            <a:schemeClr val="tx1"/>
                          </a:solidFill>
                          <a:latin typeface="Arial" panose="020B0604020202020204"/>
                        </a:defRPr>
                      </a:lvl4pPr>
                      <a:lvl5pPr marL="2375535" algn="l" defTabSz="1188085" rtl="0" eaLnBrk="1" latinLnBrk="0" hangingPunct="1">
                        <a:defRPr sz="2340" kern="1200">
                          <a:solidFill>
                            <a:schemeClr val="tx1"/>
                          </a:solidFill>
                          <a:latin typeface="Arial" panose="020B0604020202020204"/>
                        </a:defRPr>
                      </a:lvl5pPr>
                      <a:lvl6pPr marL="2969260" algn="l" defTabSz="1188085" rtl="0" eaLnBrk="1" latinLnBrk="0" hangingPunct="1">
                        <a:defRPr sz="2340" kern="1200">
                          <a:solidFill>
                            <a:schemeClr val="tx1"/>
                          </a:solidFill>
                          <a:latin typeface="Arial" panose="020B0604020202020204"/>
                        </a:defRPr>
                      </a:lvl6pPr>
                      <a:lvl7pPr marL="3563620" algn="l" defTabSz="1188085" rtl="0" eaLnBrk="1" latinLnBrk="0" hangingPunct="1">
                        <a:defRPr sz="2340" kern="1200">
                          <a:solidFill>
                            <a:schemeClr val="tx1"/>
                          </a:solidFill>
                          <a:latin typeface="Arial" panose="020B0604020202020204"/>
                        </a:defRPr>
                      </a:lvl7pPr>
                      <a:lvl8pPr marL="4157345" algn="l" defTabSz="1188085" rtl="0" eaLnBrk="1" latinLnBrk="0" hangingPunct="1">
                        <a:defRPr sz="2340" kern="1200">
                          <a:solidFill>
                            <a:schemeClr val="tx1"/>
                          </a:solidFill>
                          <a:latin typeface="Arial" panose="020B0604020202020204"/>
                        </a:defRPr>
                      </a:lvl8pPr>
                      <a:lvl9pPr marL="4751070" algn="l" defTabSz="1188085" rtl="0" eaLnBrk="1" latinLnBrk="0" hangingPunct="1">
                        <a:defRPr sz="2340" kern="1200">
                          <a:solidFill>
                            <a:schemeClr val="tx1"/>
                          </a:solidFill>
                          <a:latin typeface="Arial" panose="020B0604020202020204"/>
                        </a:defRPr>
                      </a:lvl9pPr>
                    </a:lstStyle>
                    <a:p>
                      <a:pPr algn="ctr"/>
                      <a:r>
                        <a:rPr lang="en-US" altLang="zh-CN" sz="1200" b="0" dirty="0">
                          <a:solidFill>
                            <a:schemeClr val="tx1"/>
                          </a:solidFill>
                          <a:latin typeface="微软雅黑" charset="0"/>
                          <a:ea typeface="微软雅黑" charset="0"/>
                        </a:rPr>
                        <a:t>**</a:t>
                      </a:r>
                      <a:r>
                        <a:rPr lang="zh-CN" altLang="en-US" sz="1200" b="0" dirty="0">
                          <a:solidFill>
                            <a:schemeClr val="tx1"/>
                          </a:solidFill>
                          <a:latin typeface="微软雅黑" panose="020B0503020204020204" pitchFamily="34" charset="-122"/>
                          <a:ea typeface="微软雅黑" panose="020B0503020204020204" pitchFamily="34" charset="-122"/>
                        </a:rPr>
                        <a:t>亿</a:t>
                      </a:r>
                      <a:r>
                        <a:rPr lang="en-US" altLang="zh-CN" sz="1200" b="0" dirty="0">
                          <a:solidFill>
                            <a:schemeClr val="tx1"/>
                          </a:solidFill>
                          <a:latin typeface="微软雅黑" panose="020B0503020204020204" pitchFamily="34" charset="-122"/>
                          <a:ea typeface="微软雅黑" panose="020B0503020204020204" pitchFamily="34" charset="-122"/>
                        </a:rPr>
                        <a:t>RMB/</a:t>
                      </a:r>
                      <a:r>
                        <a:rPr lang="zh-CN" altLang="en-US" sz="1200" b="0" dirty="0">
                          <a:solidFill>
                            <a:schemeClr val="tx1"/>
                          </a:solidFill>
                          <a:latin typeface="微软雅黑" panose="020B0503020204020204" pitchFamily="34" charset="-122"/>
                          <a:ea typeface="微软雅黑" panose="020B0503020204020204" pitchFamily="34" charset="-122"/>
                        </a:rPr>
                        <a:t>年</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84676">
                <a:tc>
                  <a:txBody>
                    <a:bodyPr/>
                    <a:lstStyle>
                      <a:lvl1pPr marL="0" algn="l" defTabSz="1188085" rtl="0" eaLnBrk="1" latinLnBrk="0" hangingPunct="1">
                        <a:defRPr sz="2340" kern="1200">
                          <a:solidFill>
                            <a:schemeClr val="tx1"/>
                          </a:solidFill>
                          <a:latin typeface="Arial" panose="020B0604020202020204"/>
                        </a:defRPr>
                      </a:lvl1pPr>
                      <a:lvl2pPr marL="593725" algn="l" defTabSz="1188085" rtl="0" eaLnBrk="1" latinLnBrk="0" hangingPunct="1">
                        <a:defRPr sz="2340" kern="1200">
                          <a:solidFill>
                            <a:schemeClr val="tx1"/>
                          </a:solidFill>
                          <a:latin typeface="Arial" panose="020B0604020202020204"/>
                        </a:defRPr>
                      </a:lvl2pPr>
                      <a:lvl3pPr marL="1188085" algn="l" defTabSz="1188085" rtl="0" eaLnBrk="1" latinLnBrk="0" hangingPunct="1">
                        <a:defRPr sz="2340" kern="1200">
                          <a:solidFill>
                            <a:schemeClr val="tx1"/>
                          </a:solidFill>
                          <a:latin typeface="Arial" panose="020B0604020202020204"/>
                        </a:defRPr>
                      </a:lvl3pPr>
                      <a:lvl4pPr marL="1781810" algn="l" defTabSz="1188085" rtl="0" eaLnBrk="1" latinLnBrk="0" hangingPunct="1">
                        <a:defRPr sz="2340" kern="1200">
                          <a:solidFill>
                            <a:schemeClr val="tx1"/>
                          </a:solidFill>
                          <a:latin typeface="Arial" panose="020B0604020202020204"/>
                        </a:defRPr>
                      </a:lvl4pPr>
                      <a:lvl5pPr marL="2375535" algn="l" defTabSz="1188085" rtl="0" eaLnBrk="1" latinLnBrk="0" hangingPunct="1">
                        <a:defRPr sz="2340" kern="1200">
                          <a:solidFill>
                            <a:schemeClr val="tx1"/>
                          </a:solidFill>
                          <a:latin typeface="Arial" panose="020B0604020202020204"/>
                        </a:defRPr>
                      </a:lvl5pPr>
                      <a:lvl6pPr marL="2969260" algn="l" defTabSz="1188085" rtl="0" eaLnBrk="1" latinLnBrk="0" hangingPunct="1">
                        <a:defRPr sz="2340" kern="1200">
                          <a:solidFill>
                            <a:schemeClr val="tx1"/>
                          </a:solidFill>
                          <a:latin typeface="Arial" panose="020B0604020202020204"/>
                        </a:defRPr>
                      </a:lvl6pPr>
                      <a:lvl7pPr marL="3563620" algn="l" defTabSz="1188085" rtl="0" eaLnBrk="1" latinLnBrk="0" hangingPunct="1">
                        <a:defRPr sz="2340" kern="1200">
                          <a:solidFill>
                            <a:schemeClr val="tx1"/>
                          </a:solidFill>
                          <a:latin typeface="Arial" panose="020B0604020202020204"/>
                        </a:defRPr>
                      </a:lvl7pPr>
                      <a:lvl8pPr marL="4157345" algn="l" defTabSz="1188085" rtl="0" eaLnBrk="1" latinLnBrk="0" hangingPunct="1">
                        <a:defRPr sz="2340" kern="1200">
                          <a:solidFill>
                            <a:schemeClr val="tx1"/>
                          </a:solidFill>
                          <a:latin typeface="Arial" panose="020B0604020202020204"/>
                        </a:defRPr>
                      </a:lvl8pPr>
                      <a:lvl9pPr marL="4751070" algn="l" defTabSz="1188085" rtl="0" eaLnBrk="1" latinLnBrk="0" hangingPunct="1">
                        <a:defRPr sz="2340" kern="1200">
                          <a:solidFill>
                            <a:schemeClr val="tx1"/>
                          </a:solidFill>
                          <a:latin typeface="Arial" panose="020B0604020202020204"/>
                        </a:defRPr>
                      </a:lvl9pPr>
                    </a:lstStyle>
                    <a:p>
                      <a:pPr marL="0" marR="0" lvl="0" indent="0" algn="l" defTabSz="1188085" rtl="0" eaLnBrk="1" fontAlgn="auto" latinLnBrk="0" hangingPunct="1">
                        <a:lnSpc>
                          <a:spcPct val="150000"/>
                        </a:lnSpc>
                        <a:spcBef>
                          <a:spcPts val="0"/>
                        </a:spcBef>
                        <a:spcAft>
                          <a:spcPts val="0"/>
                        </a:spcAft>
                        <a:buClrTx/>
                        <a:buSzTx/>
                        <a:buFontTx/>
                        <a:buNone/>
                        <a:defRPr/>
                      </a:pPr>
                      <a:r>
                        <a:rPr lang="zh-CN" altLang="en-US" sz="1200" b="1" kern="1200" dirty="0">
                          <a:solidFill>
                            <a:schemeClr val="tx1"/>
                          </a:solidFill>
                          <a:latin typeface="微软雅黑" panose="020B0503020204020204" pitchFamily="34" charset="-122"/>
                          <a:ea typeface="微软雅黑" panose="020B0503020204020204" pitchFamily="34" charset="-122"/>
                          <a:cs typeface="+mn-cs"/>
                        </a:rPr>
                        <a:t>未来</a:t>
                      </a:r>
                      <a:r>
                        <a:rPr lang="en-US" altLang="zh-CN" sz="1200" b="1" kern="1200" dirty="0">
                          <a:solidFill>
                            <a:schemeClr val="tx1"/>
                          </a:solidFill>
                          <a:latin typeface="微软雅黑" panose="020B0503020204020204" pitchFamily="34" charset="-122"/>
                          <a:ea typeface="微软雅黑" panose="020B0503020204020204" pitchFamily="34" charset="-122"/>
                          <a:cs typeface="+mn-cs"/>
                        </a:rPr>
                        <a:t>3</a:t>
                      </a:r>
                      <a:r>
                        <a:rPr lang="zh-CN" altLang="en-US" sz="1200" b="1" kern="1200" dirty="0">
                          <a:solidFill>
                            <a:schemeClr val="tx1"/>
                          </a:solidFill>
                          <a:latin typeface="微软雅黑" panose="020B0503020204020204" pitchFamily="34" charset="-122"/>
                          <a:ea typeface="微软雅黑" panose="020B0503020204020204" pitchFamily="34" charset="-122"/>
                          <a:cs typeface="+mn-cs"/>
                        </a:rPr>
                        <a:t>年市场空间增速</a:t>
                      </a:r>
                      <a:r>
                        <a:rPr lang="zh-CN" altLang="en-US" sz="1200" b="0" dirty="0">
                          <a:latin typeface="微软雅黑" panose="020B0503020204020204" pitchFamily="34" charset="-122"/>
                          <a:ea typeface="微软雅黑" panose="020B0503020204020204" pitchFamily="34" charset="-122"/>
                        </a:rPr>
                        <a:t>（本场景市场规模每年平均增速）</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188085" rtl="0" eaLnBrk="1" latinLnBrk="0" hangingPunct="1">
                        <a:defRPr sz="2340" kern="1200">
                          <a:solidFill>
                            <a:schemeClr val="tx1"/>
                          </a:solidFill>
                          <a:latin typeface="Arial" panose="020B0604020202020204"/>
                        </a:defRPr>
                      </a:lvl1pPr>
                      <a:lvl2pPr marL="593725" algn="l" defTabSz="1188085" rtl="0" eaLnBrk="1" latinLnBrk="0" hangingPunct="1">
                        <a:defRPr sz="2340" kern="1200">
                          <a:solidFill>
                            <a:schemeClr val="tx1"/>
                          </a:solidFill>
                          <a:latin typeface="Arial" panose="020B0604020202020204"/>
                        </a:defRPr>
                      </a:lvl2pPr>
                      <a:lvl3pPr marL="1188085" algn="l" defTabSz="1188085" rtl="0" eaLnBrk="1" latinLnBrk="0" hangingPunct="1">
                        <a:defRPr sz="2340" kern="1200">
                          <a:solidFill>
                            <a:schemeClr val="tx1"/>
                          </a:solidFill>
                          <a:latin typeface="Arial" panose="020B0604020202020204"/>
                        </a:defRPr>
                      </a:lvl3pPr>
                      <a:lvl4pPr marL="1781810" algn="l" defTabSz="1188085" rtl="0" eaLnBrk="1" latinLnBrk="0" hangingPunct="1">
                        <a:defRPr sz="2340" kern="1200">
                          <a:solidFill>
                            <a:schemeClr val="tx1"/>
                          </a:solidFill>
                          <a:latin typeface="Arial" panose="020B0604020202020204"/>
                        </a:defRPr>
                      </a:lvl4pPr>
                      <a:lvl5pPr marL="2375535" algn="l" defTabSz="1188085" rtl="0" eaLnBrk="1" latinLnBrk="0" hangingPunct="1">
                        <a:defRPr sz="2340" kern="1200">
                          <a:solidFill>
                            <a:schemeClr val="tx1"/>
                          </a:solidFill>
                          <a:latin typeface="Arial" panose="020B0604020202020204"/>
                        </a:defRPr>
                      </a:lvl5pPr>
                      <a:lvl6pPr marL="2969260" algn="l" defTabSz="1188085" rtl="0" eaLnBrk="1" latinLnBrk="0" hangingPunct="1">
                        <a:defRPr sz="2340" kern="1200">
                          <a:solidFill>
                            <a:schemeClr val="tx1"/>
                          </a:solidFill>
                          <a:latin typeface="Arial" panose="020B0604020202020204"/>
                        </a:defRPr>
                      </a:lvl6pPr>
                      <a:lvl7pPr marL="3563620" algn="l" defTabSz="1188085" rtl="0" eaLnBrk="1" latinLnBrk="0" hangingPunct="1">
                        <a:defRPr sz="2340" kern="1200">
                          <a:solidFill>
                            <a:schemeClr val="tx1"/>
                          </a:solidFill>
                          <a:latin typeface="Arial" panose="020B0604020202020204"/>
                        </a:defRPr>
                      </a:lvl7pPr>
                      <a:lvl8pPr marL="4157345" algn="l" defTabSz="1188085" rtl="0" eaLnBrk="1" latinLnBrk="0" hangingPunct="1">
                        <a:defRPr sz="2340" kern="1200">
                          <a:solidFill>
                            <a:schemeClr val="tx1"/>
                          </a:solidFill>
                          <a:latin typeface="Arial" panose="020B0604020202020204"/>
                        </a:defRPr>
                      </a:lvl8pPr>
                      <a:lvl9pPr marL="4751070" algn="l" defTabSz="1188085" rtl="0" eaLnBrk="1" latinLnBrk="0" hangingPunct="1">
                        <a:defRPr sz="2340" kern="1200">
                          <a:solidFill>
                            <a:schemeClr val="tx1"/>
                          </a:solidFill>
                          <a:latin typeface="Arial" panose="020B0604020202020204"/>
                        </a:defRPr>
                      </a:lvl9pPr>
                    </a:lstStyle>
                    <a:p>
                      <a:pPr algn="ctr"/>
                      <a:r>
                        <a:rPr lang="en-US" altLang="zh-CN" sz="1200" b="0" dirty="0">
                          <a:solidFill>
                            <a:schemeClr val="tx1"/>
                          </a:solidFill>
                          <a:latin typeface="微软雅黑" panose="020B0503020204020204" pitchFamily="34" charset="-122"/>
                          <a:ea typeface="微软雅黑" panose="020B0503020204020204" pitchFamily="34" charset="-122"/>
                        </a:rPr>
                        <a:t>10.8%</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2" name="文本框 1"/>
          <p:cNvSpPr txBox="1"/>
          <p:nvPr/>
        </p:nvSpPr>
        <p:spPr>
          <a:xfrm>
            <a:off x="337398" y="1162398"/>
            <a:ext cx="11511453" cy="215444"/>
          </a:xfrm>
          <a:prstGeom prst="rect">
            <a:avLst/>
          </a:prstGeom>
          <a:noFill/>
        </p:spPr>
        <p:txBody>
          <a:bodyPr wrap="square" lIns="0" tIns="0" rIns="0" bIns="0" rtlCol="0">
            <a:spAutoFit/>
          </a:bodyPr>
          <a:lstStyle/>
          <a:p>
            <a:pPr defTabSz="914400">
              <a:defRPr/>
            </a:pPr>
            <a:r>
              <a:rPr lang="zh-CN" altLang="en-US" sz="1400" b="1" dirty="0">
                <a:solidFill>
                  <a:srgbClr val="1D1D1A"/>
                </a:solidFill>
                <a:latin typeface="微软雅黑" panose="020B0503020204020204" pitchFamily="34" charset="-122"/>
                <a:ea typeface="微软雅黑" panose="020B0503020204020204" pitchFamily="34" charset="-122"/>
              </a:rPr>
              <a:t>市场空间洞察参考：</a:t>
            </a:r>
            <a:r>
              <a:rPr lang="en-US" altLang="zh-CN" sz="1400" dirty="0">
                <a:solidFill>
                  <a:srgbClr val="1D1D1A"/>
                </a:solidFill>
                <a:latin typeface="微软雅黑" panose="020B0503020204020204" pitchFamily="34" charset="-122"/>
                <a:ea typeface="微软雅黑" panose="020B0503020204020204" pitchFamily="34" charset="-122"/>
              </a:rPr>
              <a:t>《</a:t>
            </a:r>
            <a:r>
              <a:rPr lang="zh-CN" altLang="en-US" sz="1400" dirty="0">
                <a:solidFill>
                  <a:srgbClr val="1D1D1A"/>
                </a:solidFill>
                <a:latin typeface="微软雅黑" panose="020B0503020204020204" pitchFamily="34" charset="-122"/>
                <a:ea typeface="微软雅黑" panose="020B0503020204020204" pitchFamily="34" charset="-122"/>
              </a:rPr>
              <a:t>中国数字乡村发展报告（</a:t>
            </a:r>
            <a:r>
              <a:rPr lang="en-US" altLang="zh-CN" sz="1400" dirty="0">
                <a:solidFill>
                  <a:srgbClr val="1D1D1A"/>
                </a:solidFill>
                <a:latin typeface="微软雅黑" panose="020B0503020204020204" pitchFamily="34" charset="-122"/>
                <a:ea typeface="微软雅黑" panose="020B0503020204020204" pitchFamily="34" charset="-122"/>
              </a:rPr>
              <a:t>2019-2025</a:t>
            </a:r>
            <a:r>
              <a:rPr lang="zh-CN" altLang="en-US" sz="1400" dirty="0">
                <a:solidFill>
                  <a:srgbClr val="1D1D1A"/>
                </a:solidFill>
                <a:latin typeface="微软雅黑" panose="020B0503020204020204" pitchFamily="34" charset="-122"/>
                <a:ea typeface="微软雅黑" panose="020B0503020204020204" pitchFamily="34" charset="-122"/>
              </a:rPr>
              <a:t>）</a:t>
            </a:r>
            <a:r>
              <a:rPr lang="en-US" altLang="zh-CN" sz="1400" dirty="0">
                <a:solidFill>
                  <a:srgbClr val="1D1D1A"/>
                </a:solidFill>
                <a:latin typeface="微软雅黑" panose="020B0503020204020204" pitchFamily="34" charset="-122"/>
                <a:ea typeface="微软雅黑" panose="020B0503020204020204" pitchFamily="34" charset="-122"/>
              </a:rPr>
              <a:t>》</a:t>
            </a:r>
            <a:r>
              <a:rPr lang="zh-CN" altLang="en-US" sz="1400" dirty="0">
                <a:solidFill>
                  <a:srgbClr val="1D1D1A"/>
                </a:solidFill>
                <a:latin typeface="微软雅黑" panose="020B0503020204020204" pitchFamily="34" charset="-122"/>
                <a:ea typeface="微软雅黑" panose="020B0503020204020204" pitchFamily="34" charset="-122"/>
              </a:rPr>
              <a:t>预测，</a:t>
            </a:r>
            <a:r>
              <a:rPr lang="en-GB" altLang="zh-CN" sz="1400" dirty="0">
                <a:solidFill>
                  <a:srgbClr val="1D1D1A"/>
                </a:solidFill>
                <a:latin typeface="微软雅黑" panose="020B0503020204020204" pitchFamily="34" charset="-122"/>
                <a:ea typeface="微软雅黑" panose="020B0503020204020204" pitchFamily="34" charset="-122"/>
              </a:rPr>
              <a:t>2020</a:t>
            </a:r>
            <a:r>
              <a:rPr lang="zh-CN" altLang="en-US" sz="1400" dirty="0">
                <a:solidFill>
                  <a:srgbClr val="1D1D1A"/>
                </a:solidFill>
                <a:latin typeface="微软雅黑" panose="020B0503020204020204" pitchFamily="34" charset="-122"/>
                <a:ea typeface="微软雅黑" panose="020B0503020204020204" pitchFamily="34" charset="-122"/>
              </a:rPr>
              <a:t>年我国智慧农业潜在市场规模将达</a:t>
            </a:r>
            <a:r>
              <a:rPr lang="en-US" altLang="zh-CN" sz="1400" dirty="0">
                <a:solidFill>
                  <a:srgbClr val="1D1D1A"/>
                </a:solidFill>
                <a:latin typeface="微软雅黑" panose="020B0503020204020204" pitchFamily="34" charset="-122"/>
                <a:ea typeface="微软雅黑" panose="020B0503020204020204" pitchFamily="34" charset="-122"/>
              </a:rPr>
              <a:t>30</a:t>
            </a:r>
            <a:r>
              <a:rPr lang="zh-CN" altLang="en-US" sz="1400" dirty="0">
                <a:solidFill>
                  <a:srgbClr val="1D1D1A"/>
                </a:solidFill>
                <a:latin typeface="微软雅黑" panose="020B0503020204020204" pitchFamily="34" charset="-122"/>
                <a:ea typeface="微软雅黑" panose="020B0503020204020204" pitchFamily="34" charset="-122"/>
              </a:rPr>
              <a:t>亿元，</a:t>
            </a:r>
            <a:endParaRPr kumimoji="1" lang="zh-CN" altLang="en-US" sz="1400" dirty="0">
              <a:solidFill>
                <a:srgbClr val="00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6551418" y="4152169"/>
            <a:ext cx="3789680" cy="2521884"/>
          </a:xfrm>
          <a:prstGeom prst="rect">
            <a:avLst/>
          </a:prstGeom>
        </p:spPr>
      </p:pic>
      <p:pic>
        <p:nvPicPr>
          <p:cNvPr id="10" name="图片 9"/>
          <p:cNvPicPr>
            <a:picLocks noChangeAspect="1"/>
          </p:cNvPicPr>
          <p:nvPr/>
        </p:nvPicPr>
        <p:blipFill>
          <a:blip r:embed="rId4"/>
          <a:stretch>
            <a:fillRect/>
          </a:stretch>
        </p:blipFill>
        <p:spPr>
          <a:xfrm>
            <a:off x="533195" y="4318869"/>
            <a:ext cx="4557395" cy="1783080"/>
          </a:xfrm>
          <a:prstGeom prst="rect">
            <a:avLst/>
          </a:prstGeom>
        </p:spPr>
      </p:pic>
      <p:sp>
        <p:nvSpPr>
          <p:cNvPr id="11" name="矩形 10"/>
          <p:cNvSpPr/>
          <p:nvPr/>
        </p:nvSpPr>
        <p:spPr>
          <a:xfrm>
            <a:off x="6754277" y="6597080"/>
            <a:ext cx="3608718" cy="261610"/>
          </a:xfrm>
          <a:prstGeom prst="rect">
            <a:avLst/>
          </a:prstGeom>
        </p:spPr>
        <p:txBody>
          <a:bodyPr wrap="square">
            <a:spAutoFit/>
          </a:bodyPr>
          <a:lstStyle/>
          <a:p>
            <a:pPr defTabSz="914400">
              <a:defRPr/>
            </a:pPr>
            <a:r>
              <a:rPr lang="zh-CN" altLang="en-US" sz="1100" i="1" dirty="0">
                <a:solidFill>
                  <a:srgbClr val="1D1D1A"/>
                </a:solidFill>
              </a:rPr>
              <a:t>来源：</a:t>
            </a:r>
            <a:r>
              <a:rPr lang="en-GB" sz="1100" i="1" dirty="0">
                <a:solidFill>
                  <a:srgbClr val="1D1D1A"/>
                </a:solidFill>
              </a:rPr>
              <a:t>【亿欧智库】2021中国农业生产数字化研究报告</a:t>
            </a:r>
          </a:p>
        </p:txBody>
      </p:sp>
      <p:sp>
        <p:nvSpPr>
          <p:cNvPr id="3" name="矩形 2">
            <a:extLst>
              <a:ext uri="{FF2B5EF4-FFF2-40B4-BE49-F238E27FC236}">
                <a16:creationId xmlns:a16="http://schemas.microsoft.com/office/drawing/2014/main" id="{089B5E5B-7210-4914-88CA-3BDD3E875047}"/>
              </a:ext>
            </a:extLst>
          </p:cNvPr>
          <p:cNvSpPr/>
          <p:nvPr/>
        </p:nvSpPr>
        <p:spPr>
          <a:xfrm>
            <a:off x="3289624" y="2303261"/>
            <a:ext cx="8907139" cy="316369"/>
          </a:xfrm>
          <a:prstGeom prst="rect">
            <a:avLst/>
          </a:prstGeom>
        </p:spPr>
        <p:txBody>
          <a:bodyPr wrap="square">
            <a:spAutoFit/>
          </a:bodyPr>
          <a:lstStyle/>
          <a:p>
            <a:pPr lvl="0" fontAlgn="base">
              <a:lnSpc>
                <a:spcPct val="150000"/>
              </a:lnSpc>
              <a:spcBef>
                <a:spcPct val="0"/>
              </a:spcBef>
              <a:buClr>
                <a:schemeClr val="tx1"/>
              </a:buClr>
              <a:defRPr/>
            </a:pPr>
            <a:r>
              <a:rPr lang="en-US" altLang="zh-CN"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可参与空间 </a:t>
            </a:r>
            <a:r>
              <a:rPr lang="en-US" altLang="zh-CN"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可参与市场空间中伙伴的产品</a:t>
            </a:r>
            <a:r>
              <a:rPr lang="en-US" altLang="zh-CN"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服务的市场空间 </a:t>
            </a:r>
            <a:r>
              <a:rPr lang="en-US" altLang="zh-CN"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可参与市场空间中云服务的市场空间</a:t>
            </a:r>
            <a:endParaRPr lang="en-US" altLang="zh-CN" sz="1050" dirty="0">
              <a:solidFill>
                <a:srgbClr val="0066FF"/>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463338712"/>
              </p:ext>
            </p:extLst>
          </p:nvPr>
        </p:nvGraphicFramePr>
        <p:xfrm>
          <a:off x="349200" y="876266"/>
          <a:ext cx="11521280" cy="5074657"/>
        </p:xfrm>
        <a:graphic>
          <a:graphicData uri="http://schemas.openxmlformats.org/drawingml/2006/table">
            <a:tbl>
              <a:tblPr firstRow="1" bandRow="1"/>
              <a:tblGrid>
                <a:gridCol w="593540">
                  <a:extLst>
                    <a:ext uri="{9D8B030D-6E8A-4147-A177-3AD203B41FA5}">
                      <a16:colId xmlns:a16="http://schemas.microsoft.com/office/drawing/2014/main" val="20000"/>
                    </a:ext>
                  </a:extLst>
                </a:gridCol>
                <a:gridCol w="571012">
                  <a:extLst>
                    <a:ext uri="{9D8B030D-6E8A-4147-A177-3AD203B41FA5}">
                      <a16:colId xmlns:a16="http://schemas.microsoft.com/office/drawing/2014/main" val="20001"/>
                    </a:ext>
                  </a:extLst>
                </a:gridCol>
                <a:gridCol w="871639">
                  <a:extLst>
                    <a:ext uri="{9D8B030D-6E8A-4147-A177-3AD203B41FA5}">
                      <a16:colId xmlns:a16="http://schemas.microsoft.com/office/drawing/2014/main" val="20002"/>
                    </a:ext>
                  </a:extLst>
                </a:gridCol>
                <a:gridCol w="1043609">
                  <a:extLst>
                    <a:ext uri="{9D8B030D-6E8A-4147-A177-3AD203B41FA5}">
                      <a16:colId xmlns:a16="http://schemas.microsoft.com/office/drawing/2014/main" val="20003"/>
                    </a:ext>
                  </a:extLst>
                </a:gridCol>
                <a:gridCol w="4729038">
                  <a:extLst>
                    <a:ext uri="{9D8B030D-6E8A-4147-A177-3AD203B41FA5}">
                      <a16:colId xmlns:a16="http://schemas.microsoft.com/office/drawing/2014/main" val="20004"/>
                    </a:ext>
                  </a:extLst>
                </a:gridCol>
                <a:gridCol w="3012217">
                  <a:extLst>
                    <a:ext uri="{9D8B030D-6E8A-4147-A177-3AD203B41FA5}">
                      <a16:colId xmlns:a16="http://schemas.microsoft.com/office/drawing/2014/main" val="20005"/>
                    </a:ext>
                  </a:extLst>
                </a:gridCol>
                <a:gridCol w="700225">
                  <a:extLst>
                    <a:ext uri="{9D8B030D-6E8A-4147-A177-3AD203B41FA5}">
                      <a16:colId xmlns:a16="http://schemas.microsoft.com/office/drawing/2014/main" val="20006"/>
                    </a:ext>
                  </a:extLst>
                </a:gridCol>
              </a:tblGrid>
              <a:tr h="417302">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细分行业</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客户</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方案场景</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占伙伴总销售的比例</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客户痛点</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方案需求</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tx1"/>
                          </a:solidFill>
                          <a:latin typeface="Calibri" panose="020F0502020204030204"/>
                        </a:defRPr>
                      </a:lvl1pPr>
                      <a:lvl2pPr marL="593725" algn="l" defTabSz="1188085" rtl="0" eaLnBrk="1" latinLnBrk="0" hangingPunct="1">
                        <a:defRPr sz="2340" kern="1200">
                          <a:solidFill>
                            <a:schemeClr val="tx1"/>
                          </a:solidFill>
                          <a:latin typeface="Calibri" panose="020F0502020204030204"/>
                        </a:defRPr>
                      </a:lvl2pPr>
                      <a:lvl3pPr marL="1188085" algn="l" defTabSz="1188085" rtl="0" eaLnBrk="1" latinLnBrk="0" hangingPunct="1">
                        <a:defRPr sz="2340" kern="1200">
                          <a:solidFill>
                            <a:schemeClr val="tx1"/>
                          </a:solidFill>
                          <a:latin typeface="Calibri" panose="020F0502020204030204"/>
                        </a:defRPr>
                      </a:lvl3pPr>
                      <a:lvl4pPr marL="1781810" algn="l" defTabSz="1188085" rtl="0" eaLnBrk="1" latinLnBrk="0" hangingPunct="1">
                        <a:defRPr sz="2340" kern="1200">
                          <a:solidFill>
                            <a:schemeClr val="tx1"/>
                          </a:solidFill>
                          <a:latin typeface="Calibri" panose="020F0502020204030204"/>
                        </a:defRPr>
                      </a:lvl4pPr>
                      <a:lvl5pPr marL="2375535" algn="l" defTabSz="1188085" rtl="0" eaLnBrk="1" latinLnBrk="0" hangingPunct="1">
                        <a:defRPr sz="2340" kern="1200">
                          <a:solidFill>
                            <a:schemeClr val="tx1"/>
                          </a:solidFill>
                          <a:latin typeface="Calibri" panose="020F0502020204030204"/>
                        </a:defRPr>
                      </a:lvl5pPr>
                      <a:lvl6pPr marL="2969260" algn="l" defTabSz="1188085" rtl="0" eaLnBrk="1" latinLnBrk="0" hangingPunct="1">
                        <a:defRPr sz="2340" kern="1200">
                          <a:solidFill>
                            <a:schemeClr val="tx1"/>
                          </a:solidFill>
                          <a:latin typeface="Calibri" panose="020F0502020204030204"/>
                        </a:defRPr>
                      </a:lvl6pPr>
                      <a:lvl7pPr marL="3563620" algn="l" defTabSz="1188085" rtl="0" eaLnBrk="1" latinLnBrk="0" hangingPunct="1">
                        <a:defRPr sz="2340" kern="1200">
                          <a:solidFill>
                            <a:schemeClr val="tx1"/>
                          </a:solidFill>
                          <a:latin typeface="Calibri" panose="020F0502020204030204"/>
                        </a:defRPr>
                      </a:lvl7pPr>
                      <a:lvl8pPr marL="4157345" algn="l" defTabSz="1188085" rtl="0" eaLnBrk="1" latinLnBrk="0" hangingPunct="1">
                        <a:defRPr sz="2340" kern="1200">
                          <a:solidFill>
                            <a:schemeClr val="tx1"/>
                          </a:solidFill>
                          <a:latin typeface="Calibri" panose="020F0502020204030204"/>
                        </a:defRPr>
                      </a:lvl8pPr>
                      <a:lvl9pPr marL="4751070" algn="l" defTabSz="1188085" rtl="0" eaLnBrk="1" latinLnBrk="0" hangingPunct="1">
                        <a:defRPr sz="2340" kern="1200">
                          <a:solidFill>
                            <a:schemeClr val="tx1"/>
                          </a:solidFill>
                          <a:latin typeface="Calibri" panose="020F0502020204030204"/>
                        </a:defRPr>
                      </a:lvl9pPr>
                    </a:lstStyle>
                    <a:p>
                      <a:pPr algn="ctr"/>
                      <a:r>
                        <a:rPr lang="zh-CN" altLang="en-US" sz="1200" b="1" dirty="0">
                          <a:solidFill>
                            <a:schemeClr val="tx1"/>
                          </a:solidFill>
                          <a:latin typeface="微软雅黑" panose="020B0503020204020204" pitchFamily="34" charset="-122"/>
                          <a:ea typeface="微软雅黑" panose="020B0503020204020204" pitchFamily="34" charset="-122"/>
                        </a:rPr>
                        <a:t>客单单价</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35804">
                <a:tc rowSpan="2">
                  <a:txBody>
                    <a:bodyPr/>
                    <a:lstStyle/>
                    <a:p>
                      <a:pPr algn="ctr"/>
                      <a:r>
                        <a:rPr lang="zh-CN" altLang="en-US" sz="1200" dirty="0">
                          <a:latin typeface="微软雅黑" panose="020B0503020204020204" pitchFamily="34" charset="-122"/>
                          <a:ea typeface="微软雅黑" panose="020B0503020204020204" pitchFamily="34" charset="-122"/>
                        </a:rPr>
                        <a:t>农业</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国家</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省</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市（县）级产业园、区县农业农村局：</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endParaRPr lang="zh-CN" altLang="en-US" sz="1200" b="0" dirty="0">
                        <a:latin typeface="微软雅黑" panose="020B0503020204020204" pitchFamily="34" charset="-122"/>
                        <a:ea typeface="微软雅黑" panose="020B0503020204020204" pitchFamily="34" charset="-122"/>
                      </a:endParaRP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altLang="en-US" sz="1200" dirty="0">
                          <a:latin typeface="微软雅黑" panose="020B0503020204020204" pitchFamily="34" charset="-122"/>
                          <a:ea typeface="微软雅黑" panose="020B0503020204020204" pitchFamily="34" charset="-122"/>
                        </a:rPr>
                        <a:t>农业政府</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200" b="0" i="0" u="none" strike="noStrike" kern="1200" cap="none" spc="0" normalizeH="0" baseline="0" dirty="0">
                          <a:ln>
                            <a:noFill/>
                          </a:ln>
                          <a:solidFill>
                            <a:srgbClr val="1D1D1A"/>
                          </a:solidFill>
                          <a:effectLst/>
                          <a:uLnTx/>
                          <a:uFillTx/>
                          <a:latin typeface="微软雅黑" panose="020B0503020204020204" pitchFamily="34" charset="-122"/>
                          <a:ea typeface="微软雅黑" panose="020B0503020204020204" pitchFamily="34" charset="-122"/>
                          <a:cs typeface="+mn-cs"/>
                        </a:rPr>
                        <a:t>60%</a:t>
                      </a:r>
                      <a:endParaRPr kumimoji="0" lang="zh-CN" altLang="en-US" sz="1200" b="0" i="0" u="none" strike="noStrike" kern="1200" cap="none" spc="0" normalizeH="0" baseline="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dirty="0">
                          <a:ln>
                            <a:noFill/>
                          </a:ln>
                          <a:solidFill>
                            <a:srgbClr val="1D1D1A"/>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缺少。。。</a:t>
                      </a:r>
                      <a:r>
                        <a:rPr kumimoji="0" lang="zh-CN" altLang="en-US" sz="1200" b="0" i="0" u="none" strike="noStrike" kern="1200" cap="none" spc="0" normalizeH="0" baseline="0" dirty="0">
                          <a:ln>
                            <a:noFill/>
                          </a:ln>
                          <a:solidFill>
                            <a:srgbClr val="1D1D1A"/>
                          </a:solidFill>
                          <a:effectLst/>
                          <a:uLnTx/>
                          <a:uFillTx/>
                          <a:latin typeface="微软雅黑" panose="020B0503020204020204" pitchFamily="34" charset="-122"/>
                          <a:ea typeface="微软雅黑" panose="020B0503020204020204" pitchFamily="34" charset="-122"/>
                          <a:cs typeface="+mn-cs"/>
                        </a:rPr>
                        <a:t>支撑。</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228600" indent="-228600" algn="l">
                        <a:lnSpc>
                          <a:spcPct val="150000"/>
                        </a:lnSpc>
                        <a:buFont typeface="Arial" panose="020B0604020202020204" pitchFamily="34" charset="0"/>
                        <a:buChar cha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实现。</a:t>
                      </a:r>
                      <a:endParaRPr lang="zh-CN" altLang="en-US" sz="1200" dirty="0">
                        <a:latin typeface="微软雅黑" panose="020B0503020204020204" pitchFamily="34" charset="-122"/>
                        <a:ea typeface="微软雅黑" panose="020B0503020204020204" pitchFamily="34" charset="-122"/>
                      </a:endParaRP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tx1"/>
                          </a:solidFill>
                          <a:latin typeface="Calibri" panose="020F0502020204030204"/>
                        </a:defRPr>
                      </a:lvl1pPr>
                      <a:lvl2pPr marL="593725" algn="l" defTabSz="1188085" rtl="0" eaLnBrk="1" latinLnBrk="0" hangingPunct="1">
                        <a:defRPr sz="2340" kern="1200">
                          <a:solidFill>
                            <a:schemeClr val="tx1"/>
                          </a:solidFill>
                          <a:latin typeface="Calibri" panose="020F0502020204030204"/>
                        </a:defRPr>
                      </a:lvl2pPr>
                      <a:lvl3pPr marL="1188085" algn="l" defTabSz="1188085" rtl="0" eaLnBrk="1" latinLnBrk="0" hangingPunct="1">
                        <a:defRPr sz="2340" kern="1200">
                          <a:solidFill>
                            <a:schemeClr val="tx1"/>
                          </a:solidFill>
                          <a:latin typeface="Calibri" panose="020F0502020204030204"/>
                        </a:defRPr>
                      </a:lvl3pPr>
                      <a:lvl4pPr marL="1781810" algn="l" defTabSz="1188085" rtl="0" eaLnBrk="1" latinLnBrk="0" hangingPunct="1">
                        <a:defRPr sz="2340" kern="1200">
                          <a:solidFill>
                            <a:schemeClr val="tx1"/>
                          </a:solidFill>
                          <a:latin typeface="Calibri" panose="020F0502020204030204"/>
                        </a:defRPr>
                      </a:lvl4pPr>
                      <a:lvl5pPr marL="2375535" algn="l" defTabSz="1188085" rtl="0" eaLnBrk="1" latinLnBrk="0" hangingPunct="1">
                        <a:defRPr sz="2340" kern="1200">
                          <a:solidFill>
                            <a:schemeClr val="tx1"/>
                          </a:solidFill>
                          <a:latin typeface="Calibri" panose="020F0502020204030204"/>
                        </a:defRPr>
                      </a:lvl5pPr>
                      <a:lvl6pPr marL="2969260" algn="l" defTabSz="1188085" rtl="0" eaLnBrk="1" latinLnBrk="0" hangingPunct="1">
                        <a:defRPr sz="2340" kern="1200">
                          <a:solidFill>
                            <a:schemeClr val="tx1"/>
                          </a:solidFill>
                          <a:latin typeface="Calibri" panose="020F0502020204030204"/>
                        </a:defRPr>
                      </a:lvl6pPr>
                      <a:lvl7pPr marL="3563620" algn="l" defTabSz="1188085" rtl="0" eaLnBrk="1" latinLnBrk="0" hangingPunct="1">
                        <a:defRPr sz="2340" kern="1200">
                          <a:solidFill>
                            <a:schemeClr val="tx1"/>
                          </a:solidFill>
                          <a:latin typeface="Calibri" panose="020F0502020204030204"/>
                        </a:defRPr>
                      </a:lvl7pPr>
                      <a:lvl8pPr marL="4157345" algn="l" defTabSz="1188085" rtl="0" eaLnBrk="1" latinLnBrk="0" hangingPunct="1">
                        <a:defRPr sz="2340" kern="1200">
                          <a:solidFill>
                            <a:schemeClr val="tx1"/>
                          </a:solidFill>
                          <a:latin typeface="Calibri" panose="020F0502020204030204"/>
                        </a:defRPr>
                      </a:lvl8pPr>
                      <a:lvl9pPr marL="4751070" algn="l" defTabSz="1188085" rtl="0" eaLnBrk="1" latinLnBrk="0" hangingPunct="1">
                        <a:defRPr sz="2340" kern="1200">
                          <a:solidFill>
                            <a:schemeClr val="tx1"/>
                          </a:solidFill>
                          <a:latin typeface="Calibri" panose="020F0502020204030204"/>
                        </a:defRPr>
                      </a:lvl9pPr>
                    </a:lstStyle>
                    <a:p>
                      <a:pPr marL="0" marR="0" lvl="0" indent="0" algn="ctr" defTabSz="115189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约</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500 </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万</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年</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95087">
                <a:tc vMerge="1">
                  <a:txBody>
                    <a:bodyPr/>
                    <a:lstStyle/>
                    <a:p>
                      <a:endParaRPr lang="zh-CN"/>
                    </a:p>
                  </a:txBody>
                  <a:tcPr marL="91419" marR="91419" marT="45709" marB="45709"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marL="91419" marR="91419" marT="45709" marB="45709"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marL="91419" marR="91419" marT="45709" marB="45709"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tc>
                <a:tc vMerge="1">
                  <a:txBody>
                    <a:bodyPr/>
                    <a:lstStyle/>
                    <a:p>
                      <a:endParaRPr lang="zh-CN"/>
                    </a:p>
                  </a:txBody>
                  <a:tcPr marL="91419" marR="91419" marT="45709" marB="45709"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marL="91419" marR="91419" marT="45709" marB="45709"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tx1"/>
                          </a:solidFill>
                          <a:latin typeface="Calibri" panose="020F0502020204030204"/>
                        </a:defRPr>
                      </a:lvl1pPr>
                      <a:lvl2pPr marL="593725" algn="l" defTabSz="1188085" rtl="0" eaLnBrk="1" latinLnBrk="0" hangingPunct="1">
                        <a:defRPr sz="2340" kern="1200">
                          <a:solidFill>
                            <a:schemeClr val="tx1"/>
                          </a:solidFill>
                          <a:latin typeface="Calibri" panose="020F0502020204030204"/>
                        </a:defRPr>
                      </a:lvl2pPr>
                      <a:lvl3pPr marL="1188085" algn="l" defTabSz="1188085" rtl="0" eaLnBrk="1" latinLnBrk="0" hangingPunct="1">
                        <a:defRPr sz="2340" kern="1200">
                          <a:solidFill>
                            <a:schemeClr val="tx1"/>
                          </a:solidFill>
                          <a:latin typeface="Calibri" panose="020F0502020204030204"/>
                        </a:defRPr>
                      </a:lvl3pPr>
                      <a:lvl4pPr marL="1781810" algn="l" defTabSz="1188085" rtl="0" eaLnBrk="1" latinLnBrk="0" hangingPunct="1">
                        <a:defRPr sz="2340" kern="1200">
                          <a:solidFill>
                            <a:schemeClr val="tx1"/>
                          </a:solidFill>
                          <a:latin typeface="Calibri" panose="020F0502020204030204"/>
                        </a:defRPr>
                      </a:lvl4pPr>
                      <a:lvl5pPr marL="2375535" algn="l" defTabSz="1188085" rtl="0" eaLnBrk="1" latinLnBrk="0" hangingPunct="1">
                        <a:defRPr sz="2340" kern="1200">
                          <a:solidFill>
                            <a:schemeClr val="tx1"/>
                          </a:solidFill>
                          <a:latin typeface="Calibri" panose="020F0502020204030204"/>
                        </a:defRPr>
                      </a:lvl5pPr>
                      <a:lvl6pPr marL="2969260" algn="l" defTabSz="1188085" rtl="0" eaLnBrk="1" latinLnBrk="0" hangingPunct="1">
                        <a:defRPr sz="2340" kern="1200">
                          <a:solidFill>
                            <a:schemeClr val="tx1"/>
                          </a:solidFill>
                          <a:latin typeface="Calibri" panose="020F0502020204030204"/>
                        </a:defRPr>
                      </a:lvl6pPr>
                      <a:lvl7pPr marL="3563620" algn="l" defTabSz="1188085" rtl="0" eaLnBrk="1" latinLnBrk="0" hangingPunct="1">
                        <a:defRPr sz="2340" kern="1200">
                          <a:solidFill>
                            <a:schemeClr val="tx1"/>
                          </a:solidFill>
                          <a:latin typeface="Calibri" panose="020F0502020204030204"/>
                        </a:defRPr>
                      </a:lvl7pPr>
                      <a:lvl8pPr marL="4157345" algn="l" defTabSz="1188085" rtl="0" eaLnBrk="1" latinLnBrk="0" hangingPunct="1">
                        <a:defRPr sz="2340" kern="1200">
                          <a:solidFill>
                            <a:schemeClr val="tx1"/>
                          </a:solidFill>
                          <a:latin typeface="Calibri" panose="020F0502020204030204"/>
                        </a:defRPr>
                      </a:lvl8pPr>
                      <a:lvl9pPr marL="4751070" algn="l" defTabSz="1188085" rtl="0" eaLnBrk="1" latinLnBrk="0" hangingPunct="1">
                        <a:defRPr sz="2340" kern="1200">
                          <a:solidFill>
                            <a:schemeClr val="tx1"/>
                          </a:solidFill>
                          <a:latin typeface="Calibri" panose="020F0502020204030204"/>
                        </a:defRPr>
                      </a:lvl9pPr>
                    </a:lstStyle>
                    <a:p>
                      <a:pPr marL="0" marR="0" lvl="0" indent="0" algn="ctr" defTabSz="115189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约</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300 </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万</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年</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86588">
                <a:tc>
                  <a:txBody>
                    <a:bodyPr/>
                    <a:lstStyle/>
                    <a:p>
                      <a:pPr algn="ctr"/>
                      <a:r>
                        <a:rPr lang="zh-CN" altLang="en-US" sz="1200" dirty="0">
                          <a:latin typeface="微软雅黑" panose="020B0503020204020204" pitchFamily="34" charset="-122"/>
                          <a:ea typeface="微软雅黑" panose="020B0503020204020204" pitchFamily="34" charset="-122"/>
                        </a:rPr>
                        <a:t>农业</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200" b="0" dirty="0">
                          <a:latin typeface="微软雅黑" panose="020B0503020204020204" pitchFamily="34" charset="-122"/>
                          <a:ea typeface="微软雅黑" panose="020B0503020204020204" pitchFamily="34" charset="-122"/>
                        </a:rPr>
                        <a:t>种植基地：</a:t>
                      </a:r>
                      <a:r>
                        <a:rPr lang="en-US" altLang="zh-CN" sz="1200" b="0" dirty="0">
                          <a:latin typeface="微软雅黑" panose="020B0503020204020204" pitchFamily="34" charset="-122"/>
                          <a:ea typeface="微软雅黑" panose="020B0503020204020204" pitchFamily="34" charset="-122"/>
                        </a:rPr>
                        <a:t>xx</a:t>
                      </a:r>
                      <a:endParaRPr lang="zh-CN" altLang="en-US" sz="1200" b="0" dirty="0">
                        <a:latin typeface="微软雅黑" panose="020B0503020204020204" pitchFamily="34" charset="-122"/>
                        <a:ea typeface="微软雅黑" panose="020B0503020204020204" pitchFamily="34" charset="-122"/>
                      </a:endParaRP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200" dirty="0">
                          <a:latin typeface="微软雅黑" panose="020B0503020204020204" pitchFamily="34" charset="-122"/>
                          <a:ea typeface="微软雅黑" panose="020B0503020204020204" pitchFamily="34" charset="-122"/>
                        </a:rPr>
                        <a:t>种植基地</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200" b="0" i="0" u="none" strike="noStrike" kern="1200" cap="none" spc="0" normalizeH="0" baseline="0" dirty="0">
                          <a:ln>
                            <a:noFill/>
                          </a:ln>
                          <a:solidFill>
                            <a:srgbClr val="1D1D1A"/>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40%</a:t>
                      </a:r>
                      <a:endParaRPr kumimoji="0" lang="zh-CN" altLang="en-US" sz="1200" b="0" i="0" u="none" strike="noStrike" kern="1200" cap="none" spc="0" normalizeH="0" baseline="0" dirty="0">
                        <a:ln>
                          <a:noFill/>
                        </a:ln>
                        <a:solidFill>
                          <a:srgbClr val="1D1D1A"/>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dirty="0">
                          <a:ln>
                            <a:noFill/>
                          </a:ln>
                          <a:solidFill>
                            <a:srgbClr val="1D1D1A"/>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资源家底无法精确识别，</a:t>
                      </a:r>
                      <a:r>
                        <a:rPr kumimoji="0" lang="en-US" altLang="zh-CN" sz="1200" b="0" i="0" u="none" strike="noStrike" kern="1200" cap="none" spc="0" normalizeH="0" baseline="0" dirty="0">
                          <a:ln>
                            <a:noFill/>
                          </a:ln>
                          <a:solidFill>
                            <a:srgbClr val="1D1D1A"/>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200" b="0" i="0" u="none" strike="noStrike" kern="1200" cap="none" spc="0" normalizeH="0" baseline="0" dirty="0">
                          <a:ln>
                            <a:noFill/>
                          </a:ln>
                          <a:solidFill>
                            <a:srgbClr val="1D1D1A"/>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盘点。</a:t>
                      </a: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tx1"/>
                          </a:solidFill>
                          <a:latin typeface="Calibri" panose="020F0502020204030204"/>
                        </a:defRPr>
                      </a:lvl1pPr>
                      <a:lvl2pPr marL="593725" algn="l" defTabSz="1188085" rtl="0" eaLnBrk="1" latinLnBrk="0" hangingPunct="1">
                        <a:defRPr sz="2340" kern="1200">
                          <a:solidFill>
                            <a:schemeClr val="tx1"/>
                          </a:solidFill>
                          <a:latin typeface="Calibri" panose="020F0502020204030204"/>
                        </a:defRPr>
                      </a:lvl2pPr>
                      <a:lvl3pPr marL="1188085" algn="l" defTabSz="1188085" rtl="0" eaLnBrk="1" latinLnBrk="0" hangingPunct="1">
                        <a:defRPr sz="2340" kern="1200">
                          <a:solidFill>
                            <a:schemeClr val="tx1"/>
                          </a:solidFill>
                          <a:latin typeface="Calibri" panose="020F0502020204030204"/>
                        </a:defRPr>
                      </a:lvl3pPr>
                      <a:lvl4pPr marL="1781810" algn="l" defTabSz="1188085" rtl="0" eaLnBrk="1" latinLnBrk="0" hangingPunct="1">
                        <a:defRPr sz="2340" kern="1200">
                          <a:solidFill>
                            <a:schemeClr val="tx1"/>
                          </a:solidFill>
                          <a:latin typeface="Calibri" panose="020F0502020204030204"/>
                        </a:defRPr>
                      </a:lvl4pPr>
                      <a:lvl5pPr marL="2375535" algn="l" defTabSz="1188085" rtl="0" eaLnBrk="1" latinLnBrk="0" hangingPunct="1">
                        <a:defRPr sz="2340" kern="1200">
                          <a:solidFill>
                            <a:schemeClr val="tx1"/>
                          </a:solidFill>
                          <a:latin typeface="Calibri" panose="020F0502020204030204"/>
                        </a:defRPr>
                      </a:lvl5pPr>
                      <a:lvl6pPr marL="2969260" algn="l" defTabSz="1188085" rtl="0" eaLnBrk="1" latinLnBrk="0" hangingPunct="1">
                        <a:defRPr sz="2340" kern="1200">
                          <a:solidFill>
                            <a:schemeClr val="tx1"/>
                          </a:solidFill>
                          <a:latin typeface="Calibri" panose="020F0502020204030204"/>
                        </a:defRPr>
                      </a:lvl6pPr>
                      <a:lvl7pPr marL="3563620" algn="l" defTabSz="1188085" rtl="0" eaLnBrk="1" latinLnBrk="0" hangingPunct="1">
                        <a:defRPr sz="2340" kern="1200">
                          <a:solidFill>
                            <a:schemeClr val="tx1"/>
                          </a:solidFill>
                          <a:latin typeface="Calibri" panose="020F0502020204030204"/>
                        </a:defRPr>
                      </a:lvl7pPr>
                      <a:lvl8pPr marL="4157345" algn="l" defTabSz="1188085" rtl="0" eaLnBrk="1" latinLnBrk="0" hangingPunct="1">
                        <a:defRPr sz="2340" kern="1200">
                          <a:solidFill>
                            <a:schemeClr val="tx1"/>
                          </a:solidFill>
                          <a:latin typeface="Calibri" panose="020F0502020204030204"/>
                        </a:defRPr>
                      </a:lvl8pPr>
                      <a:lvl9pPr marL="4751070" algn="l" defTabSz="1188085" rtl="0" eaLnBrk="1" latinLnBrk="0" hangingPunct="1">
                        <a:defRPr sz="2340" kern="1200">
                          <a:solidFill>
                            <a:schemeClr val="tx1"/>
                          </a:solidFill>
                          <a:latin typeface="Calibri" panose="020F0502020204030204"/>
                        </a:defRPr>
                      </a:lvl9pPr>
                    </a:lstStyle>
                    <a:p>
                      <a:pPr marL="0" marR="0" lvl="0" indent="0" algn="ctr" defTabSz="115189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约</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150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万</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年</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419" marR="91419" marT="45709"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矩形 3"/>
          <p:cNvSpPr/>
          <p:nvPr/>
        </p:nvSpPr>
        <p:spPr>
          <a:xfrm>
            <a:off x="349200" y="586800"/>
            <a:ext cx="7839556" cy="295978"/>
          </a:xfrm>
          <a:prstGeom prst="rect">
            <a:avLst/>
          </a:prstGeom>
          <a:noFill/>
        </p:spPr>
        <p:txBody>
          <a:bodyPr wrap="square">
            <a:spAutoFit/>
          </a:bodyPr>
          <a:lstStyle/>
          <a:p>
            <a:pPr defTabSz="914400">
              <a:lnSpc>
                <a:spcPct val="150000"/>
              </a:lnSpc>
            </a:pPr>
            <a:r>
              <a:rPr lang="zh-CN" altLang="en-US" sz="1000" b="1" i="1" dirty="0">
                <a:solidFill>
                  <a:srgbClr val="0066FF"/>
                </a:solidFill>
                <a:latin typeface="微软雅黑" panose="020B0503020204020204" pitchFamily="34" charset="-122"/>
                <a:ea typeface="微软雅黑" panose="020B0503020204020204" pitchFamily="34" charset="-122"/>
              </a:rPr>
              <a:t>填写说明：下面为示例。</a:t>
            </a:r>
          </a:p>
        </p:txBody>
      </p:sp>
      <p:sp>
        <p:nvSpPr>
          <p:cNvPr id="2" name="副标题 1">
            <a:extLst>
              <a:ext uri="{FF2B5EF4-FFF2-40B4-BE49-F238E27FC236}">
                <a16:creationId xmlns:a16="http://schemas.microsoft.com/office/drawing/2014/main" id="{CEE4038B-2CEB-43CA-996C-3F7AD81EC524}"/>
              </a:ext>
            </a:extLst>
          </p:cNvPr>
          <p:cNvSpPr>
            <a:spLocks noGrp="1"/>
          </p:cNvSpPr>
          <p:nvPr>
            <p:ph type="subTitle" idx="1"/>
          </p:nvPr>
        </p:nvSpPr>
        <p:spPr/>
        <p:txBody>
          <a:bodyPr/>
          <a:lstStyle/>
          <a:p>
            <a:r>
              <a:rPr lang="zh-CN" altLang="en-US" dirty="0"/>
              <a:t>待合作解决方案的客户：</a:t>
            </a:r>
            <a:r>
              <a:rPr lang="zh-CN" altLang="en-US" sz="2000" dirty="0"/>
              <a:t>目标客户画像及需求</a:t>
            </a:r>
            <a:endParaRPr lang="zh-CN" altLang="zh-C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extLst>
              <p:ext uri="{D42A27DB-BD31-4B8C-83A1-F6EECF244321}">
                <p14:modId xmlns:p14="http://schemas.microsoft.com/office/powerpoint/2010/main" val="1077673412"/>
              </p:ext>
            </p:extLst>
          </p:nvPr>
        </p:nvGraphicFramePr>
        <p:xfrm>
          <a:off x="359229" y="1099825"/>
          <a:ext cx="11506195" cy="3456372"/>
        </p:xfrm>
        <a:graphic>
          <a:graphicData uri="http://schemas.openxmlformats.org/drawingml/2006/table">
            <a:tbl>
              <a:tblPr firstRow="1" bandRow="1">
                <a:tableStyleId>{5C22544A-7EE6-4342-B048-85BDC9FD1C3A}</a:tableStyleId>
              </a:tblPr>
              <a:tblGrid>
                <a:gridCol w="734798">
                  <a:extLst>
                    <a:ext uri="{9D8B030D-6E8A-4147-A177-3AD203B41FA5}">
                      <a16:colId xmlns:a16="http://schemas.microsoft.com/office/drawing/2014/main" val="20000"/>
                    </a:ext>
                  </a:extLst>
                </a:gridCol>
                <a:gridCol w="3128495">
                  <a:extLst>
                    <a:ext uri="{9D8B030D-6E8A-4147-A177-3AD203B41FA5}">
                      <a16:colId xmlns:a16="http://schemas.microsoft.com/office/drawing/2014/main" val="20001"/>
                    </a:ext>
                  </a:extLst>
                </a:gridCol>
                <a:gridCol w="3141785">
                  <a:extLst>
                    <a:ext uri="{9D8B030D-6E8A-4147-A177-3AD203B41FA5}">
                      <a16:colId xmlns:a16="http://schemas.microsoft.com/office/drawing/2014/main" val="20002"/>
                    </a:ext>
                  </a:extLst>
                </a:gridCol>
                <a:gridCol w="4501117">
                  <a:extLst>
                    <a:ext uri="{9D8B030D-6E8A-4147-A177-3AD203B41FA5}">
                      <a16:colId xmlns:a16="http://schemas.microsoft.com/office/drawing/2014/main" val="20003"/>
                    </a:ext>
                  </a:extLst>
                </a:gridCol>
              </a:tblGrid>
              <a:tr h="124731">
                <a:tc>
                  <a:txBody>
                    <a:bodyPr/>
                    <a:lstStyle/>
                    <a:p>
                      <a:pPr algn="ctr" defTabSz="914400" fontAlgn="base">
                        <a:spcBef>
                          <a:spcPct val="20000"/>
                        </a:spcBef>
                        <a:buClrTx/>
                        <a:buSzTx/>
                        <a:buFontTx/>
                        <a:buNone/>
                      </a:pPr>
                      <a:r>
                        <a:rPr lang="zh-CN" altLang="en-US" sz="1200" b="1" dirty="0">
                          <a:ln>
                            <a:noFill/>
                          </a:ln>
                          <a:solidFill>
                            <a:schemeClr val="tx1"/>
                          </a:solidFill>
                          <a:effectLst/>
                          <a:latin typeface="微软雅黑" panose="020B0503020204020204" pitchFamily="34" charset="-122"/>
                          <a:ea typeface="微软雅黑" panose="020B0503020204020204" pitchFamily="34" charset="-122"/>
                        </a:rPr>
                        <a:t>友商</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algn="ctr" defTabSz="914400" fontAlgn="base">
                        <a:spcBef>
                          <a:spcPct val="20000"/>
                        </a:spcBef>
                        <a:buClrTx/>
                        <a:buSzTx/>
                        <a:buFontTx/>
                        <a:buNone/>
                      </a:pPr>
                      <a:r>
                        <a:rPr lang="zh-CN" altLang="en-US" sz="1200" b="1"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产品定位</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algn="ctr" defTabSz="914400" fontAlgn="base">
                        <a:spcBef>
                          <a:spcPct val="20000"/>
                        </a:spcBef>
                        <a:buClrTx/>
                        <a:buSzTx/>
                        <a:buFontTx/>
                        <a:buNone/>
                      </a:pPr>
                      <a:r>
                        <a:rPr lang="zh-CN" altLang="en-US" sz="1200" b="1"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市场份额</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algn="ctr" defTabSz="914400" fontAlgn="base">
                        <a:spcBef>
                          <a:spcPct val="20000"/>
                        </a:spcBef>
                        <a:buClrTx/>
                        <a:buSzTx/>
                        <a:buFontTx/>
                        <a:buNone/>
                      </a:pPr>
                      <a:r>
                        <a:rPr lang="zh-CN" altLang="en-US" sz="1200" b="1" dirty="0">
                          <a:ln>
                            <a:noFill/>
                          </a:ln>
                          <a:solidFill>
                            <a:schemeClr val="tx1"/>
                          </a:solidFill>
                          <a:effectLst/>
                          <a:latin typeface="微软雅黑" panose="020B0503020204020204" pitchFamily="34" charset="-122"/>
                          <a:ea typeface="微软雅黑" panose="020B0503020204020204" pitchFamily="34" charset="-122"/>
                        </a:rPr>
                        <a:t>差异化优势（细分</a:t>
                      </a:r>
                      <a:r>
                        <a:rPr lang="zh-CN" altLang="en-US" sz="1200" b="1">
                          <a:ln>
                            <a:noFill/>
                          </a:ln>
                          <a:solidFill>
                            <a:schemeClr val="tx1"/>
                          </a:solidFill>
                          <a:effectLst/>
                          <a:latin typeface="微软雅黑" panose="020B0503020204020204" pitchFamily="34" charset="-122"/>
                          <a:ea typeface="微软雅黑" panose="020B0503020204020204" pitchFamily="34" charset="-122"/>
                        </a:rPr>
                        <a:t>行业、细分场景</a:t>
                      </a:r>
                      <a:r>
                        <a:rPr lang="zh-CN" altLang="en-US" sz="1200" b="1" dirty="0">
                          <a:ln>
                            <a:noFill/>
                          </a:ln>
                          <a:solidFill>
                            <a:schemeClr val="tx1"/>
                          </a:solidFill>
                          <a:effectLst/>
                          <a:latin typeface="微软雅黑" panose="020B0503020204020204" pitchFamily="34" charset="-122"/>
                          <a:ea typeface="微软雅黑" panose="020B0503020204020204" pitchFamily="34" charset="-122"/>
                        </a:rPr>
                        <a:t>、产品）</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139">
                <a:tc>
                  <a:txBody>
                    <a:bodyPr/>
                    <a:lstStyle/>
                    <a:p>
                      <a:pPr marL="0" marR="0" lvl="0" indent="0" algn="ctr" defTabSz="914400" rtl="0" eaLnBrk="1" fontAlgn="base" latinLnBrk="0" hangingPunct="1">
                        <a:lnSpc>
                          <a:spcPct val="100000"/>
                        </a:lnSpc>
                        <a:spcBef>
                          <a:spcPct val="20000"/>
                        </a:spcBef>
                        <a:spcAft>
                          <a:spcPts val="0"/>
                        </a:spcAft>
                        <a:buClrTx/>
                        <a:buSzTx/>
                        <a:buFontTx/>
                        <a:buNone/>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自己</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indent="-228600" algn="l" defTabSz="1188085" rtl="0" eaLnBrk="1" latinLnBrk="0" hangingPunct="1">
                        <a:lnSpc>
                          <a:spcPct val="150000"/>
                        </a:lnSpc>
                        <a:buClrTx/>
                        <a:buSzTx/>
                        <a:buFont typeface="Arial" panose="020B0604020202020204" pitchFamily="34" charset="0"/>
                        <a:buChar char="•"/>
                      </a:pP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marR="0" lvl="0" indent="-228600" algn="l" defTabSz="1188085" rtl="0" eaLnBrk="1" fontAlgn="auto" latinLnBrk="0" hangingPunct="1">
                        <a:lnSpc>
                          <a:spcPct val="150000"/>
                        </a:lnSpc>
                        <a:spcBef>
                          <a:spcPts val="0"/>
                        </a:spcBef>
                        <a:spcAft>
                          <a:spcPts val="0"/>
                        </a:spcAft>
                        <a:buClrTx/>
                        <a:buSzTx/>
                        <a:buFont typeface="Arial" panose="020B0604020202020204" pitchFamily="34" charset="0"/>
                        <a:buChar char="•"/>
                        <a:defRPr/>
                      </a:pPr>
                      <a:endParaRPr lang="zh-CN" altLang="en-US"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marR="0" lvl="0" indent="-228600" algn="l" defTabSz="1188085" rtl="0" eaLnBrk="1" fontAlgn="base" latinLnBrk="0" hangingPunct="1">
                        <a:lnSpc>
                          <a:spcPct val="150000"/>
                        </a:lnSpc>
                        <a:spcBef>
                          <a:spcPct val="20000"/>
                        </a:spcBef>
                        <a:spcAft>
                          <a:spcPts val="0"/>
                        </a:spcAft>
                        <a:buClrTx/>
                        <a:buSzTx/>
                        <a:buFont typeface="Arial" panose="020B0604020202020204" pitchFamily="34" charset="0"/>
                        <a:buChar char="•"/>
                        <a:defRPr/>
                      </a:pPr>
                      <a:endParaRPr lang="zh-CN" altLang="en-US" sz="1200" b="0" kern="1200" dirty="0">
                        <a:solidFill>
                          <a:schemeClr val="tx1"/>
                        </a:solidFill>
                        <a:latin typeface="微软雅黑" panose="020B0503020204020204" pitchFamily="34" charset="-122"/>
                        <a:ea typeface="微软雅黑" panose="020B0503020204020204" pitchFamily="34" charset="-122"/>
                        <a:cs typeface="+mn-cs"/>
                        <a:sym typeface="+mn-ea"/>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5502070"/>
                  </a:ext>
                </a:extLst>
              </a:tr>
              <a:tr h="451589">
                <a:tc>
                  <a:txBody>
                    <a:bodyPr/>
                    <a:lstStyle/>
                    <a:p>
                      <a:pPr marL="0" marR="0" lvl="0" indent="0" algn="ctr" defTabSz="914400" rtl="0" eaLnBrk="1" fontAlgn="base" latinLnBrk="0" hangingPunct="1">
                        <a:lnSpc>
                          <a:spcPct val="100000"/>
                        </a:lnSpc>
                        <a:spcBef>
                          <a:spcPct val="20000"/>
                        </a:spcBef>
                        <a:spcAft>
                          <a:spcPts val="0"/>
                        </a:spcAft>
                        <a:buClrTx/>
                        <a:buSzTx/>
                        <a:buFontTx/>
                        <a:buNone/>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友商一：</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endParaRPr lang="zh-CN" altLang="en-US"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indent="-228600" algn="l" defTabSz="1188085" rtl="0" eaLnBrk="1" latinLnBrk="0" hangingPunct="1">
                        <a:lnSpc>
                          <a:spcPct val="150000"/>
                        </a:lnSpc>
                        <a:buClrTx/>
                        <a:buSzTx/>
                        <a:buFont typeface="Arial" panose="020B0604020202020204" pitchFamily="34" charset="0"/>
                        <a:buChar cha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智能</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marR="0" lvl="0" indent="-228600" algn="l" defTabSz="118808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国家</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p>
                      <a:pPr marL="228600" marR="0" lvl="0" indent="-228600" algn="l" defTabSz="1188085" rtl="0" eaLnBrk="1" fontAlgn="auto" latinLnBrk="0" hangingPunct="1">
                        <a:lnSpc>
                          <a:spcPct val="150000"/>
                        </a:lnSpc>
                        <a:spcBef>
                          <a:spcPts val="0"/>
                        </a:spcBef>
                        <a:spcAft>
                          <a:spcPts val="0"/>
                        </a:spcAft>
                        <a:buClrTx/>
                        <a:buSzTx/>
                        <a:buFont typeface="Arial" panose="020B0604020202020204" pitchFamily="34" charset="0"/>
                        <a:buChar char="•"/>
                        <a:defRPr/>
                      </a:pPr>
                      <a:endParaRPr lang="zh-CN" altLang="en-US"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marR="0" lvl="0" indent="-228600" algn="l" defTabSz="1188085" rtl="0" eaLnBrk="1" fontAlgn="base" latinLnBrk="0" hangingPunct="1">
                        <a:lnSpc>
                          <a:spcPct val="150000"/>
                        </a:lnSpc>
                        <a:spcBef>
                          <a:spcPct val="20000"/>
                        </a:spcBef>
                        <a:spcAft>
                          <a:spcPts val="0"/>
                        </a:spcAft>
                        <a:buClrTx/>
                        <a:buSzTx/>
                        <a:buFont typeface="Arial" panose="020B0604020202020204" pitchFamily="34" charset="0"/>
                        <a:buChar char="•"/>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具备</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p>
                      <a:pPr marL="228600" marR="0" lvl="0" indent="-228600" algn="l" defTabSz="1188085" rtl="0" eaLnBrk="1" fontAlgn="base" latinLnBrk="0" hangingPunct="1">
                        <a:lnSpc>
                          <a:spcPct val="150000"/>
                        </a:lnSpc>
                        <a:spcBef>
                          <a:spcPct val="20000"/>
                        </a:spcBef>
                        <a:spcAft>
                          <a:spcPts val="0"/>
                        </a:spcAft>
                        <a:buClrTx/>
                        <a:buSzTx/>
                        <a:buFont typeface="Arial" panose="020B0604020202020204" pitchFamily="34" charset="0"/>
                        <a:buChar char="•"/>
                        <a:defRPr/>
                      </a:pPr>
                      <a:endParaRPr lang="zh-CN" altLang="en-US" sz="1200" b="0" kern="1200" dirty="0">
                        <a:solidFill>
                          <a:schemeClr val="tx1"/>
                        </a:solidFill>
                        <a:latin typeface="微软雅黑" panose="020B0503020204020204" pitchFamily="34" charset="-122"/>
                        <a:ea typeface="微软雅黑" panose="020B0503020204020204" pitchFamily="34" charset="-122"/>
                        <a:cs typeface="+mn-cs"/>
                        <a:sym typeface="+mn-ea"/>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9749">
                <a:tc>
                  <a:txBody>
                    <a:bodyPr/>
                    <a:lstStyle/>
                    <a:p>
                      <a:pPr marL="0" marR="0" lvl="0" indent="0" algn="ctr" defTabSz="914400" rtl="0" eaLnBrk="1" fontAlgn="base" latinLnBrk="0" hangingPunct="1">
                        <a:lnSpc>
                          <a:spcPct val="100000"/>
                        </a:lnSpc>
                        <a:spcBef>
                          <a:spcPct val="20000"/>
                        </a:spcBef>
                        <a:spcAft>
                          <a:spcPts val="0"/>
                        </a:spcAft>
                        <a:buClrTx/>
                        <a:buSzTx/>
                        <a:buFontTx/>
                        <a:buNone/>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友商二：</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endParaRPr lang="zh-CN" altLang="en-US"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indent="-228600" algn="l" defTabSz="1188085" rtl="0" eaLnBrk="1" latinLnBrk="0" hangingPunct="1">
                        <a:lnSpc>
                          <a:spcPct val="150000"/>
                        </a:lnSpc>
                        <a:buClrTx/>
                        <a:buSzTx/>
                        <a:buFont typeface="Arial" panose="020B0604020202020204" pitchFamily="34" charset="0"/>
                        <a:buChar cha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是一家。</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marR="0" lvl="0" indent="-228600" algn="l" defTabSz="118808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农业市场份额较少。</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indent="-228600" algn="l" defTabSz="1188085" rtl="0" eaLnBrk="1" fontAlgn="base" latinLnBrk="0" hangingPunct="1">
                        <a:lnSpc>
                          <a:spcPct val="150000"/>
                        </a:lnSpc>
                        <a:buClrTx/>
                        <a:buSzTx/>
                        <a:buFont typeface="Arial" panose="020B0604020202020204" pitchFamily="34" charset="0"/>
                        <a:buChar char="•"/>
                      </a:pP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mn-ea"/>
                        </a:rPr>
                        <a:t>聚焦</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906">
                <a:tc>
                  <a:txBody>
                    <a:bodyPr/>
                    <a:lstStyle/>
                    <a:p>
                      <a:pPr marL="0" marR="0" lvl="0" indent="0" algn="ctr" defTabSz="914400" rtl="0" eaLnBrk="1" fontAlgn="base" latinLnBrk="0" hangingPunct="1">
                        <a:lnSpc>
                          <a:spcPct val="100000"/>
                        </a:lnSpc>
                        <a:spcBef>
                          <a:spcPct val="20000"/>
                        </a:spcBef>
                        <a:spcAft>
                          <a:spcPts val="0"/>
                        </a:spcAft>
                        <a:buClrTx/>
                        <a:buSzTx/>
                        <a:buFontTx/>
                        <a:buNone/>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友商三：</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endParaRPr lang="zh-CN" altLang="en-US"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indent="-228600" algn="l" defTabSz="1188085" rtl="0" eaLnBrk="1" latinLnBrk="0" hangingPunct="1">
                        <a:lnSpc>
                          <a:spcPct val="150000"/>
                        </a:lnSpc>
                        <a:buClrTx/>
                        <a:buFont typeface="Arial" panose="020B0604020202020204" pitchFamily="34" charset="0"/>
                        <a:buChar cha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marR="0" lvl="0" indent="-228600" algn="l" defTabSz="118808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市场份额占</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3%</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，主要集中在浙江、云南。</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marR="0" lvl="0" indent="-228600" algn="l" defTabSz="118808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武汉</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7099">
                <a:tc>
                  <a:txBody>
                    <a:bodyPr/>
                    <a:lstStyle/>
                    <a:p>
                      <a:pPr marL="0" marR="0" lvl="0" indent="0" algn="ctr" defTabSz="914400" rtl="0" eaLnBrk="1" fontAlgn="base" latinLnBrk="0" hangingPunct="1">
                        <a:lnSpc>
                          <a:spcPct val="100000"/>
                        </a:lnSpc>
                        <a:spcBef>
                          <a:spcPct val="20000"/>
                        </a:spcBef>
                        <a:spcAft>
                          <a:spcPts val="0"/>
                        </a:spcAft>
                        <a:buClrTx/>
                        <a:buSzTx/>
                        <a:buFontTx/>
                        <a:buNone/>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友商四：</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endParaRPr lang="zh-CN" altLang="en-US"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indent="-228600" algn="l" defTabSz="1188085" rtl="0" eaLnBrk="1" latinLnBrk="0" hangingPunct="1">
                        <a:lnSpc>
                          <a:spcPct val="150000"/>
                        </a:lnSpc>
                        <a:buClrTx/>
                        <a:buSzTx/>
                        <a:buFont typeface="Arial" panose="020B0604020202020204" pitchFamily="34" charset="0"/>
                        <a:buChar char="•"/>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公司。</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marR="0" lvl="0" indent="-228600" algn="l" defTabSz="118808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mn-ea"/>
                        </a:rPr>
                        <a:t>通过并购及公司内部的增长来实现市场份额。</a:t>
                      </a: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228600" marR="0" lvl="0" indent="-228600" algn="l" defTabSz="1188085" rtl="0" eaLnBrk="1" fontAlgn="auto" latinLnBrk="0" hangingPunct="1">
                        <a:lnSpc>
                          <a:spcPct val="150000"/>
                        </a:lnSpc>
                        <a:spcBef>
                          <a:spcPts val="0"/>
                        </a:spcBef>
                        <a:spcAft>
                          <a:spcPts val="0"/>
                        </a:spcAft>
                        <a:buClrTx/>
                        <a:buSzTx/>
                        <a:buFont typeface="Arial" panose="020B0604020202020204" pitchFamily="34" charset="0"/>
                        <a:buChar char="•"/>
                        <a:defRPr/>
                      </a:pPr>
                      <a:endParaRPr lang="zh-CN" altLang="en-US" sz="1200" b="0" kern="1200" dirty="0">
                        <a:solidFill>
                          <a:schemeClr val="tx1"/>
                        </a:solidFill>
                        <a:latin typeface="微软雅黑" panose="020B0503020204020204" pitchFamily="34" charset="-122"/>
                        <a:ea typeface="微软雅黑" panose="020B0503020204020204" pitchFamily="34" charset="-122"/>
                        <a:cs typeface="+mn-cs"/>
                      </a:endParaRPr>
                    </a:p>
                  </a:txBody>
                  <a:tcPr marL="12697" marR="12697" marT="12697" marB="4570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矩形 3"/>
          <p:cNvSpPr/>
          <p:nvPr/>
        </p:nvSpPr>
        <p:spPr>
          <a:xfrm>
            <a:off x="349199" y="586800"/>
            <a:ext cx="7839556" cy="295978"/>
          </a:xfrm>
          <a:prstGeom prst="rect">
            <a:avLst/>
          </a:prstGeom>
          <a:noFill/>
        </p:spPr>
        <p:txBody>
          <a:bodyPr wrap="square">
            <a:spAutoFit/>
          </a:bodyPr>
          <a:lstStyle/>
          <a:p>
            <a:pPr>
              <a:lnSpc>
                <a:spcPct val="150000"/>
              </a:lnSpc>
            </a:pPr>
            <a:r>
              <a:rPr lang="zh-CN" altLang="en-US" sz="1000" b="1" i="1" dirty="0">
                <a:solidFill>
                  <a:srgbClr val="0066FF"/>
                </a:solidFill>
                <a:latin typeface="微软雅黑" panose="020B0503020204020204" pitchFamily="34" charset="-122"/>
                <a:ea typeface="微软雅黑" panose="020B0503020204020204" pitchFamily="34" charset="-122"/>
              </a:rPr>
              <a:t>填写说明：主要描述伙伴和竞争对手的产品定位、市场份额，以及各自的差异化优势比如产品优势、行业优势</a:t>
            </a:r>
          </a:p>
        </p:txBody>
      </p:sp>
      <p:sp>
        <p:nvSpPr>
          <p:cNvPr id="2" name="副标题 1">
            <a:extLst>
              <a:ext uri="{FF2B5EF4-FFF2-40B4-BE49-F238E27FC236}">
                <a16:creationId xmlns:a16="http://schemas.microsoft.com/office/drawing/2014/main" id="{B05A685E-9887-440D-928D-5A11C2771CDD}"/>
              </a:ext>
            </a:extLst>
          </p:cNvPr>
          <p:cNvSpPr>
            <a:spLocks noGrp="1"/>
          </p:cNvSpPr>
          <p:nvPr>
            <p:ph type="subTitle" idx="1"/>
          </p:nvPr>
        </p:nvSpPr>
        <p:spPr/>
        <p:txBody>
          <a:bodyPr/>
          <a:lstStyle/>
          <a:p>
            <a:r>
              <a:rPr lang="zh-CN" altLang="en-US" dirty="0"/>
              <a:t>待合作解决方案的友商：</a:t>
            </a:r>
            <a:endParaRPr lang="zh-CN" altLang="zh-C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BB61C43D-93E1-42E2-99BB-C7BE7F1D1D6C}"/>
              </a:ext>
            </a:extLst>
          </p:cNvPr>
          <p:cNvSpPr>
            <a:spLocks noGrp="1"/>
          </p:cNvSpPr>
          <p:nvPr>
            <p:ph type="subTitle" idx="1"/>
          </p:nvPr>
        </p:nvSpPr>
        <p:spPr/>
        <p:txBody>
          <a:bodyPr/>
          <a:lstStyle/>
          <a:p>
            <a:r>
              <a:rPr lang="zh-CN" altLang="en-US" dirty="0"/>
              <a:t>待合作解决方案的友商：</a:t>
            </a:r>
            <a:r>
              <a:rPr lang="en-US" altLang="zh-CN" dirty="0"/>
              <a:t>XXXX</a:t>
            </a:r>
            <a:r>
              <a:rPr lang="zh-CN" altLang="en-US" dirty="0"/>
              <a:t>市场空间与格局</a:t>
            </a:r>
          </a:p>
        </p:txBody>
      </p:sp>
      <p:sp>
        <p:nvSpPr>
          <p:cNvPr id="4" name="文本框 3"/>
          <p:cNvSpPr txBox="1"/>
          <p:nvPr/>
        </p:nvSpPr>
        <p:spPr>
          <a:xfrm>
            <a:off x="5765430" y="4517107"/>
            <a:ext cx="4998659" cy="318100"/>
          </a:xfrm>
          <a:prstGeom prst="rect">
            <a:avLst/>
          </a:prstGeom>
          <a:noFill/>
          <a:ln>
            <a:solidFill>
              <a:schemeClr val="accent1"/>
            </a:solidFill>
          </a:ln>
        </p:spPr>
        <p:txBody>
          <a:bodyPr wrap="square" rtlCol="0">
            <a:spAutoFit/>
          </a:bodyPr>
          <a:lstStyle/>
          <a:p>
            <a:r>
              <a:rPr lang="en-US" altLang="zh-HK" sz="1465" dirty="0"/>
              <a:t>XXX</a:t>
            </a:r>
            <a:endParaRPr lang="zh-HK" altLang="en-US" sz="1465" dirty="0"/>
          </a:p>
        </p:txBody>
      </p:sp>
      <p:sp>
        <p:nvSpPr>
          <p:cNvPr id="10" name="Rectangle 3"/>
          <p:cNvSpPr>
            <a:spLocks noChangeArrowheads="1"/>
          </p:cNvSpPr>
          <p:nvPr/>
        </p:nvSpPr>
        <p:spPr bwMode="auto">
          <a:xfrm>
            <a:off x="1013172" y="997900"/>
            <a:ext cx="3338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200" fontAlgn="base">
              <a:spcBef>
                <a:spcPct val="0"/>
              </a:spcBef>
              <a:spcAft>
                <a:spcPct val="0"/>
              </a:spcAft>
            </a:pPr>
            <a:r>
              <a:rPr lang="zh-CN" altLang="zh-CN" sz="2400" dirty="0">
                <a:solidFill>
                  <a:srgbClr val="000000"/>
                </a:solidFill>
                <a:latin typeface="微软雅黑" pitchFamily="34" charset="-122"/>
                <a:ea typeface="微软雅黑" pitchFamily="34" charset="-122"/>
              </a:rPr>
              <a:t>整体</a:t>
            </a:r>
            <a:r>
              <a:rPr lang="en-US" altLang="zh-CN" sz="2400" dirty="0">
                <a:solidFill>
                  <a:srgbClr val="000000"/>
                </a:solidFill>
                <a:latin typeface="微软雅黑" pitchFamily="34" charset="-122"/>
                <a:ea typeface="微软雅黑" pitchFamily="34" charset="-122"/>
              </a:rPr>
              <a:t>XXX</a:t>
            </a:r>
            <a:r>
              <a:rPr lang="zh-CN" altLang="zh-CN" sz="2400" dirty="0">
                <a:solidFill>
                  <a:srgbClr val="000000"/>
                </a:solidFill>
                <a:latin typeface="微软雅黑" pitchFamily="34" charset="-122"/>
                <a:ea typeface="微软雅黑" pitchFamily="34" charset="-122"/>
              </a:rPr>
              <a:t>市场格局</a:t>
            </a:r>
            <a:endParaRPr lang="zh-CN" altLang="zh-CN" sz="2400" dirty="0"/>
          </a:p>
        </p:txBody>
      </p:sp>
      <p:pic>
        <p:nvPicPr>
          <p:cNvPr id="3076" name="Picture 4" descr="https://img.chyxx.com/2018/03/20180301142341_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18" y="1498307"/>
            <a:ext cx="4752260" cy="29846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6402172" y="1008904"/>
            <a:ext cx="327004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200" fontAlgn="base">
              <a:spcBef>
                <a:spcPct val="0"/>
              </a:spcBef>
              <a:spcAft>
                <a:spcPct val="0"/>
              </a:spcAft>
            </a:pPr>
            <a:r>
              <a:rPr lang="zh-CN" altLang="zh-CN" sz="2400" dirty="0">
                <a:solidFill>
                  <a:srgbClr val="000000"/>
                </a:solidFill>
                <a:latin typeface="微软雅黑" pitchFamily="34" charset="-122"/>
                <a:ea typeface="微软雅黑" pitchFamily="34" charset="-122"/>
              </a:rPr>
              <a:t>高端</a:t>
            </a:r>
            <a:r>
              <a:rPr lang="en-US" altLang="zh-CN" sz="2400" dirty="0">
                <a:solidFill>
                  <a:srgbClr val="000000"/>
                </a:solidFill>
                <a:latin typeface="微软雅黑" pitchFamily="34" charset="-122"/>
                <a:ea typeface="微软雅黑" pitchFamily="34" charset="-122"/>
              </a:rPr>
              <a:t>XXX</a:t>
            </a:r>
            <a:r>
              <a:rPr lang="zh-CN" altLang="zh-CN" sz="2400" dirty="0">
                <a:solidFill>
                  <a:srgbClr val="000000"/>
                </a:solidFill>
                <a:latin typeface="微软雅黑" pitchFamily="34" charset="-122"/>
                <a:ea typeface="微软雅黑" pitchFamily="34" charset="-122"/>
              </a:rPr>
              <a:t>市场格局</a:t>
            </a:r>
            <a:endParaRPr lang="zh-CN" altLang="zh-CN" sz="2400" dirty="0"/>
          </a:p>
        </p:txBody>
      </p:sp>
      <p:pic>
        <p:nvPicPr>
          <p:cNvPr id="3078" name="Picture 6" descr="https://img.chyxx.com/2018/03/20180301142341mv_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431" y="1490341"/>
            <a:ext cx="4998657" cy="298526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527118" y="4531879"/>
            <a:ext cx="4752260" cy="318100"/>
          </a:xfrm>
          <a:prstGeom prst="rect">
            <a:avLst/>
          </a:prstGeom>
          <a:ln>
            <a:solidFill>
              <a:schemeClr val="accent1"/>
            </a:solidFill>
          </a:ln>
        </p:spPr>
        <p:txBody>
          <a:bodyPr wrap="square">
            <a:spAutoFit/>
          </a:bodyPr>
          <a:lstStyle/>
          <a:p>
            <a:r>
              <a:rPr lang="en-US" altLang="zh-CN" sz="1465" dirty="0"/>
              <a:t>XXXX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48708" y="14035"/>
            <a:ext cx="10740640" cy="777600"/>
          </a:xfrm>
        </p:spPr>
        <p:txBody>
          <a:bodyPr lIns="0" tIns="0" rIns="0" bIns="0" anchor="ctr">
            <a:noAutofit/>
          </a:bodyPr>
          <a:lstStyle/>
          <a:p>
            <a:r>
              <a:rPr lang="zh-CN" altLang="en-US" sz="2800" b="1" dirty="0">
                <a:solidFill>
                  <a:srgbClr val="C00000"/>
                </a:solidFill>
                <a:sym typeface="Arial" panose="020B0604020202020204" pitchFamily="34" charset="0"/>
              </a:rPr>
              <a:t>解决方案概述：</a:t>
            </a:r>
          </a:p>
        </p:txBody>
      </p:sp>
      <p:graphicFrame>
        <p:nvGraphicFramePr>
          <p:cNvPr id="5" name="Group 184"/>
          <p:cNvGraphicFramePr>
            <a:graphicFrameLocks noGrp="1"/>
          </p:cNvGraphicFramePr>
          <p:nvPr>
            <p:extLst>
              <p:ext uri="{D42A27DB-BD31-4B8C-83A1-F6EECF244321}">
                <p14:modId xmlns:p14="http://schemas.microsoft.com/office/powerpoint/2010/main" val="4099988461"/>
              </p:ext>
            </p:extLst>
          </p:nvPr>
        </p:nvGraphicFramePr>
        <p:xfrm>
          <a:off x="348708" y="1382719"/>
          <a:ext cx="11512855" cy="4305837"/>
        </p:xfrm>
        <a:graphic>
          <a:graphicData uri="http://schemas.openxmlformats.org/drawingml/2006/table">
            <a:tbl>
              <a:tblPr/>
              <a:tblGrid>
                <a:gridCol w="4336580">
                  <a:extLst>
                    <a:ext uri="{9D8B030D-6E8A-4147-A177-3AD203B41FA5}">
                      <a16:colId xmlns:a16="http://schemas.microsoft.com/office/drawing/2014/main" val="20000"/>
                    </a:ext>
                  </a:extLst>
                </a:gridCol>
                <a:gridCol w="7176275">
                  <a:extLst>
                    <a:ext uri="{9D8B030D-6E8A-4147-A177-3AD203B41FA5}">
                      <a16:colId xmlns:a16="http://schemas.microsoft.com/office/drawing/2014/main" val="20001"/>
                    </a:ext>
                  </a:extLst>
                </a:gridCol>
              </a:tblGrid>
              <a:tr h="1183937">
                <a:tc>
                  <a:txBody>
                    <a:bodyPr/>
                    <a:lstStyle>
                      <a:lvl1pPr marL="0" algn="l" defTabSz="1188085" rtl="0" eaLnBrk="1" latinLnBrk="0" hangingPunct="1">
                        <a:defRPr sz="2340" kern="1200">
                          <a:solidFill>
                            <a:schemeClr val="tx1"/>
                          </a:solidFill>
                          <a:latin typeface="Arial" panose="020B0604020202020204"/>
                          <a:ea typeface="微软雅黑"/>
                        </a:defRPr>
                      </a:lvl1pPr>
                      <a:lvl2pPr marL="593725" algn="l" defTabSz="1188085" rtl="0" eaLnBrk="1" latinLnBrk="0" hangingPunct="1">
                        <a:defRPr sz="2340" kern="1200">
                          <a:solidFill>
                            <a:schemeClr val="tx1"/>
                          </a:solidFill>
                          <a:latin typeface="Arial" panose="020B0604020202020204"/>
                          <a:ea typeface="微软雅黑"/>
                        </a:defRPr>
                      </a:lvl2pPr>
                      <a:lvl3pPr marL="1188085" algn="l" defTabSz="1188085" rtl="0" eaLnBrk="1" latinLnBrk="0" hangingPunct="1">
                        <a:defRPr sz="2340" kern="1200">
                          <a:solidFill>
                            <a:schemeClr val="tx1"/>
                          </a:solidFill>
                          <a:latin typeface="Arial" panose="020B0604020202020204"/>
                          <a:ea typeface="微软雅黑"/>
                        </a:defRPr>
                      </a:lvl3pPr>
                      <a:lvl4pPr marL="1781810" algn="l" defTabSz="1188085" rtl="0" eaLnBrk="1" latinLnBrk="0" hangingPunct="1">
                        <a:defRPr sz="2340" kern="1200">
                          <a:solidFill>
                            <a:schemeClr val="tx1"/>
                          </a:solidFill>
                          <a:latin typeface="Arial" panose="020B0604020202020204"/>
                          <a:ea typeface="微软雅黑"/>
                        </a:defRPr>
                      </a:lvl4pPr>
                      <a:lvl5pPr marL="2375535" algn="l" defTabSz="1188085" rtl="0" eaLnBrk="1" latinLnBrk="0" hangingPunct="1">
                        <a:defRPr sz="2340" kern="1200">
                          <a:solidFill>
                            <a:schemeClr val="tx1"/>
                          </a:solidFill>
                          <a:latin typeface="Arial" panose="020B0604020202020204"/>
                          <a:ea typeface="微软雅黑"/>
                        </a:defRPr>
                      </a:lvl5pPr>
                      <a:lvl6pPr marL="2969260" algn="l" defTabSz="1188085" rtl="0" eaLnBrk="1" latinLnBrk="0" hangingPunct="1">
                        <a:defRPr sz="2340" kern="1200">
                          <a:solidFill>
                            <a:schemeClr val="tx1"/>
                          </a:solidFill>
                          <a:latin typeface="Arial" panose="020B0604020202020204"/>
                          <a:ea typeface="微软雅黑"/>
                        </a:defRPr>
                      </a:lvl6pPr>
                      <a:lvl7pPr marL="3563620" algn="l" defTabSz="1188085" rtl="0" eaLnBrk="1" latinLnBrk="0" hangingPunct="1">
                        <a:defRPr sz="2340" kern="1200">
                          <a:solidFill>
                            <a:schemeClr val="tx1"/>
                          </a:solidFill>
                          <a:latin typeface="Arial" panose="020B0604020202020204"/>
                          <a:ea typeface="微软雅黑"/>
                        </a:defRPr>
                      </a:lvl7pPr>
                      <a:lvl8pPr marL="4157345" algn="l" defTabSz="1188085" rtl="0" eaLnBrk="1" latinLnBrk="0" hangingPunct="1">
                        <a:defRPr sz="2340" kern="1200">
                          <a:solidFill>
                            <a:schemeClr val="tx1"/>
                          </a:solidFill>
                          <a:latin typeface="Arial" panose="020B0604020202020204"/>
                          <a:ea typeface="微软雅黑"/>
                        </a:defRPr>
                      </a:lvl8pPr>
                      <a:lvl9pPr marL="4751070" algn="l" defTabSz="1188085" rtl="0" eaLnBrk="1" latinLnBrk="0" hangingPunct="1">
                        <a:defRPr sz="2340" kern="1200">
                          <a:solidFill>
                            <a:schemeClr val="tx1"/>
                          </a:solidFill>
                          <a:latin typeface="Arial" panose="020B0604020202020204"/>
                          <a:ea typeface="微软雅黑"/>
                        </a:defRPr>
                      </a:lvl9pPr>
                    </a:lstStyle>
                    <a:p>
                      <a:pPr marL="0" marR="0" lvl="0" indent="0" algn="l" defTabSz="914400" rtl="0" eaLnBrk="1" fontAlgn="base" latinLnBrk="0" hangingPunct="1">
                        <a:lnSpc>
                          <a:spcPct val="150000"/>
                        </a:lnSpc>
                        <a:spcBef>
                          <a:spcPct val="0"/>
                        </a:spcBef>
                        <a:spcAft>
                          <a:spcPts val="0"/>
                        </a:spcAft>
                        <a:buClr>
                          <a:schemeClr val="tx1"/>
                        </a:buClr>
                        <a:buSzTx/>
                        <a:buFontTx/>
                        <a:buNone/>
                        <a:defRPr/>
                      </a:pPr>
                      <a:r>
                        <a:rPr kumimoji="0" lang="zh-CN" altLang="en-US"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解决方案名称： </a:t>
                      </a:r>
                      <a:endParaRPr kumimoji="0" lang="en-US" altLang="zh-CN"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50000"/>
                        </a:lnSpc>
                        <a:spcBef>
                          <a:spcPct val="0"/>
                        </a:spcBef>
                        <a:spcAft>
                          <a:spcPts val="0"/>
                        </a:spcAft>
                        <a:buClr>
                          <a:schemeClr val="tx1"/>
                        </a:buClr>
                        <a:buSzTx/>
                        <a:buFontTx/>
                        <a:buNone/>
                        <a:defRPr/>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中文名称：</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伙伴</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解决方案</a:t>
                      </a:r>
                    </a:p>
                    <a:p>
                      <a:pPr marL="0" marR="0" lvl="0" indent="0" algn="l" defTabSz="914400" rtl="0" eaLnBrk="1" fontAlgn="base" latinLnBrk="0" hangingPunct="1">
                        <a:lnSpc>
                          <a:spcPct val="150000"/>
                        </a:lnSpc>
                        <a:spcBef>
                          <a:spcPct val="0"/>
                        </a:spcBef>
                        <a:spcAft>
                          <a:spcPts val="0"/>
                        </a:spcAft>
                        <a:buClr>
                          <a:schemeClr val="tx1"/>
                        </a:buClr>
                        <a:buSzTx/>
                        <a:buFontTx/>
                        <a:buNone/>
                        <a:defRPr/>
                      </a:pPr>
                      <a:r>
                        <a:rPr lang="zh-CN" altLang="en-US" sz="1200" b="0" dirty="0">
                          <a:ln>
                            <a:noFill/>
                          </a:ln>
                          <a:solidFill>
                            <a:schemeClr val="tx1"/>
                          </a:solidFill>
                          <a:effectLst/>
                          <a:latin typeface="微软雅黑" charset="0"/>
                          <a:ea typeface="微软雅黑" charset="0"/>
                          <a:cs typeface="+mn-cs"/>
                          <a:sym typeface="Arial" panose="020B0604020202020204" pitchFamily="34" charset="0"/>
                        </a:rPr>
                        <a:t>英文名称：</a:t>
                      </a:r>
                      <a:r>
                        <a:rPr lang="en-US" altLang="zh-CN" sz="1200" b="0" dirty="0">
                          <a:ln>
                            <a:noFill/>
                          </a:ln>
                          <a:solidFill>
                            <a:schemeClr val="tx1"/>
                          </a:solidFill>
                          <a:effectLst/>
                          <a:latin typeface="微软雅黑" charset="0"/>
                          <a:ea typeface="微软雅黑" charset="0"/>
                          <a:cs typeface="+mn-cs"/>
                          <a:sym typeface="Arial" panose="020B0604020202020204" pitchFamily="34" charset="0"/>
                        </a:rPr>
                        <a:t>XXXX  XXXX XXXX</a:t>
                      </a:r>
                      <a:endParaRPr lang="zh-CN" altLang="en-US" sz="1200" b="0" dirty="0">
                        <a:ln>
                          <a:noFill/>
                        </a:ln>
                        <a:solidFill>
                          <a:schemeClr val="tx1"/>
                        </a:solidFill>
                        <a:effectLst/>
                        <a:latin typeface="微软雅黑" charset="0"/>
                        <a:ea typeface="微软雅黑" charset="0"/>
                        <a:cs typeface="+mn-cs"/>
                        <a:sym typeface="Arial" panose="020B0604020202020204" pitchFamily="34" charset="0"/>
                      </a:endParaRPr>
                    </a:p>
                    <a:p>
                      <a:pPr marL="0" marR="0" lvl="0" indent="0" algn="l" defTabSz="914400" rtl="0" eaLnBrk="1" fontAlgn="base" latinLnBrk="0" hangingPunct="1">
                        <a:lnSpc>
                          <a:spcPct val="150000"/>
                        </a:lnSpc>
                        <a:spcBef>
                          <a:spcPct val="0"/>
                        </a:spcBef>
                        <a:spcAft>
                          <a:spcPts val="0"/>
                        </a:spcAft>
                        <a:buClr>
                          <a:schemeClr val="tx1"/>
                        </a:buClr>
                        <a:buSzTx/>
                        <a:buFontTx/>
                        <a:buNone/>
                        <a:defRPr/>
                      </a:pPr>
                      <a:r>
                        <a:rPr lang="zh-CN" altLang="en-US" sz="1200" b="0" dirty="0">
                          <a:ln>
                            <a:noFill/>
                          </a:ln>
                          <a:solidFill>
                            <a:schemeClr val="tx1"/>
                          </a:solidFill>
                          <a:effectLst/>
                          <a:latin typeface="微软雅黑" charset="0"/>
                          <a:ea typeface="微软雅黑" charset="0"/>
                          <a:cs typeface="+mn-cs"/>
                          <a:sym typeface="Arial" panose="020B0604020202020204" pitchFamily="34" charset="0"/>
                        </a:rPr>
                        <a:t>英文简称：</a:t>
                      </a:r>
                      <a:r>
                        <a:rPr lang="en-US" altLang="zh-CN" sz="1200" b="0" dirty="0">
                          <a:ln>
                            <a:noFill/>
                          </a:ln>
                          <a:solidFill>
                            <a:schemeClr val="tx1"/>
                          </a:solidFill>
                          <a:effectLst/>
                          <a:latin typeface="微软雅黑" charset="0"/>
                          <a:ea typeface="微软雅黑" charset="0"/>
                          <a:cs typeface="+mn-cs"/>
                          <a:sym typeface="Arial" panose="020B0604020202020204" pitchFamily="34" charset="0"/>
                        </a:rPr>
                        <a:t>XXXX       </a:t>
                      </a:r>
                    </a:p>
                  </a:txBody>
                  <a:tcPr marL="96000" marR="96000" marT="48000" marB="4800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solidFill>
                      <a:schemeClr val="tx2"/>
                    </a:solidFill>
                  </a:tcPr>
                </a:tc>
                <a:tc>
                  <a:txBody>
                    <a:bodyPr/>
                    <a:lstStyle>
                      <a:lvl1pPr marL="0" algn="l" defTabSz="1188085" rtl="0" eaLnBrk="1" latinLnBrk="0" hangingPunct="1">
                        <a:defRPr sz="2340" kern="1200">
                          <a:solidFill>
                            <a:schemeClr val="tx1"/>
                          </a:solidFill>
                          <a:latin typeface="Arial" panose="020B0604020202020204"/>
                          <a:ea typeface="微软雅黑"/>
                        </a:defRPr>
                      </a:lvl1pPr>
                      <a:lvl2pPr marL="593725" algn="l" defTabSz="1188085" rtl="0" eaLnBrk="1" latinLnBrk="0" hangingPunct="1">
                        <a:defRPr sz="2340" kern="1200">
                          <a:solidFill>
                            <a:schemeClr val="tx1"/>
                          </a:solidFill>
                          <a:latin typeface="Arial" panose="020B0604020202020204"/>
                          <a:ea typeface="微软雅黑"/>
                        </a:defRPr>
                      </a:lvl2pPr>
                      <a:lvl3pPr marL="1188085" algn="l" defTabSz="1188085" rtl="0" eaLnBrk="1" latinLnBrk="0" hangingPunct="1">
                        <a:defRPr sz="2340" kern="1200">
                          <a:solidFill>
                            <a:schemeClr val="tx1"/>
                          </a:solidFill>
                          <a:latin typeface="Arial" panose="020B0604020202020204"/>
                          <a:ea typeface="微软雅黑"/>
                        </a:defRPr>
                      </a:lvl3pPr>
                      <a:lvl4pPr marL="1781810" algn="l" defTabSz="1188085" rtl="0" eaLnBrk="1" latinLnBrk="0" hangingPunct="1">
                        <a:defRPr sz="2340" kern="1200">
                          <a:solidFill>
                            <a:schemeClr val="tx1"/>
                          </a:solidFill>
                          <a:latin typeface="Arial" panose="020B0604020202020204"/>
                          <a:ea typeface="微软雅黑"/>
                        </a:defRPr>
                      </a:lvl4pPr>
                      <a:lvl5pPr marL="2375535" algn="l" defTabSz="1188085" rtl="0" eaLnBrk="1" latinLnBrk="0" hangingPunct="1">
                        <a:defRPr sz="2340" kern="1200">
                          <a:solidFill>
                            <a:schemeClr val="tx1"/>
                          </a:solidFill>
                          <a:latin typeface="Arial" panose="020B0604020202020204"/>
                          <a:ea typeface="微软雅黑"/>
                        </a:defRPr>
                      </a:lvl5pPr>
                      <a:lvl6pPr marL="2969260" algn="l" defTabSz="1188085" rtl="0" eaLnBrk="1" latinLnBrk="0" hangingPunct="1">
                        <a:defRPr sz="2340" kern="1200">
                          <a:solidFill>
                            <a:schemeClr val="tx1"/>
                          </a:solidFill>
                          <a:latin typeface="Arial" panose="020B0604020202020204"/>
                          <a:ea typeface="微软雅黑"/>
                        </a:defRPr>
                      </a:lvl6pPr>
                      <a:lvl7pPr marL="3563620" algn="l" defTabSz="1188085" rtl="0" eaLnBrk="1" latinLnBrk="0" hangingPunct="1">
                        <a:defRPr sz="2340" kern="1200">
                          <a:solidFill>
                            <a:schemeClr val="tx1"/>
                          </a:solidFill>
                          <a:latin typeface="Arial" panose="020B0604020202020204"/>
                          <a:ea typeface="微软雅黑"/>
                        </a:defRPr>
                      </a:lvl7pPr>
                      <a:lvl8pPr marL="4157345" algn="l" defTabSz="1188085" rtl="0" eaLnBrk="1" latinLnBrk="0" hangingPunct="1">
                        <a:defRPr sz="2340" kern="1200">
                          <a:solidFill>
                            <a:schemeClr val="tx1"/>
                          </a:solidFill>
                          <a:latin typeface="Arial" panose="020B0604020202020204"/>
                          <a:ea typeface="微软雅黑"/>
                        </a:defRPr>
                      </a:lvl8pPr>
                      <a:lvl9pPr marL="4751070" algn="l" defTabSz="1188085" rtl="0" eaLnBrk="1" latinLnBrk="0" hangingPunct="1">
                        <a:defRPr sz="2340" kern="1200">
                          <a:solidFill>
                            <a:schemeClr val="tx1"/>
                          </a:solidFill>
                          <a:latin typeface="Arial" panose="020B0604020202020204"/>
                          <a:ea typeface="微软雅黑"/>
                        </a:defRPr>
                      </a:lvl9pPr>
                    </a:lstStyle>
                    <a:p>
                      <a:pPr marL="0" marR="0" lvl="0" indent="0" algn="l" defTabSz="914400" rtl="0" eaLnBrk="1" fontAlgn="base" latinLnBrk="0" hangingPunct="1">
                        <a:lnSpc>
                          <a:spcPct val="150000"/>
                        </a:lnSpc>
                        <a:spcBef>
                          <a:spcPct val="0"/>
                        </a:spcBef>
                        <a:spcAft>
                          <a:spcPts val="0"/>
                        </a:spcAft>
                        <a:buClr>
                          <a:schemeClr val="tx1"/>
                        </a:buClr>
                        <a:buSzTx/>
                        <a:buFontTx/>
                        <a:buNone/>
                        <a:defRPr/>
                      </a:pPr>
                      <a:r>
                        <a:rPr kumimoji="0" lang="zh-CN" altLang="en-US"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合作伙伴介绍：</a:t>
                      </a:r>
                      <a:endParaRPr kumimoji="0" lang="en-US" altLang="zh-CN"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50000"/>
                        </a:lnSpc>
                        <a:spcBef>
                          <a:spcPct val="0"/>
                        </a:spcBef>
                        <a:spcAft>
                          <a:spcPts val="0"/>
                        </a:spcAft>
                        <a:buClr>
                          <a:schemeClr val="tx1"/>
                        </a:buClr>
                        <a:buSzTx/>
                        <a:buFontTx/>
                        <a:buNone/>
                        <a:defRPr/>
                      </a:pP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伙伴，员工或者研发人员</a:t>
                      </a: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人，</a:t>
                      </a: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年营收</a:t>
                      </a: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亿，云资源消耗</a:t>
                      </a: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xxxW</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50000"/>
                        </a:lnSpc>
                        <a:spcBef>
                          <a:spcPct val="0"/>
                        </a:spcBef>
                        <a:spcAft>
                          <a:spcPts val="0"/>
                        </a:spcAft>
                        <a:buClr>
                          <a:schemeClr val="tx1"/>
                        </a:buClr>
                        <a:buSzTx/>
                        <a:buFontTx/>
                        <a:buNone/>
                        <a:defRPr/>
                      </a:pPr>
                      <a:r>
                        <a:rPr lang="zh-CN" altLang="en-US" sz="1200" dirty="0">
                          <a:ln>
                            <a:noFill/>
                          </a:ln>
                          <a:effectLst/>
                          <a:latin typeface="微软雅黑" charset="0"/>
                          <a:ea typeface="微软雅黑" charset="0"/>
                          <a:sym typeface="Arial" panose="020B0604020202020204" pitchFamily="34" charset="0"/>
                        </a:rPr>
                        <a:t>华为云账号：</a:t>
                      </a:r>
                      <a:r>
                        <a:rPr lang="en-US" altLang="zh-CN" sz="1200" dirty="0" err="1">
                          <a:ln>
                            <a:noFill/>
                          </a:ln>
                          <a:effectLst/>
                          <a:latin typeface="微软雅黑" charset="0"/>
                          <a:ea typeface="微软雅黑" charset="0"/>
                          <a:sym typeface="Arial" panose="020B0604020202020204" pitchFamily="34" charset="0"/>
                        </a:rPr>
                        <a:t>xxxxxx</a:t>
                      </a:r>
                      <a:endParaRPr kumimoji="0" lang="zh-CN" altLang="en-US" sz="1200" b="0" i="0" u="none" strike="noStrike" kern="1200" cap="none" normalizeH="0" baseline="0" dirty="0">
                        <a:ln>
                          <a:noFill/>
                        </a:ln>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6000" marR="96000" marT="48000" marB="48000"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424876">
                <a:tc>
                  <a:txBody>
                    <a:bodyPr/>
                    <a:lstStyle/>
                    <a:p>
                      <a:pPr marL="0" marR="0" lvl="0" indent="0" algn="l" defTabSz="914400" rtl="0" eaLnBrk="1" fontAlgn="base" latinLnBrk="0" hangingPunct="1">
                        <a:lnSpc>
                          <a:spcPct val="150000"/>
                        </a:lnSpc>
                        <a:spcBef>
                          <a:spcPct val="0"/>
                        </a:spcBef>
                        <a:spcAft>
                          <a:spcPct val="0"/>
                        </a:spcAft>
                        <a:buClr>
                          <a:schemeClr val="tx1"/>
                        </a:buClr>
                        <a:buSzTx/>
                        <a:buFontTx/>
                        <a:buNone/>
                      </a:pPr>
                      <a:r>
                        <a:rPr kumimoji="0" lang="zh-CN" altLang="en-US"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目标市场</a:t>
                      </a:r>
                      <a:r>
                        <a:rPr kumimoji="0" lang="en-US" altLang="zh-CN"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zh-CN"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重点</a:t>
                      </a:r>
                      <a:r>
                        <a:rPr kumimoji="0" lang="zh-CN" altLang="en-US"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目标区域</a:t>
                      </a:r>
                      <a:r>
                        <a:rPr kumimoji="0" lang="en-US" altLang="zh-CN"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重点客户：</a:t>
                      </a:r>
                      <a:endParaRPr kumimoji="0" lang="en-US" altLang="zh-CN"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179705" marR="0" lvl="0" indent="-179705" algn="l" defTabSz="914400" rtl="0" eaLnBrk="1" fontAlgn="base" latinLnBrk="0" hangingPunct="1">
                        <a:lnSpc>
                          <a:spcPct val="150000"/>
                        </a:lnSpc>
                        <a:spcBef>
                          <a:spcPct val="0"/>
                        </a:spcBef>
                        <a:spcAft>
                          <a:spcPct val="0"/>
                        </a:spcAft>
                        <a:buClr>
                          <a:schemeClr val="tx1"/>
                        </a:buClr>
                        <a:buSzTx/>
                        <a:buFont typeface="Arial" panose="020B0604020202020204" pitchFamily="34" charset="0"/>
                        <a:buChar char="•"/>
                      </a:pPr>
                      <a:r>
                        <a:rPr kumimoji="0" lang="zh-CN" altLang="en-US" sz="1300" b="0" i="0" u="none" strike="noStrike" kern="1200" cap="none" normalizeH="0" baseline="0" dirty="0">
                          <a:ln>
                            <a:noFill/>
                          </a:ln>
                          <a:solidFill>
                            <a:srgbClr val="0000FF"/>
                          </a:solidFill>
                          <a:effectLst/>
                          <a:latin typeface="微软雅黑" panose="020B0503020204020204" pitchFamily="34" charset="-122"/>
                          <a:ea typeface="微软雅黑" panose="020B0503020204020204" pitchFamily="34" charset="-122"/>
                          <a:cs typeface="+mn-cs"/>
                          <a:sym typeface="Arial" panose="020B0604020202020204" pitchFamily="34" charset="0"/>
                        </a:rPr>
                        <a:t> </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重点区域：中国（广州、四川）、东南亚</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179705" marR="0" lvl="0" indent="-179705" algn="l" defTabSz="914400" rtl="0" eaLnBrk="1" fontAlgn="base" latinLnBrk="0" hangingPunct="1">
                        <a:lnSpc>
                          <a:spcPct val="150000"/>
                        </a:lnSpc>
                        <a:spcBef>
                          <a:spcPct val="0"/>
                        </a:spcBef>
                        <a:spcAft>
                          <a:spcPct val="0"/>
                        </a:spcAft>
                        <a:buClr>
                          <a:schemeClr val="tx1"/>
                        </a:buClr>
                        <a:buSzTx/>
                        <a:buFont typeface="Arial" panose="020B0604020202020204" pitchFamily="34" charset="0"/>
                        <a:buChar char="•"/>
                        <a:defRPr/>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 重点行业（</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L1</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）：行业</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1,  </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行业</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2 …</a:t>
                      </a:r>
                    </a:p>
                    <a:p>
                      <a:pPr marL="179705" marR="0" lvl="0" indent="-179705" algn="l" defTabSz="914400" rtl="0" eaLnBrk="1" fontAlgn="base" latinLnBrk="0" hangingPunct="1">
                        <a:lnSpc>
                          <a:spcPct val="150000"/>
                        </a:lnSpc>
                        <a:spcBef>
                          <a:spcPct val="0"/>
                        </a:spcBef>
                        <a:spcAft>
                          <a:spcPct val="0"/>
                        </a:spcAft>
                        <a:buClr>
                          <a:schemeClr val="tx1"/>
                        </a:buClr>
                        <a:buSzTx/>
                        <a:buFont typeface="Arial" panose="020B0604020202020204" pitchFamily="34" charset="0"/>
                        <a:buChar char="•"/>
                        <a:defRPr/>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 典型客户：</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等</a:t>
                      </a:r>
                    </a:p>
                  </a:txBody>
                  <a:tcPr marL="96000" marR="96000" marT="48000" marB="48000"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50000"/>
                        </a:lnSpc>
                        <a:spcBef>
                          <a:spcPct val="0"/>
                        </a:spcBef>
                        <a:spcAft>
                          <a:spcPts val="0"/>
                        </a:spcAft>
                        <a:buClr>
                          <a:schemeClr val="tx1"/>
                        </a:buClr>
                        <a:buSzTx/>
                        <a:buFontTx/>
                        <a:buNone/>
                      </a:pPr>
                      <a:r>
                        <a:rPr kumimoji="0" lang="zh-CN" altLang="en-US"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业务目标：</a:t>
                      </a:r>
                      <a:endParaRPr kumimoji="0" lang="en-US" altLang="zh-CN"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179705" marR="0" lvl="0" indent="-179705" algn="l" defTabSz="914400" rtl="0" eaLnBrk="1" fontAlgn="base" latinLnBrk="0" hangingPunct="1">
                        <a:lnSpc>
                          <a:spcPct val="150000"/>
                        </a:lnSpc>
                        <a:spcBef>
                          <a:spcPct val="0"/>
                        </a:spcBef>
                        <a:spcAft>
                          <a:spcPts val="0"/>
                        </a:spcAft>
                        <a:buClr>
                          <a:schemeClr val="tx1"/>
                        </a:buClr>
                        <a:buSzTx/>
                        <a:buFont typeface="Arial" panose="020B0604020202020204" pitchFamily="34" charset="0"/>
                        <a:buChar char="•"/>
                        <a:defRPr/>
                      </a:pP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2023</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年目标：例如实现</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0-&gt;1</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突破和</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1-&gt;3</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复制，带动伙伴</a:t>
                      </a: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GMV</a:t>
                      </a:r>
                      <a:r>
                        <a:rPr kumimoji="0" lang="en-US" altLang="zh-CN" sz="1200" b="1" i="0" u="none" strike="noStrike" kern="1200" cap="none" normalizeH="0" baseline="0" dirty="0" err="1">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万</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元，带动华为云资源收入</a:t>
                      </a:r>
                      <a:r>
                        <a:rPr kumimoji="0" lang="en-US" altLang="zh-CN"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万</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元，</a:t>
                      </a:r>
                      <a:r>
                        <a:rPr kumimoji="0" lang="en-US" altLang="zh-CN"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个</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API</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服务，</a:t>
                      </a:r>
                      <a:r>
                        <a:rPr kumimoji="0" lang="en-US" altLang="zh-CN"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次</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API</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调用</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179705" marR="0" lvl="0" indent="-179705" algn="l" defTabSz="914400" rtl="0" eaLnBrk="1" fontAlgn="base" latinLnBrk="0" hangingPunct="1">
                        <a:lnSpc>
                          <a:spcPct val="150000"/>
                        </a:lnSpc>
                        <a:spcBef>
                          <a:spcPct val="0"/>
                        </a:spcBef>
                        <a:spcAft>
                          <a:spcPts val="0"/>
                        </a:spcAft>
                        <a:buClr>
                          <a:schemeClr val="tx1"/>
                        </a:buClr>
                        <a:buSzTx/>
                        <a:buFont typeface="Arial" panose="020B0604020202020204" pitchFamily="34" charset="0"/>
                        <a:buChar char="•"/>
                        <a:defRPr/>
                      </a:pP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2024</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年目标：例如实现</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3-&gt;N</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复制，带动伙伴</a:t>
                      </a: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GMV</a:t>
                      </a:r>
                      <a:r>
                        <a:rPr kumimoji="0" lang="en-US" altLang="zh-CN" sz="1200" b="1" i="0" u="none" strike="noStrike" kern="1200" cap="none" normalizeH="0" baseline="0" dirty="0" err="1">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万</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元，带动华为云资源收入</a:t>
                      </a:r>
                      <a:r>
                        <a:rPr kumimoji="0" lang="en-US" altLang="zh-CN"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万</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元，</a:t>
                      </a:r>
                      <a:r>
                        <a:rPr kumimoji="0" lang="en-US" altLang="zh-CN"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个</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API</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服务，</a:t>
                      </a:r>
                      <a:r>
                        <a:rPr kumimoji="0" lang="en-US" altLang="zh-CN"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次</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API</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调用</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179705" marR="0" lvl="0" indent="-179705" algn="l" defTabSz="914400" rtl="0" eaLnBrk="1" fontAlgn="base" latinLnBrk="0" hangingPunct="1">
                        <a:lnSpc>
                          <a:spcPct val="150000"/>
                        </a:lnSpc>
                        <a:spcBef>
                          <a:spcPct val="0"/>
                        </a:spcBef>
                        <a:spcAft>
                          <a:spcPts val="0"/>
                        </a:spcAft>
                        <a:buClr>
                          <a:schemeClr val="tx1"/>
                        </a:buClr>
                        <a:buSzTx/>
                        <a:buFont typeface="Arial" panose="020B0604020202020204" pitchFamily="34" charset="0"/>
                        <a:buChar char="•"/>
                        <a:defRPr/>
                      </a:pP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2025</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年目标：例如带动伙伴</a:t>
                      </a: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GMV</a:t>
                      </a:r>
                      <a:r>
                        <a:rPr kumimoji="0" lang="en-US" altLang="zh-CN" sz="1200" b="1" i="0" u="none" strike="noStrike" kern="1200" cap="none" normalizeH="0" baseline="0" dirty="0" err="1">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万</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元，带动华为云资源收入</a:t>
                      </a:r>
                      <a:r>
                        <a:rPr kumimoji="0" lang="en-US" altLang="zh-CN"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万</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元，</a:t>
                      </a:r>
                      <a:r>
                        <a:rPr kumimoji="0" lang="en-US" altLang="zh-CN"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个</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API</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服务，</a:t>
                      </a:r>
                      <a:r>
                        <a:rPr kumimoji="0" lang="en-US" altLang="zh-CN" sz="12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次</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API</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调用</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txBody>
                  <a:tcPr marL="96000" marR="96000" marT="48000" marB="48000"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042802">
                <a:tc gridSpan="2">
                  <a:txBody>
                    <a:bodyPr/>
                    <a:lstStyle>
                      <a:lvl1pPr marL="0" algn="l" defTabSz="1188085" rtl="0" eaLnBrk="1" latinLnBrk="0" hangingPunct="1">
                        <a:defRPr sz="2340" kern="1200">
                          <a:solidFill>
                            <a:schemeClr val="tx1"/>
                          </a:solidFill>
                          <a:latin typeface="Arial" panose="020B0604020202020204"/>
                          <a:ea typeface="微软雅黑"/>
                        </a:defRPr>
                      </a:lvl1pPr>
                      <a:lvl2pPr marL="593725" algn="l" defTabSz="1188085" rtl="0" eaLnBrk="1" latinLnBrk="0" hangingPunct="1">
                        <a:defRPr sz="2340" kern="1200">
                          <a:solidFill>
                            <a:schemeClr val="tx1"/>
                          </a:solidFill>
                          <a:latin typeface="Arial" panose="020B0604020202020204"/>
                          <a:ea typeface="微软雅黑"/>
                        </a:defRPr>
                      </a:lvl2pPr>
                      <a:lvl3pPr marL="1188085" algn="l" defTabSz="1188085" rtl="0" eaLnBrk="1" latinLnBrk="0" hangingPunct="1">
                        <a:defRPr sz="2340" kern="1200">
                          <a:solidFill>
                            <a:schemeClr val="tx1"/>
                          </a:solidFill>
                          <a:latin typeface="Arial" panose="020B0604020202020204"/>
                          <a:ea typeface="微软雅黑"/>
                        </a:defRPr>
                      </a:lvl3pPr>
                      <a:lvl4pPr marL="1781810" algn="l" defTabSz="1188085" rtl="0" eaLnBrk="1" latinLnBrk="0" hangingPunct="1">
                        <a:defRPr sz="2340" kern="1200">
                          <a:solidFill>
                            <a:schemeClr val="tx1"/>
                          </a:solidFill>
                          <a:latin typeface="Arial" panose="020B0604020202020204"/>
                          <a:ea typeface="微软雅黑"/>
                        </a:defRPr>
                      </a:lvl4pPr>
                      <a:lvl5pPr marL="2375535" algn="l" defTabSz="1188085" rtl="0" eaLnBrk="1" latinLnBrk="0" hangingPunct="1">
                        <a:defRPr sz="2340" kern="1200">
                          <a:solidFill>
                            <a:schemeClr val="tx1"/>
                          </a:solidFill>
                          <a:latin typeface="Arial" panose="020B0604020202020204"/>
                          <a:ea typeface="微软雅黑"/>
                        </a:defRPr>
                      </a:lvl5pPr>
                      <a:lvl6pPr marL="2969260" algn="l" defTabSz="1188085" rtl="0" eaLnBrk="1" latinLnBrk="0" hangingPunct="1">
                        <a:defRPr sz="2340" kern="1200">
                          <a:solidFill>
                            <a:schemeClr val="tx1"/>
                          </a:solidFill>
                          <a:latin typeface="Arial" panose="020B0604020202020204"/>
                          <a:ea typeface="微软雅黑"/>
                        </a:defRPr>
                      </a:lvl6pPr>
                      <a:lvl7pPr marL="3563620" algn="l" defTabSz="1188085" rtl="0" eaLnBrk="1" latinLnBrk="0" hangingPunct="1">
                        <a:defRPr sz="2340" kern="1200">
                          <a:solidFill>
                            <a:schemeClr val="tx1"/>
                          </a:solidFill>
                          <a:latin typeface="Arial" panose="020B0604020202020204"/>
                          <a:ea typeface="微软雅黑"/>
                        </a:defRPr>
                      </a:lvl7pPr>
                      <a:lvl8pPr marL="4157345" algn="l" defTabSz="1188085" rtl="0" eaLnBrk="1" latinLnBrk="0" hangingPunct="1">
                        <a:defRPr sz="2340" kern="1200">
                          <a:solidFill>
                            <a:schemeClr val="tx1"/>
                          </a:solidFill>
                          <a:latin typeface="Arial" panose="020B0604020202020204"/>
                          <a:ea typeface="微软雅黑"/>
                        </a:defRPr>
                      </a:lvl8pPr>
                      <a:lvl9pPr marL="4751070" algn="l" defTabSz="1188085" rtl="0" eaLnBrk="1" latinLnBrk="0" hangingPunct="1">
                        <a:defRPr sz="2340" kern="1200">
                          <a:solidFill>
                            <a:schemeClr val="tx1"/>
                          </a:solidFill>
                          <a:latin typeface="Arial" panose="020B0604020202020204"/>
                          <a:ea typeface="微软雅黑"/>
                        </a:defRPr>
                      </a:lvl9pPr>
                    </a:lstStyle>
                    <a:p>
                      <a:pPr marL="0" marR="0" lvl="0" indent="0" algn="l" defTabSz="914400" rtl="0" eaLnBrk="1" fontAlgn="base" latinLnBrk="0" hangingPunct="1">
                        <a:lnSpc>
                          <a:spcPct val="150000"/>
                        </a:lnSpc>
                        <a:spcBef>
                          <a:spcPct val="0"/>
                        </a:spcBef>
                        <a:spcAft>
                          <a:spcPct val="0"/>
                        </a:spcAft>
                        <a:buClr>
                          <a:schemeClr val="tx1"/>
                        </a:buClr>
                        <a:buSzTx/>
                        <a:buFontTx/>
                        <a:buNone/>
                      </a:pPr>
                      <a:r>
                        <a:rPr kumimoji="0" lang="zh-CN" altLang="en-US"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rPr>
                        <a:t>解决方案竞争力（业务、技术、成本和商务等方面）：</a:t>
                      </a:r>
                      <a:endParaRPr kumimoji="0" lang="en-US" altLang="zh-CN" sz="1600" b="1" i="0" u="none" strike="noStrike" kern="1200" cap="none" normalizeH="0" baseline="0" dirty="0">
                        <a:ln>
                          <a:noFill/>
                        </a:ln>
                        <a:solidFill>
                          <a:srgbClr val="C00000"/>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179705" marR="0" lvl="0" indent="-179705" algn="l" defTabSz="914400" rtl="0" eaLnBrk="1" fontAlgn="base" latinLnBrk="0" hangingPunct="1">
                        <a:lnSpc>
                          <a:spcPct val="150000"/>
                        </a:lnSpc>
                        <a:spcBef>
                          <a:spcPct val="0"/>
                        </a:spcBef>
                        <a:spcAft>
                          <a:spcPct val="0"/>
                        </a:spcAft>
                        <a:buClr>
                          <a:schemeClr val="tx1"/>
                        </a:buClr>
                        <a:buSzTx/>
                        <a:buFont typeface="Arial" panose="020B0604020202020204" pitchFamily="34" charset="0"/>
                        <a:buChar char="•"/>
                        <a:defRPr/>
                      </a:pP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：例如自主研发目标识别和深度学习融合的</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平台，目前已服务全国超过</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4</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亿亩耕地</a:t>
                      </a:r>
                      <a:endParaRPr kumimoji="0" lang="en-GB"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p>
                      <a:pPr marL="179705" marR="0" lvl="0" indent="-179705" algn="l" defTabSz="914400" rtl="0" eaLnBrk="1" fontAlgn="base" latinLnBrk="0" hangingPunct="1">
                        <a:lnSpc>
                          <a:spcPct val="150000"/>
                        </a:lnSpc>
                        <a:spcBef>
                          <a:spcPct val="0"/>
                        </a:spcBef>
                        <a:spcAft>
                          <a:spcPct val="0"/>
                        </a:spcAft>
                        <a:buClr>
                          <a:schemeClr val="tx1"/>
                        </a:buClr>
                        <a:buSzTx/>
                        <a:buFont typeface="Arial" panose="020B0604020202020204" pitchFamily="34" charset="0"/>
                        <a:buChar char="•"/>
                        <a:defRPr/>
                      </a:pP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：例如方案结合华为云</a:t>
                      </a:r>
                      <a:r>
                        <a:rPr kumimoji="0" lang="en-GB"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EI</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服务，地物自动识别效率超过</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，作物长势监测</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天自动化更新，两周内气象预测准确率超</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，两天内气象预测准确率超</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a:t>
                      </a:r>
                      <a:r>
                        <a:rPr kumimoji="0" lang="en-GB"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a:t>
                      </a:r>
                    </a:p>
                    <a:p>
                      <a:pPr marL="179705" marR="0" lvl="0" indent="-179705" algn="l" defTabSz="914400" rtl="0" eaLnBrk="1" fontAlgn="base" latinLnBrk="0" hangingPunct="1">
                        <a:lnSpc>
                          <a:spcPct val="150000"/>
                        </a:lnSpc>
                        <a:spcBef>
                          <a:spcPct val="0"/>
                        </a:spcBef>
                        <a:spcAft>
                          <a:spcPct val="0"/>
                        </a:spcAft>
                        <a:buClr>
                          <a:schemeClr val="tx1"/>
                        </a:buClr>
                        <a:buSzTx/>
                        <a:buFont typeface="Arial" panose="020B0604020202020204" pitchFamily="34" charset="0"/>
                        <a:buChar char="•"/>
                        <a:defRPr/>
                      </a:pPr>
                      <a:r>
                        <a:rPr kumimoji="0" lang="en-US" altLang="zh-CN" sz="1200" b="0"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xxxx</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：例如解决方案聚焦三农领域深耕</a:t>
                      </a:r>
                      <a:r>
                        <a:rPr kumimoji="0" lang="en-GB"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7</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年，拥有超过</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30</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rPr>
                        <a:t>年的历史遥感影像以及气候数据，能够解决政府、种植主体等的需求，推动乡村振兴</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txBody>
                  <a:tcPr marL="96000" marR="96000" marT="48000" marB="48000"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solidFill>
                      <a:schemeClr val="tx2"/>
                    </a:solidFill>
                  </a:tcPr>
                </a:tc>
                <a:tc hMerge="1">
                  <a:txBody>
                    <a:bodyPr/>
                    <a:lstStyle/>
                    <a:p>
                      <a:endParaRPr lang="zh-CN"/>
                    </a:p>
                  </a:txBody>
                  <a:tcPr marL="96000" marR="96000" marT="48000" marB="48000" horzOverflow="overflow">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BB61C43D-93E1-42E2-99BB-C7BE7F1D1D6C}"/>
              </a:ext>
            </a:extLst>
          </p:cNvPr>
          <p:cNvSpPr>
            <a:spLocks noGrp="1"/>
          </p:cNvSpPr>
          <p:nvPr>
            <p:ph type="subTitle" idx="1"/>
          </p:nvPr>
        </p:nvSpPr>
        <p:spPr/>
        <p:txBody>
          <a:bodyPr/>
          <a:lstStyle/>
          <a:p>
            <a:r>
              <a:rPr lang="zh-CN" altLang="en-US" dirty="0"/>
              <a:t>看自身产品</a:t>
            </a:r>
            <a:r>
              <a:rPr lang="en-US" altLang="zh-CN" dirty="0"/>
              <a:t>/</a:t>
            </a:r>
            <a:r>
              <a:rPr lang="zh-CN" altLang="en-US" dirty="0"/>
              <a:t>解决方案</a:t>
            </a:r>
            <a:r>
              <a:rPr lang="zh-CN" altLang="en-US" dirty="0">
                <a:latin typeface="+mj-ea"/>
              </a:rPr>
              <a:t>：</a:t>
            </a:r>
            <a:endParaRPr lang="zh-CN" altLang="en-US" dirty="0"/>
          </a:p>
        </p:txBody>
      </p:sp>
      <p:sp>
        <p:nvSpPr>
          <p:cNvPr id="9" name="Content Placeholder 2">
            <a:extLst>
              <a:ext uri="{FF2B5EF4-FFF2-40B4-BE49-F238E27FC236}">
                <a16:creationId xmlns:a16="http://schemas.microsoft.com/office/drawing/2014/main" id="{40BED28F-5500-4F64-A27B-4117ABC87D04}"/>
              </a:ext>
            </a:extLst>
          </p:cNvPr>
          <p:cNvSpPr txBox="1">
            <a:spLocks/>
          </p:cNvSpPr>
          <p:nvPr/>
        </p:nvSpPr>
        <p:spPr>
          <a:xfrm>
            <a:off x="359229" y="899138"/>
            <a:ext cx="11837534" cy="3651218"/>
          </a:xfrm>
          <a:prstGeom prst="rect">
            <a:avLst/>
          </a:prstGeom>
        </p:spPr>
        <p:txBody>
          <a:bodyPr lIns="0" tIns="0" rIns="0" bIns="0" anchor="ctr" anchorCtr="0">
            <a:noAutofit/>
          </a:bodyPr>
          <a:lstStyle>
            <a:lvl1pPr marL="0" indent="0" algn="l" defTabSz="1188085" rtl="0" eaLnBrk="1" latinLnBrk="0" hangingPunct="1">
              <a:lnSpc>
                <a:spcPts val="3430"/>
              </a:lnSpc>
              <a:spcBef>
                <a:spcPts val="0"/>
              </a:spcBef>
              <a:buFont typeface="Arial" panose="020B0604020202020204" pitchFamily="34" charset="0"/>
              <a:buNone/>
              <a:defRPr sz="2800" b="1" kern="1200" baseline="0">
                <a:solidFill>
                  <a:srgbClr val="C00000"/>
                </a:solidFill>
                <a:latin typeface="微软雅黑" panose="020B0503020204020204" pitchFamily="34" charset="-122"/>
                <a:ea typeface="微软雅黑" panose="020B0503020204020204" pitchFamily="34" charset="-122"/>
                <a:cs typeface="+mn-cs"/>
              </a:defRPr>
            </a:lvl1pPr>
            <a:lvl2pPr marL="593725" indent="0" algn="ctr" defTabSz="1188085" rtl="0" eaLnBrk="1" latinLnBrk="0" hangingPunct="1">
              <a:lnSpc>
                <a:spcPct val="90000"/>
              </a:lnSpc>
              <a:spcBef>
                <a:spcPts val="650"/>
              </a:spcBef>
              <a:buFont typeface="Arial" panose="020B0604020202020204" pitchFamily="34" charset="0"/>
              <a:buNone/>
              <a:defRPr sz="2600" kern="1200">
                <a:solidFill>
                  <a:schemeClr val="tx1"/>
                </a:solidFill>
                <a:latin typeface="+mn-lt"/>
                <a:ea typeface="+mn-ea"/>
                <a:cs typeface="+mn-cs"/>
              </a:defRPr>
            </a:lvl2pPr>
            <a:lvl3pPr marL="1188085" indent="0" algn="ctr" defTabSz="1188085" rtl="0" eaLnBrk="1" latinLnBrk="0" hangingPunct="1">
              <a:lnSpc>
                <a:spcPct val="90000"/>
              </a:lnSpc>
              <a:spcBef>
                <a:spcPts val="650"/>
              </a:spcBef>
              <a:buFont typeface="Arial" panose="020B0604020202020204" pitchFamily="34" charset="0"/>
              <a:buNone/>
              <a:defRPr sz="2340" kern="1200">
                <a:solidFill>
                  <a:schemeClr val="tx1"/>
                </a:solidFill>
                <a:latin typeface="+mn-lt"/>
                <a:ea typeface="+mn-ea"/>
                <a:cs typeface="+mn-cs"/>
              </a:defRPr>
            </a:lvl3pPr>
            <a:lvl4pPr marL="1781810"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4pPr>
            <a:lvl5pPr marL="2375535"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5pPr>
            <a:lvl6pPr marL="2969260"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6pPr>
            <a:lvl7pPr marL="3563620"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7pPr>
            <a:lvl8pPr marL="4157345"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8pPr>
            <a:lvl9pPr marL="4751070"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9pPr>
          </a:lstStyle>
          <a:p>
            <a:r>
              <a:rPr lang="zh-CN" altLang="en-US" sz="1400" i="1">
                <a:solidFill>
                  <a:schemeClr val="bg1">
                    <a:lumMod val="65000"/>
                  </a:schemeClr>
                </a:solidFill>
              </a:rPr>
              <a:t>业务场景</a:t>
            </a:r>
            <a:endParaRPr lang="en-US" altLang="zh-CN" sz="1400" i="1">
              <a:solidFill>
                <a:schemeClr val="bg1">
                  <a:lumMod val="65000"/>
                </a:schemeClr>
              </a:solidFill>
            </a:endParaRPr>
          </a:p>
          <a:p>
            <a:r>
              <a:rPr lang="en-US" altLang="zh-CN" sz="1400" i="1">
                <a:solidFill>
                  <a:schemeClr val="bg1">
                    <a:lumMod val="65000"/>
                  </a:schemeClr>
                </a:solidFill>
              </a:rPr>
              <a:t>XXXXX</a:t>
            </a:r>
          </a:p>
          <a:p>
            <a:endParaRPr lang="en-US" altLang="zh-CN" sz="1400" i="1">
              <a:solidFill>
                <a:schemeClr val="bg1">
                  <a:lumMod val="65000"/>
                </a:schemeClr>
              </a:solidFill>
            </a:endParaRPr>
          </a:p>
          <a:p>
            <a:r>
              <a:rPr lang="zh-CN" altLang="en-US" sz="1400" i="1">
                <a:solidFill>
                  <a:schemeClr val="bg1">
                    <a:lumMod val="65000"/>
                  </a:schemeClr>
                </a:solidFill>
              </a:rPr>
              <a:t>自身产品</a:t>
            </a:r>
            <a:r>
              <a:rPr lang="en-US" altLang="zh-CN" sz="1400" i="1">
                <a:solidFill>
                  <a:schemeClr val="bg1">
                    <a:lumMod val="65000"/>
                  </a:schemeClr>
                </a:solidFill>
              </a:rPr>
              <a:t>/</a:t>
            </a:r>
            <a:r>
              <a:rPr lang="zh-CN" altLang="en-US" sz="1400" i="1">
                <a:solidFill>
                  <a:schemeClr val="bg1">
                    <a:lumMod val="65000"/>
                  </a:schemeClr>
                </a:solidFill>
              </a:rPr>
              <a:t>解决方案简要描述：</a:t>
            </a:r>
            <a:endParaRPr lang="en-US" altLang="zh-CN" sz="1400" i="1">
              <a:solidFill>
                <a:schemeClr val="bg1">
                  <a:lumMod val="65000"/>
                </a:schemeClr>
              </a:solidFill>
            </a:endParaRPr>
          </a:p>
          <a:p>
            <a:r>
              <a:rPr lang="en-US" altLang="zh-CN" sz="1400" i="1">
                <a:solidFill>
                  <a:schemeClr val="bg1">
                    <a:lumMod val="65000"/>
                  </a:schemeClr>
                </a:solidFill>
              </a:rPr>
              <a:t>XXX</a:t>
            </a:r>
          </a:p>
          <a:p>
            <a:endParaRPr lang="en-US" altLang="zh-CN" sz="1400" i="1">
              <a:solidFill>
                <a:schemeClr val="bg1">
                  <a:lumMod val="65000"/>
                </a:schemeClr>
              </a:solidFill>
            </a:endParaRPr>
          </a:p>
          <a:p>
            <a:r>
              <a:rPr lang="zh-CN" altLang="en-US" sz="1400" i="1">
                <a:solidFill>
                  <a:schemeClr val="bg1">
                    <a:lumMod val="65000"/>
                  </a:schemeClr>
                </a:solidFill>
              </a:rPr>
              <a:t>伙伴方案优势</a:t>
            </a:r>
            <a:endParaRPr lang="en-US" altLang="zh-CN" sz="1400" i="1">
              <a:solidFill>
                <a:schemeClr val="bg1">
                  <a:lumMod val="65000"/>
                </a:schemeClr>
              </a:solidFill>
            </a:endParaRPr>
          </a:p>
          <a:p>
            <a:r>
              <a:rPr lang="en-US" altLang="zh-CN" sz="1400" i="1">
                <a:solidFill>
                  <a:schemeClr val="bg1">
                    <a:lumMod val="65000"/>
                  </a:schemeClr>
                </a:solidFill>
              </a:rPr>
              <a:t>XXXXX</a:t>
            </a:r>
            <a:endParaRPr lang="en-US" altLang="zh-CN" sz="1400" i="1" dirty="0">
              <a:solidFill>
                <a:schemeClr val="bg1">
                  <a:lumMod val="65000"/>
                </a:schemeClr>
              </a:solidFill>
            </a:endParaRPr>
          </a:p>
        </p:txBody>
      </p:sp>
    </p:spTree>
    <p:extLst>
      <p:ext uri="{BB962C8B-B14F-4D97-AF65-F5344CB8AC3E}">
        <p14:creationId xmlns:p14="http://schemas.microsoft.com/office/powerpoint/2010/main" val="247247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BB61C43D-93E1-42E2-99BB-C7BE7F1D1D6C}"/>
              </a:ext>
            </a:extLst>
          </p:cNvPr>
          <p:cNvSpPr>
            <a:spLocks noGrp="1"/>
          </p:cNvSpPr>
          <p:nvPr>
            <p:ph type="subTitle" idx="1"/>
          </p:nvPr>
        </p:nvSpPr>
        <p:spPr/>
        <p:txBody>
          <a:bodyPr/>
          <a:lstStyle/>
          <a:p>
            <a:r>
              <a:rPr lang="zh-CN" altLang="en-US" dirty="0"/>
              <a:t>看自身产品</a:t>
            </a:r>
            <a:r>
              <a:rPr lang="en-US" altLang="zh-CN" dirty="0"/>
              <a:t>/</a:t>
            </a:r>
            <a:r>
              <a:rPr lang="zh-CN" altLang="en-US" dirty="0"/>
              <a:t>解决方案：功能清单</a:t>
            </a:r>
            <a:r>
              <a:rPr lang="en-US" altLang="zh-CN" dirty="0"/>
              <a:t>XXXX</a:t>
            </a:r>
            <a:endParaRPr lang="zh-CN" altLang="en-US" dirty="0"/>
          </a:p>
        </p:txBody>
      </p:sp>
      <p:sp>
        <p:nvSpPr>
          <p:cNvPr id="4" name="Content Placeholder 2">
            <a:extLst>
              <a:ext uri="{FF2B5EF4-FFF2-40B4-BE49-F238E27FC236}">
                <a16:creationId xmlns:a16="http://schemas.microsoft.com/office/drawing/2014/main" id="{4DE73077-F3E7-4B5B-8292-133F99E3C70B}"/>
              </a:ext>
            </a:extLst>
          </p:cNvPr>
          <p:cNvSpPr txBox="1">
            <a:spLocks/>
          </p:cNvSpPr>
          <p:nvPr/>
        </p:nvSpPr>
        <p:spPr>
          <a:xfrm>
            <a:off x="403826" y="949721"/>
            <a:ext cx="11493191" cy="5577460"/>
          </a:xfrm>
          <a:prstGeom prst="rect">
            <a:avLst/>
          </a:prstGeom>
        </p:spPr>
        <p:txBody>
          <a:bodyPr lIns="0" tIns="0" rIns="0" bIns="0" anchor="ctr" anchorCtr="0">
            <a:noAutofit/>
          </a:bodyPr>
          <a:lstStyle>
            <a:lvl1pPr marL="0" indent="0" algn="l" defTabSz="1188085" rtl="0" eaLnBrk="1" latinLnBrk="0" hangingPunct="1">
              <a:lnSpc>
                <a:spcPts val="3430"/>
              </a:lnSpc>
              <a:spcBef>
                <a:spcPts val="0"/>
              </a:spcBef>
              <a:buFont typeface="Arial" panose="020B0604020202020204" pitchFamily="34" charset="0"/>
              <a:buNone/>
              <a:defRPr sz="2800" b="1" kern="1200" baseline="0">
                <a:solidFill>
                  <a:srgbClr val="C00000"/>
                </a:solidFill>
                <a:latin typeface="微软雅黑" panose="020B0503020204020204" pitchFamily="34" charset="-122"/>
                <a:ea typeface="微软雅黑" panose="020B0503020204020204" pitchFamily="34" charset="-122"/>
                <a:cs typeface="+mn-cs"/>
              </a:defRPr>
            </a:lvl1pPr>
            <a:lvl2pPr marL="593725" indent="0" algn="ctr" defTabSz="1188085" rtl="0" eaLnBrk="1" latinLnBrk="0" hangingPunct="1">
              <a:lnSpc>
                <a:spcPct val="90000"/>
              </a:lnSpc>
              <a:spcBef>
                <a:spcPts val="650"/>
              </a:spcBef>
              <a:buFont typeface="Arial" panose="020B0604020202020204" pitchFamily="34" charset="0"/>
              <a:buNone/>
              <a:defRPr sz="2600" kern="1200">
                <a:solidFill>
                  <a:schemeClr val="tx1"/>
                </a:solidFill>
                <a:latin typeface="+mn-lt"/>
                <a:ea typeface="+mn-ea"/>
                <a:cs typeface="+mn-cs"/>
              </a:defRPr>
            </a:lvl2pPr>
            <a:lvl3pPr marL="1188085" indent="0" algn="ctr" defTabSz="1188085" rtl="0" eaLnBrk="1" latinLnBrk="0" hangingPunct="1">
              <a:lnSpc>
                <a:spcPct val="90000"/>
              </a:lnSpc>
              <a:spcBef>
                <a:spcPts val="650"/>
              </a:spcBef>
              <a:buFont typeface="Arial" panose="020B0604020202020204" pitchFamily="34" charset="0"/>
              <a:buNone/>
              <a:defRPr sz="2340" kern="1200">
                <a:solidFill>
                  <a:schemeClr val="tx1"/>
                </a:solidFill>
                <a:latin typeface="+mn-lt"/>
                <a:ea typeface="+mn-ea"/>
                <a:cs typeface="+mn-cs"/>
              </a:defRPr>
            </a:lvl3pPr>
            <a:lvl4pPr marL="1781810"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4pPr>
            <a:lvl5pPr marL="2375535"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5pPr>
            <a:lvl6pPr marL="2969260"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6pPr>
            <a:lvl7pPr marL="3563620"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7pPr>
            <a:lvl8pPr marL="4157345"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8pPr>
            <a:lvl9pPr marL="4751070" indent="0" algn="ctr" defTabSz="1188085" rtl="0" eaLnBrk="1" latinLnBrk="0" hangingPunct="1">
              <a:lnSpc>
                <a:spcPct val="90000"/>
              </a:lnSpc>
              <a:spcBef>
                <a:spcPts val="650"/>
              </a:spcBef>
              <a:buFont typeface="Arial" panose="020B0604020202020204" pitchFamily="34" charset="0"/>
              <a:buNone/>
              <a:defRPr sz="2080" kern="1200">
                <a:solidFill>
                  <a:schemeClr val="tx1"/>
                </a:solidFill>
                <a:latin typeface="+mn-lt"/>
                <a:ea typeface="+mn-ea"/>
                <a:cs typeface="+mn-cs"/>
              </a:defRPr>
            </a:lvl9pPr>
          </a:lstStyle>
          <a:p>
            <a:r>
              <a:rPr lang="zh-CN" altLang="en-US" sz="1400" i="1" dirty="0">
                <a:solidFill>
                  <a:schemeClr val="bg1">
                    <a:lumMod val="65000"/>
                  </a:schemeClr>
                </a:solidFill>
              </a:rPr>
              <a:t>附上</a:t>
            </a:r>
            <a:r>
              <a:rPr lang="en-US" altLang="zh-CN" sz="1400" i="1" dirty="0">
                <a:solidFill>
                  <a:schemeClr val="bg1">
                    <a:lumMod val="65000"/>
                  </a:schemeClr>
                </a:solidFill>
              </a:rPr>
              <a:t>Excel</a:t>
            </a:r>
            <a:r>
              <a:rPr lang="zh-CN" altLang="en-US" sz="1400" i="1" dirty="0">
                <a:solidFill>
                  <a:schemeClr val="bg1">
                    <a:lumMod val="65000"/>
                  </a:schemeClr>
                </a:solidFill>
              </a:rPr>
              <a:t>表</a:t>
            </a:r>
            <a:endParaRPr lang="en-US" altLang="zh-CN" sz="1400" i="1" dirty="0">
              <a:solidFill>
                <a:schemeClr val="bg1">
                  <a:lumMod val="65000"/>
                </a:schemeClr>
              </a:solidFill>
            </a:endParaRPr>
          </a:p>
          <a:p>
            <a:r>
              <a:rPr lang="en-US" altLang="zh-CN" sz="1400" i="1" dirty="0">
                <a:solidFill>
                  <a:schemeClr val="bg1">
                    <a:lumMod val="65000"/>
                  </a:schemeClr>
                </a:solidFill>
              </a:rPr>
              <a:t>XXXXX</a:t>
            </a:r>
          </a:p>
          <a:p>
            <a:endParaRPr lang="en-US" altLang="zh-CN" sz="1400" i="1" dirty="0">
              <a:solidFill>
                <a:schemeClr val="bg1">
                  <a:lumMod val="65000"/>
                </a:schemeClr>
              </a:solidFill>
            </a:endParaRPr>
          </a:p>
          <a:p>
            <a:r>
              <a:rPr lang="en-US" altLang="zh-CN" sz="1400" i="1" dirty="0">
                <a:solidFill>
                  <a:schemeClr val="bg1">
                    <a:lumMod val="65000"/>
                  </a:schemeClr>
                </a:solidFill>
              </a:rPr>
              <a:t>XXXXX</a:t>
            </a:r>
          </a:p>
        </p:txBody>
      </p:sp>
      <p:graphicFrame>
        <p:nvGraphicFramePr>
          <p:cNvPr id="5" name="对象 4">
            <a:extLst>
              <a:ext uri="{FF2B5EF4-FFF2-40B4-BE49-F238E27FC236}">
                <a16:creationId xmlns:a16="http://schemas.microsoft.com/office/drawing/2014/main" id="{07415432-4655-4330-85D6-0B921BF4AAAA}"/>
              </a:ext>
            </a:extLst>
          </p:cNvPr>
          <p:cNvGraphicFramePr>
            <a:graphicFrameLocks noChangeAspect="1"/>
          </p:cNvGraphicFramePr>
          <p:nvPr>
            <p:extLst>
              <p:ext uri="{D42A27DB-BD31-4B8C-83A1-F6EECF244321}">
                <p14:modId xmlns:p14="http://schemas.microsoft.com/office/powerpoint/2010/main" val="2409253626"/>
              </p:ext>
            </p:extLst>
          </p:nvPr>
        </p:nvGraphicFramePr>
        <p:xfrm>
          <a:off x="1845628" y="1032764"/>
          <a:ext cx="914400" cy="787400"/>
        </p:xfrm>
        <a:graphic>
          <a:graphicData uri="http://schemas.openxmlformats.org/presentationml/2006/ole">
            <mc:AlternateContent xmlns:mc="http://schemas.openxmlformats.org/markup-compatibility/2006">
              <mc:Choice xmlns:v="urn:schemas-microsoft-com:vml" Requires="v">
                <p:oleObj spid="_x0000_s2108" name="Worksheet" showAsIcon="1" r:id="rId3" imgW="1371600" imgH="1181160" progId="Excel.Sheet.12">
                  <p:embed/>
                </p:oleObj>
              </mc:Choice>
              <mc:Fallback>
                <p:oleObj name="Worksheet" showAsIcon="1" r:id="rId3" imgW="1371600" imgH="1181160" progId="Excel.Sheet.12">
                  <p:embed/>
                  <p:pic>
                    <p:nvPicPr>
                      <p:cNvPr id="4" name="对象 3"/>
                      <p:cNvPicPr/>
                      <p:nvPr/>
                    </p:nvPicPr>
                    <p:blipFill>
                      <a:blip r:embed="rId4"/>
                      <a:stretch>
                        <a:fillRect/>
                      </a:stretch>
                    </p:blipFill>
                    <p:spPr>
                      <a:xfrm>
                        <a:off x="1845628" y="1032764"/>
                        <a:ext cx="914400" cy="787400"/>
                      </a:xfrm>
                      <a:prstGeom prst="rect">
                        <a:avLst/>
                      </a:prstGeom>
                    </p:spPr>
                  </p:pic>
                </p:oleObj>
              </mc:Fallback>
            </mc:AlternateContent>
          </a:graphicData>
        </a:graphic>
      </p:graphicFrame>
    </p:spTree>
    <p:extLst>
      <p:ext uri="{BB962C8B-B14F-4D97-AF65-F5344CB8AC3E}">
        <p14:creationId xmlns:p14="http://schemas.microsoft.com/office/powerpoint/2010/main" val="134437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349200" y="14400"/>
            <a:ext cx="10742400" cy="777600"/>
          </a:xfrm>
        </p:spPr>
        <p:txBody>
          <a:bodyPr lIns="0" tIns="0" rIns="0" bIns="0" anchor="ctr">
            <a:noAutofit/>
          </a:bodyPr>
          <a:lstStyle/>
          <a:p>
            <a:pPr defTabSz="1188085" eaLnBrk="1" hangingPunct="1">
              <a:lnSpc>
                <a:spcPts val="3430"/>
              </a:lnSpc>
            </a:pPr>
            <a:r>
              <a:rPr lang="zh-CN" altLang="en-US" sz="2800" kern="1200" dirty="0">
                <a:solidFill>
                  <a:srgbClr val="C00000"/>
                </a:solidFill>
                <a:latin typeface="微软雅黑" panose="020B0503020204020204" pitchFamily="34" charset="-122"/>
                <a:ea typeface="微软雅黑" panose="020B0503020204020204" pitchFamily="34" charset="-122"/>
              </a:rPr>
              <a:t>企业</a:t>
            </a:r>
            <a:r>
              <a:rPr lang="en-US" altLang="zh-CN" sz="2800" kern="1200" dirty="0">
                <a:solidFill>
                  <a:srgbClr val="C00000"/>
                </a:solidFill>
                <a:latin typeface="微软雅黑" panose="020B0503020204020204" pitchFamily="34" charset="-122"/>
                <a:ea typeface="微软雅黑" panose="020B0503020204020204" pitchFamily="34" charset="-122"/>
              </a:rPr>
              <a:t>4A</a:t>
            </a:r>
            <a:r>
              <a:rPr lang="zh-CN" altLang="en-US" sz="2800" kern="1200" dirty="0">
                <a:solidFill>
                  <a:srgbClr val="C00000"/>
                </a:solidFill>
                <a:latin typeface="微软雅黑" panose="020B0503020204020204" pitchFamily="34" charset="-122"/>
                <a:ea typeface="微软雅黑" panose="020B0503020204020204" pitchFamily="34" charset="-122"/>
              </a:rPr>
              <a:t>架构</a:t>
            </a:r>
            <a:r>
              <a:rPr lang="en-US" altLang="zh-CN" sz="2800" kern="1200" dirty="0">
                <a:solidFill>
                  <a:srgbClr val="C00000"/>
                </a:solidFill>
                <a:latin typeface="微软雅黑" panose="020B0503020204020204" pitchFamily="34" charset="-122"/>
                <a:ea typeface="微软雅黑" panose="020B0503020204020204" pitchFamily="34" charset="-122"/>
              </a:rPr>
              <a:t>&amp;</a:t>
            </a:r>
            <a:r>
              <a:rPr lang="zh-CN" altLang="en-US" sz="2800" kern="1200" dirty="0">
                <a:solidFill>
                  <a:srgbClr val="C00000"/>
                </a:solidFill>
                <a:latin typeface="微软雅黑" panose="020B0503020204020204" pitchFamily="34" charset="-122"/>
                <a:ea typeface="微软雅黑" panose="020B0503020204020204" pitchFamily="34" charset="-122"/>
              </a:rPr>
              <a:t>部署架构：</a:t>
            </a:r>
            <a:r>
              <a:rPr lang="zh-CN" altLang="en-US" sz="1600" kern="1200" dirty="0">
                <a:solidFill>
                  <a:srgbClr val="C00000"/>
                </a:solidFill>
                <a:latin typeface="微软雅黑" panose="020B0503020204020204" pitchFamily="34" charset="-122"/>
                <a:ea typeface="微软雅黑" panose="020B0503020204020204" pitchFamily="34" charset="-122"/>
              </a:rPr>
              <a:t>参考下面的</a:t>
            </a:r>
            <a:r>
              <a:rPr lang="en-US" altLang="zh-CN" sz="1600" kern="1200" dirty="0">
                <a:solidFill>
                  <a:srgbClr val="C00000"/>
                </a:solidFill>
                <a:latin typeface="微软雅黑" panose="020B0503020204020204" pitchFamily="34" charset="-122"/>
                <a:ea typeface="微软雅黑" panose="020B0503020204020204" pitchFamily="34" charset="-122"/>
              </a:rPr>
              <a:t>4A</a:t>
            </a:r>
            <a:r>
              <a:rPr lang="zh-CN" altLang="en-US" sz="1600" kern="1200" dirty="0">
                <a:solidFill>
                  <a:srgbClr val="C00000"/>
                </a:solidFill>
                <a:latin typeface="微软雅黑" panose="020B0503020204020204" pitchFamily="34" charset="-122"/>
                <a:ea typeface="微软雅黑" panose="020B0503020204020204" pitchFamily="34" charset="-122"/>
              </a:rPr>
              <a:t>架构定义和关系，给出计划合作业务的</a:t>
            </a:r>
            <a:r>
              <a:rPr lang="en-US" altLang="zh-CN" sz="1600" kern="1200" dirty="0">
                <a:solidFill>
                  <a:srgbClr val="C00000"/>
                </a:solidFill>
                <a:latin typeface="微软雅黑" panose="020B0503020204020204" pitchFamily="34" charset="-122"/>
                <a:ea typeface="微软雅黑" panose="020B0503020204020204" pitchFamily="34" charset="-122"/>
              </a:rPr>
              <a:t>4A</a:t>
            </a:r>
            <a:r>
              <a:rPr lang="zh-CN" altLang="en-US" sz="1600" kern="1200" dirty="0">
                <a:solidFill>
                  <a:srgbClr val="C00000"/>
                </a:solidFill>
                <a:latin typeface="微软雅黑" panose="020B0503020204020204" pitchFamily="34" charset="-122"/>
                <a:ea typeface="微软雅黑" panose="020B0503020204020204" pitchFamily="34" charset="-122"/>
              </a:rPr>
              <a:t>架构</a:t>
            </a:r>
            <a:endParaRPr lang="zh-CN" altLang="en-US" sz="2800" dirty="0">
              <a:solidFill>
                <a:srgbClr val="C00000"/>
              </a:solidFill>
              <a:latin typeface="微软雅黑" panose="020B0503020204020204" pitchFamily="34" charset="-122"/>
              <a:ea typeface="微软雅黑" panose="020B0503020204020204" pitchFamily="34" charset="-122"/>
              <a:cs typeface="+mn-ea"/>
            </a:endParaRPr>
          </a:p>
        </p:txBody>
      </p:sp>
      <p:grpSp>
        <p:nvGrpSpPr>
          <p:cNvPr id="6" name="组合 5">
            <a:extLst>
              <a:ext uri="{FF2B5EF4-FFF2-40B4-BE49-F238E27FC236}">
                <a16:creationId xmlns:a16="http://schemas.microsoft.com/office/drawing/2014/main" id="{805CF456-BADD-4B30-9BAF-C28E090EDA5A}"/>
              </a:ext>
            </a:extLst>
          </p:cNvPr>
          <p:cNvGrpSpPr/>
          <p:nvPr/>
        </p:nvGrpSpPr>
        <p:grpSpPr>
          <a:xfrm>
            <a:off x="347486" y="4125524"/>
            <a:ext cx="7311282" cy="2161706"/>
            <a:chOff x="4661889" y="3346203"/>
            <a:chExt cx="7311282" cy="2161706"/>
          </a:xfrm>
        </p:grpSpPr>
        <p:sp>
          <p:nvSpPr>
            <p:cNvPr id="132" name="Rectangular Callout 50">
              <a:extLst>
                <a:ext uri="{FF2B5EF4-FFF2-40B4-BE49-F238E27FC236}">
                  <a16:creationId xmlns:a16="http://schemas.microsoft.com/office/drawing/2014/main" id="{B2DF5F04-933B-4E1C-9ECE-0445218A5C7C}"/>
                </a:ext>
              </a:extLst>
            </p:cNvPr>
            <p:cNvSpPr/>
            <p:nvPr/>
          </p:nvSpPr>
          <p:spPr>
            <a:xfrm>
              <a:off x="6725881" y="3346203"/>
              <a:ext cx="2430782" cy="2160000"/>
            </a:xfrm>
            <a:prstGeom prst="wedgeRectCallout">
              <a:avLst>
                <a:gd name="adj1" fmla="val -48581"/>
                <a:gd name="adj2" fmla="val 20319"/>
              </a:avLst>
            </a:prstGeom>
            <a:solidFill>
              <a:srgbClr val="FFFFFF">
                <a:lumMod val="95000"/>
              </a:srgbClr>
            </a:solidFill>
            <a:ln w="9525">
              <a:solidFill>
                <a:srgbClr val="FFFFFF">
                  <a:lumMod val="75000"/>
                </a:srgbClr>
              </a:solidFill>
              <a:round/>
              <a:headEnd/>
              <a:tailEnd/>
            </a:ln>
            <a:effectLst>
              <a:outerShdw blurRad="50800" dist="38100" dir="2700000" algn="tl" rotWithShape="0">
                <a:prstClr val="black">
                  <a:alpha val="40000"/>
                </a:prstClr>
              </a:outerShdw>
            </a:effectLst>
          </p:spPr>
          <p:txBody>
            <a:bodyPr wrap="square" lIns="91348" tIns="26988" rIns="91348" bIns="45678">
              <a:noAutofit/>
            </a:bodyPr>
            <a:lstStyle/>
            <a:p>
              <a:pPr algn="ctr" defTabSz="913093" eaLnBrk="0" hangingPunct="0">
                <a:lnSpc>
                  <a:spcPct val="120000"/>
                </a:lnSpc>
                <a:defRPr/>
              </a:pPr>
              <a:r>
                <a:rPr lang="zh-CN" altLang="en-US" sz="1350" b="1" kern="0" dirty="0">
                  <a:solidFill>
                    <a:srgbClr val="2D2015"/>
                  </a:solidFill>
                  <a:latin typeface="微软雅黑" pitchFamily="34" charset="-122"/>
                  <a:ea typeface="微软雅黑" pitchFamily="34" charset="-122"/>
                  <a:cs typeface="+mn-ea"/>
                  <a:sym typeface="+mn-lt"/>
                </a:rPr>
                <a:t>信息架构</a:t>
              </a:r>
              <a:endParaRPr lang="en-US" altLang="en-US" sz="1350" b="1" kern="0" dirty="0">
                <a:solidFill>
                  <a:srgbClr val="2D2015"/>
                </a:solidFill>
                <a:latin typeface="微软雅黑" pitchFamily="34" charset="-122"/>
                <a:ea typeface="微软雅黑" pitchFamily="34" charset="-122"/>
                <a:cs typeface="+mn-ea"/>
                <a:sym typeface="+mn-lt"/>
              </a:endParaRPr>
            </a:p>
          </p:txBody>
        </p:sp>
        <p:sp>
          <p:nvSpPr>
            <p:cNvPr id="133" name="Rectangular Callout 50">
              <a:extLst>
                <a:ext uri="{FF2B5EF4-FFF2-40B4-BE49-F238E27FC236}">
                  <a16:creationId xmlns:a16="http://schemas.microsoft.com/office/drawing/2014/main" id="{B8A70C06-3F38-4587-A55F-450DE3348270}"/>
                </a:ext>
              </a:extLst>
            </p:cNvPr>
            <p:cNvSpPr/>
            <p:nvPr/>
          </p:nvSpPr>
          <p:spPr>
            <a:xfrm>
              <a:off x="9630465" y="3346203"/>
              <a:ext cx="2342706" cy="2160000"/>
            </a:xfrm>
            <a:prstGeom prst="wedgeRectCallout">
              <a:avLst>
                <a:gd name="adj1" fmla="val -48581"/>
                <a:gd name="adj2" fmla="val 20319"/>
              </a:avLst>
            </a:prstGeom>
            <a:solidFill>
              <a:srgbClr val="FFFFFF">
                <a:lumMod val="95000"/>
              </a:srgbClr>
            </a:solidFill>
            <a:ln w="9525">
              <a:solidFill>
                <a:srgbClr val="FFFFFF">
                  <a:lumMod val="75000"/>
                </a:srgbClr>
              </a:solidFill>
              <a:round/>
              <a:headEnd/>
              <a:tailEnd/>
            </a:ln>
            <a:effectLst>
              <a:outerShdw blurRad="50800" dist="38100" dir="2700000" algn="tl" rotWithShape="0">
                <a:prstClr val="black">
                  <a:alpha val="40000"/>
                </a:prstClr>
              </a:outerShdw>
            </a:effectLst>
          </p:spPr>
          <p:txBody>
            <a:bodyPr wrap="square" lIns="91348" tIns="26988" rIns="91348" bIns="45678">
              <a:noAutofit/>
            </a:bodyPr>
            <a:lstStyle/>
            <a:p>
              <a:pPr algn="ctr" defTabSz="913093" eaLnBrk="0" hangingPunct="0">
                <a:lnSpc>
                  <a:spcPct val="120000"/>
                </a:lnSpc>
                <a:defRPr/>
              </a:pPr>
              <a:r>
                <a:rPr lang="zh-CN" altLang="en-US" sz="1350" b="1" kern="0" dirty="0">
                  <a:solidFill>
                    <a:srgbClr val="2D2015"/>
                  </a:solidFill>
                  <a:latin typeface="微软雅黑" pitchFamily="34" charset="-122"/>
                  <a:ea typeface="微软雅黑" pitchFamily="34" charset="-122"/>
                  <a:cs typeface="+mn-ea"/>
                  <a:sym typeface="+mn-lt"/>
                </a:rPr>
                <a:t>应用架构</a:t>
              </a:r>
              <a:endParaRPr lang="en-US" altLang="zh-CN" sz="1350" b="1" kern="0" dirty="0">
                <a:solidFill>
                  <a:srgbClr val="2D2015"/>
                </a:solidFill>
                <a:latin typeface="微软雅黑" pitchFamily="34" charset="-122"/>
                <a:ea typeface="微软雅黑" pitchFamily="34" charset="-122"/>
                <a:cs typeface="+mn-ea"/>
                <a:sym typeface="+mn-lt"/>
              </a:endParaRPr>
            </a:p>
            <a:p>
              <a:pPr algn="ctr" defTabSz="913093" eaLnBrk="0" hangingPunct="0">
                <a:lnSpc>
                  <a:spcPct val="120000"/>
                </a:lnSpc>
                <a:defRPr/>
              </a:pPr>
              <a:r>
                <a:rPr lang="zh-CN" altLang="en-US" sz="1350" b="1" kern="0" dirty="0">
                  <a:solidFill>
                    <a:srgbClr val="2D2015"/>
                  </a:solidFill>
                  <a:latin typeface="微软雅黑" pitchFamily="34" charset="-122"/>
                  <a:ea typeface="微软雅黑" pitchFamily="34" charset="-122"/>
                  <a:cs typeface="+mn-ea"/>
                  <a:sym typeface="+mn-lt"/>
                </a:rPr>
                <a:t>技术架构</a:t>
              </a:r>
              <a:endParaRPr lang="en-US" altLang="en-US" sz="1350" b="1" kern="0" dirty="0">
                <a:solidFill>
                  <a:srgbClr val="2D2015"/>
                </a:solidFill>
                <a:latin typeface="微软雅黑" pitchFamily="34" charset="-122"/>
                <a:ea typeface="微软雅黑" pitchFamily="34" charset="-122"/>
                <a:cs typeface="+mn-ea"/>
                <a:sym typeface="+mn-lt"/>
              </a:endParaRPr>
            </a:p>
          </p:txBody>
        </p:sp>
        <p:sp>
          <p:nvSpPr>
            <p:cNvPr id="134" name="右箭头 115">
              <a:extLst>
                <a:ext uri="{FF2B5EF4-FFF2-40B4-BE49-F238E27FC236}">
                  <a16:creationId xmlns:a16="http://schemas.microsoft.com/office/drawing/2014/main" id="{E38451B3-6903-414C-8FD7-41FF1C27C975}"/>
                </a:ext>
              </a:extLst>
            </p:cNvPr>
            <p:cNvSpPr/>
            <p:nvPr/>
          </p:nvSpPr>
          <p:spPr bwMode="auto">
            <a:xfrm>
              <a:off x="7909918" y="3741927"/>
              <a:ext cx="282680" cy="270000"/>
            </a:xfrm>
            <a:prstGeom prst="rightArrow">
              <a:avLst/>
            </a:prstGeom>
            <a:solidFill>
              <a:sysClr val="window" lastClr="FFFFFF">
                <a:lumMod val="75000"/>
              </a:sys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35" name="右箭头 116">
              <a:extLst>
                <a:ext uri="{FF2B5EF4-FFF2-40B4-BE49-F238E27FC236}">
                  <a16:creationId xmlns:a16="http://schemas.microsoft.com/office/drawing/2014/main" id="{4E707174-09A9-4EA5-9A0F-B7CFF4598A5A}"/>
                </a:ext>
              </a:extLst>
            </p:cNvPr>
            <p:cNvSpPr/>
            <p:nvPr/>
          </p:nvSpPr>
          <p:spPr bwMode="auto">
            <a:xfrm>
              <a:off x="9156663" y="4354098"/>
              <a:ext cx="473801" cy="270000"/>
            </a:xfrm>
            <a:prstGeom prst="rightArrow">
              <a:avLst/>
            </a:prstGeom>
            <a:solidFill>
              <a:srgbClr val="5B9BD5">
                <a:lumMod val="60000"/>
                <a:lumOff val="40000"/>
              </a:srgb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36" name="右箭头 117">
              <a:extLst>
                <a:ext uri="{FF2B5EF4-FFF2-40B4-BE49-F238E27FC236}">
                  <a16:creationId xmlns:a16="http://schemas.microsoft.com/office/drawing/2014/main" id="{FCDEC458-AEF4-465B-A13A-3E2EA05ADE87}"/>
                </a:ext>
              </a:extLst>
            </p:cNvPr>
            <p:cNvSpPr/>
            <p:nvPr/>
          </p:nvSpPr>
          <p:spPr bwMode="auto">
            <a:xfrm rot="5400000">
              <a:off x="6936557" y="4401279"/>
              <a:ext cx="921850" cy="259124"/>
            </a:xfrm>
            <a:prstGeom prst="rightArrow">
              <a:avLst/>
            </a:prstGeom>
            <a:solidFill>
              <a:sysClr val="window" lastClr="FFFFFF">
                <a:lumMod val="75000"/>
              </a:sys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37" name="TextBox 16">
              <a:extLst>
                <a:ext uri="{FF2B5EF4-FFF2-40B4-BE49-F238E27FC236}">
                  <a16:creationId xmlns:a16="http://schemas.microsoft.com/office/drawing/2014/main" id="{892CEAA5-D090-49B9-8EEC-DB8819AF1DED}"/>
                </a:ext>
              </a:extLst>
            </p:cNvPr>
            <p:cNvSpPr txBox="1"/>
            <p:nvPr/>
          </p:nvSpPr>
          <p:spPr>
            <a:xfrm>
              <a:off x="9204293" y="4578304"/>
              <a:ext cx="424021" cy="181482"/>
            </a:xfrm>
            <a:prstGeom prst="rect">
              <a:avLst/>
            </a:prstGeom>
            <a:noFill/>
          </p:spPr>
          <p:txBody>
            <a:bodyPr wrap="square" lIns="26987" tIns="26987" rIns="26987" bIns="26987" rtlCol="0">
              <a:noAutofit/>
            </a:bodyPr>
            <a:lstStyle/>
            <a:p>
              <a:pPr algn="ctr" defTabSz="685509">
                <a:defRPr/>
              </a:pPr>
              <a:r>
                <a:rPr lang="zh-CN" altLang="en-US" sz="825" kern="0" dirty="0">
                  <a:latin typeface="微软雅黑" pitchFamily="34" charset="-122"/>
                  <a:ea typeface="微软雅黑" pitchFamily="34" charset="-122"/>
                </a:rPr>
                <a:t>设计</a:t>
              </a:r>
              <a:endParaRPr lang="en-US" altLang="zh-CN" sz="825" kern="0" dirty="0">
                <a:latin typeface="微软雅黑" pitchFamily="34" charset="-122"/>
                <a:ea typeface="微软雅黑" pitchFamily="34" charset="-122"/>
              </a:endParaRPr>
            </a:p>
            <a:p>
              <a:pPr algn="ctr" defTabSz="685509">
                <a:defRPr/>
              </a:pPr>
              <a:r>
                <a:rPr lang="zh-CN" altLang="en-US" sz="825" kern="0" dirty="0">
                  <a:latin typeface="微软雅黑" pitchFamily="34" charset="-122"/>
                  <a:ea typeface="微软雅黑" pitchFamily="34" charset="-122"/>
                </a:rPr>
                <a:t>开发</a:t>
              </a:r>
            </a:p>
          </p:txBody>
        </p:sp>
        <p:sp>
          <p:nvSpPr>
            <p:cNvPr id="138" name="TextBox 18">
              <a:extLst>
                <a:ext uri="{FF2B5EF4-FFF2-40B4-BE49-F238E27FC236}">
                  <a16:creationId xmlns:a16="http://schemas.microsoft.com/office/drawing/2014/main" id="{78027E28-541A-4482-A423-9B9B1D85573B}"/>
                </a:ext>
              </a:extLst>
            </p:cNvPr>
            <p:cNvSpPr txBox="1"/>
            <p:nvPr/>
          </p:nvSpPr>
          <p:spPr>
            <a:xfrm>
              <a:off x="6948117" y="3683984"/>
              <a:ext cx="868454" cy="351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200" dirty="0">
                  <a:latin typeface="微软雅黑" panose="020B0503020204020204" pitchFamily="34" charset="-122"/>
                  <a:ea typeface="微软雅黑" panose="020B0503020204020204" pitchFamily="34" charset="-122"/>
                  <a:cs typeface="+mn-ea"/>
                  <a:sym typeface="+mn-lt"/>
                </a:rPr>
                <a:t>业务对象</a:t>
              </a:r>
            </a:p>
          </p:txBody>
        </p:sp>
        <p:sp>
          <p:nvSpPr>
            <p:cNvPr id="139" name="TextBox 19">
              <a:extLst>
                <a:ext uri="{FF2B5EF4-FFF2-40B4-BE49-F238E27FC236}">
                  <a16:creationId xmlns:a16="http://schemas.microsoft.com/office/drawing/2014/main" id="{8EBFAF6D-E54E-407A-AFA1-A0BBCBC32757}"/>
                </a:ext>
              </a:extLst>
            </p:cNvPr>
            <p:cNvSpPr txBox="1"/>
            <p:nvPr/>
          </p:nvSpPr>
          <p:spPr>
            <a:xfrm>
              <a:off x="6948117" y="4991765"/>
              <a:ext cx="868454" cy="351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200" dirty="0">
                  <a:latin typeface="微软雅黑" panose="020B0503020204020204" pitchFamily="34" charset="-122"/>
                  <a:ea typeface="微软雅黑" panose="020B0503020204020204" pitchFamily="34" charset="-122"/>
                  <a:cs typeface="+mn-ea"/>
                  <a:sym typeface="+mn-lt"/>
                </a:rPr>
                <a:t>数据标准</a:t>
              </a:r>
            </a:p>
          </p:txBody>
        </p:sp>
        <p:sp>
          <p:nvSpPr>
            <p:cNvPr id="140" name="Rectangular Callout 50">
              <a:extLst>
                <a:ext uri="{FF2B5EF4-FFF2-40B4-BE49-F238E27FC236}">
                  <a16:creationId xmlns:a16="http://schemas.microsoft.com/office/drawing/2014/main" id="{691BB8EC-4BD3-4D26-A3AA-2830707232D0}"/>
                </a:ext>
              </a:extLst>
            </p:cNvPr>
            <p:cNvSpPr/>
            <p:nvPr/>
          </p:nvSpPr>
          <p:spPr>
            <a:xfrm>
              <a:off x="4661889" y="3347909"/>
              <a:ext cx="1616454" cy="2160000"/>
            </a:xfrm>
            <a:prstGeom prst="wedgeRectCallout">
              <a:avLst>
                <a:gd name="adj1" fmla="val -48581"/>
                <a:gd name="adj2" fmla="val 20319"/>
              </a:avLst>
            </a:prstGeom>
            <a:solidFill>
              <a:srgbClr val="FFFFFF">
                <a:lumMod val="95000"/>
              </a:srgbClr>
            </a:solidFill>
            <a:ln w="9525">
              <a:solidFill>
                <a:srgbClr val="FFFFFF">
                  <a:lumMod val="75000"/>
                </a:srgbClr>
              </a:solidFill>
              <a:round/>
              <a:headEnd/>
              <a:tailEnd/>
            </a:ln>
            <a:effectLst>
              <a:outerShdw blurRad="50800" dist="38100" dir="2700000" algn="tl" rotWithShape="0">
                <a:prstClr val="black">
                  <a:alpha val="40000"/>
                </a:prstClr>
              </a:outerShdw>
            </a:effectLst>
          </p:spPr>
          <p:txBody>
            <a:bodyPr wrap="square" lIns="91348" tIns="26988" rIns="91348" bIns="45678">
              <a:noAutofit/>
            </a:bodyPr>
            <a:lstStyle/>
            <a:p>
              <a:pPr algn="ctr" defTabSz="913093" eaLnBrk="0" hangingPunct="0">
                <a:lnSpc>
                  <a:spcPct val="120000"/>
                </a:lnSpc>
                <a:defRPr/>
              </a:pPr>
              <a:r>
                <a:rPr lang="zh-CN" altLang="en-US" sz="1350" b="1" kern="0" dirty="0">
                  <a:solidFill>
                    <a:srgbClr val="2D2015"/>
                  </a:solidFill>
                  <a:latin typeface="微软雅黑" pitchFamily="34" charset="-122"/>
                  <a:ea typeface="微软雅黑" pitchFamily="34" charset="-122"/>
                  <a:cs typeface="+mn-ea"/>
                  <a:sym typeface="+mn-lt"/>
                </a:rPr>
                <a:t>业务架构</a:t>
              </a:r>
              <a:endParaRPr lang="en-US" altLang="en-US" sz="1350" b="1" kern="0" dirty="0">
                <a:solidFill>
                  <a:srgbClr val="2D2015"/>
                </a:solidFill>
                <a:latin typeface="微软雅黑" pitchFamily="34" charset="-122"/>
                <a:ea typeface="微软雅黑" pitchFamily="34" charset="-122"/>
                <a:cs typeface="+mn-ea"/>
                <a:sym typeface="+mn-lt"/>
              </a:endParaRPr>
            </a:p>
          </p:txBody>
        </p:sp>
        <p:sp>
          <p:nvSpPr>
            <p:cNvPr id="141" name="右箭头 127">
              <a:extLst>
                <a:ext uri="{FF2B5EF4-FFF2-40B4-BE49-F238E27FC236}">
                  <a16:creationId xmlns:a16="http://schemas.microsoft.com/office/drawing/2014/main" id="{62A560D8-1D2F-46FA-94A6-5E9C70734ED0}"/>
                </a:ext>
              </a:extLst>
            </p:cNvPr>
            <p:cNvSpPr/>
            <p:nvPr/>
          </p:nvSpPr>
          <p:spPr bwMode="auto">
            <a:xfrm rot="5400000">
              <a:off x="5347298" y="4873204"/>
              <a:ext cx="162000" cy="259124"/>
            </a:xfrm>
            <a:prstGeom prst="rightArrow">
              <a:avLst/>
            </a:prstGeom>
            <a:solidFill>
              <a:sysClr val="window" lastClr="FFFFFF">
                <a:lumMod val="75000"/>
              </a:sys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42" name="右箭头 128">
              <a:extLst>
                <a:ext uri="{FF2B5EF4-FFF2-40B4-BE49-F238E27FC236}">
                  <a16:creationId xmlns:a16="http://schemas.microsoft.com/office/drawing/2014/main" id="{5C296FF1-0723-4411-A4A1-E490AF748281}"/>
                </a:ext>
              </a:extLst>
            </p:cNvPr>
            <p:cNvSpPr/>
            <p:nvPr/>
          </p:nvSpPr>
          <p:spPr bwMode="auto">
            <a:xfrm>
              <a:off x="6228246" y="3735295"/>
              <a:ext cx="683144" cy="270000"/>
            </a:xfrm>
            <a:prstGeom prst="rightArrow">
              <a:avLst/>
            </a:prstGeom>
            <a:solidFill>
              <a:srgbClr val="5B9BD5">
                <a:lumMod val="60000"/>
                <a:lumOff val="40000"/>
              </a:srgb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43" name="圆柱形 129">
              <a:extLst>
                <a:ext uri="{FF2B5EF4-FFF2-40B4-BE49-F238E27FC236}">
                  <a16:creationId xmlns:a16="http://schemas.microsoft.com/office/drawing/2014/main" id="{D31B3CB3-90BA-475B-8ED6-6FE48C689C59}"/>
                </a:ext>
              </a:extLst>
            </p:cNvPr>
            <p:cNvSpPr/>
            <p:nvPr/>
          </p:nvSpPr>
          <p:spPr>
            <a:xfrm>
              <a:off x="9801835" y="4894097"/>
              <a:ext cx="1300370" cy="444523"/>
            </a:xfrm>
            <a:prstGeom prst="can">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p>
              <a:pPr algn="ctr" defTabSz="572786">
                <a:buClr>
                  <a:srgbClr val="0000CC"/>
                </a:buClr>
                <a:buSzPct val="80000"/>
                <a:defRPr/>
              </a:pPr>
              <a:r>
                <a:rPr lang="zh-CN" altLang="en-US" sz="1200" kern="0" dirty="0">
                  <a:solidFill>
                    <a:srgbClr val="000000"/>
                  </a:solidFill>
                  <a:latin typeface="微软雅黑" panose="020B0503020204020204" pitchFamily="34" charset="-122"/>
                  <a:ea typeface="微软雅黑" panose="020B0503020204020204" pitchFamily="34" charset="-122"/>
                  <a:cs typeface="+mn-ea"/>
                  <a:sym typeface="+mn-lt"/>
                </a:rPr>
                <a:t>持久化</a:t>
              </a:r>
            </a:p>
          </p:txBody>
        </p:sp>
        <p:sp>
          <p:nvSpPr>
            <p:cNvPr id="144" name="TextBox 24">
              <a:extLst>
                <a:ext uri="{FF2B5EF4-FFF2-40B4-BE49-F238E27FC236}">
                  <a16:creationId xmlns:a16="http://schemas.microsoft.com/office/drawing/2014/main" id="{E5244651-F6A7-4BA5-9298-065FDA3079D7}"/>
                </a:ext>
              </a:extLst>
            </p:cNvPr>
            <p:cNvSpPr txBox="1"/>
            <p:nvPr/>
          </p:nvSpPr>
          <p:spPr>
            <a:xfrm>
              <a:off x="8253938" y="3683984"/>
              <a:ext cx="744068" cy="1701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81000" rIns="27000" bIns="2700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200" dirty="0">
                  <a:latin typeface="微软雅黑" pitchFamily="34" charset="-122"/>
                  <a:ea typeface="微软雅黑" pitchFamily="34" charset="-122"/>
                  <a:cs typeface="+mn-ea"/>
                  <a:sym typeface="+mn-lt"/>
                </a:rPr>
                <a:t>数据模型</a:t>
              </a:r>
              <a:endParaRPr lang="en-US" altLang="zh-CN" sz="1200" dirty="0">
                <a:latin typeface="微软雅黑" pitchFamily="34" charset="-122"/>
                <a:ea typeface="微软雅黑" pitchFamily="34" charset="-122"/>
                <a:cs typeface="+mn-ea"/>
                <a:sym typeface="+mn-lt"/>
              </a:endParaRPr>
            </a:p>
            <a:p>
              <a:pPr defTabSz="572786">
                <a:defRPr/>
              </a:pPr>
              <a:r>
                <a:rPr lang="en-US" altLang="zh-CN" sz="1200" dirty="0">
                  <a:latin typeface="微软雅黑" pitchFamily="34" charset="-122"/>
                  <a:ea typeface="微软雅黑" pitchFamily="34" charset="-122"/>
                  <a:cs typeface="+mn-ea"/>
                  <a:sym typeface="+mn-lt"/>
                </a:rPr>
                <a:t>&amp;</a:t>
              </a:r>
            </a:p>
            <a:p>
              <a:pPr defTabSz="572786">
                <a:defRPr/>
              </a:pPr>
              <a:r>
                <a:rPr lang="zh-CN" altLang="en-US" sz="1200" dirty="0">
                  <a:latin typeface="微软雅黑" pitchFamily="34" charset="-122"/>
                  <a:ea typeface="微软雅黑" pitchFamily="34" charset="-122"/>
                  <a:cs typeface="+mn-ea"/>
                  <a:sym typeface="+mn-lt"/>
                </a:rPr>
                <a:t>数据分布</a:t>
              </a:r>
            </a:p>
          </p:txBody>
        </p:sp>
        <p:sp>
          <p:nvSpPr>
            <p:cNvPr id="145" name="右箭头 131">
              <a:extLst>
                <a:ext uri="{FF2B5EF4-FFF2-40B4-BE49-F238E27FC236}">
                  <a16:creationId xmlns:a16="http://schemas.microsoft.com/office/drawing/2014/main" id="{3A0CB167-5196-40DA-BFB1-BC0395780011}"/>
                </a:ext>
              </a:extLst>
            </p:cNvPr>
            <p:cNvSpPr/>
            <p:nvPr/>
          </p:nvSpPr>
          <p:spPr bwMode="auto">
            <a:xfrm>
              <a:off x="7909918" y="5023108"/>
              <a:ext cx="282680" cy="270000"/>
            </a:xfrm>
            <a:prstGeom prst="rightArrow">
              <a:avLst/>
            </a:prstGeom>
            <a:solidFill>
              <a:sysClr val="window" lastClr="FFFFFF">
                <a:lumMod val="75000"/>
              </a:sys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46" name="TextBox 26">
              <a:extLst>
                <a:ext uri="{FF2B5EF4-FFF2-40B4-BE49-F238E27FC236}">
                  <a16:creationId xmlns:a16="http://schemas.microsoft.com/office/drawing/2014/main" id="{5EFD694B-877F-4B67-B3E7-7E1CD482A5C0}"/>
                </a:ext>
              </a:extLst>
            </p:cNvPr>
            <p:cNvSpPr txBox="1"/>
            <p:nvPr/>
          </p:nvSpPr>
          <p:spPr>
            <a:xfrm>
              <a:off x="6282087" y="3628784"/>
              <a:ext cx="463587" cy="181458"/>
            </a:xfrm>
            <a:prstGeom prst="rect">
              <a:avLst/>
            </a:prstGeom>
            <a:noFill/>
          </p:spPr>
          <p:txBody>
            <a:bodyPr wrap="square" lIns="26987" tIns="26987" rIns="26987" bIns="26987" rtlCol="0">
              <a:noAutofit/>
            </a:bodyPr>
            <a:lstStyle/>
            <a:p>
              <a:pPr algn="ctr" defTabSz="685509">
                <a:defRPr/>
              </a:pPr>
              <a:r>
                <a:rPr lang="zh-CN" altLang="en-US" sz="825" kern="0" dirty="0">
                  <a:latin typeface="微软雅黑" panose="020B0503020204020204" pitchFamily="34" charset="-122"/>
                  <a:ea typeface="微软雅黑" panose="020B0503020204020204" pitchFamily="34" charset="-122"/>
                </a:rPr>
                <a:t>识别</a:t>
              </a:r>
            </a:p>
          </p:txBody>
        </p:sp>
        <p:sp>
          <p:nvSpPr>
            <p:cNvPr id="147" name="右箭头 136">
              <a:extLst>
                <a:ext uri="{FF2B5EF4-FFF2-40B4-BE49-F238E27FC236}">
                  <a16:creationId xmlns:a16="http://schemas.microsoft.com/office/drawing/2014/main" id="{674B6630-619F-4876-B3BB-DD3B33BBE02B}"/>
                </a:ext>
              </a:extLst>
            </p:cNvPr>
            <p:cNvSpPr/>
            <p:nvPr/>
          </p:nvSpPr>
          <p:spPr bwMode="auto">
            <a:xfrm rot="10800000">
              <a:off x="6094285" y="5088134"/>
              <a:ext cx="753815" cy="270000"/>
            </a:xfrm>
            <a:prstGeom prst="rightArrow">
              <a:avLst/>
            </a:prstGeom>
            <a:solidFill>
              <a:srgbClr val="5B9BD5">
                <a:lumMod val="60000"/>
                <a:lumOff val="40000"/>
              </a:srgb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48" name="TextBox 31">
              <a:extLst>
                <a:ext uri="{FF2B5EF4-FFF2-40B4-BE49-F238E27FC236}">
                  <a16:creationId xmlns:a16="http://schemas.microsoft.com/office/drawing/2014/main" id="{8B9FDD3C-47BF-457E-8AF5-C8F47DCDFD95}"/>
                </a:ext>
              </a:extLst>
            </p:cNvPr>
            <p:cNvSpPr txBox="1"/>
            <p:nvPr/>
          </p:nvSpPr>
          <p:spPr>
            <a:xfrm>
              <a:off x="6292507" y="4961157"/>
              <a:ext cx="463587" cy="181458"/>
            </a:xfrm>
            <a:prstGeom prst="rect">
              <a:avLst/>
            </a:prstGeom>
            <a:noFill/>
          </p:spPr>
          <p:txBody>
            <a:bodyPr wrap="square" lIns="26987" tIns="26987" rIns="26987" bIns="26987" rtlCol="0">
              <a:noAutofit/>
            </a:bodyPr>
            <a:lstStyle/>
            <a:p>
              <a:pPr algn="ctr" defTabSz="685509">
                <a:defRPr/>
              </a:pPr>
              <a:r>
                <a:rPr lang="zh-CN" altLang="en-US" sz="825" kern="0" dirty="0">
                  <a:latin typeface="微软雅黑" panose="020B0503020204020204" pitchFamily="34" charset="-122"/>
                  <a:ea typeface="微软雅黑" panose="020B0503020204020204" pitchFamily="34" charset="-122"/>
                </a:rPr>
                <a:t>引用</a:t>
              </a:r>
            </a:p>
          </p:txBody>
        </p:sp>
        <p:sp>
          <p:nvSpPr>
            <p:cNvPr id="149" name="TextBox 37">
              <a:extLst>
                <a:ext uri="{FF2B5EF4-FFF2-40B4-BE49-F238E27FC236}">
                  <a16:creationId xmlns:a16="http://schemas.microsoft.com/office/drawing/2014/main" id="{2322640F-4EF1-4B2B-BB84-1CCCF4C8CE59}"/>
                </a:ext>
              </a:extLst>
            </p:cNvPr>
            <p:cNvSpPr txBox="1"/>
            <p:nvPr/>
          </p:nvSpPr>
          <p:spPr>
            <a:xfrm>
              <a:off x="5455540" y="3704455"/>
              <a:ext cx="724536" cy="270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050" dirty="0">
                  <a:latin typeface="微软雅黑" panose="020B0503020204020204" pitchFamily="34" charset="-122"/>
                  <a:ea typeface="微软雅黑" panose="020B0503020204020204" pitchFamily="34" charset="-122"/>
                  <a:cs typeface="+mn-ea"/>
                  <a:sym typeface="+mn-lt"/>
                </a:rPr>
                <a:t>价值流</a:t>
              </a:r>
            </a:p>
          </p:txBody>
        </p:sp>
        <p:sp>
          <p:nvSpPr>
            <p:cNvPr id="150" name="TextBox 38">
              <a:extLst>
                <a:ext uri="{FF2B5EF4-FFF2-40B4-BE49-F238E27FC236}">
                  <a16:creationId xmlns:a16="http://schemas.microsoft.com/office/drawing/2014/main" id="{CF0C3929-4952-47A4-ACDF-5E32910FFF2F}"/>
                </a:ext>
              </a:extLst>
            </p:cNvPr>
            <p:cNvSpPr txBox="1"/>
            <p:nvPr/>
          </p:nvSpPr>
          <p:spPr>
            <a:xfrm>
              <a:off x="4847589" y="5072765"/>
              <a:ext cx="1130277" cy="270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en-US" altLang="zh-CN" sz="1050" dirty="0">
                  <a:latin typeface="微软雅黑" pitchFamily="34" charset="-122"/>
                  <a:ea typeface="微软雅黑" pitchFamily="34" charset="-122"/>
                  <a:cs typeface="+mn-ea"/>
                  <a:sym typeface="+mn-lt"/>
                </a:rPr>
                <a:t>Business Item</a:t>
              </a:r>
              <a:endParaRPr lang="zh-CN" altLang="en-US" sz="1050" dirty="0">
                <a:latin typeface="微软雅黑" pitchFamily="34" charset="-122"/>
                <a:ea typeface="微软雅黑" pitchFamily="34" charset="-122"/>
                <a:cs typeface="+mn-ea"/>
                <a:sym typeface="+mn-lt"/>
              </a:endParaRPr>
            </a:p>
          </p:txBody>
        </p:sp>
        <p:sp>
          <p:nvSpPr>
            <p:cNvPr id="151" name="TextBox 39">
              <a:extLst>
                <a:ext uri="{FF2B5EF4-FFF2-40B4-BE49-F238E27FC236}">
                  <a16:creationId xmlns:a16="http://schemas.microsoft.com/office/drawing/2014/main" id="{9E68F047-7F5A-470E-AE8A-B4357690C0B3}"/>
                </a:ext>
              </a:extLst>
            </p:cNvPr>
            <p:cNvSpPr txBox="1"/>
            <p:nvPr/>
          </p:nvSpPr>
          <p:spPr>
            <a:xfrm>
              <a:off x="4707380" y="3706162"/>
              <a:ext cx="724536" cy="270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050" dirty="0">
                  <a:latin typeface="微软雅黑" panose="020B0503020204020204" pitchFamily="34" charset="-122"/>
                  <a:ea typeface="微软雅黑" panose="020B0503020204020204" pitchFamily="34" charset="-122"/>
                  <a:cs typeface="+mn-ea"/>
                  <a:sym typeface="+mn-lt"/>
                </a:rPr>
                <a:t>业务能力</a:t>
              </a:r>
            </a:p>
          </p:txBody>
        </p:sp>
        <p:sp>
          <p:nvSpPr>
            <p:cNvPr id="152" name="TextBox 40">
              <a:extLst>
                <a:ext uri="{FF2B5EF4-FFF2-40B4-BE49-F238E27FC236}">
                  <a16:creationId xmlns:a16="http://schemas.microsoft.com/office/drawing/2014/main" id="{39FBFC49-0A91-481D-BC60-CFEEF8D6C3A9}"/>
                </a:ext>
              </a:extLst>
            </p:cNvPr>
            <p:cNvSpPr txBox="1"/>
            <p:nvPr/>
          </p:nvSpPr>
          <p:spPr>
            <a:xfrm>
              <a:off x="4847589" y="4624098"/>
              <a:ext cx="1130277" cy="270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050" dirty="0">
                  <a:latin typeface="微软雅黑" panose="020B0503020204020204" pitchFamily="34" charset="-122"/>
                  <a:ea typeface="微软雅黑" panose="020B0503020204020204" pitchFamily="34" charset="-122"/>
                  <a:cs typeface="+mn-ea"/>
                  <a:sym typeface="+mn-lt"/>
                </a:rPr>
                <a:t>业务活动</a:t>
              </a:r>
            </a:p>
          </p:txBody>
        </p:sp>
        <p:sp>
          <p:nvSpPr>
            <p:cNvPr id="153" name="TextBox 41">
              <a:extLst>
                <a:ext uri="{FF2B5EF4-FFF2-40B4-BE49-F238E27FC236}">
                  <a16:creationId xmlns:a16="http://schemas.microsoft.com/office/drawing/2014/main" id="{FECAEBD7-6A51-4A68-ABA7-50957BCB4CA9}"/>
                </a:ext>
              </a:extLst>
            </p:cNvPr>
            <p:cNvSpPr txBox="1"/>
            <p:nvPr/>
          </p:nvSpPr>
          <p:spPr>
            <a:xfrm>
              <a:off x="4847589" y="4175426"/>
              <a:ext cx="1130277" cy="270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050" dirty="0">
                  <a:latin typeface="微软雅黑" panose="020B0503020204020204" pitchFamily="34" charset="-122"/>
                  <a:ea typeface="微软雅黑" panose="020B0503020204020204" pitchFamily="34" charset="-122"/>
                  <a:cs typeface="+mn-ea"/>
                  <a:sym typeface="+mn-lt"/>
                </a:rPr>
                <a:t>业务组件</a:t>
              </a:r>
            </a:p>
          </p:txBody>
        </p:sp>
        <p:sp>
          <p:nvSpPr>
            <p:cNvPr id="154" name="右箭头 148">
              <a:extLst>
                <a:ext uri="{FF2B5EF4-FFF2-40B4-BE49-F238E27FC236}">
                  <a16:creationId xmlns:a16="http://schemas.microsoft.com/office/drawing/2014/main" id="{B1B2493B-C9C4-41D9-B612-8B8FCC7DFEE7}"/>
                </a:ext>
              </a:extLst>
            </p:cNvPr>
            <p:cNvSpPr/>
            <p:nvPr/>
          </p:nvSpPr>
          <p:spPr bwMode="auto">
            <a:xfrm rot="5400000">
              <a:off x="5347298" y="4424524"/>
              <a:ext cx="162000" cy="259124"/>
            </a:xfrm>
            <a:prstGeom prst="rightArrow">
              <a:avLst/>
            </a:prstGeom>
            <a:solidFill>
              <a:sysClr val="window" lastClr="FFFFFF">
                <a:lumMod val="75000"/>
              </a:sys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55" name="右箭头 149">
              <a:extLst>
                <a:ext uri="{FF2B5EF4-FFF2-40B4-BE49-F238E27FC236}">
                  <a16:creationId xmlns:a16="http://schemas.microsoft.com/office/drawing/2014/main" id="{0B6C8D4D-D6C5-4D5E-9F04-C5A133112F78}"/>
                </a:ext>
              </a:extLst>
            </p:cNvPr>
            <p:cNvSpPr/>
            <p:nvPr/>
          </p:nvSpPr>
          <p:spPr bwMode="auto">
            <a:xfrm rot="3600000">
              <a:off x="5144656" y="3971028"/>
              <a:ext cx="162000" cy="235567"/>
            </a:xfrm>
            <a:prstGeom prst="rightArrow">
              <a:avLst/>
            </a:prstGeom>
            <a:solidFill>
              <a:sysClr val="window" lastClr="FFFFFF">
                <a:lumMod val="75000"/>
              </a:sys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56" name="右箭头 150">
              <a:extLst>
                <a:ext uri="{FF2B5EF4-FFF2-40B4-BE49-F238E27FC236}">
                  <a16:creationId xmlns:a16="http://schemas.microsoft.com/office/drawing/2014/main" id="{94CDE466-52A9-4447-8BDF-017B9AD38E37}"/>
                </a:ext>
              </a:extLst>
            </p:cNvPr>
            <p:cNvSpPr/>
            <p:nvPr/>
          </p:nvSpPr>
          <p:spPr bwMode="auto">
            <a:xfrm rot="9000000">
              <a:off x="5580822" y="3953105"/>
              <a:ext cx="141341" cy="270000"/>
            </a:xfrm>
            <a:prstGeom prst="rightArrow">
              <a:avLst/>
            </a:prstGeom>
            <a:solidFill>
              <a:sysClr val="window" lastClr="FFFFFF">
                <a:lumMod val="75000"/>
              </a:sysClr>
            </a:solidFill>
            <a:ln w="9525" cap="flat" cmpd="sng" algn="ctr">
              <a:noFill/>
              <a:prstDash val="solid"/>
              <a:round/>
              <a:headEnd type="none" w="med" len="med"/>
              <a:tailEnd type="none" w="med" len="med"/>
            </a:ln>
            <a:effectLst/>
          </p:spPr>
          <p:txBody>
            <a:bodyPr vert="horz" wrap="square" lIns="59375" tIns="29688" rIns="59375" bIns="29688" numCol="1" rtlCol="0" anchor="ctr" anchorCtr="0" compatLnSpc="1">
              <a:prstTxWarp prst="textNoShape">
                <a:avLst/>
              </a:prstTxWarp>
              <a:noAutofit/>
            </a:bodyPr>
            <a:lstStyle/>
            <a:p>
              <a:pPr algn="ctr" defTabSz="601011">
                <a:lnSpc>
                  <a:spcPct val="120000"/>
                </a:lnSpc>
                <a:defRPr/>
              </a:pPr>
              <a:endParaRPr lang="zh-CN" altLang="en-US" sz="975" kern="0" dirty="0" err="1">
                <a:solidFill>
                  <a:srgbClr val="000000"/>
                </a:solidFill>
                <a:latin typeface="微软雅黑" panose="020B0503020204020204" pitchFamily="34" charset="-122"/>
                <a:ea typeface="微软雅黑" panose="020B0503020204020204" pitchFamily="34" charset="-122"/>
              </a:endParaRPr>
            </a:p>
          </p:txBody>
        </p:sp>
        <p:sp>
          <p:nvSpPr>
            <p:cNvPr id="159" name="TextBox 24">
              <a:extLst>
                <a:ext uri="{FF2B5EF4-FFF2-40B4-BE49-F238E27FC236}">
                  <a16:creationId xmlns:a16="http://schemas.microsoft.com/office/drawing/2014/main" id="{168CB632-EB1E-4D0D-9C0E-37B86100AE1A}"/>
                </a:ext>
              </a:extLst>
            </p:cNvPr>
            <p:cNvSpPr txBox="1"/>
            <p:nvPr/>
          </p:nvSpPr>
          <p:spPr>
            <a:xfrm>
              <a:off x="11386784" y="3961173"/>
              <a:ext cx="510895" cy="135284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81000" rIns="27000" bIns="2700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200" dirty="0">
                  <a:latin typeface="微软雅黑" pitchFamily="34" charset="-122"/>
                  <a:ea typeface="微软雅黑" pitchFamily="34" charset="-122"/>
                  <a:cs typeface="+mn-ea"/>
                  <a:sym typeface="+mn-lt"/>
                </a:rPr>
                <a:t>规范</a:t>
              </a:r>
              <a:endParaRPr lang="en-US" altLang="zh-CN" sz="1200" dirty="0">
                <a:latin typeface="微软雅黑" pitchFamily="34" charset="-122"/>
                <a:ea typeface="微软雅黑" pitchFamily="34" charset="-122"/>
                <a:cs typeface="+mn-ea"/>
                <a:sym typeface="+mn-lt"/>
              </a:endParaRPr>
            </a:p>
            <a:p>
              <a:pPr defTabSz="572786">
                <a:defRPr/>
              </a:pPr>
              <a:r>
                <a:rPr lang="zh-CN" altLang="en-US" sz="1200" dirty="0">
                  <a:latin typeface="微软雅黑" pitchFamily="34" charset="-122"/>
                  <a:ea typeface="微软雅黑" pitchFamily="34" charset="-122"/>
                  <a:cs typeface="+mn-ea"/>
                  <a:sym typeface="+mn-lt"/>
                </a:rPr>
                <a:t>标准</a:t>
              </a:r>
              <a:endParaRPr lang="en-US" altLang="zh-CN" sz="1200" dirty="0">
                <a:latin typeface="微软雅黑" pitchFamily="34" charset="-122"/>
                <a:ea typeface="微软雅黑" pitchFamily="34" charset="-122"/>
                <a:cs typeface="+mn-ea"/>
                <a:sym typeface="+mn-lt"/>
              </a:endParaRPr>
            </a:p>
            <a:p>
              <a:pPr defTabSz="572786">
                <a:defRPr/>
              </a:pPr>
              <a:r>
                <a:rPr lang="zh-CN" altLang="en-US" sz="1200" dirty="0">
                  <a:latin typeface="微软雅黑" pitchFamily="34" charset="-122"/>
                  <a:ea typeface="微软雅黑" pitchFamily="34" charset="-122"/>
                  <a:cs typeface="+mn-ea"/>
                  <a:sym typeface="+mn-lt"/>
                </a:rPr>
                <a:t>术语</a:t>
              </a:r>
              <a:endParaRPr lang="en-US" altLang="zh-CN" sz="1200" dirty="0">
                <a:latin typeface="微软雅黑" pitchFamily="34" charset="-122"/>
                <a:ea typeface="微软雅黑" pitchFamily="34" charset="-122"/>
                <a:cs typeface="+mn-ea"/>
                <a:sym typeface="+mn-lt"/>
              </a:endParaRPr>
            </a:p>
            <a:p>
              <a:pPr defTabSz="572786">
                <a:defRPr/>
              </a:pPr>
              <a:r>
                <a:rPr lang="zh-CN" altLang="en-US" sz="1200" dirty="0">
                  <a:latin typeface="微软雅黑" pitchFamily="34" charset="-122"/>
                  <a:ea typeface="微软雅黑" pitchFamily="34" charset="-122"/>
                  <a:cs typeface="+mn-ea"/>
                  <a:sym typeface="+mn-lt"/>
                </a:rPr>
                <a:t>管理</a:t>
              </a:r>
              <a:endParaRPr lang="en-US" altLang="zh-CN" sz="1200" dirty="0">
                <a:latin typeface="微软雅黑" pitchFamily="34" charset="-122"/>
                <a:ea typeface="微软雅黑" pitchFamily="34" charset="-122"/>
                <a:cs typeface="+mn-ea"/>
                <a:sym typeface="+mn-lt"/>
              </a:endParaRPr>
            </a:p>
            <a:p>
              <a:pPr defTabSz="572786">
                <a:defRPr/>
              </a:pPr>
              <a:r>
                <a:rPr lang="zh-CN" altLang="en-US" sz="1200" dirty="0">
                  <a:latin typeface="微软雅黑" pitchFamily="34" charset="-122"/>
                  <a:ea typeface="微软雅黑" pitchFamily="34" charset="-122"/>
                  <a:cs typeface="+mn-ea"/>
                  <a:sym typeface="+mn-lt"/>
                </a:rPr>
                <a:t>版本</a:t>
              </a:r>
              <a:endParaRPr lang="en-US" altLang="zh-CN" sz="1200" dirty="0">
                <a:latin typeface="微软雅黑" pitchFamily="34" charset="-122"/>
                <a:ea typeface="微软雅黑" pitchFamily="34" charset="-122"/>
                <a:cs typeface="+mn-ea"/>
                <a:sym typeface="+mn-lt"/>
              </a:endParaRPr>
            </a:p>
          </p:txBody>
        </p:sp>
        <p:sp>
          <p:nvSpPr>
            <p:cNvPr id="160" name="TextBox 18">
              <a:extLst>
                <a:ext uri="{FF2B5EF4-FFF2-40B4-BE49-F238E27FC236}">
                  <a16:creationId xmlns:a16="http://schemas.microsoft.com/office/drawing/2014/main" id="{62713626-AC0A-4E19-AB5E-B17FFA4EDD49}"/>
                </a:ext>
              </a:extLst>
            </p:cNvPr>
            <p:cNvSpPr txBox="1"/>
            <p:nvPr/>
          </p:nvSpPr>
          <p:spPr>
            <a:xfrm>
              <a:off x="9801835" y="3959092"/>
              <a:ext cx="1300370" cy="351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200" dirty="0">
                  <a:latin typeface="微软雅黑" panose="020B0503020204020204" pitchFamily="34" charset="-122"/>
                  <a:ea typeface="微软雅黑" panose="020B0503020204020204" pitchFamily="34" charset="-122"/>
                  <a:cs typeface="+mn-ea"/>
                  <a:sym typeface="+mn-lt"/>
                </a:rPr>
                <a:t>应用场景</a:t>
              </a:r>
            </a:p>
          </p:txBody>
        </p:sp>
        <p:sp>
          <p:nvSpPr>
            <p:cNvPr id="161" name="TextBox 18">
              <a:extLst>
                <a:ext uri="{FF2B5EF4-FFF2-40B4-BE49-F238E27FC236}">
                  <a16:creationId xmlns:a16="http://schemas.microsoft.com/office/drawing/2014/main" id="{76F3A204-9F9D-48D5-9CEF-8A5A29950462}"/>
                </a:ext>
              </a:extLst>
            </p:cNvPr>
            <p:cNvSpPr txBox="1"/>
            <p:nvPr/>
          </p:nvSpPr>
          <p:spPr>
            <a:xfrm>
              <a:off x="9801835" y="4445426"/>
              <a:ext cx="1300370" cy="351000"/>
            </a:xfrm>
            <a:prstGeom prst="rect">
              <a:avLst/>
            </a:prstGeom>
            <a:solidFill>
              <a:srgbClr val="FFFFFF"/>
            </a:solidFill>
            <a:ln w="9525">
              <a:solidFill>
                <a:sysClr val="window" lastClr="FFFFFF">
                  <a:lumMod val="85000"/>
                </a:sysClr>
              </a:solidFill>
              <a:prstDash val="solid"/>
              <a:round/>
              <a:headEnd/>
              <a:tailEnd/>
            </a:ln>
            <a:effectLst>
              <a:outerShdw blurRad="50800" dist="38100" dir="2700000" algn="tl" rotWithShape="0">
                <a:prstClr val="black">
                  <a:alpha val="40000"/>
                </a:prstClr>
              </a:outerShdw>
            </a:effectLst>
          </p:spPr>
          <p:txBody>
            <a:bodyPr vert="horz" wrap="square" lIns="54000" tIns="27000" rIns="0" bIns="0" anchor="ctr" anchorCtr="0">
              <a:noAutofit/>
            </a:bodyPr>
            <a:lstStyle>
              <a:defPPr>
                <a:defRPr lang="en-US"/>
              </a:defPPr>
              <a:lvl1pPr marL="0" marR="0" lvl="0" indent="0" algn="ctr" defTabSz="765120" eaLnBrk="1" fontAlgn="auto" latinLnBrk="0" hangingPunct="1">
                <a:lnSpc>
                  <a:spcPct val="100000"/>
                </a:lnSpc>
                <a:spcBef>
                  <a:spcPts val="0"/>
                </a:spcBef>
                <a:spcAft>
                  <a:spcPts val="0"/>
                </a:spcAft>
                <a:buClr>
                  <a:srgbClr val="0000CC"/>
                </a:buClr>
                <a:buSzPct val="80000"/>
                <a:buFontTx/>
                <a:buNone/>
                <a:tabLst/>
                <a:defRPr kumimoji="0" sz="1000" b="0" i="0" u="none" strike="noStrike" kern="0" cap="none" spc="0" normalizeH="0" baseline="0">
                  <a:ln>
                    <a:noFill/>
                  </a:ln>
                  <a:solidFill>
                    <a:srgbClr val="000000"/>
                  </a:solidFill>
                  <a:effectLst/>
                  <a:uLnTx/>
                  <a:uFillTx/>
                  <a:latin typeface="+mn-ea"/>
                  <a:ea typeface="+mn-ea"/>
                </a:defRPr>
              </a:lvl1pPr>
            </a:lstStyle>
            <a:p>
              <a:pPr defTabSz="572786">
                <a:defRPr/>
              </a:pPr>
              <a:r>
                <a:rPr lang="zh-CN" altLang="en-US" sz="1200" dirty="0">
                  <a:latin typeface="微软雅黑" panose="020B0503020204020204" pitchFamily="34" charset="-122"/>
                  <a:ea typeface="微软雅黑" panose="020B0503020204020204" pitchFamily="34" charset="-122"/>
                  <a:cs typeface="+mn-ea"/>
                  <a:sym typeface="+mn-lt"/>
                </a:rPr>
                <a:t>系统功能</a:t>
              </a:r>
            </a:p>
          </p:txBody>
        </p:sp>
        <p:cxnSp>
          <p:nvCxnSpPr>
            <p:cNvPr id="162" name="直接箭头连接符 161">
              <a:extLst>
                <a:ext uri="{FF2B5EF4-FFF2-40B4-BE49-F238E27FC236}">
                  <a16:creationId xmlns:a16="http://schemas.microsoft.com/office/drawing/2014/main" id="{1FB9E5C8-1075-4EBC-BFB7-869838C484CF}"/>
                </a:ext>
              </a:extLst>
            </p:cNvPr>
            <p:cNvCxnSpPr/>
            <p:nvPr/>
          </p:nvCxnSpPr>
          <p:spPr>
            <a:xfrm>
              <a:off x="11102205" y="4155736"/>
              <a:ext cx="258528" cy="0"/>
            </a:xfrm>
            <a:prstGeom prst="straightConnector1">
              <a:avLst/>
            </a:prstGeom>
            <a:ln w="57150">
              <a:solidFill>
                <a:srgbClr val="66CC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直接箭头连接符 162">
              <a:extLst>
                <a:ext uri="{FF2B5EF4-FFF2-40B4-BE49-F238E27FC236}">
                  <a16:creationId xmlns:a16="http://schemas.microsoft.com/office/drawing/2014/main" id="{EDA6AC49-0D35-4BA5-A1EE-BD5B8F7FB2C5}"/>
                </a:ext>
              </a:extLst>
            </p:cNvPr>
            <p:cNvCxnSpPr/>
            <p:nvPr/>
          </p:nvCxnSpPr>
          <p:spPr>
            <a:xfrm>
              <a:off x="11102205" y="4643844"/>
              <a:ext cx="258528" cy="0"/>
            </a:xfrm>
            <a:prstGeom prst="straightConnector1">
              <a:avLst/>
            </a:prstGeom>
            <a:ln w="57150">
              <a:solidFill>
                <a:srgbClr val="66CC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直接箭头连接符 163">
              <a:extLst>
                <a:ext uri="{FF2B5EF4-FFF2-40B4-BE49-F238E27FC236}">
                  <a16:creationId xmlns:a16="http://schemas.microsoft.com/office/drawing/2014/main" id="{F5CF2EA3-52B9-4457-A9B9-252DE70AD9B9}"/>
                </a:ext>
              </a:extLst>
            </p:cNvPr>
            <p:cNvCxnSpPr/>
            <p:nvPr/>
          </p:nvCxnSpPr>
          <p:spPr>
            <a:xfrm>
              <a:off x="11102205" y="5116358"/>
              <a:ext cx="258528" cy="0"/>
            </a:xfrm>
            <a:prstGeom prst="straightConnector1">
              <a:avLst/>
            </a:prstGeom>
            <a:ln w="57150">
              <a:solidFill>
                <a:srgbClr val="66CC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FF976B41-4C36-44E7-89FC-5890CBD72E9E}"/>
              </a:ext>
            </a:extLst>
          </p:cNvPr>
          <p:cNvGrpSpPr/>
          <p:nvPr/>
        </p:nvGrpSpPr>
        <p:grpSpPr>
          <a:xfrm>
            <a:off x="7951988" y="2073914"/>
            <a:ext cx="4135633" cy="3415107"/>
            <a:chOff x="292590" y="3342222"/>
            <a:chExt cx="4135633" cy="3415107"/>
          </a:xfrm>
        </p:grpSpPr>
        <p:sp>
          <p:nvSpPr>
            <p:cNvPr id="129" name="Rectangle 44">
              <a:extLst>
                <a:ext uri="{FF2B5EF4-FFF2-40B4-BE49-F238E27FC236}">
                  <a16:creationId xmlns:a16="http://schemas.microsoft.com/office/drawing/2014/main" id="{EC9D4C1D-7967-4FB3-B97F-9DCBDBCF5078}"/>
                </a:ext>
              </a:extLst>
            </p:cNvPr>
            <p:cNvSpPr>
              <a:spLocks noChangeArrowheads="1"/>
            </p:cNvSpPr>
            <p:nvPr/>
          </p:nvSpPr>
          <p:spPr bwMode="auto">
            <a:xfrm>
              <a:off x="1768719" y="5843869"/>
              <a:ext cx="762784" cy="691087"/>
            </a:xfrm>
            <a:prstGeom prst="rect">
              <a:avLst/>
            </a:prstGeom>
          </p:spPr>
          <p:txBody>
            <a:bodyPr wrap="square">
              <a:spAutoFit/>
            </a:bodyPr>
            <a:lstStyle/>
            <a:p>
              <a:pPr defTabSz="601106">
                <a:lnSpc>
                  <a:spcPct val="150000"/>
                </a:lnSpc>
              </a:pPr>
              <a:r>
                <a:rPr lang="zh-CN" altLang="en-US" sz="900" b="1" kern="0" dirty="0">
                  <a:solidFill>
                    <a:srgbClr val="0070C0"/>
                  </a:solidFill>
                  <a:latin typeface="微软雅黑" panose="020B0503020204020204" pitchFamily="34" charset="-122"/>
                  <a:ea typeface="微软雅黑" panose="020B0503020204020204" pitchFamily="34" charset="-122"/>
                </a:rPr>
                <a:t>业务对象、数据模型、数据来源</a:t>
              </a:r>
            </a:p>
          </p:txBody>
        </p:sp>
        <p:sp>
          <p:nvSpPr>
            <p:cNvPr id="130" name="Rectangle 45">
              <a:extLst>
                <a:ext uri="{FF2B5EF4-FFF2-40B4-BE49-F238E27FC236}">
                  <a16:creationId xmlns:a16="http://schemas.microsoft.com/office/drawing/2014/main" id="{4CD4BAEF-DA17-4CD1-8AAA-1C6961CC6B57}"/>
                </a:ext>
              </a:extLst>
            </p:cNvPr>
            <p:cNvSpPr>
              <a:spLocks noChangeArrowheads="1"/>
            </p:cNvSpPr>
            <p:nvPr/>
          </p:nvSpPr>
          <p:spPr bwMode="auto">
            <a:xfrm>
              <a:off x="2685922" y="5751704"/>
              <a:ext cx="911307" cy="898836"/>
            </a:xfrm>
            <a:prstGeom prst="rect">
              <a:avLst/>
            </a:prstGeom>
          </p:spPr>
          <p:txBody>
            <a:bodyPr wrap="square">
              <a:spAutoFit/>
            </a:bodyPr>
            <a:lstStyle/>
            <a:p>
              <a:pPr defTabSz="601106">
                <a:lnSpc>
                  <a:spcPct val="150000"/>
                </a:lnSpc>
              </a:pPr>
              <a:r>
                <a:rPr lang="zh-CN" altLang="en-US" sz="900" b="1" kern="0" dirty="0">
                  <a:solidFill>
                    <a:srgbClr val="0070C0"/>
                  </a:solidFill>
                  <a:latin typeface="微软雅黑" panose="020B0503020204020204" pitchFamily="34" charset="-122"/>
                  <a:ea typeface="微软雅黑" panose="020B0503020204020204" pitchFamily="34" charset="-122"/>
                </a:rPr>
                <a:t>描述</a:t>
              </a:r>
              <a:r>
                <a:rPr lang="en-US" altLang="zh-CN" sz="900" b="1" kern="0" dirty="0">
                  <a:solidFill>
                    <a:srgbClr val="0070C0"/>
                  </a:solidFill>
                  <a:latin typeface="微软雅黑" panose="020B0503020204020204" pitchFamily="34" charset="-122"/>
                  <a:ea typeface="微软雅黑" panose="020B0503020204020204" pitchFamily="34" charset="-122"/>
                </a:rPr>
                <a:t>IT</a:t>
              </a:r>
              <a:r>
                <a:rPr lang="zh-CN" altLang="en-US" sz="900" b="1" kern="0" dirty="0">
                  <a:solidFill>
                    <a:srgbClr val="0070C0"/>
                  </a:solidFill>
                  <a:latin typeface="微软雅黑" panose="020B0503020204020204" pitchFamily="34" charset="-122"/>
                  <a:ea typeface="微软雅黑" panose="020B0503020204020204" pitchFamily="34" charset="-122"/>
                </a:rPr>
                <a:t>产品、应用系统模块、应用服务</a:t>
              </a:r>
              <a:r>
                <a:rPr lang="en-US" altLang="zh-CN" sz="900" b="1" kern="0" dirty="0">
                  <a:solidFill>
                    <a:srgbClr val="0070C0"/>
                  </a:solidFill>
                  <a:latin typeface="微软雅黑" panose="020B0503020204020204" pitchFamily="34" charset="-122"/>
                  <a:ea typeface="微软雅黑" panose="020B0503020204020204" pitchFamily="34" charset="-122"/>
                </a:rPr>
                <a:t>/API</a:t>
              </a:r>
              <a:r>
                <a:rPr lang="zh-CN" altLang="en-US" sz="900" b="1" kern="0" dirty="0">
                  <a:solidFill>
                    <a:srgbClr val="0070C0"/>
                  </a:solidFill>
                  <a:latin typeface="微软雅黑" panose="020B0503020204020204" pitchFamily="34" charset="-122"/>
                  <a:ea typeface="微软雅黑" panose="020B0503020204020204" pitchFamily="34" charset="-122"/>
                </a:rPr>
                <a:t>、</a:t>
              </a:r>
              <a:endParaRPr lang="en-US" altLang="zh-CN" sz="900" b="1" kern="0" dirty="0">
                <a:solidFill>
                  <a:srgbClr val="0070C0"/>
                </a:solidFill>
                <a:latin typeface="微软雅黑" panose="020B0503020204020204" pitchFamily="34" charset="-122"/>
                <a:ea typeface="微软雅黑" panose="020B0503020204020204" pitchFamily="34" charset="-122"/>
              </a:endParaRPr>
            </a:p>
            <a:p>
              <a:pPr defTabSz="601106">
                <a:lnSpc>
                  <a:spcPct val="150000"/>
                </a:lnSpc>
              </a:pPr>
              <a:r>
                <a:rPr lang="zh-CN" altLang="en-US" sz="900" b="1" kern="0" dirty="0">
                  <a:solidFill>
                    <a:srgbClr val="0070C0"/>
                  </a:solidFill>
                  <a:latin typeface="微软雅黑" panose="020B0503020204020204" pitchFamily="34" charset="-122"/>
                  <a:ea typeface="微软雅黑" panose="020B0503020204020204" pitchFamily="34" charset="-122"/>
                </a:rPr>
                <a:t>集成关系</a:t>
              </a:r>
            </a:p>
          </p:txBody>
        </p:sp>
        <p:sp>
          <p:nvSpPr>
            <p:cNvPr id="131" name="Rectangle 46">
              <a:extLst>
                <a:ext uri="{FF2B5EF4-FFF2-40B4-BE49-F238E27FC236}">
                  <a16:creationId xmlns:a16="http://schemas.microsoft.com/office/drawing/2014/main" id="{92FA9050-6F89-4B16-851C-6D63D2BCAE90}"/>
                </a:ext>
              </a:extLst>
            </p:cNvPr>
            <p:cNvSpPr>
              <a:spLocks noChangeArrowheads="1"/>
            </p:cNvSpPr>
            <p:nvPr/>
          </p:nvSpPr>
          <p:spPr bwMode="auto">
            <a:xfrm>
              <a:off x="3573478" y="5898743"/>
              <a:ext cx="786630" cy="275588"/>
            </a:xfrm>
            <a:prstGeom prst="rect">
              <a:avLst/>
            </a:prstGeom>
          </p:spPr>
          <p:txBody>
            <a:bodyPr wrap="square">
              <a:spAutoFit/>
            </a:bodyPr>
            <a:lstStyle/>
            <a:p>
              <a:pPr defTabSz="601106">
                <a:lnSpc>
                  <a:spcPct val="150000"/>
                </a:lnSpc>
              </a:pPr>
              <a:r>
                <a:rPr lang="zh-CN" altLang="en-US" sz="900" b="1" kern="0" dirty="0">
                  <a:solidFill>
                    <a:srgbClr val="0070C0"/>
                  </a:solidFill>
                  <a:latin typeface="微软雅黑" panose="020B0503020204020204" pitchFamily="34" charset="-122"/>
                  <a:ea typeface="微软雅黑" panose="020B0503020204020204" pitchFamily="34" charset="-122"/>
                </a:rPr>
                <a:t>描述</a:t>
              </a:r>
              <a:r>
                <a:rPr lang="en-US" altLang="zh-CN" sz="900" b="1" kern="0" dirty="0">
                  <a:solidFill>
                    <a:srgbClr val="0070C0"/>
                  </a:solidFill>
                  <a:latin typeface="微软雅黑" panose="020B0503020204020204" pitchFamily="34" charset="-122"/>
                  <a:ea typeface="微软雅黑" panose="020B0503020204020204" pitchFamily="34" charset="-122"/>
                </a:rPr>
                <a:t>IT</a:t>
              </a:r>
              <a:r>
                <a:rPr lang="zh-CN" altLang="en-US" sz="900" b="1" kern="0" dirty="0">
                  <a:solidFill>
                    <a:srgbClr val="0070C0"/>
                  </a:solidFill>
                  <a:latin typeface="微软雅黑" panose="020B0503020204020204" pitchFamily="34" charset="-122"/>
                  <a:ea typeface="微软雅黑" panose="020B0503020204020204" pitchFamily="34" charset="-122"/>
                </a:rPr>
                <a:t>技术</a:t>
              </a:r>
            </a:p>
          </p:txBody>
        </p:sp>
        <p:sp>
          <p:nvSpPr>
            <p:cNvPr id="274" name="矩形 273">
              <a:extLst>
                <a:ext uri="{FF2B5EF4-FFF2-40B4-BE49-F238E27FC236}">
                  <a16:creationId xmlns:a16="http://schemas.microsoft.com/office/drawing/2014/main" id="{48FC9E1F-06C4-4812-A61B-E6C301116E9C}"/>
                </a:ext>
              </a:extLst>
            </p:cNvPr>
            <p:cNvSpPr/>
            <p:nvPr/>
          </p:nvSpPr>
          <p:spPr>
            <a:xfrm>
              <a:off x="292590" y="3363215"/>
              <a:ext cx="1308967" cy="3394114"/>
            </a:xfrm>
            <a:prstGeom prst="rect">
              <a:avLst/>
            </a:prstGeom>
            <a:noFill/>
            <a:ln w="6350" cap="flat" cmpd="sng" algn="ctr">
              <a:solidFill>
                <a:srgbClr val="4F81BD">
                  <a:lumMod val="20000"/>
                  <a:lumOff val="80000"/>
                </a:srgbClr>
              </a:solidFill>
              <a:prstDash val="solid"/>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700" b="1" i="0" u="none" strike="noStrike" kern="0" cap="none" spc="0" normalizeH="0" baseline="0" noProof="0" dirty="0">
                <a:ln>
                  <a:noFill/>
                </a:ln>
                <a:solidFill>
                  <a:srgbClr val="000000"/>
                </a:solidFill>
                <a:effectLst/>
                <a:uLnTx/>
                <a:uFillTx/>
                <a:latin typeface="FrutigerNext LT Medium"/>
                <a:ea typeface="华文细黑"/>
              </a:endParaRPr>
            </a:p>
          </p:txBody>
        </p:sp>
        <p:sp>
          <p:nvSpPr>
            <p:cNvPr id="275" name="矩形 274">
              <a:extLst>
                <a:ext uri="{FF2B5EF4-FFF2-40B4-BE49-F238E27FC236}">
                  <a16:creationId xmlns:a16="http://schemas.microsoft.com/office/drawing/2014/main" id="{4FF1599D-B02F-4925-AEFE-102F69A86C58}"/>
                </a:ext>
              </a:extLst>
            </p:cNvPr>
            <p:cNvSpPr/>
            <p:nvPr/>
          </p:nvSpPr>
          <p:spPr>
            <a:xfrm>
              <a:off x="679958" y="5017314"/>
              <a:ext cx="685015" cy="349473"/>
            </a:xfrm>
            <a:prstGeom prst="rect">
              <a:avLst/>
            </a:prstGeom>
            <a:noFill/>
            <a:ln w="12700" cap="flat" cmpd="sng" algn="ctr">
              <a:solidFill>
                <a:srgbClr val="4F81BD"/>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rPr>
                <a:t>业务流程</a:t>
              </a:r>
              <a:endParaRPr kumimoji="0" lang="zh-CN"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sp>
          <p:nvSpPr>
            <p:cNvPr id="276" name="矩形 275">
              <a:extLst>
                <a:ext uri="{FF2B5EF4-FFF2-40B4-BE49-F238E27FC236}">
                  <a16:creationId xmlns:a16="http://schemas.microsoft.com/office/drawing/2014/main" id="{949181BE-50D3-4022-8CAD-9862A14BD01B}"/>
                </a:ext>
              </a:extLst>
            </p:cNvPr>
            <p:cNvSpPr/>
            <p:nvPr/>
          </p:nvSpPr>
          <p:spPr>
            <a:xfrm>
              <a:off x="670377" y="3663340"/>
              <a:ext cx="704174" cy="349473"/>
            </a:xfrm>
            <a:prstGeom prst="rect">
              <a:avLst/>
            </a:prstGeom>
            <a:noFill/>
            <a:ln w="12700" cap="flat" cmpd="sng" algn="ctr">
              <a:solidFill>
                <a:srgbClr val="4F81BD"/>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价值</a:t>
              </a: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流</a:t>
              </a:r>
              <a:endParaRPr kumimoji="0" lang="zh-CN"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cxnSp>
          <p:nvCxnSpPr>
            <p:cNvPr id="277" name="直接箭头连接符 276">
              <a:extLst>
                <a:ext uri="{FF2B5EF4-FFF2-40B4-BE49-F238E27FC236}">
                  <a16:creationId xmlns:a16="http://schemas.microsoft.com/office/drawing/2014/main" id="{76935AC1-ACF7-423B-B185-49255FCDFBAC}"/>
                </a:ext>
              </a:extLst>
            </p:cNvPr>
            <p:cNvCxnSpPr>
              <a:stCxn id="276" idx="2"/>
              <a:endCxn id="290" idx="0"/>
            </p:cNvCxnSpPr>
            <p:nvPr/>
          </p:nvCxnSpPr>
          <p:spPr>
            <a:xfrm flipH="1">
              <a:off x="1022464" y="4012813"/>
              <a:ext cx="1" cy="306758"/>
            </a:xfrm>
            <a:prstGeom prst="straightConnector1">
              <a:avLst/>
            </a:prstGeom>
            <a:noFill/>
            <a:ln w="9525" cap="flat" cmpd="sng" algn="ctr">
              <a:solidFill>
                <a:srgbClr val="4F81BD">
                  <a:shade val="95000"/>
                  <a:satMod val="105000"/>
                </a:srgbClr>
              </a:solidFill>
              <a:prstDash val="solid"/>
              <a:tailEnd type="triangle"/>
            </a:ln>
            <a:effectLst/>
          </p:spPr>
        </p:cxnSp>
        <p:sp>
          <p:nvSpPr>
            <p:cNvPr id="278" name="文本框 277">
              <a:extLst>
                <a:ext uri="{FF2B5EF4-FFF2-40B4-BE49-F238E27FC236}">
                  <a16:creationId xmlns:a16="http://schemas.microsoft.com/office/drawing/2014/main" id="{9ACC6947-4F4F-4916-8A5A-41B8DDD7C55B}"/>
                </a:ext>
              </a:extLst>
            </p:cNvPr>
            <p:cNvSpPr txBox="1"/>
            <p:nvPr/>
          </p:nvSpPr>
          <p:spPr>
            <a:xfrm>
              <a:off x="573283" y="3382675"/>
              <a:ext cx="796524"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业务架构</a:t>
              </a:r>
              <a:endParaRPr kumimoji="0" lang="en-US" sz="1000" b="1"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sp>
          <p:nvSpPr>
            <p:cNvPr id="279" name="矩形 278">
              <a:extLst>
                <a:ext uri="{FF2B5EF4-FFF2-40B4-BE49-F238E27FC236}">
                  <a16:creationId xmlns:a16="http://schemas.microsoft.com/office/drawing/2014/main" id="{924D49B8-B830-4380-ACFC-71AF05D3E4E8}"/>
                </a:ext>
              </a:extLst>
            </p:cNvPr>
            <p:cNvSpPr/>
            <p:nvPr/>
          </p:nvSpPr>
          <p:spPr>
            <a:xfrm>
              <a:off x="1827548" y="3682928"/>
              <a:ext cx="703955" cy="349863"/>
            </a:xfrm>
            <a:prstGeom prst="rect">
              <a:avLst/>
            </a:prstGeom>
            <a:noFill/>
            <a:ln w="12700" cap="flat" cmpd="sng" algn="ctr">
              <a:solidFill>
                <a:srgbClr val="4F81BD"/>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主题域分组</a:t>
              </a:r>
              <a:endParaRPr kumimoji="0" lang="en-US"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endParaRPr>
            </a:p>
          </p:txBody>
        </p:sp>
        <p:sp>
          <p:nvSpPr>
            <p:cNvPr id="280" name="矩形 279">
              <a:extLst>
                <a:ext uri="{FF2B5EF4-FFF2-40B4-BE49-F238E27FC236}">
                  <a16:creationId xmlns:a16="http://schemas.microsoft.com/office/drawing/2014/main" id="{045B22CB-4960-4252-A8F5-C1AB1D07C967}"/>
                </a:ext>
              </a:extLst>
            </p:cNvPr>
            <p:cNvSpPr/>
            <p:nvPr/>
          </p:nvSpPr>
          <p:spPr>
            <a:xfrm>
              <a:off x="1827548" y="4313157"/>
              <a:ext cx="703955" cy="349863"/>
            </a:xfrm>
            <a:prstGeom prst="rect">
              <a:avLst/>
            </a:prstGeom>
            <a:noFill/>
            <a:ln w="12700" cap="flat" cmpd="sng" algn="ctr">
              <a:solidFill>
                <a:srgbClr val="4F81BD"/>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主题域</a:t>
              </a:r>
              <a:endParaRPr kumimoji="0" lang="en-US"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endParaRPr>
            </a:p>
          </p:txBody>
        </p:sp>
        <p:sp>
          <p:nvSpPr>
            <p:cNvPr id="281" name="矩形 280">
              <a:extLst>
                <a:ext uri="{FF2B5EF4-FFF2-40B4-BE49-F238E27FC236}">
                  <a16:creationId xmlns:a16="http://schemas.microsoft.com/office/drawing/2014/main" id="{33B21EF1-509D-4B4F-8B43-22F9A788AA34}"/>
                </a:ext>
              </a:extLst>
            </p:cNvPr>
            <p:cNvSpPr/>
            <p:nvPr/>
          </p:nvSpPr>
          <p:spPr>
            <a:xfrm>
              <a:off x="1827548" y="5017314"/>
              <a:ext cx="703955" cy="349863"/>
            </a:xfrm>
            <a:prstGeom prst="rect">
              <a:avLst/>
            </a:prstGeom>
            <a:noFill/>
            <a:ln w="12700" cap="flat" cmpd="sng" algn="ctr">
              <a:solidFill>
                <a:srgbClr val="C00000"/>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业务对象</a:t>
              </a:r>
              <a:endParaRPr kumimoji="0" lang="en-US"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endParaRPr>
            </a:p>
          </p:txBody>
        </p:sp>
        <p:cxnSp>
          <p:nvCxnSpPr>
            <p:cNvPr id="282" name="直接箭头连接符 281">
              <a:extLst>
                <a:ext uri="{FF2B5EF4-FFF2-40B4-BE49-F238E27FC236}">
                  <a16:creationId xmlns:a16="http://schemas.microsoft.com/office/drawing/2014/main" id="{395A1642-1CDA-4350-BF8F-26E8CFD4DD06}"/>
                </a:ext>
              </a:extLst>
            </p:cNvPr>
            <p:cNvCxnSpPr>
              <a:stCxn id="279" idx="2"/>
              <a:endCxn id="280" idx="0"/>
            </p:cNvCxnSpPr>
            <p:nvPr/>
          </p:nvCxnSpPr>
          <p:spPr>
            <a:xfrm>
              <a:off x="2179526" y="4032791"/>
              <a:ext cx="0" cy="280365"/>
            </a:xfrm>
            <a:prstGeom prst="straightConnector1">
              <a:avLst/>
            </a:prstGeom>
            <a:noFill/>
            <a:ln w="9525" cap="flat" cmpd="sng" algn="ctr">
              <a:solidFill>
                <a:srgbClr val="4F81BD">
                  <a:shade val="95000"/>
                  <a:satMod val="105000"/>
                </a:srgbClr>
              </a:solidFill>
              <a:prstDash val="solid"/>
              <a:tailEnd type="triangle"/>
            </a:ln>
            <a:effectLst/>
          </p:spPr>
        </p:cxnSp>
        <p:cxnSp>
          <p:nvCxnSpPr>
            <p:cNvPr id="283" name="直接箭头连接符 282">
              <a:extLst>
                <a:ext uri="{FF2B5EF4-FFF2-40B4-BE49-F238E27FC236}">
                  <a16:creationId xmlns:a16="http://schemas.microsoft.com/office/drawing/2014/main" id="{DD019E19-6A5B-4753-B048-0C6888A0E916}"/>
                </a:ext>
              </a:extLst>
            </p:cNvPr>
            <p:cNvCxnSpPr>
              <a:stCxn id="280" idx="2"/>
              <a:endCxn id="281" idx="0"/>
            </p:cNvCxnSpPr>
            <p:nvPr/>
          </p:nvCxnSpPr>
          <p:spPr>
            <a:xfrm>
              <a:off x="2179526" y="4663020"/>
              <a:ext cx="0" cy="354294"/>
            </a:xfrm>
            <a:prstGeom prst="straightConnector1">
              <a:avLst/>
            </a:prstGeom>
            <a:noFill/>
            <a:ln w="9525" cap="flat" cmpd="sng" algn="ctr">
              <a:solidFill>
                <a:srgbClr val="4F81BD">
                  <a:shade val="95000"/>
                  <a:satMod val="105000"/>
                </a:srgbClr>
              </a:solidFill>
              <a:prstDash val="solid"/>
              <a:tailEnd type="triangle"/>
            </a:ln>
            <a:effectLst/>
          </p:spPr>
        </p:cxnSp>
        <p:sp>
          <p:nvSpPr>
            <p:cNvPr id="284" name="矩形 283">
              <a:extLst>
                <a:ext uri="{FF2B5EF4-FFF2-40B4-BE49-F238E27FC236}">
                  <a16:creationId xmlns:a16="http://schemas.microsoft.com/office/drawing/2014/main" id="{462078A9-EB64-4ADE-9A31-CEE7796C8200}"/>
                </a:ext>
              </a:extLst>
            </p:cNvPr>
            <p:cNvSpPr/>
            <p:nvPr/>
          </p:nvSpPr>
          <p:spPr>
            <a:xfrm>
              <a:off x="2769557" y="3687319"/>
              <a:ext cx="703955" cy="349863"/>
            </a:xfrm>
            <a:prstGeom prst="rect">
              <a:avLst/>
            </a:prstGeom>
            <a:noFill/>
            <a:ln w="12700" cap="flat" cmpd="sng" algn="ctr">
              <a:solidFill>
                <a:srgbClr val="4F81BD"/>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产品</a:t>
              </a:r>
              <a:endParaRPr kumimoji="0" lang="en-US"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endParaRPr>
            </a:p>
          </p:txBody>
        </p:sp>
        <p:sp>
          <p:nvSpPr>
            <p:cNvPr id="285" name="矩形 284">
              <a:extLst>
                <a:ext uri="{FF2B5EF4-FFF2-40B4-BE49-F238E27FC236}">
                  <a16:creationId xmlns:a16="http://schemas.microsoft.com/office/drawing/2014/main" id="{55B14859-3208-4F41-B33E-582FEF7587F1}"/>
                </a:ext>
              </a:extLst>
            </p:cNvPr>
            <p:cNvSpPr/>
            <p:nvPr/>
          </p:nvSpPr>
          <p:spPr>
            <a:xfrm>
              <a:off x="2769557" y="4269759"/>
              <a:ext cx="703955" cy="349863"/>
            </a:xfrm>
            <a:prstGeom prst="rect">
              <a:avLst/>
            </a:prstGeom>
            <a:noFill/>
            <a:ln w="12700" cap="flat" cmpd="sng" algn="ctr">
              <a:solidFill>
                <a:srgbClr val="4F81BD"/>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子产品</a:t>
              </a:r>
              <a:endParaRPr kumimoji="0" lang="en-US"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endParaRPr>
            </a:p>
          </p:txBody>
        </p:sp>
        <p:sp>
          <p:nvSpPr>
            <p:cNvPr id="286" name="矩形 285">
              <a:extLst>
                <a:ext uri="{FF2B5EF4-FFF2-40B4-BE49-F238E27FC236}">
                  <a16:creationId xmlns:a16="http://schemas.microsoft.com/office/drawing/2014/main" id="{7D9A2101-7166-47D4-B116-4F83619289E0}"/>
                </a:ext>
              </a:extLst>
            </p:cNvPr>
            <p:cNvSpPr/>
            <p:nvPr/>
          </p:nvSpPr>
          <p:spPr>
            <a:xfrm>
              <a:off x="2769557" y="5017314"/>
              <a:ext cx="703955" cy="349863"/>
            </a:xfrm>
            <a:prstGeom prst="rect">
              <a:avLst/>
            </a:prstGeom>
            <a:noFill/>
            <a:ln w="12700" cap="flat" cmpd="sng" algn="ctr">
              <a:solidFill>
                <a:srgbClr val="C00000"/>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应用系统模块</a:t>
              </a:r>
              <a:endParaRPr kumimoji="0" lang="en-US"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endParaRPr>
            </a:p>
          </p:txBody>
        </p:sp>
        <p:cxnSp>
          <p:nvCxnSpPr>
            <p:cNvPr id="287" name="直接箭头连接符 286">
              <a:extLst>
                <a:ext uri="{FF2B5EF4-FFF2-40B4-BE49-F238E27FC236}">
                  <a16:creationId xmlns:a16="http://schemas.microsoft.com/office/drawing/2014/main" id="{3EF54787-0E59-4F1F-9F3B-DD543ACBB606}"/>
                </a:ext>
              </a:extLst>
            </p:cNvPr>
            <p:cNvCxnSpPr>
              <a:stCxn id="284" idx="2"/>
              <a:endCxn id="285" idx="0"/>
            </p:cNvCxnSpPr>
            <p:nvPr/>
          </p:nvCxnSpPr>
          <p:spPr>
            <a:xfrm>
              <a:off x="3121535" y="4037182"/>
              <a:ext cx="0" cy="232577"/>
            </a:xfrm>
            <a:prstGeom prst="straightConnector1">
              <a:avLst/>
            </a:prstGeom>
            <a:noFill/>
            <a:ln w="9525" cap="flat" cmpd="sng" algn="ctr">
              <a:solidFill>
                <a:srgbClr val="4F81BD">
                  <a:shade val="95000"/>
                  <a:satMod val="105000"/>
                </a:srgbClr>
              </a:solidFill>
              <a:prstDash val="solid"/>
              <a:tailEnd type="triangle"/>
            </a:ln>
            <a:effectLst/>
          </p:spPr>
        </p:cxnSp>
        <p:sp>
          <p:nvSpPr>
            <p:cNvPr id="288" name="矩形 287">
              <a:extLst>
                <a:ext uri="{FF2B5EF4-FFF2-40B4-BE49-F238E27FC236}">
                  <a16:creationId xmlns:a16="http://schemas.microsoft.com/office/drawing/2014/main" id="{77D8844C-4D85-4587-80D5-5ED1411C4F66}"/>
                </a:ext>
              </a:extLst>
            </p:cNvPr>
            <p:cNvSpPr/>
            <p:nvPr/>
          </p:nvSpPr>
          <p:spPr>
            <a:xfrm>
              <a:off x="3724268" y="3686759"/>
              <a:ext cx="703955" cy="349863"/>
            </a:xfrm>
            <a:prstGeom prst="rect">
              <a:avLst/>
            </a:prstGeom>
            <a:noFill/>
            <a:ln w="12700" cap="flat" cmpd="sng" algn="ctr">
              <a:solidFill>
                <a:srgbClr val="4F81BD"/>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技术组件</a:t>
              </a:r>
              <a:endParaRPr kumimoji="0" lang="en-US"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endParaRPr>
            </a:p>
          </p:txBody>
        </p:sp>
        <p:sp>
          <p:nvSpPr>
            <p:cNvPr id="289" name="矩形 288">
              <a:extLst>
                <a:ext uri="{FF2B5EF4-FFF2-40B4-BE49-F238E27FC236}">
                  <a16:creationId xmlns:a16="http://schemas.microsoft.com/office/drawing/2014/main" id="{EF4E0B2D-7C9D-4BB4-B419-0FDED40A28FF}"/>
                </a:ext>
              </a:extLst>
            </p:cNvPr>
            <p:cNvSpPr/>
            <p:nvPr/>
          </p:nvSpPr>
          <p:spPr>
            <a:xfrm>
              <a:off x="3724268" y="5017314"/>
              <a:ext cx="703955" cy="349863"/>
            </a:xfrm>
            <a:prstGeom prst="rect">
              <a:avLst/>
            </a:prstGeom>
            <a:noFill/>
            <a:ln w="12700" cap="flat" cmpd="sng" algn="ctr">
              <a:solidFill>
                <a:srgbClr val="4F81BD"/>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技术服务</a:t>
              </a:r>
              <a:endParaRPr kumimoji="0" lang="en-US"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endParaRPr>
            </a:p>
          </p:txBody>
        </p:sp>
        <p:sp>
          <p:nvSpPr>
            <p:cNvPr id="290" name="矩形 289">
              <a:extLst>
                <a:ext uri="{FF2B5EF4-FFF2-40B4-BE49-F238E27FC236}">
                  <a16:creationId xmlns:a16="http://schemas.microsoft.com/office/drawing/2014/main" id="{1444CF8B-B39C-4DEC-BC24-D4F1AABF1434}"/>
                </a:ext>
              </a:extLst>
            </p:cNvPr>
            <p:cNvSpPr/>
            <p:nvPr/>
          </p:nvSpPr>
          <p:spPr>
            <a:xfrm>
              <a:off x="675122" y="4319572"/>
              <a:ext cx="694686" cy="349473"/>
            </a:xfrm>
            <a:prstGeom prst="rect">
              <a:avLst/>
            </a:prstGeom>
            <a:noFill/>
            <a:ln w="12700" cap="flat" cmpd="sng" algn="ctr">
              <a:solidFill>
                <a:srgbClr val="C00000"/>
              </a:solidFill>
              <a:prstDash val="solid"/>
            </a:ln>
            <a:effectLst/>
          </p:spPr>
          <p:txBody>
            <a:bodyPr lIns="35987" rIns="35987"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Times New Roman" panose="02020603050405020304" pitchFamily="18" charset="0"/>
                </a:rPr>
                <a:t>业务能力</a:t>
              </a:r>
              <a:endParaRPr kumimoji="0" lang="zh-CN" altLang="zh-CN" sz="800" b="0"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cxnSp>
          <p:nvCxnSpPr>
            <p:cNvPr id="291" name="直接箭头连接符 290">
              <a:extLst>
                <a:ext uri="{FF2B5EF4-FFF2-40B4-BE49-F238E27FC236}">
                  <a16:creationId xmlns:a16="http://schemas.microsoft.com/office/drawing/2014/main" id="{AD1A3FEA-B3BB-4DE1-BDA9-2600EB2B1A3D}"/>
                </a:ext>
              </a:extLst>
            </p:cNvPr>
            <p:cNvCxnSpPr>
              <a:stCxn id="290" idx="2"/>
              <a:endCxn id="275" idx="0"/>
            </p:cNvCxnSpPr>
            <p:nvPr/>
          </p:nvCxnSpPr>
          <p:spPr>
            <a:xfrm>
              <a:off x="1022464" y="4669045"/>
              <a:ext cx="1" cy="348269"/>
            </a:xfrm>
            <a:prstGeom prst="straightConnector1">
              <a:avLst/>
            </a:prstGeom>
            <a:noFill/>
            <a:ln w="9525" cap="flat" cmpd="sng" algn="ctr">
              <a:solidFill>
                <a:srgbClr val="4F81BD">
                  <a:shade val="95000"/>
                  <a:satMod val="105000"/>
                </a:srgbClr>
              </a:solidFill>
              <a:prstDash val="solid"/>
              <a:tailEnd type="triangle"/>
            </a:ln>
            <a:effectLst/>
          </p:spPr>
        </p:cxnSp>
        <p:sp>
          <p:nvSpPr>
            <p:cNvPr id="292" name="文本框 291">
              <a:extLst>
                <a:ext uri="{FF2B5EF4-FFF2-40B4-BE49-F238E27FC236}">
                  <a16:creationId xmlns:a16="http://schemas.microsoft.com/office/drawing/2014/main" id="{8B5FB2F4-D718-469C-862F-33CAD5E004C9}"/>
                </a:ext>
              </a:extLst>
            </p:cNvPr>
            <p:cNvSpPr txBox="1"/>
            <p:nvPr/>
          </p:nvSpPr>
          <p:spPr>
            <a:xfrm>
              <a:off x="1218231" y="5005107"/>
              <a:ext cx="77797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BI</a:t>
              </a: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输入</a:t>
              </a:r>
            </a:p>
          </p:txBody>
        </p:sp>
        <p:sp>
          <p:nvSpPr>
            <p:cNvPr id="293" name="矩形 292">
              <a:extLst>
                <a:ext uri="{FF2B5EF4-FFF2-40B4-BE49-F238E27FC236}">
                  <a16:creationId xmlns:a16="http://schemas.microsoft.com/office/drawing/2014/main" id="{B13007AC-0ACE-4C38-BD67-2564F014C59F}"/>
                </a:ext>
              </a:extLst>
            </p:cNvPr>
            <p:cNvSpPr/>
            <p:nvPr/>
          </p:nvSpPr>
          <p:spPr>
            <a:xfrm>
              <a:off x="1664359" y="3346203"/>
              <a:ext cx="995250" cy="3394114"/>
            </a:xfrm>
            <a:prstGeom prst="rect">
              <a:avLst/>
            </a:prstGeom>
            <a:noFill/>
            <a:ln w="6350" cap="flat" cmpd="sng" algn="ctr">
              <a:solidFill>
                <a:srgbClr val="4F81BD">
                  <a:lumMod val="20000"/>
                  <a:lumOff val="80000"/>
                </a:srgbClr>
              </a:solidFill>
              <a:prstDash val="solid"/>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700" b="1" i="0" u="none" strike="noStrike" kern="0" cap="none" spc="0" normalizeH="0" baseline="0" noProof="0" dirty="0">
                <a:ln>
                  <a:noFill/>
                </a:ln>
                <a:solidFill>
                  <a:srgbClr val="000000"/>
                </a:solidFill>
                <a:effectLst/>
                <a:uLnTx/>
                <a:uFillTx/>
                <a:latin typeface="FrutigerNext LT Medium"/>
                <a:ea typeface="华文细黑"/>
              </a:endParaRPr>
            </a:p>
          </p:txBody>
        </p:sp>
        <p:sp>
          <p:nvSpPr>
            <p:cNvPr id="294" name="矩形 293">
              <a:extLst>
                <a:ext uri="{FF2B5EF4-FFF2-40B4-BE49-F238E27FC236}">
                  <a16:creationId xmlns:a16="http://schemas.microsoft.com/office/drawing/2014/main" id="{46BD4FDD-4552-4B2C-856E-94FC578FDF1D}"/>
                </a:ext>
              </a:extLst>
            </p:cNvPr>
            <p:cNvSpPr/>
            <p:nvPr/>
          </p:nvSpPr>
          <p:spPr>
            <a:xfrm>
              <a:off x="2685922" y="3346203"/>
              <a:ext cx="861243" cy="3394114"/>
            </a:xfrm>
            <a:prstGeom prst="rect">
              <a:avLst/>
            </a:prstGeom>
            <a:noFill/>
            <a:ln w="6350" cap="flat" cmpd="sng" algn="ctr">
              <a:solidFill>
                <a:srgbClr val="4F81BD">
                  <a:lumMod val="20000"/>
                  <a:lumOff val="80000"/>
                </a:srgbClr>
              </a:solidFill>
              <a:prstDash val="solid"/>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700" b="1" i="0" u="none" strike="noStrike" kern="0" cap="none" spc="0" normalizeH="0" baseline="0" noProof="0" dirty="0">
                <a:ln>
                  <a:noFill/>
                </a:ln>
                <a:solidFill>
                  <a:srgbClr val="000000"/>
                </a:solidFill>
                <a:effectLst/>
                <a:uLnTx/>
                <a:uFillTx/>
                <a:latin typeface="FrutigerNext LT Medium"/>
                <a:ea typeface="华文细黑"/>
              </a:endParaRPr>
            </a:p>
          </p:txBody>
        </p:sp>
        <p:sp>
          <p:nvSpPr>
            <p:cNvPr id="295" name="矩形 294">
              <a:extLst>
                <a:ext uri="{FF2B5EF4-FFF2-40B4-BE49-F238E27FC236}">
                  <a16:creationId xmlns:a16="http://schemas.microsoft.com/office/drawing/2014/main" id="{DE6FF1C2-05C8-4678-8128-842FB9CBFBC6}"/>
                </a:ext>
              </a:extLst>
            </p:cNvPr>
            <p:cNvSpPr/>
            <p:nvPr/>
          </p:nvSpPr>
          <p:spPr>
            <a:xfrm>
              <a:off x="3597229" y="3342222"/>
              <a:ext cx="799499" cy="3394114"/>
            </a:xfrm>
            <a:prstGeom prst="rect">
              <a:avLst/>
            </a:prstGeom>
            <a:noFill/>
            <a:ln w="6350" cap="flat" cmpd="sng" algn="ctr">
              <a:solidFill>
                <a:srgbClr val="4F81BD">
                  <a:lumMod val="20000"/>
                  <a:lumOff val="80000"/>
                </a:srgbClr>
              </a:solidFill>
              <a:prstDash val="solid"/>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700" b="1" i="0" u="none" strike="noStrike" kern="0" cap="none" spc="0" normalizeH="0" baseline="0" noProof="0" dirty="0">
                <a:ln>
                  <a:noFill/>
                </a:ln>
                <a:solidFill>
                  <a:srgbClr val="000000"/>
                </a:solidFill>
                <a:effectLst/>
                <a:uLnTx/>
                <a:uFillTx/>
                <a:latin typeface="FrutigerNext LT Medium"/>
                <a:ea typeface="华文细黑"/>
              </a:endParaRPr>
            </a:p>
          </p:txBody>
        </p:sp>
        <p:sp>
          <p:nvSpPr>
            <p:cNvPr id="296" name="文本框 295">
              <a:extLst>
                <a:ext uri="{FF2B5EF4-FFF2-40B4-BE49-F238E27FC236}">
                  <a16:creationId xmlns:a16="http://schemas.microsoft.com/office/drawing/2014/main" id="{DCA1A08B-4177-4491-9D97-1B9620C75425}"/>
                </a:ext>
              </a:extLst>
            </p:cNvPr>
            <p:cNvSpPr txBox="1"/>
            <p:nvPr/>
          </p:nvSpPr>
          <p:spPr>
            <a:xfrm>
              <a:off x="1808711" y="3389308"/>
              <a:ext cx="796524"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信息架构</a:t>
              </a:r>
              <a:endParaRPr kumimoji="0" lang="en-US" sz="1000" b="1"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sp>
          <p:nvSpPr>
            <p:cNvPr id="297" name="文本框 296">
              <a:extLst>
                <a:ext uri="{FF2B5EF4-FFF2-40B4-BE49-F238E27FC236}">
                  <a16:creationId xmlns:a16="http://schemas.microsoft.com/office/drawing/2014/main" id="{BF742183-8A1F-4EFF-A44D-E36977CEAEAD}"/>
                </a:ext>
              </a:extLst>
            </p:cNvPr>
            <p:cNvSpPr txBox="1"/>
            <p:nvPr/>
          </p:nvSpPr>
          <p:spPr>
            <a:xfrm>
              <a:off x="2718282" y="3375683"/>
              <a:ext cx="796524"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应用架构</a:t>
              </a:r>
              <a:endParaRPr kumimoji="0" lang="en-US" sz="1000" b="1"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sp>
          <p:nvSpPr>
            <p:cNvPr id="298" name="文本框 297">
              <a:extLst>
                <a:ext uri="{FF2B5EF4-FFF2-40B4-BE49-F238E27FC236}">
                  <a16:creationId xmlns:a16="http://schemas.microsoft.com/office/drawing/2014/main" id="{AFC6761A-2460-472A-BE67-D7D38D474897}"/>
                </a:ext>
              </a:extLst>
            </p:cNvPr>
            <p:cNvSpPr txBox="1"/>
            <p:nvPr/>
          </p:nvSpPr>
          <p:spPr>
            <a:xfrm>
              <a:off x="3597229" y="3389307"/>
              <a:ext cx="796524"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技术架构</a:t>
              </a:r>
              <a:endParaRPr kumimoji="0" lang="en-US" sz="1000" b="1"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cxnSp>
          <p:nvCxnSpPr>
            <p:cNvPr id="299" name="直接箭头连接符 298">
              <a:extLst>
                <a:ext uri="{FF2B5EF4-FFF2-40B4-BE49-F238E27FC236}">
                  <a16:creationId xmlns:a16="http://schemas.microsoft.com/office/drawing/2014/main" id="{B44D82BB-6BDB-402C-B915-251FA86550AE}"/>
                </a:ext>
              </a:extLst>
            </p:cNvPr>
            <p:cNvCxnSpPr>
              <a:stCxn id="288" idx="2"/>
              <a:endCxn id="289" idx="0"/>
            </p:cNvCxnSpPr>
            <p:nvPr/>
          </p:nvCxnSpPr>
          <p:spPr>
            <a:xfrm>
              <a:off x="4076246" y="4036623"/>
              <a:ext cx="0" cy="98069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00" name="直接箭头连接符 299">
              <a:extLst>
                <a:ext uri="{FF2B5EF4-FFF2-40B4-BE49-F238E27FC236}">
                  <a16:creationId xmlns:a16="http://schemas.microsoft.com/office/drawing/2014/main" id="{00162DE7-015F-4E5C-9D7D-CA5F7517E8DD}"/>
                </a:ext>
              </a:extLst>
            </p:cNvPr>
            <p:cNvCxnSpPr>
              <a:stCxn id="285" idx="2"/>
              <a:endCxn id="286" idx="0"/>
            </p:cNvCxnSpPr>
            <p:nvPr/>
          </p:nvCxnSpPr>
          <p:spPr>
            <a:xfrm>
              <a:off x="3121535" y="4619623"/>
              <a:ext cx="0" cy="397692"/>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01" name="直接箭头连接符 300">
              <a:extLst>
                <a:ext uri="{FF2B5EF4-FFF2-40B4-BE49-F238E27FC236}">
                  <a16:creationId xmlns:a16="http://schemas.microsoft.com/office/drawing/2014/main" id="{A9FCD26B-E911-479E-859E-F55E205781F6}"/>
                </a:ext>
              </a:extLst>
            </p:cNvPr>
            <p:cNvCxnSpPr>
              <a:stCxn id="289" idx="1"/>
              <a:endCxn id="286" idx="3"/>
            </p:cNvCxnSpPr>
            <p:nvPr/>
          </p:nvCxnSpPr>
          <p:spPr>
            <a:xfrm flipH="1">
              <a:off x="3473513" y="5192246"/>
              <a:ext cx="250756" cy="0"/>
            </a:xfrm>
            <a:prstGeom prst="straightConnector1">
              <a:avLst/>
            </a:prstGeom>
            <a:noFill/>
            <a:ln w="9525" cap="flat" cmpd="sng" algn="ctr">
              <a:solidFill>
                <a:srgbClr val="C00000"/>
              </a:solidFill>
              <a:prstDash val="solid"/>
              <a:tailEnd type="triangle"/>
            </a:ln>
            <a:effectLst/>
          </p:spPr>
        </p:cxnSp>
        <p:sp>
          <p:nvSpPr>
            <p:cNvPr id="302" name="文本框 301">
              <a:extLst>
                <a:ext uri="{FF2B5EF4-FFF2-40B4-BE49-F238E27FC236}">
                  <a16:creationId xmlns:a16="http://schemas.microsoft.com/office/drawing/2014/main" id="{9381F2A6-135C-4F78-AB23-4B7A4CD6BD4D}"/>
                </a:ext>
              </a:extLst>
            </p:cNvPr>
            <p:cNvSpPr txBox="1"/>
            <p:nvPr/>
          </p:nvSpPr>
          <p:spPr>
            <a:xfrm>
              <a:off x="3420849" y="5218445"/>
              <a:ext cx="36051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支撑</a:t>
              </a:r>
            </a:p>
          </p:txBody>
        </p:sp>
        <p:cxnSp>
          <p:nvCxnSpPr>
            <p:cNvPr id="303" name="肘形连接符 83">
              <a:extLst>
                <a:ext uri="{FF2B5EF4-FFF2-40B4-BE49-F238E27FC236}">
                  <a16:creationId xmlns:a16="http://schemas.microsoft.com/office/drawing/2014/main" id="{E8A45C16-0188-4889-98CF-DB90C1A102A2}"/>
                </a:ext>
              </a:extLst>
            </p:cNvPr>
            <p:cNvCxnSpPr>
              <a:endCxn id="286" idx="2"/>
            </p:cNvCxnSpPr>
            <p:nvPr/>
          </p:nvCxnSpPr>
          <p:spPr>
            <a:xfrm>
              <a:off x="675121" y="4405983"/>
              <a:ext cx="2446413" cy="961195"/>
            </a:xfrm>
            <a:prstGeom prst="bentConnector4">
              <a:avLst>
                <a:gd name="adj1" fmla="val -8974"/>
                <a:gd name="adj2" fmla="val 146548"/>
              </a:avLst>
            </a:prstGeom>
            <a:noFill/>
            <a:ln w="9525" cap="flat" cmpd="sng" algn="ctr">
              <a:solidFill>
                <a:srgbClr val="C00000"/>
              </a:solidFill>
              <a:prstDash val="solid"/>
              <a:headEnd type="none" w="med" len="med"/>
              <a:tailEnd type="none" w="med" len="med"/>
            </a:ln>
            <a:effectLst/>
          </p:spPr>
        </p:cxnSp>
        <p:cxnSp>
          <p:nvCxnSpPr>
            <p:cNvPr id="304" name="直接箭头连接符 303">
              <a:extLst>
                <a:ext uri="{FF2B5EF4-FFF2-40B4-BE49-F238E27FC236}">
                  <a16:creationId xmlns:a16="http://schemas.microsoft.com/office/drawing/2014/main" id="{57C31185-8A40-4661-8CF4-E458BBE39768}"/>
                </a:ext>
              </a:extLst>
            </p:cNvPr>
            <p:cNvCxnSpPr>
              <a:stCxn id="275" idx="3"/>
              <a:endCxn id="281" idx="1"/>
            </p:cNvCxnSpPr>
            <p:nvPr/>
          </p:nvCxnSpPr>
          <p:spPr>
            <a:xfrm>
              <a:off x="1364973" y="5192051"/>
              <a:ext cx="462576" cy="195"/>
            </a:xfrm>
            <a:prstGeom prst="straightConnector1">
              <a:avLst/>
            </a:prstGeom>
            <a:noFill/>
            <a:ln w="9525" cap="flat" cmpd="sng" algn="ctr">
              <a:solidFill>
                <a:srgbClr val="C00000"/>
              </a:solidFill>
              <a:prstDash val="solid"/>
              <a:tailEnd type="triangle"/>
            </a:ln>
            <a:effectLst/>
          </p:spPr>
        </p:cxnSp>
        <p:cxnSp>
          <p:nvCxnSpPr>
            <p:cNvPr id="305" name="肘形连接符 85">
              <a:extLst>
                <a:ext uri="{FF2B5EF4-FFF2-40B4-BE49-F238E27FC236}">
                  <a16:creationId xmlns:a16="http://schemas.microsoft.com/office/drawing/2014/main" id="{38BD858C-DD7E-43DF-8418-F4159E88A395}"/>
                </a:ext>
              </a:extLst>
            </p:cNvPr>
            <p:cNvCxnSpPr>
              <a:stCxn id="290" idx="1"/>
              <a:endCxn id="281" idx="2"/>
            </p:cNvCxnSpPr>
            <p:nvPr/>
          </p:nvCxnSpPr>
          <p:spPr>
            <a:xfrm rot="10800000" flipH="1" flipV="1">
              <a:off x="675122" y="4494308"/>
              <a:ext cx="1504404" cy="872870"/>
            </a:xfrm>
            <a:prstGeom prst="bentConnector4">
              <a:avLst>
                <a:gd name="adj1" fmla="val -5755"/>
                <a:gd name="adj2" fmla="val 127691"/>
              </a:avLst>
            </a:prstGeom>
            <a:noFill/>
            <a:ln w="9525" cap="flat" cmpd="sng" algn="ctr">
              <a:solidFill>
                <a:srgbClr val="C00000"/>
              </a:solidFill>
              <a:prstDash val="solid"/>
              <a:headEnd type="none" w="med" len="med"/>
              <a:tailEnd type="none" w="med" len="med"/>
            </a:ln>
            <a:effectLst/>
          </p:spPr>
        </p:cxnSp>
        <p:cxnSp>
          <p:nvCxnSpPr>
            <p:cNvPr id="306" name="直接连接符 305">
              <a:extLst>
                <a:ext uri="{FF2B5EF4-FFF2-40B4-BE49-F238E27FC236}">
                  <a16:creationId xmlns:a16="http://schemas.microsoft.com/office/drawing/2014/main" id="{1AB130F7-898C-4486-83C5-48C9E6766792}"/>
                </a:ext>
              </a:extLst>
            </p:cNvPr>
            <p:cNvCxnSpPr>
              <a:stCxn id="281" idx="3"/>
              <a:endCxn id="286" idx="1"/>
            </p:cNvCxnSpPr>
            <p:nvPr/>
          </p:nvCxnSpPr>
          <p:spPr>
            <a:xfrm>
              <a:off x="2531503" y="5192246"/>
              <a:ext cx="238054" cy="0"/>
            </a:xfrm>
            <a:prstGeom prst="line">
              <a:avLst/>
            </a:prstGeom>
            <a:noFill/>
            <a:ln w="9525" cap="flat" cmpd="sng" algn="ctr">
              <a:solidFill>
                <a:srgbClr val="C00000"/>
              </a:solidFill>
              <a:prstDash val="solid"/>
            </a:ln>
            <a:effectLst/>
          </p:spPr>
        </p:cxnSp>
        <p:sp>
          <p:nvSpPr>
            <p:cNvPr id="2" name="矩形 1">
              <a:extLst>
                <a:ext uri="{FF2B5EF4-FFF2-40B4-BE49-F238E27FC236}">
                  <a16:creationId xmlns:a16="http://schemas.microsoft.com/office/drawing/2014/main" id="{1698E961-69C6-48E8-8FE6-137BBCE0B7BA}"/>
                </a:ext>
              </a:extLst>
            </p:cNvPr>
            <p:cNvSpPr/>
            <p:nvPr/>
          </p:nvSpPr>
          <p:spPr>
            <a:xfrm>
              <a:off x="304630" y="5829388"/>
              <a:ext cx="1328234" cy="691087"/>
            </a:xfrm>
            <a:prstGeom prst="rect">
              <a:avLst/>
            </a:prstGeom>
          </p:spPr>
          <p:txBody>
            <a:bodyPr wrap="square">
              <a:spAutoFit/>
            </a:bodyPr>
            <a:lstStyle/>
            <a:p>
              <a:pPr defTabSz="601106">
                <a:lnSpc>
                  <a:spcPct val="150000"/>
                </a:lnSpc>
                <a:defRPr/>
              </a:pPr>
              <a:r>
                <a:rPr lang="zh-CN" altLang="en-US" sz="900" b="1" kern="0" dirty="0">
                  <a:solidFill>
                    <a:srgbClr val="0070C0"/>
                  </a:solidFill>
                  <a:latin typeface="微软雅黑" panose="020B0503020204020204" pitchFamily="34" charset="-122"/>
                  <a:ea typeface="微软雅黑" panose="020B0503020204020204" pitchFamily="34" charset="-122"/>
                </a:rPr>
                <a:t>描述价值流、业务能力、</a:t>
              </a:r>
              <a:r>
                <a:rPr lang="en-US" altLang="zh-CN" sz="900" b="1" kern="0" dirty="0">
                  <a:solidFill>
                    <a:srgbClr val="0070C0"/>
                  </a:solidFill>
                  <a:latin typeface="微软雅黑" panose="020B0503020204020204" pitchFamily="34" charset="-122"/>
                  <a:ea typeface="微软雅黑" panose="020B0503020204020204" pitchFamily="34" charset="-122"/>
                </a:rPr>
                <a:t>BPA</a:t>
              </a:r>
              <a:r>
                <a:rPr lang="zh-CN" altLang="en-US" sz="900" b="1" kern="0" dirty="0">
                  <a:solidFill>
                    <a:srgbClr val="0070C0"/>
                  </a:solidFill>
                  <a:latin typeface="微软雅黑" panose="020B0503020204020204" pitchFamily="34" charset="-122"/>
                  <a:ea typeface="微软雅黑" panose="020B0503020204020204" pitchFamily="34" charset="-122"/>
                </a:rPr>
                <a:t>、业务流程、业务场景、角色与职责</a:t>
              </a:r>
            </a:p>
          </p:txBody>
        </p:sp>
      </p:grpSp>
      <p:grpSp>
        <p:nvGrpSpPr>
          <p:cNvPr id="383" name="组合 382">
            <a:extLst>
              <a:ext uri="{FF2B5EF4-FFF2-40B4-BE49-F238E27FC236}">
                <a16:creationId xmlns:a16="http://schemas.microsoft.com/office/drawing/2014/main" id="{84841300-BDCF-48FA-B9E5-0F1B1F10C3B1}"/>
              </a:ext>
            </a:extLst>
          </p:cNvPr>
          <p:cNvGrpSpPr/>
          <p:nvPr/>
        </p:nvGrpSpPr>
        <p:grpSpPr>
          <a:xfrm>
            <a:off x="304199" y="1102052"/>
            <a:ext cx="7413729" cy="2864202"/>
            <a:chOff x="2950377" y="965439"/>
            <a:chExt cx="8390534" cy="5296365"/>
          </a:xfrm>
        </p:grpSpPr>
        <p:sp>
          <p:nvSpPr>
            <p:cNvPr id="385" name="文本框 384">
              <a:extLst>
                <a:ext uri="{FF2B5EF4-FFF2-40B4-BE49-F238E27FC236}">
                  <a16:creationId xmlns:a16="http://schemas.microsoft.com/office/drawing/2014/main" id="{FF2D8857-D327-4ACF-8BCF-737C8FB311C0}"/>
                </a:ext>
              </a:extLst>
            </p:cNvPr>
            <p:cNvSpPr txBox="1"/>
            <p:nvPr/>
          </p:nvSpPr>
          <p:spPr>
            <a:xfrm>
              <a:off x="9351375" y="965439"/>
              <a:ext cx="1749851" cy="461382"/>
            </a:xfrm>
            <a:prstGeom prst="rect">
              <a:avLst/>
            </a:prstGeom>
            <a:noFill/>
          </p:spPr>
          <p:txBody>
            <a:bodyPr wrap="square" rtlCol="0">
              <a:spAutoFit/>
            </a:bodyPr>
            <a:lstStyle>
              <a:defPPr>
                <a:defRPr lang="zh-CN"/>
              </a:defPPr>
              <a:lvl1pPr algn="ctr">
                <a:defRPr b="1">
                  <a:solidFill>
                    <a:srgbClr val="C00000"/>
                  </a:solidFill>
                  <a:latin typeface="微软雅黑" panose="020B0503020204020204" pitchFamily="34" charset="-122"/>
                  <a:ea typeface="微软雅黑" panose="020B0503020204020204" pitchFamily="34" charset="-122"/>
                </a:defRPr>
              </a:lvl1pPr>
            </a:lstStyle>
            <a:p>
              <a:pPr marL="0" marR="0" lvl="0" indent="0" algn="ctr" defTabSz="685326"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做正确的事情</a:t>
              </a:r>
              <a:endParaRPr kumimoji="0" lang="en-US" altLang="zh-CN"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86" name="文本框 385">
              <a:extLst>
                <a:ext uri="{FF2B5EF4-FFF2-40B4-BE49-F238E27FC236}">
                  <a16:creationId xmlns:a16="http://schemas.microsoft.com/office/drawing/2014/main" id="{B98370F6-A641-4918-9849-8F90675B6B3C}"/>
                </a:ext>
              </a:extLst>
            </p:cNvPr>
            <p:cNvSpPr txBox="1"/>
            <p:nvPr/>
          </p:nvSpPr>
          <p:spPr>
            <a:xfrm>
              <a:off x="9285131" y="3844094"/>
              <a:ext cx="1837537" cy="4613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正确的做事</a:t>
              </a:r>
              <a:endParaRPr kumimoji="0" lang="en-US" altLang="zh-CN"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cxnSp>
          <p:nvCxnSpPr>
            <p:cNvPr id="387" name="直接连接符 386">
              <a:extLst>
                <a:ext uri="{FF2B5EF4-FFF2-40B4-BE49-F238E27FC236}">
                  <a16:creationId xmlns:a16="http://schemas.microsoft.com/office/drawing/2014/main" id="{D5E4BC24-EB03-45A1-B6B0-AFBFBE41DD77}"/>
                </a:ext>
              </a:extLst>
            </p:cNvPr>
            <p:cNvCxnSpPr/>
            <p:nvPr/>
          </p:nvCxnSpPr>
          <p:spPr>
            <a:xfrm flipV="1">
              <a:off x="3192438" y="3231861"/>
              <a:ext cx="7798524" cy="0"/>
            </a:xfrm>
            <a:prstGeom prst="line">
              <a:avLst/>
            </a:prstGeom>
            <a:noFill/>
            <a:ln w="25400" cap="flat" cmpd="sng" algn="ctr">
              <a:solidFill>
                <a:srgbClr val="5B9BD5"/>
              </a:solidFill>
              <a:prstDash val="solid"/>
              <a:miter lim="800000"/>
            </a:ln>
            <a:effectLst/>
          </p:spPr>
        </p:cxnSp>
        <p:sp>
          <p:nvSpPr>
            <p:cNvPr id="388" name="圆角矩形 30">
              <a:extLst>
                <a:ext uri="{FF2B5EF4-FFF2-40B4-BE49-F238E27FC236}">
                  <a16:creationId xmlns:a16="http://schemas.microsoft.com/office/drawing/2014/main" id="{EB127B52-EB64-42C9-960D-5C03A319138E}"/>
                </a:ext>
              </a:extLst>
            </p:cNvPr>
            <p:cNvSpPr/>
            <p:nvPr/>
          </p:nvSpPr>
          <p:spPr>
            <a:xfrm>
              <a:off x="4924718" y="1448562"/>
              <a:ext cx="2086912" cy="829404"/>
            </a:xfrm>
            <a:prstGeom prst="roundRect">
              <a:avLst/>
            </a:prstGeom>
            <a:solidFill>
              <a:srgbClr val="CCEC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业务架构（</a:t>
              </a:r>
              <a:r>
                <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BA</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p>
          </p:txBody>
        </p:sp>
        <p:sp>
          <p:nvSpPr>
            <p:cNvPr id="389" name="圆角矩形 31">
              <a:extLst>
                <a:ext uri="{FF2B5EF4-FFF2-40B4-BE49-F238E27FC236}">
                  <a16:creationId xmlns:a16="http://schemas.microsoft.com/office/drawing/2014/main" id="{0EFAFDF6-B76C-4D8E-A24B-7C69EA3AA937}"/>
                </a:ext>
              </a:extLst>
            </p:cNvPr>
            <p:cNvSpPr/>
            <p:nvPr/>
          </p:nvSpPr>
          <p:spPr>
            <a:xfrm>
              <a:off x="3241688" y="3368763"/>
              <a:ext cx="2086912" cy="829404"/>
            </a:xfrm>
            <a:prstGeom prst="roundRect">
              <a:avLst/>
            </a:prstGeom>
            <a:solidFill>
              <a:srgbClr val="CCEC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信息架构（</a:t>
              </a:r>
              <a:r>
                <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IA</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p>
          </p:txBody>
        </p:sp>
        <p:sp>
          <p:nvSpPr>
            <p:cNvPr id="390" name="圆角矩形 32">
              <a:extLst>
                <a:ext uri="{FF2B5EF4-FFF2-40B4-BE49-F238E27FC236}">
                  <a16:creationId xmlns:a16="http://schemas.microsoft.com/office/drawing/2014/main" id="{E44669AD-20AB-4AB3-9F0B-AE9EE01D403C}"/>
                </a:ext>
              </a:extLst>
            </p:cNvPr>
            <p:cNvSpPr/>
            <p:nvPr/>
          </p:nvSpPr>
          <p:spPr>
            <a:xfrm>
              <a:off x="6630456" y="3381046"/>
              <a:ext cx="2086912" cy="829404"/>
            </a:xfrm>
            <a:prstGeom prst="roundRect">
              <a:avLst/>
            </a:prstGeom>
            <a:solidFill>
              <a:srgbClr val="CCEC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应用架构（</a:t>
              </a:r>
              <a:r>
                <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AA</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p>
          </p:txBody>
        </p:sp>
        <p:sp>
          <p:nvSpPr>
            <p:cNvPr id="391" name="圆角矩形 33">
              <a:extLst>
                <a:ext uri="{FF2B5EF4-FFF2-40B4-BE49-F238E27FC236}">
                  <a16:creationId xmlns:a16="http://schemas.microsoft.com/office/drawing/2014/main" id="{1C9FB70D-9326-404A-91E6-2EDC092675CE}"/>
                </a:ext>
              </a:extLst>
            </p:cNvPr>
            <p:cNvSpPr/>
            <p:nvPr/>
          </p:nvSpPr>
          <p:spPr>
            <a:xfrm>
              <a:off x="4912385" y="5065399"/>
              <a:ext cx="2086912" cy="829404"/>
            </a:xfrm>
            <a:prstGeom prst="roundRect">
              <a:avLst/>
            </a:prstGeom>
            <a:solidFill>
              <a:srgbClr val="CCEC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技术架构（</a:t>
              </a:r>
              <a:r>
                <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TA</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p>
          </p:txBody>
        </p:sp>
        <p:sp>
          <p:nvSpPr>
            <p:cNvPr id="392" name="下箭头 34">
              <a:extLst>
                <a:ext uri="{FF2B5EF4-FFF2-40B4-BE49-F238E27FC236}">
                  <a16:creationId xmlns:a16="http://schemas.microsoft.com/office/drawing/2014/main" id="{8C150B61-053F-48E2-B44B-3CDE2A6E45C9}"/>
                </a:ext>
              </a:extLst>
            </p:cNvPr>
            <p:cNvSpPr/>
            <p:nvPr/>
          </p:nvSpPr>
          <p:spPr>
            <a:xfrm>
              <a:off x="4411495" y="2511158"/>
              <a:ext cx="938095" cy="523788"/>
            </a:xfrm>
            <a:prstGeom prst="downArrow">
              <a:avLst/>
            </a:prstGeom>
            <a:solidFill>
              <a:srgbClr val="E7E6E6">
                <a:lumMod val="9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93" name="文本框 392">
              <a:extLst>
                <a:ext uri="{FF2B5EF4-FFF2-40B4-BE49-F238E27FC236}">
                  <a16:creationId xmlns:a16="http://schemas.microsoft.com/office/drawing/2014/main" id="{84E5B0A4-0AC2-4996-8F1D-CF24878EAE76}"/>
                </a:ext>
              </a:extLst>
            </p:cNvPr>
            <p:cNvSpPr txBox="1"/>
            <p:nvPr/>
          </p:nvSpPr>
          <p:spPr>
            <a:xfrm>
              <a:off x="5129934" y="2462016"/>
              <a:ext cx="568742" cy="43575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输入</a:t>
              </a:r>
            </a:p>
          </p:txBody>
        </p:sp>
        <p:sp>
          <p:nvSpPr>
            <p:cNvPr id="394" name="下箭头 36">
              <a:extLst>
                <a:ext uri="{FF2B5EF4-FFF2-40B4-BE49-F238E27FC236}">
                  <a16:creationId xmlns:a16="http://schemas.microsoft.com/office/drawing/2014/main" id="{10763DA6-5283-407A-80AA-814D26C10039}"/>
                </a:ext>
              </a:extLst>
            </p:cNvPr>
            <p:cNvSpPr/>
            <p:nvPr/>
          </p:nvSpPr>
          <p:spPr>
            <a:xfrm rot="10800000">
              <a:off x="6547211" y="2476851"/>
              <a:ext cx="938095" cy="523788"/>
            </a:xfrm>
            <a:prstGeom prst="downArrow">
              <a:avLst/>
            </a:prstGeom>
            <a:solidFill>
              <a:srgbClr val="E7E6E6">
                <a:lumMod val="9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95" name="文本框 394">
              <a:extLst>
                <a:ext uri="{FF2B5EF4-FFF2-40B4-BE49-F238E27FC236}">
                  <a16:creationId xmlns:a16="http://schemas.microsoft.com/office/drawing/2014/main" id="{1931FBD1-85C3-44DA-8864-0F9AEE7AA869}"/>
                </a:ext>
              </a:extLst>
            </p:cNvPr>
            <p:cNvSpPr txBox="1"/>
            <p:nvPr/>
          </p:nvSpPr>
          <p:spPr>
            <a:xfrm>
              <a:off x="7276932" y="2779560"/>
              <a:ext cx="748621" cy="4357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支撑</a:t>
              </a:r>
            </a:p>
          </p:txBody>
        </p:sp>
        <p:sp>
          <p:nvSpPr>
            <p:cNvPr id="396" name="下箭头 38">
              <a:extLst>
                <a:ext uri="{FF2B5EF4-FFF2-40B4-BE49-F238E27FC236}">
                  <a16:creationId xmlns:a16="http://schemas.microsoft.com/office/drawing/2014/main" id="{E4EECFF5-D6CC-43B7-8057-A543337BDBA9}"/>
                </a:ext>
              </a:extLst>
            </p:cNvPr>
            <p:cNvSpPr/>
            <p:nvPr/>
          </p:nvSpPr>
          <p:spPr>
            <a:xfrm rot="10800000">
              <a:off x="5510515" y="4497583"/>
              <a:ext cx="938095" cy="365569"/>
            </a:xfrm>
            <a:prstGeom prst="downArrow">
              <a:avLst/>
            </a:prstGeom>
            <a:solidFill>
              <a:srgbClr val="E7E6E6">
                <a:lumMod val="9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97" name="文本框 396">
              <a:extLst>
                <a:ext uri="{FF2B5EF4-FFF2-40B4-BE49-F238E27FC236}">
                  <a16:creationId xmlns:a16="http://schemas.microsoft.com/office/drawing/2014/main" id="{EE0FF37B-B97C-4A8A-90CA-D37AA0BFF90D}"/>
                </a:ext>
              </a:extLst>
            </p:cNvPr>
            <p:cNvSpPr txBox="1"/>
            <p:nvPr/>
          </p:nvSpPr>
          <p:spPr>
            <a:xfrm>
              <a:off x="6269920" y="4718877"/>
              <a:ext cx="568742" cy="43575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实现</a:t>
              </a:r>
            </a:p>
          </p:txBody>
        </p:sp>
        <p:sp>
          <p:nvSpPr>
            <p:cNvPr id="404" name="文本框 403">
              <a:extLst>
                <a:ext uri="{FF2B5EF4-FFF2-40B4-BE49-F238E27FC236}">
                  <a16:creationId xmlns:a16="http://schemas.microsoft.com/office/drawing/2014/main" id="{5EEE4176-1365-4783-B4D7-59CDA201F8D4}"/>
                </a:ext>
              </a:extLst>
            </p:cNvPr>
            <p:cNvSpPr txBox="1"/>
            <p:nvPr/>
          </p:nvSpPr>
          <p:spPr>
            <a:xfrm>
              <a:off x="9641941" y="1406195"/>
              <a:ext cx="1698970" cy="1665968"/>
            </a:xfrm>
            <a:prstGeom prst="rect">
              <a:avLst/>
            </a:prstGeom>
            <a:noFill/>
          </p:spPr>
          <p:txBody>
            <a:bodyPr wrap="square" rtlCol="0">
              <a:spAutoFit/>
            </a:bodyPr>
            <a:lstStyle/>
            <a:p>
              <a:pPr marL="214100" marR="0" lvl="0" indent="-214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价值流</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14100" marR="0" lvl="0" indent="-214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业务能力</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14100" marR="0" lvl="0" indent="-214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业务场景</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14100" marR="0" lvl="0" indent="-214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业务服务</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14100" marR="0" lvl="0" indent="-214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业务流程</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5" name="文本框 404">
              <a:extLst>
                <a:ext uri="{FF2B5EF4-FFF2-40B4-BE49-F238E27FC236}">
                  <a16:creationId xmlns:a16="http://schemas.microsoft.com/office/drawing/2014/main" id="{37595E3F-6789-473A-B898-1788176AB69E}"/>
                </a:ext>
              </a:extLst>
            </p:cNvPr>
            <p:cNvSpPr txBox="1"/>
            <p:nvPr/>
          </p:nvSpPr>
          <p:spPr>
            <a:xfrm>
              <a:off x="9559434" y="4589109"/>
              <a:ext cx="1237290" cy="1077979"/>
            </a:xfrm>
            <a:prstGeom prst="rect">
              <a:avLst/>
            </a:prstGeom>
            <a:noFill/>
          </p:spPr>
          <p:txBody>
            <a:bodyPr wrap="none" rtlCol="0">
              <a:spAutoFit/>
            </a:bodyPr>
            <a:lstStyle/>
            <a:p>
              <a:pPr marL="214100" marR="0" lvl="0" indent="-214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数据模型</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14100" marR="0" lvl="0" indent="-214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应用系统模块</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14100" marR="0" lvl="0" indent="-214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技术组件</a:t>
              </a:r>
            </a:p>
          </p:txBody>
        </p:sp>
        <p:sp>
          <p:nvSpPr>
            <p:cNvPr id="406" name="矩形 405">
              <a:extLst>
                <a:ext uri="{FF2B5EF4-FFF2-40B4-BE49-F238E27FC236}">
                  <a16:creationId xmlns:a16="http://schemas.microsoft.com/office/drawing/2014/main" id="{628D4E8B-0FC8-4B93-900F-99BE35F28E58}"/>
                </a:ext>
              </a:extLst>
            </p:cNvPr>
            <p:cNvSpPr/>
            <p:nvPr/>
          </p:nvSpPr>
          <p:spPr>
            <a:xfrm>
              <a:off x="7091700" y="1459102"/>
              <a:ext cx="2321869" cy="76897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BA是业务的结构化表达，描述组织如何运用业务的关键要素来实现其战略意图和目标</a:t>
              </a:r>
            </a:p>
          </p:txBody>
        </p:sp>
        <p:sp>
          <p:nvSpPr>
            <p:cNvPr id="407" name="矩形 406">
              <a:extLst>
                <a:ext uri="{FF2B5EF4-FFF2-40B4-BE49-F238E27FC236}">
                  <a16:creationId xmlns:a16="http://schemas.microsoft.com/office/drawing/2014/main" id="{EF258DD4-0968-456C-8ED2-FD3E11FC1F5C}"/>
                </a:ext>
              </a:extLst>
            </p:cNvPr>
            <p:cNvSpPr/>
            <p:nvPr/>
          </p:nvSpPr>
          <p:spPr>
            <a:xfrm>
              <a:off x="2950377" y="4352305"/>
              <a:ext cx="2694205" cy="730397"/>
            </a:xfrm>
            <a:prstGeom prst="rect">
              <a:avLst/>
            </a:prstGeom>
          </p:spPr>
          <p:txBody>
            <a:bodyPr wrap="square" lIns="68507" tIns="34253" rIns="68507" bIns="34253">
              <a:spAutoFit/>
            </a:bodyPr>
            <a:lstStyle/>
            <a:p>
              <a:pPr marL="0" marR="0" lvl="0" indent="0" algn="ctr" defTabSz="913746"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IA</a:t>
              </a: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是以结构化的方式描述在业务运作和管理决策中所需要的各类信息及其关系的一套整体组件规范</a:t>
              </a:r>
              <a:endPar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8" name="矩形 407">
              <a:extLst>
                <a:ext uri="{FF2B5EF4-FFF2-40B4-BE49-F238E27FC236}">
                  <a16:creationId xmlns:a16="http://schemas.microsoft.com/office/drawing/2014/main" id="{A391C65E-488C-484B-839E-6BF14706120B}"/>
                </a:ext>
              </a:extLst>
            </p:cNvPr>
            <p:cNvSpPr/>
            <p:nvPr/>
          </p:nvSpPr>
          <p:spPr>
            <a:xfrm>
              <a:off x="6585426" y="4366378"/>
              <a:ext cx="2420549" cy="730397"/>
            </a:xfrm>
            <a:prstGeom prst="rect">
              <a:avLst/>
            </a:prstGeom>
          </p:spPr>
          <p:txBody>
            <a:bodyPr wrap="square" lIns="68507" tIns="34253" rIns="68507" bIns="34253">
              <a:spAutoFit/>
            </a:bodyPr>
            <a:lstStyle/>
            <a:p>
              <a:pPr marL="0" marR="0" lvl="0" indent="0" algn="ctr" defTabSz="913746"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AA</a:t>
              </a:r>
              <a:r>
                <a:rPr kumimoji="0" lang="zh-CN"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描述了各种用于支持业务架构并对数据架构所定义的各种数据进行处理的应用功能</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9" name="矩形 408">
              <a:extLst>
                <a:ext uri="{FF2B5EF4-FFF2-40B4-BE49-F238E27FC236}">
                  <a16:creationId xmlns:a16="http://schemas.microsoft.com/office/drawing/2014/main" id="{3C0D67A4-85B0-40E9-9158-3072D33FEA27}"/>
                </a:ext>
              </a:extLst>
            </p:cNvPr>
            <p:cNvSpPr/>
            <p:nvPr/>
          </p:nvSpPr>
          <p:spPr>
            <a:xfrm>
              <a:off x="3804916" y="5902951"/>
              <a:ext cx="4363394" cy="35885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TA</a:t>
              </a:r>
              <a:r>
                <a:rPr kumimoji="0" lang="zh-CN"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代表了各种可以从市场或组织内部获得的软件和硬件组件</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p:txBody>
          <a:bodyPr lIns="0" tIns="0" rIns="0" bIns="0" anchor="ctr">
            <a:noAutofit/>
          </a:bodyPr>
          <a:lstStyle/>
          <a:p>
            <a:pPr defTabSz="1188085" eaLnBrk="1" hangingPunct="1">
              <a:lnSpc>
                <a:spcPts val="3430"/>
              </a:lnSpc>
            </a:pPr>
            <a:r>
              <a:rPr lang="en-US" altLang="zh-CN" sz="2800" kern="1200" dirty="0">
                <a:solidFill>
                  <a:srgbClr val="C00000"/>
                </a:solidFill>
                <a:latin typeface="微软雅黑" panose="020B0503020204020204" pitchFamily="34" charset="-122"/>
                <a:ea typeface="微软雅黑" panose="020B0503020204020204" pitchFamily="34" charset="-122"/>
              </a:rPr>
              <a:t>xx</a:t>
            </a:r>
            <a:r>
              <a:rPr lang="zh-CN" altLang="en-US" sz="2800" kern="1200" dirty="0">
                <a:solidFill>
                  <a:srgbClr val="C00000"/>
                </a:solidFill>
                <a:latin typeface="微软雅黑" panose="020B0503020204020204" pitchFamily="34" charset="-122"/>
                <a:ea typeface="微软雅黑" panose="020B0503020204020204" pitchFamily="34" charset="-122"/>
              </a:rPr>
              <a:t>解决方案业务架构</a:t>
            </a:r>
            <a:r>
              <a:rPr lang="en-US" altLang="zh-CN" sz="2800" kern="1200" dirty="0">
                <a:solidFill>
                  <a:srgbClr val="C00000"/>
                </a:solidFill>
                <a:latin typeface="微软雅黑" panose="020B0503020204020204" pitchFamily="34" charset="-122"/>
                <a:ea typeface="微软雅黑" panose="020B0503020204020204" pitchFamily="34" charset="-122"/>
              </a:rPr>
              <a:t>:</a:t>
            </a:r>
            <a:r>
              <a:rPr lang="en-US" altLang="zh-CN" sz="2800" dirty="0">
                <a:solidFill>
                  <a:srgbClr val="C00000"/>
                </a:solidFill>
                <a:latin typeface="微软雅黑" panose="020B0503020204020204" pitchFamily="34" charset="-122"/>
                <a:ea typeface="微软雅黑" panose="020B0503020204020204" pitchFamily="34" charset="-122"/>
                <a:cs typeface="+mn-ea"/>
              </a:rPr>
              <a:t>xxx </a:t>
            </a:r>
            <a:endParaRPr lang="zh-CN" altLang="en-US" sz="2800" dirty="0">
              <a:solidFill>
                <a:srgbClr val="C00000"/>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348421" y="1297778"/>
            <a:ext cx="2106082" cy="338554"/>
          </a:xfrm>
          <a:prstGeom prst="rect">
            <a:avLst/>
          </a:prstGeom>
          <a:noFill/>
        </p:spPr>
        <p:txBody>
          <a:bodyPr wrap="square" rtlCol="0">
            <a:spAutoFit/>
          </a:bodyPr>
          <a:lstStyle/>
          <a:p>
            <a:pPr marL="285750" indent="-285750" defTabSz="914400">
              <a:buFont typeface="Wingdings" panose="05000000000000000000" pitchFamily="2" charset="2"/>
              <a:buChar char="Ø"/>
              <a:defRPr/>
            </a:pPr>
            <a:r>
              <a:rPr lang="zh-CN" altLang="en-US" sz="1600" b="1" kern="0" dirty="0">
                <a:solidFill>
                  <a:prstClr val="black"/>
                </a:solidFill>
                <a:latin typeface="微软雅黑" panose="020B0503020204020204" pitchFamily="34" charset="-122"/>
                <a:ea typeface="微软雅黑" panose="020B0503020204020204" pitchFamily="34" charset="-122"/>
              </a:rPr>
              <a:t>业务架构图</a:t>
            </a:r>
            <a:r>
              <a:rPr lang="zh-CN" altLang="en-US" sz="1600" b="1" dirty="0">
                <a:solidFill>
                  <a:srgbClr val="000000"/>
                </a:solidFill>
                <a:latin typeface="微软雅黑" panose="020B0503020204020204" pitchFamily="34" charset="-122"/>
                <a:ea typeface="微软雅黑" panose="020B0503020204020204" pitchFamily="34" charset="-122"/>
              </a:rPr>
              <a:t>：</a:t>
            </a:r>
          </a:p>
        </p:txBody>
      </p:sp>
      <p:sp>
        <p:nvSpPr>
          <p:cNvPr id="51" name="矩形 50"/>
          <p:cNvSpPr/>
          <p:nvPr/>
        </p:nvSpPr>
        <p:spPr>
          <a:xfrm>
            <a:off x="6992731" y="955224"/>
            <a:ext cx="4855611" cy="2677656"/>
          </a:xfrm>
          <a:prstGeom prst="rect">
            <a:avLst/>
          </a:prstGeom>
          <a:noFill/>
        </p:spPr>
        <p:txBody>
          <a:bodyPr wrap="square">
            <a:spAutoFit/>
          </a:bodyPr>
          <a:lstStyle/>
          <a:p>
            <a:pPr marL="285750" indent="-285750" defTabSz="913765">
              <a:lnSpc>
                <a:spcPct val="150000"/>
              </a:lnSpc>
              <a:buFont typeface="Wingdings" panose="05000000000000000000" pitchFamily="2" charset="2"/>
              <a:buChar char="Ø"/>
              <a:defRPr/>
            </a:pPr>
            <a:r>
              <a:rPr lang="zh-CN" altLang="en-US" sz="1400" b="1"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描述：</a:t>
            </a:r>
            <a:endParaRPr lang="en-US" altLang="zh-CN" sz="1400" b="1"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a:p>
            <a:pPr defTabSz="685800">
              <a:lnSpc>
                <a:spcPct val="150000"/>
              </a:lnSpc>
              <a:defRPr/>
            </a:pPr>
            <a:r>
              <a:rPr lang="zh-CN" altLang="en-US"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方案主要由华为云计算底座</a:t>
            </a:r>
            <a:r>
              <a:rPr lang="en-US"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智能</a:t>
            </a:r>
            <a:r>
              <a:rPr lang="en-GB"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AI</a:t>
            </a:r>
            <a:r>
              <a:rPr lang="en-US"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+xx</a:t>
            </a:r>
            <a:r>
              <a:rPr lang="zh-CN" altLang="en-US"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产品形成面向</a:t>
            </a:r>
            <a:r>
              <a:rPr lang="en-US"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xx</a:t>
            </a:r>
            <a:r>
              <a:rPr lang="zh-CN" altLang="en-US"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全流程的</a:t>
            </a:r>
            <a:r>
              <a:rPr lang="en-US"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xx</a:t>
            </a:r>
            <a:r>
              <a:rPr lang="zh-CN" altLang="en-US"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解决方案：</a:t>
            </a:r>
            <a:endParaRPr lang="en-US"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defTabSz="685800">
              <a:lnSpc>
                <a:spcPct val="150000"/>
              </a:lnSpc>
              <a:spcBef>
                <a:spcPts val="600"/>
              </a:spcBef>
              <a:buFont typeface="Arial" panose="020B0604020202020204" pitchFamily="34" charset="0"/>
              <a:buChar char="•"/>
              <a:defRPr/>
            </a:pPr>
            <a:r>
              <a:rPr kumimoji="1" lang="zh-CN" altLang="en-US"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通过</a:t>
            </a:r>
            <a:r>
              <a:rPr kumimoji="1" lang="en-US" altLang="zh-CN"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EI</a:t>
            </a:r>
            <a:r>
              <a:rPr kumimoji="1" lang="zh-CN" altLang="en-US"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气象数据的综合分析，可视化展示当前区域风险等级，为农事操作提供信息参考；</a:t>
            </a:r>
            <a:endParaRPr lang="en-US" altLang="zh-CN"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defTabSz="685800">
              <a:lnSpc>
                <a:spcPct val="150000"/>
              </a:lnSpc>
              <a:spcBef>
                <a:spcPts val="600"/>
              </a:spcBef>
              <a:buFont typeface="Arial" panose="020B0604020202020204" pitchFamily="34" charset="0"/>
              <a:buChar char="•"/>
              <a:defRPr/>
            </a:pPr>
            <a:r>
              <a:rPr lang="zh-CN" altLang="en-US"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对气象、降水等数据进行综合分析，判断不同时段下作物事宜播种的范围，动态展示春耕进度；</a:t>
            </a:r>
            <a:endParaRPr lang="en-US" altLang="zh-CN"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defTabSz="685800">
              <a:lnSpc>
                <a:spcPct val="150000"/>
              </a:lnSpc>
              <a:spcBef>
                <a:spcPts val="600"/>
              </a:spcBef>
              <a:buFont typeface="Arial" panose="020B0604020202020204" pitchFamily="34" charset="0"/>
              <a:buChar char="•"/>
              <a:defRPr/>
            </a:pPr>
            <a:r>
              <a:rPr lang="zh-CN" altLang="en-US"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通过对温度、降水等气象数据的汇集，将现阶段与历史数据对比，给出气象对作物生长影响分析，给出建议调控，并对作物长势进行监测。</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矩形 51"/>
          <p:cNvSpPr/>
          <p:nvPr/>
        </p:nvSpPr>
        <p:spPr>
          <a:xfrm>
            <a:off x="6992732" y="3613669"/>
            <a:ext cx="4855611" cy="2962349"/>
          </a:xfrm>
          <a:prstGeom prst="rect">
            <a:avLst/>
          </a:prstGeom>
          <a:noFill/>
        </p:spPr>
        <p:txBody>
          <a:bodyPr wrap="square">
            <a:spAutoFit/>
          </a:bodyPr>
          <a:lstStyle/>
          <a:p>
            <a:pPr marL="342900" indent="-342900" defTabSz="913765">
              <a:buFont typeface="Wingdings" panose="05000000000000000000" pitchFamily="2" charset="2"/>
              <a:buChar char="Ø"/>
              <a:defRPr/>
            </a:pPr>
            <a:r>
              <a:rPr lang="zh-CN" altLang="en-US" sz="1400" b="1"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方案竞争力：</a:t>
            </a:r>
          </a:p>
          <a:p>
            <a:pPr marL="171450" indent="-171450" defTabSz="911860">
              <a:lnSpc>
                <a:spcPct val="150000"/>
              </a:lnSpc>
              <a:spcBef>
                <a:spcPts val="300"/>
              </a:spcBef>
              <a:buFont typeface="Arial" panose="020B0604020202020204" pitchFamily="34" charset="0"/>
              <a:buChar char="•"/>
              <a:defRPr/>
            </a:pPr>
            <a:r>
              <a:rPr lang="zh-CN" altLang="en-US" sz="1100" kern="0" dirty="0">
                <a:solidFill>
                  <a:srgbClr val="000000"/>
                </a:solidFill>
                <a:latin typeface="微软雅黑" panose="020B0503020204020204" pitchFamily="34" charset="-122"/>
                <a:ea typeface="微软雅黑" panose="020B0503020204020204" pitchFamily="34" charset="-122"/>
                <a:sym typeface="+mn-lt"/>
              </a:rPr>
              <a:t>算法准确率高：</a:t>
            </a: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地物自动识别效率超过</a:t>
            </a:r>
            <a:r>
              <a:rPr lang="en-US"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xx%</a:t>
            </a: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，作物长势监测</a:t>
            </a:r>
            <a:r>
              <a:rPr lang="en-US"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x</a:t>
            </a: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天自动化更新，两周内气象预测准确率超</a:t>
            </a:r>
            <a:r>
              <a:rPr lang="en-US"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xx%</a:t>
            </a: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，两天内气象预测准确率超</a:t>
            </a:r>
            <a:r>
              <a:rPr lang="en-US"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xx</a:t>
            </a:r>
            <a:r>
              <a:rPr lang="en-GB"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x</a:t>
            </a: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x</a:t>
            </a:r>
            <a:r>
              <a:rPr lang="en-GB"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km</a:t>
            </a: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defTabSz="911860">
              <a:lnSpc>
                <a:spcPct val="150000"/>
              </a:lnSpc>
              <a:spcBef>
                <a:spcPts val="300"/>
              </a:spcBef>
              <a:buFont typeface="Arial" panose="020B0604020202020204" pitchFamily="34" charset="0"/>
              <a:buChar char="•"/>
              <a:defRPr/>
            </a:pPr>
            <a:r>
              <a:rPr lang="zh-CN" altLang="en-US" sz="1100" kern="0" dirty="0">
                <a:solidFill>
                  <a:srgbClr val="000000"/>
                </a:solidFill>
                <a:latin typeface="微软雅黑" panose="020B0503020204020204" pitchFamily="34" charset="-122"/>
                <a:ea typeface="微软雅黑" panose="020B0503020204020204" pitchFamily="34" charset="-122"/>
                <a:sym typeface="+mn-lt"/>
              </a:rPr>
              <a:t>接入数据丰富：主要采用国产高分辨率影像数据、中分辨率影像数据、</a:t>
            </a:r>
            <a:r>
              <a:rPr lang="en-US" altLang="zh-CN" sz="1100" kern="0" dirty="0" err="1">
                <a:solidFill>
                  <a:srgbClr val="000000"/>
                </a:solidFill>
                <a:latin typeface="微软雅黑" panose="020B0503020204020204" pitchFamily="34" charset="-122"/>
                <a:ea typeface="微软雅黑" panose="020B0503020204020204" pitchFamily="34" charset="-122"/>
                <a:sym typeface="+mn-lt"/>
              </a:rPr>
              <a:t>WorldView</a:t>
            </a:r>
            <a:r>
              <a:rPr lang="zh-CN" altLang="en-US" sz="1100" kern="0" dirty="0">
                <a:solidFill>
                  <a:srgbClr val="000000"/>
                </a:solidFill>
                <a:latin typeface="微软雅黑" panose="020B0503020204020204" pitchFamily="34" charset="-122"/>
                <a:ea typeface="微软雅黑" panose="020B0503020204020204" pitchFamily="34" charset="-122"/>
                <a:sym typeface="+mn-lt"/>
              </a:rPr>
              <a:t>、</a:t>
            </a:r>
            <a:r>
              <a:rPr lang="en-US" altLang="zh-CN" sz="1100" kern="0" dirty="0">
                <a:solidFill>
                  <a:srgbClr val="000000"/>
                </a:solidFill>
                <a:latin typeface="微软雅黑" panose="020B0503020204020204" pitchFamily="34" charset="-122"/>
                <a:ea typeface="微软雅黑" panose="020B0503020204020204" pitchFamily="34" charset="-122"/>
                <a:sym typeface="+mn-lt"/>
              </a:rPr>
              <a:t>Planet</a:t>
            </a:r>
            <a:r>
              <a:rPr lang="zh-CN" altLang="en-US" sz="1100" kern="0" dirty="0">
                <a:solidFill>
                  <a:srgbClr val="000000"/>
                </a:solidFill>
                <a:latin typeface="微软雅黑" panose="020B0503020204020204" pitchFamily="34" charset="-122"/>
                <a:ea typeface="微软雅黑" panose="020B0503020204020204" pitchFamily="34" charset="-122"/>
                <a:sym typeface="+mn-lt"/>
              </a:rPr>
              <a:t>、</a:t>
            </a:r>
            <a:r>
              <a:rPr lang="en-US" altLang="zh-CN" sz="1100" kern="0" dirty="0">
                <a:solidFill>
                  <a:srgbClr val="000000"/>
                </a:solidFill>
                <a:latin typeface="微软雅黑" panose="020B0503020204020204" pitchFamily="34" charset="-122"/>
                <a:ea typeface="微软雅黑" panose="020B0503020204020204" pitchFamily="34" charset="-122"/>
                <a:sym typeface="+mn-lt"/>
              </a:rPr>
              <a:t>Pleiades</a:t>
            </a:r>
            <a:r>
              <a:rPr lang="zh-CN" altLang="en-US" sz="1100" kern="0" dirty="0">
                <a:solidFill>
                  <a:srgbClr val="000000"/>
                </a:solidFill>
                <a:latin typeface="微软雅黑" panose="020B0503020204020204" pitchFamily="34" charset="-122"/>
                <a:ea typeface="微软雅黑" panose="020B0503020204020204" pitchFamily="34" charset="-122"/>
                <a:sym typeface="+mn-lt"/>
              </a:rPr>
              <a:t>、</a:t>
            </a:r>
            <a:r>
              <a:rPr lang="en-US" altLang="zh-CN" sz="1100" kern="0" dirty="0">
                <a:solidFill>
                  <a:srgbClr val="000000"/>
                </a:solidFill>
                <a:latin typeface="微软雅黑" panose="020B0503020204020204" pitchFamily="34" charset="-122"/>
                <a:ea typeface="微软雅黑" panose="020B0503020204020204" pitchFamily="34" charset="-122"/>
                <a:sym typeface="+mn-lt"/>
              </a:rPr>
              <a:t>SPOT</a:t>
            </a:r>
            <a:r>
              <a:rPr lang="zh-CN" altLang="en-US" sz="1100" kern="0" dirty="0">
                <a:solidFill>
                  <a:srgbClr val="000000"/>
                </a:solidFill>
                <a:latin typeface="微软雅黑" panose="020B0503020204020204" pitchFamily="34" charset="-122"/>
                <a:ea typeface="微软雅黑" panose="020B0503020204020204" pitchFamily="34" charset="-122"/>
                <a:sym typeface="+mn-lt"/>
              </a:rPr>
              <a:t>、</a:t>
            </a:r>
            <a:r>
              <a:rPr lang="en-US" altLang="zh-CN" sz="1100" kern="0" dirty="0">
                <a:solidFill>
                  <a:srgbClr val="000000"/>
                </a:solidFill>
                <a:latin typeface="微软雅黑" panose="020B0503020204020204" pitchFamily="34" charset="-122"/>
                <a:ea typeface="微软雅黑" panose="020B0503020204020204" pitchFamily="34" charset="-122"/>
                <a:sym typeface="+mn-lt"/>
              </a:rPr>
              <a:t>Landsat</a:t>
            </a:r>
            <a:r>
              <a:rPr lang="zh-CN" altLang="en-US" sz="1100" kern="0" dirty="0">
                <a:solidFill>
                  <a:srgbClr val="000000"/>
                </a:solidFill>
                <a:latin typeface="微软雅黑" panose="020B0503020204020204" pitchFamily="34" charset="-122"/>
                <a:ea typeface="微软雅黑" panose="020B0503020204020204" pitchFamily="34" charset="-122"/>
                <a:sym typeface="+mn-lt"/>
              </a:rPr>
              <a:t>和</a:t>
            </a:r>
            <a:r>
              <a:rPr lang="en-US" altLang="zh-CN" sz="1100" kern="0" dirty="0">
                <a:solidFill>
                  <a:srgbClr val="000000"/>
                </a:solidFill>
                <a:latin typeface="微软雅黑" panose="020B0503020204020204" pitchFamily="34" charset="-122"/>
                <a:ea typeface="微软雅黑" panose="020B0503020204020204" pitchFamily="34" charset="-122"/>
                <a:sym typeface="+mn-lt"/>
              </a:rPr>
              <a:t>Sentinel</a:t>
            </a:r>
            <a:r>
              <a:rPr lang="zh-CN" altLang="en-US" sz="1100" kern="0" dirty="0">
                <a:solidFill>
                  <a:srgbClr val="000000"/>
                </a:solidFill>
                <a:latin typeface="微软雅黑" panose="020B0503020204020204" pitchFamily="34" charset="-122"/>
                <a:ea typeface="微软雅黑" panose="020B0503020204020204" pitchFamily="34" charset="-122"/>
                <a:sym typeface="+mn-lt"/>
              </a:rPr>
              <a:t>等卫星数据进行补充、融合应用；气象数据主要融合国内气象站点数据、短临降水预报数据（基于人工智能的雷达图像降水预报）、</a:t>
            </a:r>
            <a:r>
              <a:rPr lang="en-US" altLang="zh-CN" sz="1100" kern="0" dirty="0">
                <a:solidFill>
                  <a:srgbClr val="000000"/>
                </a:solidFill>
                <a:latin typeface="微软雅黑" panose="020B0503020204020204" pitchFamily="34" charset="-122"/>
                <a:ea typeface="微软雅黑" panose="020B0503020204020204" pitchFamily="34" charset="-122"/>
                <a:sym typeface="+mn-lt"/>
              </a:rPr>
              <a:t>NOAA</a:t>
            </a:r>
            <a:r>
              <a:rPr lang="zh-CN" altLang="en-US" sz="1100" kern="0" dirty="0">
                <a:solidFill>
                  <a:srgbClr val="000000"/>
                </a:solidFill>
                <a:latin typeface="微软雅黑" panose="020B0503020204020204" pitchFamily="34" charset="-122"/>
                <a:ea typeface="微软雅黑" panose="020B0503020204020204" pitchFamily="34" charset="-122"/>
                <a:sym typeface="+mn-lt"/>
              </a:rPr>
              <a:t>（美国国家海洋和大气管理局）</a:t>
            </a:r>
            <a:r>
              <a:rPr lang="en-US" altLang="zh-CN" sz="1100" kern="0" dirty="0">
                <a:solidFill>
                  <a:srgbClr val="000000"/>
                </a:solidFill>
                <a:latin typeface="微软雅黑" panose="020B0503020204020204" pitchFamily="34" charset="-122"/>
                <a:ea typeface="微软雅黑" panose="020B0503020204020204" pitchFamily="34" charset="-122"/>
                <a:sym typeface="+mn-lt"/>
              </a:rPr>
              <a:t>GFS</a:t>
            </a:r>
            <a:r>
              <a:rPr lang="zh-CN" altLang="en-US" sz="1100" kern="0" dirty="0">
                <a:solidFill>
                  <a:srgbClr val="000000"/>
                </a:solidFill>
                <a:latin typeface="微软雅黑" panose="020B0503020204020204" pitchFamily="34" charset="-122"/>
                <a:ea typeface="微软雅黑" panose="020B0503020204020204" pitchFamily="34" charset="-122"/>
                <a:sym typeface="+mn-lt"/>
              </a:rPr>
              <a:t>数据、</a:t>
            </a:r>
            <a:r>
              <a:rPr lang="en-US" altLang="zh-CN" sz="1100" kern="0" dirty="0">
                <a:solidFill>
                  <a:srgbClr val="000000"/>
                </a:solidFill>
                <a:latin typeface="微软雅黑" panose="020B0503020204020204" pitchFamily="34" charset="-122"/>
                <a:ea typeface="微软雅黑" panose="020B0503020204020204" pitchFamily="34" charset="-122"/>
                <a:sym typeface="+mn-lt"/>
              </a:rPr>
              <a:t>ECMWF</a:t>
            </a:r>
            <a:r>
              <a:rPr lang="zh-CN" altLang="en-US" sz="1100" kern="0" dirty="0">
                <a:solidFill>
                  <a:srgbClr val="000000"/>
                </a:solidFill>
                <a:latin typeface="微软雅黑" panose="020B0503020204020204" pitchFamily="34" charset="-122"/>
                <a:ea typeface="微软雅黑" panose="020B0503020204020204" pitchFamily="34" charset="-122"/>
                <a:sym typeface="+mn-lt"/>
              </a:rPr>
              <a:t>（欧洲中期天气预报中心）数据</a:t>
            </a:r>
            <a:endParaRPr lang="en-US" altLang="zh-CN" sz="1100" kern="0" dirty="0">
              <a:solidFill>
                <a:srgbClr val="000000"/>
              </a:solidFill>
              <a:latin typeface="微软雅黑" panose="020B0503020204020204" pitchFamily="34" charset="-122"/>
              <a:ea typeface="微软雅黑" panose="020B0503020204020204" pitchFamily="34" charset="-122"/>
              <a:sym typeface="+mn-lt"/>
            </a:endParaRPr>
          </a:p>
          <a:p>
            <a:pPr marL="171450" indent="-171450" defTabSz="911860">
              <a:lnSpc>
                <a:spcPct val="150000"/>
              </a:lnSpc>
              <a:spcBef>
                <a:spcPts val="300"/>
              </a:spcBef>
              <a:buFont typeface="Arial" panose="020B0604020202020204" pitchFamily="34" charset="0"/>
              <a:buChar char="•"/>
              <a:defRPr/>
            </a:pP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落地性强：自主研发目标识别和深度学习融合的</a:t>
            </a:r>
            <a:r>
              <a:rPr lang="en-US"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xx</a:t>
            </a: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平台，目前已服务全国超</a:t>
            </a:r>
            <a:r>
              <a:rPr lang="en-US"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xx</a:t>
            </a:r>
            <a:r>
              <a:rPr lang="zh-CN" altLang="en-US"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客户</a:t>
            </a:r>
            <a:endParaRPr lang="en-GB"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6" name="矩形 125"/>
          <p:cNvSpPr/>
          <p:nvPr/>
        </p:nvSpPr>
        <p:spPr>
          <a:xfrm>
            <a:off x="286459" y="715737"/>
            <a:ext cx="11499142" cy="553998"/>
          </a:xfrm>
          <a:prstGeom prst="rect">
            <a:avLst/>
          </a:prstGeom>
          <a:noFill/>
        </p:spPr>
        <p:txBody>
          <a:bodyPr wrap="square">
            <a:spAutoFit/>
          </a:bodyPr>
          <a:lstStyle/>
          <a:p>
            <a:pPr defTabSz="914400"/>
            <a:r>
              <a:rPr lang="zh-CN" altLang="en-US" sz="1000" b="1" i="1" dirty="0">
                <a:solidFill>
                  <a:srgbClr val="0066FF"/>
                </a:solidFill>
                <a:latin typeface="微软雅黑" panose="020B0503020204020204" pitchFamily="34" charset="-122"/>
                <a:ea typeface="微软雅黑" panose="020B0503020204020204" pitchFamily="34" charset="-122"/>
              </a:rPr>
              <a:t>填写说明：标题中一句话描述解决方案解决了客户场景下的问题，例如：</a:t>
            </a:r>
            <a:r>
              <a:rPr lang="zh-CN" altLang="en-US" sz="1000" b="1" dirty="0">
                <a:solidFill>
                  <a:srgbClr val="0066FF"/>
                </a:solidFill>
                <a:latin typeface="微软雅黑" panose="020B0503020204020204" pitchFamily="34" charset="-122"/>
                <a:ea typeface="微软雅黑" panose="020B0503020204020204" pitchFamily="34" charset="-122"/>
                <a:cs typeface="+mn-ea"/>
              </a:rPr>
              <a:t>以空间大数据为基座，</a:t>
            </a:r>
            <a:r>
              <a:rPr lang="zh-CN" altLang="en-US"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rPr>
              <a:t>实现区域内农业生产的精准监管，提升农业生产效率；</a:t>
            </a:r>
            <a:endParaRPr lang="en-US" altLang="zh-CN"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914400"/>
            <a:r>
              <a:rPr lang="zh-CN" altLang="en-US"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rPr>
              <a:t>解决方案架构图，参考场景方案、经验即服务（行业共性）、技术即服务（</a:t>
            </a:r>
            <a:r>
              <a:rPr lang="en-US" altLang="zh-CN" sz="1000" b="1" dirty="0" err="1">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rPr>
              <a:t>PaaS</a:t>
            </a:r>
            <a:r>
              <a:rPr lang="zh-CN" altLang="en-US"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rPr>
              <a:t>）和基础设施既服务（主要包含</a:t>
            </a:r>
            <a:r>
              <a:rPr lang="en-US" altLang="zh-CN"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rPr>
              <a:t>IAAS</a:t>
            </a:r>
            <a:r>
              <a:rPr lang="zh-CN" altLang="en-US"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rPr>
              <a:t>），非华为也可以体现在架构图里面</a:t>
            </a:r>
            <a:endParaRPr lang="en-US" altLang="zh-CN"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914400"/>
            <a:r>
              <a:rPr lang="zh-CN" altLang="en-US"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rPr>
              <a:t>解决方案竞争力主要体现伙伴</a:t>
            </a:r>
            <a:r>
              <a:rPr lang="en-US" altLang="zh-CN"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000" b="1" dirty="0">
                <a:solidFill>
                  <a:srgbClr val="0066FF"/>
                </a:solidFill>
                <a:latin typeface="微软雅黑" panose="020B0503020204020204" pitchFamily="34" charset="-122"/>
                <a:ea typeface="微软雅黑" panose="020B0503020204020204" pitchFamily="34" charset="-122"/>
                <a:cs typeface="+mn-ea"/>
                <a:sym typeface="Arial" panose="020B0604020202020204" pitchFamily="34" charset="0"/>
              </a:rPr>
              <a:t>华为能解决客户哪些问题</a:t>
            </a:r>
            <a:endParaRPr lang="zh-CN" altLang="en-US" sz="1000" b="1" dirty="0">
              <a:solidFill>
                <a:srgbClr val="0066FF"/>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267113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349200" y="14400"/>
            <a:ext cx="10742400" cy="777600"/>
          </a:xfrm>
        </p:spPr>
        <p:txBody>
          <a:bodyPr lIns="0" tIns="0" rIns="0" bIns="0" anchor="ctr">
            <a:noAutofit/>
          </a:bodyPr>
          <a:lstStyle/>
          <a:p>
            <a:pPr defTabSz="1188085"/>
            <a:r>
              <a:rPr lang="en-US" altLang="zh-CN" sz="2800" dirty="0">
                <a:solidFill>
                  <a:srgbClr val="C00000"/>
                </a:solidFill>
                <a:latin typeface="微软雅黑" panose="020B0503020204020204" pitchFamily="34" charset="-122"/>
                <a:ea typeface="微软雅黑" panose="020B0503020204020204" pitchFamily="34" charset="-122"/>
              </a:rPr>
              <a:t>xx</a:t>
            </a:r>
            <a:r>
              <a:rPr lang="zh-CN" altLang="en-US" sz="2800" dirty="0">
                <a:solidFill>
                  <a:srgbClr val="C00000"/>
                </a:solidFill>
                <a:latin typeface="微软雅黑" panose="020B0503020204020204" pitchFamily="34" charset="-122"/>
                <a:ea typeface="微软雅黑" panose="020B0503020204020204" pitchFamily="34" charset="-122"/>
              </a:rPr>
              <a:t>解决方案技术架构</a:t>
            </a:r>
            <a:endParaRPr lang="zh-CN" altLang="en-US" sz="2800" dirty="0">
              <a:solidFill>
                <a:srgbClr val="C00000"/>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173572" y="967560"/>
            <a:ext cx="2106082" cy="337185"/>
          </a:xfrm>
          <a:prstGeom prst="rect">
            <a:avLst/>
          </a:prstGeom>
          <a:noFill/>
        </p:spPr>
        <p:txBody>
          <a:bodyPr wrap="square" rtlCol="0">
            <a:spAutoFit/>
          </a:bodyPr>
          <a:lstStyle/>
          <a:p>
            <a:pPr marL="285750" indent="-285750" defTabSz="914400">
              <a:buFont typeface="Wingdings" panose="05000000000000000000" pitchFamily="2" charset="2"/>
              <a:buChar char="Ø"/>
              <a:defRPr/>
            </a:pPr>
            <a:r>
              <a:rPr lang="zh-CN" altLang="en-US" sz="1600" b="1" kern="0" dirty="0">
                <a:solidFill>
                  <a:prstClr val="black"/>
                </a:solidFill>
                <a:latin typeface="微软雅黑" charset="0"/>
                <a:ea typeface="微软雅黑" charset="0"/>
              </a:rPr>
              <a:t>技术</a:t>
            </a:r>
            <a:r>
              <a:rPr lang="zh-CN" altLang="en-US" sz="1600" b="1" kern="0" dirty="0">
                <a:solidFill>
                  <a:prstClr val="black"/>
                </a:solidFill>
                <a:latin typeface="微软雅黑" panose="020B0503020204020204" pitchFamily="34" charset="-122"/>
                <a:ea typeface="微软雅黑" panose="020B0503020204020204" pitchFamily="34" charset="-122"/>
              </a:rPr>
              <a:t>架构图</a:t>
            </a:r>
            <a:r>
              <a:rPr lang="zh-CN" altLang="en-US" sz="1600" b="1" dirty="0">
                <a:solidFill>
                  <a:srgbClr val="000000"/>
                </a:solidFill>
                <a:latin typeface="微软雅黑" panose="020B0503020204020204" pitchFamily="34" charset="-122"/>
                <a:ea typeface="微软雅黑" panose="020B0503020204020204" pitchFamily="34" charset="-122"/>
              </a:rPr>
              <a:t>：</a:t>
            </a:r>
          </a:p>
        </p:txBody>
      </p:sp>
      <p:sp>
        <p:nvSpPr>
          <p:cNvPr id="126" name="矩形 125"/>
          <p:cNvSpPr/>
          <p:nvPr/>
        </p:nvSpPr>
        <p:spPr>
          <a:xfrm>
            <a:off x="349200" y="586800"/>
            <a:ext cx="11499142" cy="246221"/>
          </a:xfrm>
          <a:prstGeom prst="rect">
            <a:avLst/>
          </a:prstGeom>
          <a:noFill/>
        </p:spPr>
        <p:txBody>
          <a:bodyPr wrap="square">
            <a:spAutoFit/>
          </a:bodyPr>
          <a:lstStyle/>
          <a:p>
            <a:pPr defTabSz="914400"/>
            <a:r>
              <a:rPr lang="zh-CN" altLang="en-US" sz="1000" b="1" i="1" dirty="0">
                <a:solidFill>
                  <a:srgbClr val="0066FF"/>
                </a:solidFill>
                <a:latin typeface="微软雅黑" panose="020B0503020204020204" pitchFamily="34" charset="-122"/>
                <a:ea typeface="微软雅黑" panose="020B0503020204020204" pitchFamily="34" charset="-122"/>
              </a:rPr>
              <a:t>填写说明</a:t>
            </a:r>
            <a:r>
              <a:rPr lang="zh-CN" altLang="en-US" sz="1000" b="1" i="1" dirty="0">
                <a:solidFill>
                  <a:srgbClr val="0066FF"/>
                </a:solidFill>
                <a:latin typeface="微软雅黑" charset="0"/>
                <a:ea typeface="微软雅黑" charset="0"/>
              </a:rPr>
              <a:t>：技术架构实现以及云资源的使用情况；如涉及搬迁，描述方案对比、成本优化对比，</a:t>
            </a:r>
            <a:r>
              <a:rPr lang="en-US" altLang="zh-CN" sz="1000" b="1" i="1" dirty="0">
                <a:solidFill>
                  <a:srgbClr val="0066FF"/>
                </a:solidFill>
                <a:latin typeface="微软雅黑" charset="0"/>
                <a:ea typeface="微软雅黑" charset="0"/>
              </a:rPr>
              <a:t>PSA</a:t>
            </a:r>
            <a:r>
              <a:rPr lang="zh-CN" altLang="en-US" sz="1000" b="1" i="1" dirty="0">
                <a:solidFill>
                  <a:srgbClr val="0066FF"/>
                </a:solidFill>
                <a:latin typeface="微软雅黑" charset="0"/>
                <a:ea typeface="微软雅黑" charset="0"/>
              </a:rPr>
              <a:t>配合伙伴输出。</a:t>
            </a:r>
            <a:endParaRPr lang="en-US" altLang="zh-CN" sz="1000" b="1" i="1" dirty="0">
              <a:solidFill>
                <a:srgbClr val="0066FF"/>
              </a:solidFill>
              <a:latin typeface="微软雅黑" charset="0"/>
              <a:ea typeface="微软雅黑" charset="0"/>
            </a:endParaRPr>
          </a:p>
        </p:txBody>
      </p:sp>
      <p:pic>
        <p:nvPicPr>
          <p:cNvPr id="2" name="Picture 1" descr="upload_316918832"/>
          <p:cNvPicPr>
            <a:picLocks noChangeAspect="1"/>
          </p:cNvPicPr>
          <p:nvPr/>
        </p:nvPicPr>
        <p:blipFill>
          <a:blip r:embed="rId3"/>
          <a:stretch>
            <a:fillRect/>
          </a:stretch>
        </p:blipFill>
        <p:spPr>
          <a:xfrm>
            <a:off x="589352" y="1553746"/>
            <a:ext cx="5861374" cy="4479075"/>
          </a:xfrm>
          <a:prstGeom prst="rect">
            <a:avLst/>
          </a:prstGeom>
        </p:spPr>
      </p:pic>
      <p:sp>
        <p:nvSpPr>
          <p:cNvPr id="5" name="矩形 51"/>
          <p:cNvSpPr/>
          <p:nvPr/>
        </p:nvSpPr>
        <p:spPr>
          <a:xfrm>
            <a:off x="7075843" y="3762614"/>
            <a:ext cx="4855611" cy="1652905"/>
          </a:xfrm>
          <a:prstGeom prst="rect">
            <a:avLst/>
          </a:prstGeom>
          <a:noFill/>
        </p:spPr>
        <p:txBody>
          <a:bodyPr wrap="square">
            <a:spAutoFit/>
          </a:bodyPr>
          <a:lstStyle/>
          <a:p>
            <a:pPr marL="342900" indent="-342900" defTabSz="913765">
              <a:buFont typeface="Wingdings" panose="05000000000000000000" pitchFamily="2" charset="2"/>
              <a:buChar char="Ø"/>
              <a:defRPr/>
            </a:pPr>
            <a:r>
              <a:rPr lang="zh-CN" altLang="en-US" sz="1400" b="1" kern="0" dirty="0">
                <a:solidFill>
                  <a:prstClr val="black"/>
                </a:solidFill>
                <a:latin typeface="微软雅黑" charset="0"/>
                <a:ea typeface="微软雅黑" charset="0"/>
                <a:sym typeface="Arial" panose="020B0604020202020204" pitchFamily="34" charset="0"/>
              </a:rPr>
              <a:t>方案对比&amp;成本优化</a:t>
            </a:r>
            <a:r>
              <a:rPr lang="zh-CN" altLang="en-US" sz="1400" b="1"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a:t>
            </a:r>
          </a:p>
          <a:p>
            <a:pPr marL="171450" indent="-171450" defTabSz="911860">
              <a:lnSpc>
                <a:spcPct val="150000"/>
              </a:lnSpc>
              <a:spcBef>
                <a:spcPts val="300"/>
              </a:spcBef>
              <a:buFont typeface="Arial" panose="020B0604020202020204" pitchFamily="34" charset="0"/>
              <a:buChar char="•"/>
              <a:defRPr/>
            </a:pPr>
            <a:r>
              <a:rPr lang="zh-CN" altLang="en-US" sz="1100" kern="0" dirty="0">
                <a:solidFill>
                  <a:srgbClr val="000000"/>
                </a:solidFill>
                <a:latin typeface="微软雅黑" charset="0"/>
                <a:ea typeface="微软雅黑" charset="0"/>
                <a:sym typeface="Arial" panose="020B0604020202020204" pitchFamily="34" charset="0"/>
              </a:rPr>
              <a:t>对比</a:t>
            </a:r>
            <a:r>
              <a:rPr lang="en-US" altLang="zh-CN" sz="1100" kern="0" dirty="0">
                <a:solidFill>
                  <a:srgbClr val="000000"/>
                </a:solidFill>
                <a:latin typeface="微软雅黑" charset="0"/>
                <a:ea typeface="微软雅黑" charset="0"/>
                <a:sym typeface="Arial" panose="020B0604020202020204" pitchFamily="34" charset="0"/>
              </a:rPr>
              <a:t>A3</a:t>
            </a:r>
            <a:r>
              <a:rPr lang="zh-CN" altLang="en-US" sz="1100" kern="0" dirty="0">
                <a:solidFill>
                  <a:srgbClr val="000000"/>
                </a:solidFill>
                <a:latin typeface="微软雅黑" charset="0"/>
                <a:ea typeface="微软雅黑" charset="0"/>
                <a:sym typeface="Arial" panose="020B0604020202020204" pitchFamily="34" charset="0"/>
              </a:rPr>
              <a:t>方案，使用</a:t>
            </a:r>
            <a:r>
              <a:rPr lang="en-US" altLang="zh-CN" sz="1100" kern="0" dirty="0">
                <a:solidFill>
                  <a:srgbClr val="000000"/>
                </a:solidFill>
                <a:latin typeface="微软雅黑" charset="0"/>
                <a:ea typeface="微软雅黑" charset="0"/>
                <a:sym typeface="Arial" panose="020B0604020202020204" pitchFamily="34" charset="0"/>
              </a:rPr>
              <a:t>ModelArts</a:t>
            </a:r>
            <a:r>
              <a:rPr lang="zh-CN" altLang="en-US" sz="1100" kern="0" dirty="0">
                <a:solidFill>
                  <a:srgbClr val="000000"/>
                </a:solidFill>
                <a:latin typeface="微软雅黑" charset="0"/>
                <a:ea typeface="微软雅黑" charset="0"/>
                <a:sym typeface="Arial" panose="020B0604020202020204" pitchFamily="34" charset="0"/>
              </a:rPr>
              <a:t>实现模型管理与训练，统一管理模型，解决模型分散问题；</a:t>
            </a:r>
            <a:r>
              <a:rPr lang="en-US" altLang="zh-CN" sz="1100" kern="0" dirty="0">
                <a:solidFill>
                  <a:srgbClr val="000000"/>
                </a:solidFill>
                <a:latin typeface="微软雅黑" charset="0"/>
                <a:ea typeface="微软雅黑" charset="0"/>
                <a:sym typeface="Arial" panose="020B0604020202020204" pitchFamily="34" charset="0"/>
              </a:rPr>
              <a:t>xxx</a:t>
            </a:r>
            <a:r>
              <a:rPr lang="zh-CN" altLang="en-US" sz="1100" kern="0" dirty="0">
                <a:solidFill>
                  <a:srgbClr val="000000"/>
                </a:solidFill>
                <a:latin typeface="微软雅黑" charset="0"/>
                <a:ea typeface="微软雅黑" charset="0"/>
                <a:sym typeface="Arial" panose="020B0604020202020204" pitchFamily="34" charset="0"/>
              </a:rPr>
              <a:t>功能使用</a:t>
            </a:r>
            <a:r>
              <a:rPr lang="en-US" altLang="zh-CN" sz="1100" kern="0" dirty="0">
                <a:solidFill>
                  <a:srgbClr val="000000"/>
                </a:solidFill>
                <a:latin typeface="微软雅黑" charset="0"/>
                <a:ea typeface="微软雅黑" charset="0"/>
                <a:sym typeface="Arial" panose="020B0604020202020204" pitchFamily="34" charset="0"/>
              </a:rPr>
              <a:t>xx</a:t>
            </a:r>
            <a:r>
              <a:rPr lang="zh-CN" altLang="en-US" sz="1100" kern="0" dirty="0">
                <a:solidFill>
                  <a:srgbClr val="000000"/>
                </a:solidFill>
                <a:latin typeface="微软雅黑" charset="0"/>
                <a:ea typeface="微软雅黑" charset="0"/>
                <a:sym typeface="Arial" panose="020B0604020202020204" pitchFamily="34" charset="0"/>
              </a:rPr>
              <a:t>缓存部件提升访问性能；提供数据可视平台，无需运维手动采集</a:t>
            </a:r>
          </a:p>
          <a:p>
            <a:pPr marL="171450" indent="-171450" defTabSz="911860">
              <a:lnSpc>
                <a:spcPct val="150000"/>
              </a:lnSpc>
              <a:spcBef>
                <a:spcPts val="300"/>
              </a:spcBef>
              <a:buFont typeface="Arial" panose="020B0604020202020204" pitchFamily="34" charset="0"/>
              <a:buChar char="•"/>
              <a:defRPr/>
            </a:pPr>
            <a:r>
              <a:rPr lang="zh-CN" altLang="en-US" sz="1100" kern="0" dirty="0">
                <a:solidFill>
                  <a:srgbClr val="000000"/>
                </a:solidFill>
                <a:latin typeface="微软雅黑" charset="0"/>
                <a:ea typeface="微软雅黑" charset="0"/>
                <a:sym typeface="Arial" panose="020B0604020202020204" pitchFamily="34" charset="0"/>
              </a:rPr>
              <a:t>数据采集与处理效率提升</a:t>
            </a:r>
            <a:r>
              <a:rPr lang="en-US" altLang="zh-CN" sz="1100" kern="0" dirty="0">
                <a:solidFill>
                  <a:srgbClr val="000000"/>
                </a:solidFill>
                <a:latin typeface="微软雅黑" charset="0"/>
                <a:ea typeface="微软雅黑" charset="0"/>
                <a:sym typeface="Arial" panose="020B0604020202020204" pitchFamily="34" charset="0"/>
              </a:rPr>
              <a:t>xxx%</a:t>
            </a:r>
            <a:r>
              <a:rPr lang="zh-CN" altLang="en-US" sz="1100" kern="0" dirty="0">
                <a:solidFill>
                  <a:srgbClr val="000000"/>
                </a:solidFill>
                <a:latin typeface="微软雅黑" charset="0"/>
                <a:ea typeface="微软雅黑" charset="0"/>
                <a:sym typeface="Arial" panose="020B0604020202020204" pitchFamily="34" charset="0"/>
              </a:rPr>
              <a:t>；整体存储与资源占用减少</a:t>
            </a:r>
            <a:r>
              <a:rPr lang="en-US" altLang="zh-CN" sz="1100" kern="0" dirty="0">
                <a:solidFill>
                  <a:srgbClr val="000000"/>
                </a:solidFill>
                <a:latin typeface="微软雅黑" charset="0"/>
                <a:ea typeface="微软雅黑" charset="0"/>
                <a:sym typeface="Arial" panose="020B0604020202020204" pitchFamily="34" charset="0"/>
              </a:rPr>
              <a:t>xxx%</a:t>
            </a:r>
            <a:r>
              <a:rPr lang="zh-CN" altLang="en-US" sz="1100" kern="0" dirty="0">
                <a:solidFill>
                  <a:srgbClr val="000000"/>
                </a:solidFill>
                <a:latin typeface="微软雅黑" charset="0"/>
                <a:ea typeface="微软雅黑" charset="0"/>
                <a:sym typeface="Arial" panose="020B0604020202020204" pitchFamily="34" charset="0"/>
              </a:rPr>
              <a:t>，运维成本降低</a:t>
            </a:r>
            <a:r>
              <a:rPr lang="en-US" altLang="zh-CN" sz="1100" kern="0" dirty="0">
                <a:solidFill>
                  <a:srgbClr val="000000"/>
                </a:solidFill>
                <a:latin typeface="微软雅黑" charset="0"/>
                <a:ea typeface="微软雅黑" charset="0"/>
                <a:sym typeface="Arial" panose="020B0604020202020204" pitchFamily="34" charset="0"/>
              </a:rPr>
              <a:t>xxx</a:t>
            </a:r>
            <a:r>
              <a:rPr lang="zh-CN" altLang="en-US" sz="1100" kern="0" dirty="0">
                <a:solidFill>
                  <a:srgbClr val="000000"/>
                </a:solidFill>
                <a:latin typeface="微软雅黑" charset="0"/>
                <a:ea typeface="微软雅黑" charset="0"/>
                <a:sym typeface="Arial" panose="020B0604020202020204" pitchFamily="34" charset="0"/>
              </a:rPr>
              <a:t>人月</a:t>
            </a:r>
            <a:endParaRPr lang="en-GB" altLang="zh-CN" sz="1100"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矩形 50"/>
          <p:cNvSpPr/>
          <p:nvPr/>
        </p:nvSpPr>
        <p:spPr>
          <a:xfrm>
            <a:off x="6992731" y="955224"/>
            <a:ext cx="4855611" cy="2222500"/>
          </a:xfrm>
          <a:prstGeom prst="rect">
            <a:avLst/>
          </a:prstGeom>
          <a:noFill/>
        </p:spPr>
        <p:txBody>
          <a:bodyPr wrap="square">
            <a:spAutoFit/>
          </a:bodyPr>
          <a:lstStyle/>
          <a:p>
            <a:pPr marL="285750" indent="-285750" defTabSz="913765">
              <a:lnSpc>
                <a:spcPct val="150000"/>
              </a:lnSpc>
              <a:buFont typeface="Wingdings" panose="05000000000000000000" pitchFamily="2" charset="2"/>
              <a:buChar char="Ø"/>
              <a:defRPr/>
            </a:pPr>
            <a:r>
              <a:rPr lang="zh-CN" altLang="en-US" sz="1400" b="1" kern="0" dirty="0">
                <a:solidFill>
                  <a:prstClr val="black"/>
                </a:solidFill>
                <a:latin typeface="微软雅黑" charset="0"/>
                <a:ea typeface="微软雅黑" charset="0"/>
                <a:sym typeface="Arial" panose="020B0604020202020204" pitchFamily="34" charset="0"/>
              </a:rPr>
              <a:t>架构介绍&amp;云服务使用</a:t>
            </a:r>
            <a:r>
              <a:rPr lang="zh-CN" altLang="en-US" sz="1400" b="1"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b="1"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a:p>
            <a:pPr defTabSz="685800">
              <a:lnSpc>
                <a:spcPct val="150000"/>
              </a:lnSpc>
              <a:defRPr/>
            </a:pPr>
            <a:r>
              <a:rPr lang="zh-CN" altLang="en-US"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方案通过华为云</a:t>
            </a:r>
            <a:r>
              <a:rPr lang="en-US"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MRS</a:t>
            </a:r>
            <a:r>
              <a:rPr lang="zh-CN" altLang="en-US"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DAYU</a:t>
            </a:r>
            <a:r>
              <a:rPr lang="zh-CN" altLang="en-US"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以及</a:t>
            </a:r>
            <a:r>
              <a:rPr lang="en-US"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ModelArts</a:t>
            </a:r>
            <a:r>
              <a:rPr lang="zh-CN" altLang="en-US"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工具等平台实现分布式数据集群处理与训练</a:t>
            </a:r>
            <a:endParaRPr lang="en-US" altLang="zh-CN" sz="11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defTabSz="685800">
              <a:lnSpc>
                <a:spcPct val="150000"/>
              </a:lnSpc>
              <a:spcBef>
                <a:spcPts val="600"/>
              </a:spcBef>
              <a:buFont typeface="Arial" panose="020B0604020202020204" pitchFamily="34" charset="0"/>
              <a:buChar char="•"/>
              <a:defRPr/>
            </a:pPr>
            <a:r>
              <a:rPr kumimoji="1" lang="zh-CN" altLang="en-US" sz="1100" dirty="0">
                <a:solidFill>
                  <a:srgbClr val="000000"/>
                </a:solidFill>
                <a:latin typeface="微软雅黑" charset="0"/>
                <a:ea typeface="微软雅黑" charset="0"/>
                <a:sym typeface="Arial" panose="020B0604020202020204" pitchFamily="34" charset="0"/>
              </a:rPr>
              <a:t>通过</a:t>
            </a:r>
            <a:r>
              <a:rPr kumimoji="1" lang="en-US" altLang="zh-CN" sz="1100" dirty="0">
                <a:solidFill>
                  <a:srgbClr val="000000"/>
                </a:solidFill>
                <a:latin typeface="微软雅黑" charset="0"/>
                <a:ea typeface="微软雅黑" charset="0"/>
                <a:sym typeface="Arial" panose="020B0604020202020204" pitchFamily="34" charset="0"/>
              </a:rPr>
              <a:t>CDM</a:t>
            </a:r>
            <a:r>
              <a:rPr kumimoji="1" lang="zh-CN" altLang="en-US" sz="1100" dirty="0">
                <a:solidFill>
                  <a:srgbClr val="000000"/>
                </a:solidFill>
                <a:latin typeface="微软雅黑" charset="0"/>
                <a:ea typeface="微软雅黑" charset="0"/>
                <a:sym typeface="Arial" panose="020B0604020202020204" pitchFamily="34" charset="0"/>
              </a:rPr>
              <a:t>完成机房数据、车联网等数据数据的采集与传输</a:t>
            </a:r>
            <a:endParaRPr lang="en-US" altLang="zh-CN"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defTabSz="685800">
              <a:lnSpc>
                <a:spcPct val="150000"/>
              </a:lnSpc>
              <a:spcBef>
                <a:spcPts val="600"/>
              </a:spcBef>
              <a:buFont typeface="Arial" panose="020B0604020202020204" pitchFamily="34" charset="0"/>
              <a:buChar char="•"/>
              <a:defRPr/>
            </a:pPr>
            <a:r>
              <a:rPr lang="zh-CN" altLang="en-US" sz="1100" dirty="0">
                <a:solidFill>
                  <a:srgbClr val="000000"/>
                </a:solidFill>
                <a:latin typeface="微软雅黑" charset="0"/>
                <a:ea typeface="微软雅黑" charset="0"/>
                <a:sym typeface="Arial" panose="020B0604020202020204" pitchFamily="34" charset="0"/>
              </a:rPr>
              <a:t>通过</a:t>
            </a:r>
            <a:r>
              <a:rPr lang="en-US" altLang="zh-CN" sz="1100" dirty="0">
                <a:solidFill>
                  <a:srgbClr val="000000"/>
                </a:solidFill>
                <a:latin typeface="微软雅黑" charset="0"/>
                <a:ea typeface="微软雅黑" charset="0"/>
                <a:sym typeface="Arial" panose="020B0604020202020204" pitchFamily="34" charset="0"/>
              </a:rPr>
              <a:t>ModelArts</a:t>
            </a:r>
            <a:r>
              <a:rPr lang="zh-CN" altLang="en-US" sz="1100" dirty="0">
                <a:solidFill>
                  <a:srgbClr val="000000"/>
                </a:solidFill>
                <a:latin typeface="微软雅黑" charset="0"/>
                <a:ea typeface="微软雅黑" charset="0"/>
                <a:sym typeface="Arial" panose="020B0604020202020204" pitchFamily="34" charset="0"/>
              </a:rPr>
              <a:t>平台开发和管理模型，并执行</a:t>
            </a:r>
            <a:r>
              <a:rPr lang="en-US" altLang="zh-CN" sz="1100" dirty="0">
                <a:solidFill>
                  <a:srgbClr val="000000"/>
                </a:solidFill>
                <a:latin typeface="微软雅黑" charset="0"/>
                <a:ea typeface="微软雅黑" charset="0"/>
                <a:sym typeface="Arial" panose="020B0604020202020204" pitchFamily="34" charset="0"/>
              </a:rPr>
              <a:t>xxx</a:t>
            </a:r>
            <a:r>
              <a:rPr lang="zh-CN" altLang="en-US" sz="1100" dirty="0">
                <a:solidFill>
                  <a:srgbClr val="000000"/>
                </a:solidFill>
                <a:latin typeface="微软雅黑" charset="0"/>
                <a:ea typeface="微软雅黑" charset="0"/>
                <a:sym typeface="Arial" panose="020B0604020202020204" pitchFamily="34" charset="0"/>
              </a:rPr>
              <a:t>数据的训练任务</a:t>
            </a:r>
            <a:endParaRPr lang="en-US" altLang="zh-CN"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defTabSz="685800">
              <a:lnSpc>
                <a:spcPct val="150000"/>
              </a:lnSpc>
              <a:spcBef>
                <a:spcPts val="600"/>
              </a:spcBef>
              <a:buFont typeface="Arial" panose="020B0604020202020204" pitchFamily="34" charset="0"/>
              <a:buChar char="•"/>
              <a:defRPr/>
            </a:pPr>
            <a:r>
              <a:rPr lang="zh-CN" altLang="en-US" sz="1100" dirty="0">
                <a:solidFill>
                  <a:srgbClr val="000000"/>
                </a:solidFill>
                <a:latin typeface="微软雅黑" charset="0"/>
                <a:ea typeface="微软雅黑" charset="0"/>
                <a:sym typeface="Arial" panose="020B0604020202020204" pitchFamily="34" charset="0"/>
              </a:rPr>
              <a:t>通过</a:t>
            </a:r>
            <a:r>
              <a:rPr lang="en-US" altLang="zh-CN" sz="1100" dirty="0">
                <a:solidFill>
                  <a:srgbClr val="000000"/>
                </a:solidFill>
                <a:latin typeface="微软雅黑" charset="0"/>
                <a:ea typeface="微软雅黑" charset="0"/>
                <a:sym typeface="Arial" panose="020B0604020202020204" pitchFamily="34" charset="0"/>
              </a:rPr>
              <a:t>MRS</a:t>
            </a:r>
            <a:r>
              <a:rPr lang="zh-CN" altLang="en-US" sz="1100" dirty="0">
                <a:solidFill>
                  <a:srgbClr val="000000"/>
                </a:solidFill>
                <a:latin typeface="微软雅黑" charset="0"/>
                <a:ea typeface="微软雅黑" charset="0"/>
                <a:sym typeface="Arial" panose="020B0604020202020204" pitchFamily="34" charset="0"/>
              </a:rPr>
              <a:t>服务</a:t>
            </a:r>
            <a:r>
              <a:rPr lang="en-US" altLang="zh-CN" sz="1100" dirty="0">
                <a:solidFill>
                  <a:srgbClr val="000000"/>
                </a:solidFill>
                <a:latin typeface="微软雅黑" charset="0"/>
                <a:ea typeface="微软雅黑" charset="0"/>
                <a:sym typeface="Arial" panose="020B0604020202020204" pitchFamily="34" charset="0"/>
              </a:rPr>
              <a:t>xxxxxxx</a:t>
            </a:r>
            <a:r>
              <a:rPr lang="zh-CN" altLang="en-US" sz="11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p>
          <a:p>
            <a:pPr marL="171450" indent="-171450" defTabSz="685800">
              <a:lnSpc>
                <a:spcPct val="150000"/>
              </a:lnSpc>
              <a:spcBef>
                <a:spcPts val="600"/>
              </a:spcBef>
              <a:buFont typeface="Arial" panose="020B0604020202020204" pitchFamily="34" charset="0"/>
              <a:buChar char="•"/>
              <a:defRPr/>
            </a:pPr>
            <a:r>
              <a:rPr lang="zh-CN" altLang="en-US" sz="1000" dirty="0">
                <a:solidFill>
                  <a:srgbClr val="000000"/>
                </a:solidFill>
                <a:latin typeface="微软雅黑" charset="0"/>
                <a:ea typeface="微软雅黑" charset="0"/>
                <a:sym typeface="Arial" panose="020B0604020202020204" pitchFamily="34" charset="0"/>
              </a:rPr>
              <a:t>。。。。。</a:t>
            </a:r>
            <a:endParaRPr lang="en-US" altLang="zh-CN" sz="10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a:extLst>
              <a:ext uri="{FF2B5EF4-FFF2-40B4-BE49-F238E27FC236}">
                <a16:creationId xmlns:a16="http://schemas.microsoft.com/office/drawing/2014/main" id="{DFADB203-2CFB-4B1D-90BD-B651B3EE8E98}"/>
              </a:ext>
            </a:extLst>
          </p:cNvPr>
          <p:cNvSpPr/>
          <p:nvPr/>
        </p:nvSpPr>
        <p:spPr>
          <a:xfrm>
            <a:off x="7841229" y="1552450"/>
            <a:ext cx="3324838" cy="306174"/>
          </a:xfrm>
          <a:prstGeom prst="rect">
            <a:avLst/>
          </a:prstGeom>
        </p:spPr>
        <p:txBody>
          <a:bodyPr wrap="square">
            <a:spAutoFit/>
          </a:bodyPr>
          <a:lstStyle/>
          <a:p>
            <a:pPr lvl="0" fontAlgn="base">
              <a:lnSpc>
                <a:spcPct val="150000"/>
              </a:lnSpc>
              <a:spcBef>
                <a:spcPct val="0"/>
              </a:spcBef>
              <a:buClr>
                <a:schemeClr val="tx1"/>
              </a:buClr>
              <a:defRPr/>
            </a:pPr>
            <a:r>
              <a:rPr lang="en-US" altLang="zh-CN"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此处包含方案涉及的所有高阶服务</a:t>
            </a:r>
            <a:endParaRPr lang="en-US" altLang="zh-CN" sz="1050" dirty="0">
              <a:solidFill>
                <a:srgbClr val="0066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矩形 8">
            <a:extLst>
              <a:ext uri="{FF2B5EF4-FFF2-40B4-BE49-F238E27FC236}">
                <a16:creationId xmlns:a16="http://schemas.microsoft.com/office/drawing/2014/main" id="{984723EF-13D5-4008-9978-40BFC0889BD6}"/>
              </a:ext>
            </a:extLst>
          </p:cNvPr>
          <p:cNvSpPr/>
          <p:nvPr/>
        </p:nvSpPr>
        <p:spPr>
          <a:xfrm>
            <a:off x="589351" y="6118113"/>
            <a:ext cx="9181181" cy="306174"/>
          </a:xfrm>
          <a:prstGeom prst="rect">
            <a:avLst/>
          </a:prstGeom>
        </p:spPr>
        <p:txBody>
          <a:bodyPr wrap="square">
            <a:spAutoFit/>
          </a:bodyPr>
          <a:lstStyle/>
          <a:p>
            <a:pPr lvl="0" fontAlgn="base">
              <a:lnSpc>
                <a:spcPct val="150000"/>
              </a:lnSpc>
              <a:spcBef>
                <a:spcPct val="0"/>
              </a:spcBef>
              <a:buClr>
                <a:schemeClr val="tx1"/>
              </a:buClr>
              <a:defRPr/>
            </a:pPr>
            <a:r>
              <a:rPr lang="en-US" altLang="zh-CN"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050" b="1" i="1" dirty="0">
                <a:solidFill>
                  <a:srgbClr val="0066FF"/>
                </a:solidFill>
                <a:latin typeface="微软雅黑" panose="020B0503020204020204" pitchFamily="34" charset="-122"/>
                <a:ea typeface="微软雅黑" panose="020B0503020204020204" pitchFamily="34" charset="-122"/>
                <a:sym typeface="Arial" panose="020B0604020202020204" pitchFamily="34" charset="0"/>
              </a:rPr>
              <a:t>技术架构图体现方案涉及的云服务。  并且，所有云服务名称，请和华为云官网保持一致</a:t>
            </a:r>
            <a:endParaRPr lang="en-US" altLang="zh-CN" sz="1050" dirty="0">
              <a:solidFill>
                <a:srgbClr val="0066FF"/>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a:extLst>
              <a:ext uri="{FF2B5EF4-FFF2-40B4-BE49-F238E27FC236}">
                <a16:creationId xmlns:a16="http://schemas.microsoft.com/office/drawing/2014/main" id="{CB01ED0A-16FA-415C-8A64-F9826F27D869}"/>
              </a:ext>
            </a:extLst>
          </p:cNvPr>
          <p:cNvSpPr>
            <a:spLocks noGrp="1"/>
          </p:cNvSpPr>
          <p:nvPr>
            <p:ph type="subTitle" idx="1"/>
          </p:nvPr>
        </p:nvSpPr>
        <p:spPr/>
        <p:txBody>
          <a:bodyPr/>
          <a:lstStyle/>
          <a:p>
            <a:r>
              <a:rPr lang="zh-CN" altLang="en-US" dirty="0">
                <a:latin typeface="+mj-ea"/>
              </a:rPr>
              <a:t>典型的物理部署架构</a:t>
            </a:r>
            <a:endParaRPr lang="zh-CN" altLang="en-US" dirty="0"/>
          </a:p>
        </p:txBody>
      </p:sp>
      <p:sp>
        <p:nvSpPr>
          <p:cNvPr id="4" name="文本框 3"/>
          <p:cNvSpPr txBox="1"/>
          <p:nvPr/>
        </p:nvSpPr>
        <p:spPr>
          <a:xfrm>
            <a:off x="2496542" y="1357882"/>
            <a:ext cx="1223817" cy="338554"/>
          </a:xfrm>
          <a:prstGeom prst="rect">
            <a:avLst/>
          </a:prstGeom>
          <a:noFill/>
          <a:ln>
            <a:solidFill>
              <a:schemeClr val="accent1"/>
            </a:solidFill>
          </a:ln>
        </p:spPr>
        <p:txBody>
          <a:bodyPr wrap="square" rtlCol="0">
            <a:spAutoFit/>
          </a:bodyPr>
          <a:lstStyle/>
          <a:p>
            <a:r>
              <a:rPr lang="zh-CN" altLang="en-US" sz="1600" dirty="0"/>
              <a:t>业务访问</a:t>
            </a:r>
            <a:endParaRPr lang="zh-HK" altLang="en-US" sz="1600" dirty="0"/>
          </a:p>
        </p:txBody>
      </p:sp>
      <p:sp>
        <p:nvSpPr>
          <p:cNvPr id="5" name="文本框 4"/>
          <p:cNvSpPr txBox="1"/>
          <p:nvPr/>
        </p:nvSpPr>
        <p:spPr>
          <a:xfrm>
            <a:off x="250138" y="2071869"/>
            <a:ext cx="359945" cy="769441"/>
          </a:xfrm>
          <a:prstGeom prst="rect">
            <a:avLst/>
          </a:prstGeom>
          <a:solidFill>
            <a:schemeClr val="bg1">
              <a:lumMod val="75000"/>
            </a:schemeClr>
          </a:solidFill>
          <a:ln>
            <a:solidFill>
              <a:schemeClr val="accent1"/>
            </a:solidFill>
          </a:ln>
        </p:spPr>
        <p:txBody>
          <a:bodyPr wrap="square" rtlCol="0">
            <a:spAutoFit/>
          </a:bodyPr>
          <a:lstStyle/>
          <a:p>
            <a:r>
              <a:rPr lang="zh-CN" altLang="en-US" sz="1100" dirty="0"/>
              <a:t>安全访问</a:t>
            </a:r>
            <a:endParaRPr lang="zh-HK" altLang="en-US" sz="1100" dirty="0"/>
          </a:p>
        </p:txBody>
      </p:sp>
      <p:sp>
        <p:nvSpPr>
          <p:cNvPr id="6" name="剪去单角的矩形 5"/>
          <p:cNvSpPr/>
          <p:nvPr/>
        </p:nvSpPr>
        <p:spPr bwMode="auto">
          <a:xfrm>
            <a:off x="702946" y="2125305"/>
            <a:ext cx="5039248" cy="590647"/>
          </a:xfrm>
          <a:prstGeom prst="snip1Rect">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lstStyle/>
          <a:p>
            <a:pPr defTabSz="914400">
              <a:buClr>
                <a:srgbClr val="CC9900"/>
              </a:buClr>
              <a:buFont typeface="Wingdings" panose="05000000000000000000" pitchFamily="2" charset="2"/>
              <a:buChar char="n"/>
            </a:pPr>
            <a:endParaRPr lang="zh-HK" altLang="en-US">
              <a:latin typeface="Arial" panose="020B0604020202020204" pitchFamily="34" charset="0"/>
              <a:ea typeface="宋体" pitchFamily="2" charset="-122"/>
            </a:endParaRPr>
          </a:p>
        </p:txBody>
      </p:sp>
      <p:sp>
        <p:nvSpPr>
          <p:cNvPr id="7" name="文本框 6"/>
          <p:cNvSpPr txBox="1"/>
          <p:nvPr/>
        </p:nvSpPr>
        <p:spPr>
          <a:xfrm>
            <a:off x="1062892" y="2284016"/>
            <a:ext cx="1647219" cy="276999"/>
          </a:xfrm>
          <a:prstGeom prst="rect">
            <a:avLst/>
          </a:prstGeom>
          <a:noFill/>
        </p:spPr>
        <p:txBody>
          <a:bodyPr wrap="square" rtlCol="0">
            <a:spAutoFit/>
          </a:bodyPr>
          <a:lstStyle/>
          <a:p>
            <a:r>
              <a:rPr lang="en-US" altLang="zh-CN" sz="1200" dirty="0"/>
              <a:t>Anti-DDOS</a:t>
            </a:r>
            <a:r>
              <a:rPr lang="zh-CN" altLang="en-US" sz="1200" dirty="0"/>
              <a:t>流量清洗</a:t>
            </a:r>
            <a:endParaRPr lang="zh-HK" altLang="en-US" sz="1200" dirty="0"/>
          </a:p>
        </p:txBody>
      </p:sp>
      <p:sp>
        <p:nvSpPr>
          <p:cNvPr id="8" name="文本框 7"/>
          <p:cNvSpPr txBox="1"/>
          <p:nvPr/>
        </p:nvSpPr>
        <p:spPr>
          <a:xfrm>
            <a:off x="2885978" y="2279817"/>
            <a:ext cx="1511775" cy="276999"/>
          </a:xfrm>
          <a:prstGeom prst="rect">
            <a:avLst/>
          </a:prstGeom>
          <a:noFill/>
        </p:spPr>
        <p:txBody>
          <a:bodyPr wrap="square" rtlCol="0">
            <a:spAutoFit/>
          </a:bodyPr>
          <a:lstStyle/>
          <a:p>
            <a:r>
              <a:rPr lang="en-US" altLang="zh-HK" sz="1200" dirty="0"/>
              <a:t>Web</a:t>
            </a:r>
            <a:r>
              <a:rPr lang="zh-CN" altLang="en-US" sz="1200" dirty="0"/>
              <a:t>应用防火墙</a:t>
            </a:r>
            <a:endParaRPr lang="zh-HK" altLang="en-US" sz="1200" dirty="0"/>
          </a:p>
        </p:txBody>
      </p:sp>
      <p:sp>
        <p:nvSpPr>
          <p:cNvPr id="10" name="Freeform 115"/>
          <p:cNvSpPr>
            <a:spLocks noEditPoints="1"/>
          </p:cNvSpPr>
          <p:nvPr/>
        </p:nvSpPr>
        <p:spPr bwMode="auto">
          <a:xfrm>
            <a:off x="805732" y="2212025"/>
            <a:ext cx="355744" cy="437248"/>
          </a:xfrm>
          <a:custGeom>
            <a:avLst/>
            <a:gdLst/>
            <a:ahLst/>
            <a:cxnLst>
              <a:cxn ang="0">
                <a:pos x="78" y="14"/>
              </a:cxn>
              <a:cxn ang="0">
                <a:pos x="148" y="52"/>
              </a:cxn>
              <a:cxn ang="0">
                <a:pos x="78" y="184"/>
              </a:cxn>
              <a:cxn ang="0">
                <a:pos x="9" y="52"/>
              </a:cxn>
              <a:cxn ang="0">
                <a:pos x="78" y="14"/>
              </a:cxn>
              <a:cxn ang="0">
                <a:pos x="78" y="0"/>
              </a:cxn>
              <a:cxn ang="0">
                <a:pos x="0" y="45"/>
              </a:cxn>
              <a:cxn ang="0">
                <a:pos x="78" y="193"/>
              </a:cxn>
              <a:cxn ang="0">
                <a:pos x="157" y="45"/>
              </a:cxn>
              <a:cxn ang="0">
                <a:pos x="78" y="0"/>
              </a:cxn>
            </a:cxnLst>
            <a:rect l="0" t="0" r="r" b="b"/>
            <a:pathLst>
              <a:path w="157" h="193">
                <a:moveTo>
                  <a:pt x="78" y="14"/>
                </a:moveTo>
                <a:cubicBezTo>
                  <a:pt x="89" y="26"/>
                  <a:pt x="111" y="46"/>
                  <a:pt x="148" y="52"/>
                </a:cubicBezTo>
                <a:cubicBezTo>
                  <a:pt x="143" y="78"/>
                  <a:pt x="125" y="159"/>
                  <a:pt x="78" y="184"/>
                </a:cubicBezTo>
                <a:cubicBezTo>
                  <a:pt x="31" y="159"/>
                  <a:pt x="14" y="78"/>
                  <a:pt x="9" y="52"/>
                </a:cubicBezTo>
                <a:cubicBezTo>
                  <a:pt x="45" y="46"/>
                  <a:pt x="68" y="26"/>
                  <a:pt x="78" y="14"/>
                </a:cubicBezTo>
                <a:moveTo>
                  <a:pt x="78" y="0"/>
                </a:moveTo>
                <a:cubicBezTo>
                  <a:pt x="78" y="0"/>
                  <a:pt x="54" y="40"/>
                  <a:pt x="0" y="45"/>
                </a:cubicBezTo>
                <a:cubicBezTo>
                  <a:pt x="0" y="45"/>
                  <a:pt x="15" y="164"/>
                  <a:pt x="78" y="193"/>
                </a:cubicBezTo>
                <a:cubicBezTo>
                  <a:pt x="142" y="164"/>
                  <a:pt x="157" y="45"/>
                  <a:pt x="157" y="45"/>
                </a:cubicBezTo>
                <a:cubicBezTo>
                  <a:pt x="103" y="40"/>
                  <a:pt x="78" y="0"/>
                  <a:pt x="78" y="0"/>
                </a:cubicBezTo>
                <a:close/>
              </a:path>
            </a:pathLst>
          </a:custGeom>
          <a:solidFill>
            <a:schemeClr val="tx1">
              <a:lumMod val="75000"/>
              <a:lumOff val="25000"/>
            </a:schemeClr>
          </a:solidFill>
          <a:ln w="9525">
            <a:noFill/>
            <a:round/>
          </a:ln>
        </p:spPr>
        <p:txBody>
          <a:bodyPr vert="horz" wrap="square" lIns="91416" tIns="45708" rIns="91416" bIns="45708" numCol="1" anchor="t" anchorCtr="0" compatLnSpc="1"/>
          <a:lstStyle/>
          <a:p>
            <a:endParaRPr lang="zh-CN" altLang="en-US" sz="2400" dirty="0"/>
          </a:p>
        </p:txBody>
      </p:sp>
      <p:sp>
        <p:nvSpPr>
          <p:cNvPr id="11" name="Freeform 116"/>
          <p:cNvSpPr>
            <a:spLocks noEditPoints="1"/>
          </p:cNvSpPr>
          <p:nvPr/>
        </p:nvSpPr>
        <p:spPr bwMode="auto">
          <a:xfrm>
            <a:off x="904315" y="2284016"/>
            <a:ext cx="122737" cy="204241"/>
          </a:xfrm>
          <a:custGeom>
            <a:avLst/>
            <a:gdLst/>
            <a:ahLst/>
            <a:cxnLst>
              <a:cxn ang="0">
                <a:pos x="27" y="19"/>
              </a:cxn>
              <a:cxn ang="0">
                <a:pos x="40" y="42"/>
              </a:cxn>
              <a:cxn ang="0">
                <a:pos x="50" y="64"/>
              </a:cxn>
              <a:cxn ang="0">
                <a:pos x="27" y="86"/>
              </a:cxn>
              <a:cxn ang="0">
                <a:pos x="4" y="64"/>
              </a:cxn>
              <a:cxn ang="0">
                <a:pos x="14" y="42"/>
              </a:cxn>
              <a:cxn ang="0">
                <a:pos x="27" y="19"/>
              </a:cxn>
              <a:cxn ang="0">
                <a:pos x="27" y="0"/>
              </a:cxn>
              <a:cxn ang="0">
                <a:pos x="0" y="64"/>
              </a:cxn>
              <a:cxn ang="0">
                <a:pos x="27" y="90"/>
              </a:cxn>
              <a:cxn ang="0">
                <a:pos x="54" y="64"/>
              </a:cxn>
              <a:cxn ang="0">
                <a:pos x="27" y="0"/>
              </a:cxn>
            </a:cxnLst>
            <a:rect l="0" t="0" r="r" b="b"/>
            <a:pathLst>
              <a:path w="54" h="90">
                <a:moveTo>
                  <a:pt x="27" y="19"/>
                </a:moveTo>
                <a:cubicBezTo>
                  <a:pt x="31" y="27"/>
                  <a:pt x="35" y="35"/>
                  <a:pt x="40" y="42"/>
                </a:cubicBezTo>
                <a:cubicBezTo>
                  <a:pt x="45" y="50"/>
                  <a:pt x="50" y="58"/>
                  <a:pt x="50" y="64"/>
                </a:cubicBezTo>
                <a:cubicBezTo>
                  <a:pt x="50" y="76"/>
                  <a:pt x="40" y="86"/>
                  <a:pt x="27" y="86"/>
                </a:cubicBezTo>
                <a:cubicBezTo>
                  <a:pt x="15" y="86"/>
                  <a:pt x="4" y="76"/>
                  <a:pt x="4" y="64"/>
                </a:cubicBezTo>
                <a:cubicBezTo>
                  <a:pt x="4" y="58"/>
                  <a:pt x="9" y="51"/>
                  <a:pt x="14" y="42"/>
                </a:cubicBezTo>
                <a:cubicBezTo>
                  <a:pt x="19" y="35"/>
                  <a:pt x="24" y="28"/>
                  <a:pt x="27" y="19"/>
                </a:cubicBezTo>
                <a:moveTo>
                  <a:pt x="27" y="0"/>
                </a:moveTo>
                <a:cubicBezTo>
                  <a:pt x="27" y="26"/>
                  <a:pt x="0" y="49"/>
                  <a:pt x="0" y="64"/>
                </a:cubicBezTo>
                <a:cubicBezTo>
                  <a:pt x="0" y="78"/>
                  <a:pt x="12" y="90"/>
                  <a:pt x="27" y="90"/>
                </a:cubicBezTo>
                <a:cubicBezTo>
                  <a:pt x="42" y="90"/>
                  <a:pt x="54" y="78"/>
                  <a:pt x="54" y="64"/>
                </a:cubicBezTo>
                <a:cubicBezTo>
                  <a:pt x="54" y="49"/>
                  <a:pt x="27" y="26"/>
                  <a:pt x="27" y="0"/>
                </a:cubicBezTo>
                <a:close/>
              </a:path>
            </a:pathLst>
          </a:custGeom>
          <a:solidFill>
            <a:schemeClr val="tx1">
              <a:lumMod val="75000"/>
              <a:lumOff val="25000"/>
            </a:schemeClr>
          </a:solidFill>
          <a:ln w="9525">
            <a:noFill/>
            <a:round/>
          </a:ln>
        </p:spPr>
        <p:txBody>
          <a:bodyPr vert="horz" wrap="square" lIns="91416" tIns="45708" rIns="91416" bIns="45708" numCol="1" anchor="t" anchorCtr="0" compatLnSpc="1"/>
          <a:lstStyle/>
          <a:p>
            <a:endParaRPr lang="zh-CN" altLang="en-US" sz="2400" dirty="0"/>
          </a:p>
        </p:txBody>
      </p:sp>
      <p:sp>
        <p:nvSpPr>
          <p:cNvPr id="74" name="Freeform 104"/>
          <p:cNvSpPr/>
          <p:nvPr/>
        </p:nvSpPr>
        <p:spPr bwMode="auto">
          <a:xfrm>
            <a:off x="2692180" y="2400559"/>
            <a:ext cx="178815" cy="8747"/>
          </a:xfrm>
          <a:custGeom>
            <a:avLst/>
            <a:gdLst/>
            <a:ahLst/>
            <a:cxnLst>
              <a:cxn ang="0">
                <a:pos x="76" y="4"/>
              </a:cxn>
              <a:cxn ang="0">
                <a:pos x="2" y="4"/>
              </a:cxn>
              <a:cxn ang="0">
                <a:pos x="0" y="2"/>
              </a:cxn>
              <a:cxn ang="0">
                <a:pos x="2" y="0"/>
              </a:cxn>
              <a:cxn ang="0">
                <a:pos x="76" y="0"/>
              </a:cxn>
              <a:cxn ang="0">
                <a:pos x="78" y="2"/>
              </a:cxn>
              <a:cxn ang="0">
                <a:pos x="76" y="4"/>
              </a:cxn>
            </a:cxnLst>
            <a:rect l="0" t="0" r="r" b="b"/>
            <a:pathLst>
              <a:path w="78" h="4">
                <a:moveTo>
                  <a:pt x="76" y="4"/>
                </a:moveTo>
                <a:cubicBezTo>
                  <a:pt x="2" y="4"/>
                  <a:pt x="2" y="4"/>
                  <a:pt x="2" y="4"/>
                </a:cubicBezTo>
                <a:cubicBezTo>
                  <a:pt x="1" y="4"/>
                  <a:pt x="0" y="3"/>
                  <a:pt x="0" y="2"/>
                </a:cubicBezTo>
                <a:cubicBezTo>
                  <a:pt x="0" y="1"/>
                  <a:pt x="1" y="0"/>
                  <a:pt x="2" y="0"/>
                </a:cubicBezTo>
                <a:cubicBezTo>
                  <a:pt x="76" y="0"/>
                  <a:pt x="76" y="0"/>
                  <a:pt x="76" y="0"/>
                </a:cubicBezTo>
                <a:cubicBezTo>
                  <a:pt x="77" y="0"/>
                  <a:pt x="78" y="1"/>
                  <a:pt x="78" y="2"/>
                </a:cubicBezTo>
                <a:cubicBezTo>
                  <a:pt x="78" y="3"/>
                  <a:pt x="77" y="4"/>
                  <a:pt x="76" y="4"/>
                </a:cubicBezTo>
                <a:close/>
              </a:path>
            </a:pathLst>
          </a:custGeom>
          <a:solidFill>
            <a:schemeClr val="tx1">
              <a:lumMod val="75000"/>
              <a:lumOff val="25000"/>
            </a:schemeClr>
          </a:solidFill>
          <a:ln w="9525">
            <a:noFill/>
            <a:round/>
          </a:ln>
        </p:spPr>
        <p:txBody>
          <a:bodyPr vert="horz" wrap="square" lIns="91416" tIns="45708" rIns="91416" bIns="45708" numCol="1" anchor="t" anchorCtr="0" compatLnSpc="1"/>
          <a:lstStyle/>
          <a:p>
            <a:endParaRPr lang="zh-CN" altLang="en-US" sz="2400"/>
          </a:p>
        </p:txBody>
      </p:sp>
      <p:sp>
        <p:nvSpPr>
          <p:cNvPr id="75" name="Freeform 105"/>
          <p:cNvSpPr/>
          <p:nvPr/>
        </p:nvSpPr>
        <p:spPr bwMode="auto">
          <a:xfrm>
            <a:off x="2717447" y="2471502"/>
            <a:ext cx="131196" cy="9719"/>
          </a:xfrm>
          <a:custGeom>
            <a:avLst/>
            <a:gdLst/>
            <a:ahLst/>
            <a:cxnLst>
              <a:cxn ang="0">
                <a:pos x="55" y="4"/>
              </a:cxn>
              <a:cxn ang="0">
                <a:pos x="2" y="4"/>
              </a:cxn>
              <a:cxn ang="0">
                <a:pos x="0" y="2"/>
              </a:cxn>
              <a:cxn ang="0">
                <a:pos x="2" y="0"/>
              </a:cxn>
              <a:cxn ang="0">
                <a:pos x="55" y="0"/>
              </a:cxn>
              <a:cxn ang="0">
                <a:pos x="57" y="2"/>
              </a:cxn>
              <a:cxn ang="0">
                <a:pos x="55" y="4"/>
              </a:cxn>
            </a:cxnLst>
            <a:rect l="0" t="0" r="r" b="b"/>
            <a:pathLst>
              <a:path w="57" h="4">
                <a:moveTo>
                  <a:pt x="55" y="4"/>
                </a:moveTo>
                <a:cubicBezTo>
                  <a:pt x="2" y="4"/>
                  <a:pt x="2" y="4"/>
                  <a:pt x="2" y="4"/>
                </a:cubicBezTo>
                <a:cubicBezTo>
                  <a:pt x="0" y="4"/>
                  <a:pt x="0" y="4"/>
                  <a:pt x="0" y="2"/>
                </a:cubicBezTo>
                <a:cubicBezTo>
                  <a:pt x="0" y="1"/>
                  <a:pt x="0" y="0"/>
                  <a:pt x="2" y="0"/>
                </a:cubicBezTo>
                <a:cubicBezTo>
                  <a:pt x="55" y="0"/>
                  <a:pt x="55" y="0"/>
                  <a:pt x="55" y="0"/>
                </a:cubicBezTo>
                <a:cubicBezTo>
                  <a:pt x="56" y="0"/>
                  <a:pt x="57" y="1"/>
                  <a:pt x="57" y="2"/>
                </a:cubicBezTo>
                <a:cubicBezTo>
                  <a:pt x="57" y="4"/>
                  <a:pt x="56" y="4"/>
                  <a:pt x="55" y="4"/>
                </a:cubicBezTo>
                <a:close/>
              </a:path>
            </a:pathLst>
          </a:custGeom>
          <a:solidFill>
            <a:schemeClr val="tx1">
              <a:lumMod val="75000"/>
              <a:lumOff val="25000"/>
            </a:schemeClr>
          </a:solidFill>
          <a:ln w="9525">
            <a:noFill/>
            <a:round/>
          </a:ln>
        </p:spPr>
        <p:txBody>
          <a:bodyPr vert="horz" wrap="square" lIns="91416" tIns="45708" rIns="91416" bIns="45708" numCol="1" anchor="t" anchorCtr="0" compatLnSpc="1"/>
          <a:lstStyle/>
          <a:p>
            <a:endParaRPr lang="zh-CN" altLang="en-US" sz="2400"/>
          </a:p>
        </p:txBody>
      </p:sp>
      <p:sp>
        <p:nvSpPr>
          <p:cNvPr id="76" name="Freeform 106"/>
          <p:cNvSpPr/>
          <p:nvPr/>
        </p:nvSpPr>
        <p:spPr bwMode="auto">
          <a:xfrm>
            <a:off x="2813656" y="2400560"/>
            <a:ext cx="9719" cy="77745"/>
          </a:xfrm>
          <a:custGeom>
            <a:avLst/>
            <a:gdLst/>
            <a:ahLst/>
            <a:cxnLst>
              <a:cxn ang="0">
                <a:pos x="2" y="34"/>
              </a:cxn>
              <a:cxn ang="0">
                <a:pos x="0" y="32"/>
              </a:cxn>
              <a:cxn ang="0">
                <a:pos x="0" y="2"/>
              </a:cxn>
              <a:cxn ang="0">
                <a:pos x="2" y="0"/>
              </a:cxn>
              <a:cxn ang="0">
                <a:pos x="4" y="2"/>
              </a:cxn>
              <a:cxn ang="0">
                <a:pos x="4" y="32"/>
              </a:cxn>
              <a:cxn ang="0">
                <a:pos x="2" y="34"/>
              </a:cxn>
            </a:cxnLst>
            <a:rect l="0" t="0" r="r" b="b"/>
            <a:pathLst>
              <a:path w="4" h="34">
                <a:moveTo>
                  <a:pt x="2" y="34"/>
                </a:moveTo>
                <a:cubicBezTo>
                  <a:pt x="1" y="34"/>
                  <a:pt x="0" y="33"/>
                  <a:pt x="0" y="32"/>
                </a:cubicBezTo>
                <a:cubicBezTo>
                  <a:pt x="0" y="2"/>
                  <a:pt x="0" y="2"/>
                  <a:pt x="0" y="2"/>
                </a:cubicBezTo>
                <a:cubicBezTo>
                  <a:pt x="0" y="1"/>
                  <a:pt x="1" y="0"/>
                  <a:pt x="2" y="0"/>
                </a:cubicBezTo>
                <a:cubicBezTo>
                  <a:pt x="3" y="0"/>
                  <a:pt x="4" y="1"/>
                  <a:pt x="4" y="2"/>
                </a:cubicBezTo>
                <a:cubicBezTo>
                  <a:pt x="4" y="32"/>
                  <a:pt x="4" y="32"/>
                  <a:pt x="4" y="32"/>
                </a:cubicBezTo>
                <a:cubicBezTo>
                  <a:pt x="4" y="33"/>
                  <a:pt x="3" y="34"/>
                  <a:pt x="2" y="34"/>
                </a:cubicBezTo>
                <a:close/>
              </a:path>
            </a:pathLst>
          </a:custGeom>
          <a:solidFill>
            <a:schemeClr val="tx1">
              <a:lumMod val="75000"/>
              <a:lumOff val="25000"/>
            </a:schemeClr>
          </a:solidFill>
          <a:ln w="9525">
            <a:noFill/>
            <a:round/>
          </a:ln>
        </p:spPr>
        <p:txBody>
          <a:bodyPr vert="horz" wrap="square" lIns="91416" tIns="45708" rIns="91416" bIns="45708" numCol="1" anchor="t" anchorCtr="0" compatLnSpc="1"/>
          <a:lstStyle/>
          <a:p>
            <a:endParaRPr lang="zh-CN" altLang="en-US" sz="2400" dirty="0"/>
          </a:p>
        </p:txBody>
      </p:sp>
      <p:sp>
        <p:nvSpPr>
          <p:cNvPr id="77" name="Freeform 107"/>
          <p:cNvSpPr/>
          <p:nvPr/>
        </p:nvSpPr>
        <p:spPr bwMode="auto">
          <a:xfrm>
            <a:off x="2761178" y="2474417"/>
            <a:ext cx="8747" cy="72887"/>
          </a:xfrm>
          <a:custGeom>
            <a:avLst/>
            <a:gdLst/>
            <a:ahLst/>
            <a:cxnLst>
              <a:cxn ang="0">
                <a:pos x="2" y="32"/>
              </a:cxn>
              <a:cxn ang="0">
                <a:pos x="0" y="30"/>
              </a:cxn>
              <a:cxn ang="0">
                <a:pos x="0" y="2"/>
              </a:cxn>
              <a:cxn ang="0">
                <a:pos x="2" y="0"/>
              </a:cxn>
              <a:cxn ang="0">
                <a:pos x="4" y="2"/>
              </a:cxn>
              <a:cxn ang="0">
                <a:pos x="4" y="30"/>
              </a:cxn>
              <a:cxn ang="0">
                <a:pos x="2" y="32"/>
              </a:cxn>
            </a:cxnLst>
            <a:rect l="0" t="0" r="r" b="b"/>
            <a:pathLst>
              <a:path w="4" h="32">
                <a:moveTo>
                  <a:pt x="2" y="32"/>
                </a:moveTo>
                <a:cubicBezTo>
                  <a:pt x="1" y="32"/>
                  <a:pt x="0" y="31"/>
                  <a:pt x="0" y="30"/>
                </a:cubicBezTo>
                <a:cubicBezTo>
                  <a:pt x="0" y="2"/>
                  <a:pt x="0" y="2"/>
                  <a:pt x="0" y="2"/>
                </a:cubicBezTo>
                <a:cubicBezTo>
                  <a:pt x="0" y="1"/>
                  <a:pt x="1" y="0"/>
                  <a:pt x="2" y="0"/>
                </a:cubicBezTo>
                <a:cubicBezTo>
                  <a:pt x="3" y="0"/>
                  <a:pt x="4" y="1"/>
                  <a:pt x="4" y="2"/>
                </a:cubicBezTo>
                <a:cubicBezTo>
                  <a:pt x="4" y="30"/>
                  <a:pt x="4" y="30"/>
                  <a:pt x="4" y="30"/>
                </a:cubicBezTo>
                <a:cubicBezTo>
                  <a:pt x="4" y="31"/>
                  <a:pt x="3" y="32"/>
                  <a:pt x="2" y="32"/>
                </a:cubicBezTo>
                <a:close/>
              </a:path>
            </a:pathLst>
          </a:custGeom>
          <a:solidFill>
            <a:schemeClr val="tx1">
              <a:lumMod val="75000"/>
              <a:lumOff val="25000"/>
            </a:schemeClr>
          </a:solidFill>
          <a:ln w="9525">
            <a:noFill/>
            <a:round/>
          </a:ln>
        </p:spPr>
        <p:txBody>
          <a:bodyPr vert="horz" wrap="square" lIns="91416" tIns="45708" rIns="91416" bIns="45708" numCol="1" anchor="t" anchorCtr="0" compatLnSpc="1"/>
          <a:lstStyle/>
          <a:p>
            <a:endParaRPr lang="zh-CN" altLang="en-US" sz="2400"/>
          </a:p>
        </p:txBody>
      </p:sp>
      <p:sp>
        <p:nvSpPr>
          <p:cNvPr id="78" name="Freeform 108"/>
          <p:cNvSpPr/>
          <p:nvPr/>
        </p:nvSpPr>
        <p:spPr bwMode="auto">
          <a:xfrm>
            <a:off x="2761178" y="2329617"/>
            <a:ext cx="8747" cy="79689"/>
          </a:xfrm>
          <a:custGeom>
            <a:avLst/>
            <a:gdLst/>
            <a:ahLst/>
            <a:cxnLst>
              <a:cxn ang="0">
                <a:pos x="2" y="35"/>
              </a:cxn>
              <a:cxn ang="0">
                <a:pos x="0" y="33"/>
              </a:cxn>
              <a:cxn ang="0">
                <a:pos x="0" y="2"/>
              </a:cxn>
              <a:cxn ang="0">
                <a:pos x="2" y="0"/>
              </a:cxn>
              <a:cxn ang="0">
                <a:pos x="4" y="2"/>
              </a:cxn>
              <a:cxn ang="0">
                <a:pos x="4" y="33"/>
              </a:cxn>
              <a:cxn ang="0">
                <a:pos x="2" y="35"/>
              </a:cxn>
            </a:cxnLst>
            <a:rect l="0" t="0" r="r" b="b"/>
            <a:pathLst>
              <a:path w="4" h="35">
                <a:moveTo>
                  <a:pt x="2" y="35"/>
                </a:moveTo>
                <a:cubicBezTo>
                  <a:pt x="1" y="35"/>
                  <a:pt x="0" y="34"/>
                  <a:pt x="0" y="33"/>
                </a:cubicBezTo>
                <a:cubicBezTo>
                  <a:pt x="0" y="2"/>
                  <a:pt x="0" y="2"/>
                  <a:pt x="0" y="2"/>
                </a:cubicBezTo>
                <a:cubicBezTo>
                  <a:pt x="0" y="1"/>
                  <a:pt x="1" y="0"/>
                  <a:pt x="2" y="0"/>
                </a:cubicBezTo>
                <a:cubicBezTo>
                  <a:pt x="3" y="0"/>
                  <a:pt x="4" y="1"/>
                  <a:pt x="4" y="2"/>
                </a:cubicBezTo>
                <a:cubicBezTo>
                  <a:pt x="4" y="33"/>
                  <a:pt x="4" y="33"/>
                  <a:pt x="4" y="33"/>
                </a:cubicBezTo>
                <a:cubicBezTo>
                  <a:pt x="4" y="34"/>
                  <a:pt x="3" y="35"/>
                  <a:pt x="2" y="35"/>
                </a:cubicBezTo>
                <a:close/>
              </a:path>
            </a:pathLst>
          </a:custGeom>
          <a:solidFill>
            <a:schemeClr val="tx1">
              <a:lumMod val="75000"/>
              <a:lumOff val="25000"/>
            </a:schemeClr>
          </a:solidFill>
          <a:ln w="9525">
            <a:noFill/>
            <a:round/>
          </a:ln>
        </p:spPr>
        <p:txBody>
          <a:bodyPr vert="horz" wrap="square" lIns="91416" tIns="45708" rIns="91416" bIns="45708" numCol="1" anchor="t" anchorCtr="0" compatLnSpc="1"/>
          <a:lstStyle/>
          <a:p>
            <a:endParaRPr lang="zh-CN" altLang="en-US" sz="2400"/>
          </a:p>
        </p:txBody>
      </p:sp>
      <p:sp>
        <p:nvSpPr>
          <p:cNvPr id="79" name="Freeform 109"/>
          <p:cNvSpPr>
            <a:spLocks noEditPoints="1"/>
          </p:cNvSpPr>
          <p:nvPr/>
        </p:nvSpPr>
        <p:spPr bwMode="auto">
          <a:xfrm>
            <a:off x="2599860" y="2212026"/>
            <a:ext cx="361516" cy="443148"/>
          </a:xfrm>
          <a:custGeom>
            <a:avLst/>
            <a:gdLst/>
            <a:ahLst/>
            <a:cxnLst>
              <a:cxn ang="0">
                <a:pos x="79" y="14"/>
              </a:cxn>
              <a:cxn ang="0">
                <a:pos x="148" y="52"/>
              </a:cxn>
              <a:cxn ang="0">
                <a:pos x="79" y="184"/>
              </a:cxn>
              <a:cxn ang="0">
                <a:pos x="10" y="52"/>
              </a:cxn>
              <a:cxn ang="0">
                <a:pos x="79" y="14"/>
              </a:cxn>
              <a:cxn ang="0">
                <a:pos x="79" y="0"/>
              </a:cxn>
              <a:cxn ang="0">
                <a:pos x="0" y="45"/>
              </a:cxn>
              <a:cxn ang="0">
                <a:pos x="79" y="193"/>
              </a:cxn>
              <a:cxn ang="0">
                <a:pos x="157" y="45"/>
              </a:cxn>
              <a:cxn ang="0">
                <a:pos x="79" y="0"/>
              </a:cxn>
            </a:cxnLst>
            <a:rect l="0" t="0" r="r" b="b"/>
            <a:pathLst>
              <a:path w="157" h="193">
                <a:moveTo>
                  <a:pt x="79" y="14"/>
                </a:moveTo>
                <a:cubicBezTo>
                  <a:pt x="89" y="26"/>
                  <a:pt x="112" y="46"/>
                  <a:pt x="148" y="52"/>
                </a:cubicBezTo>
                <a:cubicBezTo>
                  <a:pt x="144" y="78"/>
                  <a:pt x="126" y="159"/>
                  <a:pt x="79" y="184"/>
                </a:cubicBezTo>
                <a:cubicBezTo>
                  <a:pt x="32" y="159"/>
                  <a:pt x="14" y="78"/>
                  <a:pt x="10" y="52"/>
                </a:cubicBezTo>
                <a:cubicBezTo>
                  <a:pt x="46" y="46"/>
                  <a:pt x="68" y="26"/>
                  <a:pt x="79" y="14"/>
                </a:cubicBezTo>
                <a:moveTo>
                  <a:pt x="79" y="0"/>
                </a:moveTo>
                <a:cubicBezTo>
                  <a:pt x="79" y="0"/>
                  <a:pt x="55" y="40"/>
                  <a:pt x="0" y="45"/>
                </a:cubicBezTo>
                <a:cubicBezTo>
                  <a:pt x="0" y="45"/>
                  <a:pt x="15" y="164"/>
                  <a:pt x="79" y="193"/>
                </a:cubicBezTo>
                <a:cubicBezTo>
                  <a:pt x="142" y="164"/>
                  <a:pt x="157" y="45"/>
                  <a:pt x="157" y="45"/>
                </a:cubicBezTo>
                <a:cubicBezTo>
                  <a:pt x="103" y="40"/>
                  <a:pt x="79" y="0"/>
                  <a:pt x="79" y="0"/>
                </a:cubicBezTo>
                <a:close/>
              </a:path>
            </a:pathLst>
          </a:custGeom>
          <a:solidFill>
            <a:schemeClr val="tx1">
              <a:lumMod val="75000"/>
              <a:lumOff val="25000"/>
            </a:schemeClr>
          </a:solidFill>
          <a:ln w="9525">
            <a:noFill/>
            <a:round/>
          </a:ln>
        </p:spPr>
        <p:txBody>
          <a:bodyPr vert="horz" wrap="square" lIns="91416" tIns="45708" rIns="91416" bIns="45708" numCol="1" anchor="t" anchorCtr="0" compatLnSpc="1"/>
          <a:lstStyle/>
          <a:p>
            <a:endParaRPr lang="zh-CN" altLang="en-US" sz="2400"/>
          </a:p>
        </p:txBody>
      </p:sp>
      <p:sp>
        <p:nvSpPr>
          <p:cNvPr id="86" name="Freeform 110"/>
          <p:cNvSpPr>
            <a:spLocks noEditPoints="1"/>
          </p:cNvSpPr>
          <p:nvPr/>
        </p:nvSpPr>
        <p:spPr bwMode="auto">
          <a:xfrm>
            <a:off x="2668856" y="2309692"/>
            <a:ext cx="202139" cy="247813"/>
          </a:xfrm>
          <a:custGeom>
            <a:avLst/>
            <a:gdLst/>
            <a:ahLst/>
            <a:cxnLst>
              <a:cxn ang="0">
                <a:pos x="44" y="6"/>
              </a:cxn>
              <a:cxn ang="0">
                <a:pos x="83" y="28"/>
              </a:cxn>
              <a:cxn ang="0">
                <a:pos x="44" y="103"/>
              </a:cxn>
              <a:cxn ang="0">
                <a:pos x="4" y="28"/>
              </a:cxn>
              <a:cxn ang="0">
                <a:pos x="44" y="6"/>
              </a:cxn>
              <a:cxn ang="0">
                <a:pos x="44" y="0"/>
              </a:cxn>
              <a:cxn ang="0">
                <a:pos x="0" y="25"/>
              </a:cxn>
              <a:cxn ang="0">
                <a:pos x="44" y="108"/>
              </a:cxn>
              <a:cxn ang="0">
                <a:pos x="88" y="25"/>
              </a:cxn>
              <a:cxn ang="0">
                <a:pos x="44" y="0"/>
              </a:cxn>
            </a:cxnLst>
            <a:rect l="0" t="0" r="r" b="b"/>
            <a:pathLst>
              <a:path w="88" h="108">
                <a:moveTo>
                  <a:pt x="44" y="6"/>
                </a:moveTo>
                <a:cubicBezTo>
                  <a:pt x="49" y="13"/>
                  <a:pt x="62" y="25"/>
                  <a:pt x="83" y="28"/>
                </a:cubicBezTo>
                <a:cubicBezTo>
                  <a:pt x="81" y="42"/>
                  <a:pt x="71" y="89"/>
                  <a:pt x="44" y="103"/>
                </a:cubicBezTo>
                <a:cubicBezTo>
                  <a:pt x="17" y="89"/>
                  <a:pt x="7" y="42"/>
                  <a:pt x="4" y="28"/>
                </a:cubicBezTo>
                <a:cubicBezTo>
                  <a:pt x="25" y="25"/>
                  <a:pt x="38" y="13"/>
                  <a:pt x="44" y="6"/>
                </a:cubicBezTo>
                <a:moveTo>
                  <a:pt x="44" y="0"/>
                </a:moveTo>
                <a:cubicBezTo>
                  <a:pt x="44" y="0"/>
                  <a:pt x="30" y="22"/>
                  <a:pt x="0" y="25"/>
                </a:cubicBezTo>
                <a:cubicBezTo>
                  <a:pt x="0" y="25"/>
                  <a:pt x="8" y="92"/>
                  <a:pt x="44" y="108"/>
                </a:cubicBezTo>
                <a:cubicBezTo>
                  <a:pt x="79" y="92"/>
                  <a:pt x="88" y="25"/>
                  <a:pt x="88" y="25"/>
                </a:cubicBezTo>
                <a:cubicBezTo>
                  <a:pt x="57" y="22"/>
                  <a:pt x="44" y="0"/>
                  <a:pt x="44" y="0"/>
                </a:cubicBezTo>
                <a:close/>
              </a:path>
            </a:pathLst>
          </a:custGeom>
          <a:solidFill>
            <a:schemeClr val="tx1">
              <a:lumMod val="75000"/>
              <a:lumOff val="25000"/>
            </a:schemeClr>
          </a:solidFill>
          <a:ln w="9525">
            <a:noFill/>
            <a:round/>
          </a:ln>
        </p:spPr>
        <p:txBody>
          <a:bodyPr vert="horz" wrap="square" lIns="91416" tIns="45708" rIns="91416" bIns="45708" numCol="1" anchor="t" anchorCtr="0" compatLnSpc="1"/>
          <a:lstStyle/>
          <a:p>
            <a:endParaRPr lang="zh-CN" altLang="en-US" sz="2400" dirty="0"/>
          </a:p>
        </p:txBody>
      </p:sp>
      <p:sp>
        <p:nvSpPr>
          <p:cNvPr id="88" name="剪去单角的矩形 87"/>
          <p:cNvSpPr/>
          <p:nvPr/>
        </p:nvSpPr>
        <p:spPr bwMode="auto">
          <a:xfrm>
            <a:off x="610146" y="2071870"/>
            <a:ext cx="5325817" cy="769241"/>
          </a:xfrm>
          <a:prstGeom prst="snip1Rect">
            <a:avLst/>
          </a:prstGeom>
          <a:noFill/>
          <a:ln w="9525" cap="flat" cmpd="sng" algn="ctr">
            <a:solidFill>
              <a:schemeClr val="bg1">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lstStyle/>
          <a:p>
            <a:pPr defTabSz="914400">
              <a:buClr>
                <a:srgbClr val="CC9900"/>
              </a:buClr>
              <a:buFont typeface="Wingdings" panose="05000000000000000000" pitchFamily="2" charset="2"/>
              <a:buChar char="n"/>
            </a:pPr>
            <a:endParaRPr lang="zh-HK" altLang="en-US">
              <a:latin typeface="Arial" panose="020B0604020202020204" pitchFamily="34" charset="0"/>
              <a:ea typeface="宋体" pitchFamily="2" charset="-122"/>
            </a:endParaRPr>
          </a:p>
        </p:txBody>
      </p:sp>
      <p:cxnSp>
        <p:nvCxnSpPr>
          <p:cNvPr id="90" name="直接箭头连接符 89"/>
          <p:cNvCxnSpPr/>
          <p:nvPr/>
        </p:nvCxnSpPr>
        <p:spPr bwMode="auto">
          <a:xfrm>
            <a:off x="3056392" y="2715951"/>
            <a:ext cx="0" cy="394647"/>
          </a:xfrm>
          <a:prstGeom prst="straightConnector1">
            <a:avLst/>
          </a:prstGeom>
          <a:noFill/>
          <a:ln w="15875" cap="flat" cmpd="sng" algn="ctr">
            <a:solidFill>
              <a:schemeClr val="bg2">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接箭头连接符 109"/>
          <p:cNvCxnSpPr/>
          <p:nvPr/>
        </p:nvCxnSpPr>
        <p:spPr bwMode="auto">
          <a:xfrm>
            <a:off x="3079050" y="3989754"/>
            <a:ext cx="0" cy="417565"/>
          </a:xfrm>
          <a:prstGeom prst="straightConnector1">
            <a:avLst/>
          </a:prstGeom>
          <a:noFill/>
          <a:ln w="15875" cap="flat" cmpd="sng" algn="ctr">
            <a:solidFill>
              <a:schemeClr val="bg2">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文本框 130"/>
          <p:cNvSpPr txBox="1"/>
          <p:nvPr/>
        </p:nvSpPr>
        <p:spPr>
          <a:xfrm>
            <a:off x="250139" y="3120425"/>
            <a:ext cx="383423" cy="861774"/>
          </a:xfrm>
          <a:prstGeom prst="rect">
            <a:avLst/>
          </a:prstGeom>
          <a:solidFill>
            <a:schemeClr val="bg1">
              <a:lumMod val="75000"/>
            </a:schemeClr>
          </a:solidFill>
          <a:ln>
            <a:solidFill>
              <a:schemeClr val="accent1"/>
            </a:solidFill>
          </a:ln>
        </p:spPr>
        <p:txBody>
          <a:bodyPr wrap="square" rtlCol="0">
            <a:spAutoFit/>
          </a:bodyPr>
          <a:lstStyle/>
          <a:p>
            <a:r>
              <a:rPr lang="zh-CN" altLang="en-US" sz="1000" dirty="0"/>
              <a:t>业务应用层</a:t>
            </a:r>
            <a:endParaRPr lang="zh-HK" altLang="en-US" sz="1000" dirty="0"/>
          </a:p>
        </p:txBody>
      </p:sp>
      <p:sp>
        <p:nvSpPr>
          <p:cNvPr id="133" name="文本框 132"/>
          <p:cNvSpPr txBox="1"/>
          <p:nvPr/>
        </p:nvSpPr>
        <p:spPr>
          <a:xfrm>
            <a:off x="779012" y="3392631"/>
            <a:ext cx="1564320" cy="297454"/>
          </a:xfrm>
          <a:prstGeom prst="rect">
            <a:avLst/>
          </a:prstGeom>
          <a:noFill/>
          <a:ln>
            <a:solidFill>
              <a:schemeClr val="accent1"/>
            </a:solidFill>
          </a:ln>
        </p:spPr>
        <p:txBody>
          <a:bodyPr wrap="square" rtlCol="0">
            <a:spAutoFit/>
          </a:bodyPr>
          <a:lstStyle/>
          <a:p>
            <a:pPr lvl="0"/>
            <a:r>
              <a:rPr lang="zh-CN" altLang="en-US" sz="1335" dirty="0"/>
              <a:t>应用服务</a:t>
            </a:r>
            <a:endParaRPr lang="zh-HK" altLang="en-US" sz="1335" dirty="0"/>
          </a:p>
        </p:txBody>
      </p:sp>
      <p:sp>
        <p:nvSpPr>
          <p:cNvPr id="134" name="文本框 133"/>
          <p:cNvSpPr txBox="1"/>
          <p:nvPr/>
        </p:nvSpPr>
        <p:spPr>
          <a:xfrm>
            <a:off x="2470592" y="3386008"/>
            <a:ext cx="1540317" cy="297454"/>
          </a:xfrm>
          <a:prstGeom prst="rect">
            <a:avLst/>
          </a:prstGeom>
          <a:noFill/>
          <a:ln>
            <a:solidFill>
              <a:schemeClr val="accent1"/>
            </a:solidFill>
          </a:ln>
        </p:spPr>
        <p:txBody>
          <a:bodyPr wrap="square" rtlCol="0">
            <a:spAutoFit/>
          </a:bodyPr>
          <a:lstStyle/>
          <a:p>
            <a:r>
              <a:rPr lang="zh-CN" altLang="en-US" sz="1335" dirty="0"/>
              <a:t>测试服务</a:t>
            </a:r>
            <a:endParaRPr lang="zh-HK" altLang="en-US" sz="1335" dirty="0"/>
          </a:p>
        </p:txBody>
      </p:sp>
      <p:cxnSp>
        <p:nvCxnSpPr>
          <p:cNvPr id="150" name="直接箭头连接符 149"/>
          <p:cNvCxnSpPr/>
          <p:nvPr/>
        </p:nvCxnSpPr>
        <p:spPr bwMode="auto">
          <a:xfrm flipH="1">
            <a:off x="3079050" y="5215498"/>
            <a:ext cx="20211" cy="196541"/>
          </a:xfrm>
          <a:prstGeom prst="straightConnector1">
            <a:avLst/>
          </a:prstGeom>
          <a:noFill/>
          <a:ln w="15875" cap="flat" cmpd="sng" algn="ctr">
            <a:solidFill>
              <a:schemeClr val="bg2">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文本框 170"/>
          <p:cNvSpPr txBox="1"/>
          <p:nvPr/>
        </p:nvSpPr>
        <p:spPr>
          <a:xfrm>
            <a:off x="250077" y="4308890"/>
            <a:ext cx="359945" cy="938719"/>
          </a:xfrm>
          <a:prstGeom prst="rect">
            <a:avLst/>
          </a:prstGeom>
          <a:solidFill>
            <a:schemeClr val="bg1">
              <a:lumMod val="75000"/>
            </a:schemeClr>
          </a:solidFill>
          <a:ln>
            <a:solidFill>
              <a:schemeClr val="accent1"/>
            </a:solidFill>
          </a:ln>
        </p:spPr>
        <p:txBody>
          <a:bodyPr wrap="square" rtlCol="0">
            <a:spAutoFit/>
          </a:bodyPr>
          <a:lstStyle/>
          <a:p>
            <a:r>
              <a:rPr lang="zh-CN" altLang="en-US" sz="1100" dirty="0"/>
              <a:t>后台数据库</a:t>
            </a:r>
            <a:endParaRPr lang="zh-HK" altLang="en-US" sz="1100" dirty="0"/>
          </a:p>
        </p:txBody>
      </p:sp>
      <p:sp>
        <p:nvSpPr>
          <p:cNvPr id="172" name="剪去单角的矩形 171"/>
          <p:cNvSpPr/>
          <p:nvPr/>
        </p:nvSpPr>
        <p:spPr bwMode="auto">
          <a:xfrm>
            <a:off x="729703" y="4428957"/>
            <a:ext cx="1939153" cy="590647"/>
          </a:xfrm>
          <a:prstGeom prst="snip1Rect">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lstStyle/>
          <a:p>
            <a:pPr defTabSz="914400">
              <a:buClr>
                <a:srgbClr val="CC9900"/>
              </a:buClr>
              <a:buFont typeface="Wingdings" panose="05000000000000000000" pitchFamily="2" charset="2"/>
              <a:buChar char="n"/>
            </a:pPr>
            <a:endParaRPr lang="zh-HK" altLang="en-US">
              <a:latin typeface="Arial" panose="020B0604020202020204" pitchFamily="34" charset="0"/>
              <a:ea typeface="宋体" pitchFamily="2" charset="-122"/>
            </a:endParaRPr>
          </a:p>
        </p:txBody>
      </p:sp>
      <p:sp>
        <p:nvSpPr>
          <p:cNvPr id="174" name="文本框 173"/>
          <p:cNvSpPr txBox="1"/>
          <p:nvPr/>
        </p:nvSpPr>
        <p:spPr>
          <a:xfrm>
            <a:off x="1427038" y="4592135"/>
            <a:ext cx="1511775" cy="276999"/>
          </a:xfrm>
          <a:prstGeom prst="rect">
            <a:avLst/>
          </a:prstGeom>
          <a:noFill/>
        </p:spPr>
        <p:txBody>
          <a:bodyPr wrap="square" rtlCol="0">
            <a:spAutoFit/>
          </a:bodyPr>
          <a:lstStyle/>
          <a:p>
            <a:r>
              <a:rPr lang="zh-CN" altLang="en-US" sz="1200" dirty="0"/>
              <a:t>关系数据库</a:t>
            </a:r>
            <a:endParaRPr lang="zh-HK" altLang="en-US" sz="1200" dirty="0"/>
          </a:p>
        </p:txBody>
      </p:sp>
      <p:sp>
        <p:nvSpPr>
          <p:cNvPr id="189" name="剪去单角的矩形 188"/>
          <p:cNvSpPr/>
          <p:nvPr/>
        </p:nvSpPr>
        <p:spPr bwMode="auto">
          <a:xfrm>
            <a:off x="610083" y="4308890"/>
            <a:ext cx="5325817" cy="938476"/>
          </a:xfrm>
          <a:prstGeom prst="snip1Rect">
            <a:avLst/>
          </a:prstGeom>
          <a:noFill/>
          <a:ln w="9525" cap="flat" cmpd="sng" algn="ctr">
            <a:solidFill>
              <a:schemeClr val="bg1">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lstStyle/>
          <a:p>
            <a:pPr defTabSz="914400">
              <a:buClr>
                <a:srgbClr val="CC9900"/>
              </a:buClr>
              <a:buFont typeface="Wingdings" panose="05000000000000000000" pitchFamily="2" charset="2"/>
              <a:buChar char="n"/>
            </a:pPr>
            <a:endParaRPr lang="zh-HK" altLang="en-US">
              <a:latin typeface="Arial" panose="020B0604020202020204" pitchFamily="34" charset="0"/>
              <a:ea typeface="宋体" pitchFamily="2" charset="-122"/>
            </a:endParaRPr>
          </a:p>
        </p:txBody>
      </p:sp>
      <p:sp>
        <p:nvSpPr>
          <p:cNvPr id="199" name="矩形 198"/>
          <p:cNvSpPr/>
          <p:nvPr/>
        </p:nvSpPr>
        <p:spPr bwMode="auto">
          <a:xfrm>
            <a:off x="725606" y="3107091"/>
            <a:ext cx="5067073" cy="824029"/>
          </a:xfrm>
          <a:prstGeom prst="rect">
            <a:avLst/>
          </a:prstGeom>
          <a:noFill/>
          <a:ln w="9525"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lstStyle/>
          <a:p>
            <a:pPr defTabSz="914400">
              <a:buClr>
                <a:srgbClr val="CC9900"/>
              </a:buClr>
              <a:buFont typeface="Wingdings" panose="05000000000000000000" pitchFamily="2" charset="2"/>
              <a:buChar char="n"/>
            </a:pPr>
            <a:endParaRPr lang="zh-HK" altLang="en-US">
              <a:latin typeface="Arial" panose="020B0604020202020204" pitchFamily="34" charset="0"/>
              <a:ea typeface="宋体" pitchFamily="2" charset="-122"/>
            </a:endParaRPr>
          </a:p>
        </p:txBody>
      </p:sp>
      <p:sp>
        <p:nvSpPr>
          <p:cNvPr id="200" name="矩形 199"/>
          <p:cNvSpPr/>
          <p:nvPr/>
        </p:nvSpPr>
        <p:spPr bwMode="auto">
          <a:xfrm>
            <a:off x="628151" y="3083698"/>
            <a:ext cx="5325881" cy="932919"/>
          </a:xfrm>
          <a:prstGeom prst="rect">
            <a:avLst/>
          </a:prstGeom>
          <a:noFill/>
          <a:ln w="9525" cap="flat" cmpd="sng" algn="ctr">
            <a:solidFill>
              <a:schemeClr val="bg1">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lstStyle/>
          <a:p>
            <a:pPr defTabSz="914400">
              <a:buClr>
                <a:srgbClr val="CC9900"/>
              </a:buClr>
              <a:buFont typeface="Wingdings" panose="05000000000000000000" pitchFamily="2" charset="2"/>
              <a:buChar char="n"/>
            </a:pPr>
            <a:endParaRPr lang="zh-HK" altLang="en-US">
              <a:latin typeface="Arial" panose="020B0604020202020204" pitchFamily="34" charset="0"/>
              <a:ea typeface="宋体" pitchFamily="2" charset="-122"/>
            </a:endParaRPr>
          </a:p>
        </p:txBody>
      </p:sp>
      <p:cxnSp>
        <p:nvCxnSpPr>
          <p:cNvPr id="205" name="直接箭头连接符 204"/>
          <p:cNvCxnSpPr/>
          <p:nvPr/>
        </p:nvCxnSpPr>
        <p:spPr bwMode="auto">
          <a:xfrm>
            <a:off x="3038948" y="1833577"/>
            <a:ext cx="0" cy="285353"/>
          </a:xfrm>
          <a:prstGeom prst="straightConnector1">
            <a:avLst/>
          </a:prstGeom>
          <a:noFill/>
          <a:ln w="15875" cap="flat" cmpd="sng" algn="ctr">
            <a:solidFill>
              <a:schemeClr val="bg2">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1" name="文本框 210"/>
          <p:cNvSpPr txBox="1"/>
          <p:nvPr/>
        </p:nvSpPr>
        <p:spPr>
          <a:xfrm>
            <a:off x="4114545" y="3388432"/>
            <a:ext cx="1545448" cy="297454"/>
          </a:xfrm>
          <a:prstGeom prst="rect">
            <a:avLst/>
          </a:prstGeom>
          <a:noFill/>
          <a:ln>
            <a:solidFill>
              <a:schemeClr val="accent1"/>
            </a:solidFill>
          </a:ln>
        </p:spPr>
        <p:txBody>
          <a:bodyPr wrap="square" rtlCol="0">
            <a:spAutoFit/>
          </a:bodyPr>
          <a:lstStyle/>
          <a:p>
            <a:pPr lvl="0"/>
            <a:r>
              <a:rPr lang="zh-CN" altLang="en-US" sz="1335" dirty="0">
                <a:latin typeface="微软雅黑"/>
                <a:cs typeface="微软雅黑"/>
              </a:rPr>
              <a:t>文件服务</a:t>
            </a:r>
            <a:endParaRPr lang="zh-HK" altLang="en-US" sz="1335" dirty="0">
              <a:latin typeface="微软雅黑"/>
              <a:cs typeface="微软雅黑"/>
            </a:endParaRPr>
          </a:p>
        </p:txBody>
      </p:sp>
      <p:grpSp>
        <p:nvGrpSpPr>
          <p:cNvPr id="242" name="组合 612"/>
          <p:cNvGrpSpPr/>
          <p:nvPr/>
        </p:nvGrpSpPr>
        <p:grpSpPr>
          <a:xfrm>
            <a:off x="1064911" y="4522316"/>
            <a:ext cx="385177" cy="388777"/>
            <a:chOff x="5756275" y="3082925"/>
            <a:chExt cx="679450" cy="685800"/>
          </a:xfrm>
          <a:solidFill>
            <a:schemeClr val="tx1">
              <a:lumMod val="75000"/>
              <a:lumOff val="25000"/>
            </a:schemeClr>
          </a:solidFill>
        </p:grpSpPr>
        <p:sp>
          <p:nvSpPr>
            <p:cNvPr id="243" name="Freeform 139"/>
            <p:cNvSpPr/>
            <p:nvPr/>
          </p:nvSpPr>
          <p:spPr bwMode="auto">
            <a:xfrm>
              <a:off x="6064250" y="3438525"/>
              <a:ext cx="63500" cy="66675"/>
            </a:xfrm>
            <a:custGeom>
              <a:avLst/>
              <a:gdLst/>
              <a:ahLst/>
              <a:cxnLst>
                <a:cxn ang="0">
                  <a:pos x="5" y="2"/>
                </a:cxn>
                <a:cxn ang="0">
                  <a:pos x="15" y="5"/>
                </a:cxn>
                <a:cxn ang="0">
                  <a:pos x="12" y="16"/>
                </a:cxn>
                <a:cxn ang="0">
                  <a:pos x="2" y="13"/>
                </a:cxn>
                <a:cxn ang="0">
                  <a:pos x="5" y="2"/>
                </a:cxn>
              </a:cxnLst>
              <a:rect l="0" t="0" r="r" b="b"/>
              <a:pathLst>
                <a:path w="17" h="18">
                  <a:moveTo>
                    <a:pt x="5" y="2"/>
                  </a:moveTo>
                  <a:cubicBezTo>
                    <a:pt x="8" y="0"/>
                    <a:pt x="13" y="2"/>
                    <a:pt x="15" y="5"/>
                  </a:cubicBezTo>
                  <a:cubicBezTo>
                    <a:pt x="17" y="9"/>
                    <a:pt x="16" y="13"/>
                    <a:pt x="12" y="16"/>
                  </a:cubicBezTo>
                  <a:cubicBezTo>
                    <a:pt x="9" y="18"/>
                    <a:pt x="4" y="16"/>
                    <a:pt x="2" y="13"/>
                  </a:cubicBezTo>
                  <a:cubicBezTo>
                    <a:pt x="0" y="9"/>
                    <a:pt x="1" y="4"/>
                    <a:pt x="5" y="2"/>
                  </a:cubicBezTo>
                  <a:close/>
                </a:path>
              </a:pathLst>
            </a:custGeom>
            <a:grpFill/>
            <a:ln w="9525">
              <a:noFill/>
              <a:round/>
            </a:ln>
          </p:spPr>
          <p:txBody>
            <a:bodyPr vert="horz" wrap="square" lIns="91416" tIns="45708" rIns="91416" bIns="45708" numCol="1" anchor="t" anchorCtr="0" compatLnSpc="1"/>
            <a:lstStyle/>
            <a:p>
              <a:endParaRPr lang="zh-CN" altLang="en-US" sz="2400"/>
            </a:p>
          </p:txBody>
        </p:sp>
        <p:sp>
          <p:nvSpPr>
            <p:cNvPr id="244" name="Freeform 140"/>
            <p:cNvSpPr>
              <a:spLocks noEditPoints="1"/>
            </p:cNvSpPr>
            <p:nvPr/>
          </p:nvSpPr>
          <p:spPr bwMode="auto">
            <a:xfrm>
              <a:off x="5756275" y="3082925"/>
              <a:ext cx="679450" cy="685800"/>
            </a:xfrm>
            <a:custGeom>
              <a:avLst/>
              <a:gdLst/>
              <a:ahLst/>
              <a:cxnLst>
                <a:cxn ang="0">
                  <a:pos x="90" y="10"/>
                </a:cxn>
                <a:cxn ang="0">
                  <a:pos x="128" y="31"/>
                </a:cxn>
                <a:cxn ang="0">
                  <a:pos x="128" y="78"/>
                </a:cxn>
                <a:cxn ang="0">
                  <a:pos x="132" y="85"/>
                </a:cxn>
                <a:cxn ang="0">
                  <a:pos x="173" y="109"/>
                </a:cxn>
                <a:cxn ang="0">
                  <a:pos x="173" y="152"/>
                </a:cxn>
                <a:cxn ang="0">
                  <a:pos x="136" y="174"/>
                </a:cxn>
                <a:cxn ang="0">
                  <a:pos x="94" y="150"/>
                </a:cxn>
                <a:cxn ang="0">
                  <a:pos x="90" y="149"/>
                </a:cxn>
                <a:cxn ang="0">
                  <a:pos x="86" y="150"/>
                </a:cxn>
                <a:cxn ang="0">
                  <a:pos x="45" y="174"/>
                </a:cxn>
                <a:cxn ang="0">
                  <a:pos x="8" y="152"/>
                </a:cxn>
                <a:cxn ang="0">
                  <a:pos x="8" y="109"/>
                </a:cxn>
                <a:cxn ang="0">
                  <a:pos x="49" y="85"/>
                </a:cxn>
                <a:cxn ang="0">
                  <a:pos x="53" y="78"/>
                </a:cxn>
                <a:cxn ang="0">
                  <a:pos x="53" y="31"/>
                </a:cxn>
                <a:cxn ang="0">
                  <a:pos x="90" y="10"/>
                </a:cxn>
                <a:cxn ang="0">
                  <a:pos x="90" y="0"/>
                </a:cxn>
                <a:cxn ang="0">
                  <a:pos x="45" y="27"/>
                </a:cxn>
                <a:cxn ang="0">
                  <a:pos x="45" y="78"/>
                </a:cxn>
                <a:cxn ang="0">
                  <a:pos x="0" y="104"/>
                </a:cxn>
                <a:cxn ang="0">
                  <a:pos x="0" y="157"/>
                </a:cxn>
                <a:cxn ang="0">
                  <a:pos x="45" y="183"/>
                </a:cxn>
                <a:cxn ang="0">
                  <a:pos x="90" y="157"/>
                </a:cxn>
                <a:cxn ang="0">
                  <a:pos x="136" y="183"/>
                </a:cxn>
                <a:cxn ang="0">
                  <a:pos x="181" y="157"/>
                </a:cxn>
                <a:cxn ang="0">
                  <a:pos x="181" y="104"/>
                </a:cxn>
                <a:cxn ang="0">
                  <a:pos x="136" y="78"/>
                </a:cxn>
                <a:cxn ang="0">
                  <a:pos x="136" y="27"/>
                </a:cxn>
                <a:cxn ang="0">
                  <a:pos x="90" y="0"/>
                </a:cxn>
              </a:cxnLst>
              <a:rect l="0" t="0" r="r" b="b"/>
              <a:pathLst>
                <a:path w="181" h="183">
                  <a:moveTo>
                    <a:pt x="90" y="10"/>
                  </a:moveTo>
                  <a:cubicBezTo>
                    <a:pt x="128" y="31"/>
                    <a:pt x="128" y="31"/>
                    <a:pt x="128" y="31"/>
                  </a:cubicBezTo>
                  <a:cubicBezTo>
                    <a:pt x="128" y="78"/>
                    <a:pt x="128" y="78"/>
                    <a:pt x="128" y="78"/>
                  </a:cubicBezTo>
                  <a:cubicBezTo>
                    <a:pt x="128" y="81"/>
                    <a:pt x="129" y="84"/>
                    <a:pt x="132" y="85"/>
                  </a:cubicBezTo>
                  <a:cubicBezTo>
                    <a:pt x="173" y="109"/>
                    <a:pt x="173" y="109"/>
                    <a:pt x="173" y="109"/>
                  </a:cubicBezTo>
                  <a:cubicBezTo>
                    <a:pt x="173" y="152"/>
                    <a:pt x="173" y="152"/>
                    <a:pt x="173" y="152"/>
                  </a:cubicBezTo>
                  <a:cubicBezTo>
                    <a:pt x="136" y="174"/>
                    <a:pt x="136" y="174"/>
                    <a:pt x="136" y="174"/>
                  </a:cubicBezTo>
                  <a:cubicBezTo>
                    <a:pt x="94" y="150"/>
                    <a:pt x="94" y="150"/>
                    <a:pt x="94" y="150"/>
                  </a:cubicBezTo>
                  <a:cubicBezTo>
                    <a:pt x="93" y="149"/>
                    <a:pt x="92" y="149"/>
                    <a:pt x="90" y="149"/>
                  </a:cubicBezTo>
                  <a:cubicBezTo>
                    <a:pt x="89" y="149"/>
                    <a:pt x="88" y="149"/>
                    <a:pt x="86" y="150"/>
                  </a:cubicBezTo>
                  <a:cubicBezTo>
                    <a:pt x="45" y="174"/>
                    <a:pt x="45" y="174"/>
                    <a:pt x="45" y="174"/>
                  </a:cubicBezTo>
                  <a:cubicBezTo>
                    <a:pt x="8" y="152"/>
                    <a:pt x="8" y="152"/>
                    <a:pt x="8" y="152"/>
                  </a:cubicBezTo>
                  <a:cubicBezTo>
                    <a:pt x="8" y="109"/>
                    <a:pt x="8" y="109"/>
                    <a:pt x="8" y="109"/>
                  </a:cubicBezTo>
                  <a:cubicBezTo>
                    <a:pt x="49" y="85"/>
                    <a:pt x="49" y="85"/>
                    <a:pt x="49" y="85"/>
                  </a:cubicBezTo>
                  <a:cubicBezTo>
                    <a:pt x="51" y="84"/>
                    <a:pt x="53" y="81"/>
                    <a:pt x="53" y="78"/>
                  </a:cubicBezTo>
                  <a:cubicBezTo>
                    <a:pt x="53" y="31"/>
                    <a:pt x="53" y="31"/>
                    <a:pt x="53" y="31"/>
                  </a:cubicBezTo>
                  <a:cubicBezTo>
                    <a:pt x="90" y="10"/>
                    <a:pt x="90" y="10"/>
                    <a:pt x="90" y="10"/>
                  </a:cubicBezTo>
                  <a:moveTo>
                    <a:pt x="90" y="0"/>
                  </a:moveTo>
                  <a:cubicBezTo>
                    <a:pt x="45" y="27"/>
                    <a:pt x="45" y="27"/>
                    <a:pt x="45" y="27"/>
                  </a:cubicBezTo>
                  <a:cubicBezTo>
                    <a:pt x="45" y="78"/>
                    <a:pt x="45" y="78"/>
                    <a:pt x="45" y="78"/>
                  </a:cubicBezTo>
                  <a:cubicBezTo>
                    <a:pt x="0" y="104"/>
                    <a:pt x="0" y="104"/>
                    <a:pt x="0" y="104"/>
                  </a:cubicBezTo>
                  <a:cubicBezTo>
                    <a:pt x="0" y="157"/>
                    <a:pt x="0" y="157"/>
                    <a:pt x="0" y="157"/>
                  </a:cubicBezTo>
                  <a:cubicBezTo>
                    <a:pt x="45" y="183"/>
                    <a:pt x="45" y="183"/>
                    <a:pt x="45" y="183"/>
                  </a:cubicBezTo>
                  <a:cubicBezTo>
                    <a:pt x="90" y="157"/>
                    <a:pt x="90" y="157"/>
                    <a:pt x="90" y="157"/>
                  </a:cubicBezTo>
                  <a:cubicBezTo>
                    <a:pt x="136" y="183"/>
                    <a:pt x="136" y="183"/>
                    <a:pt x="136" y="183"/>
                  </a:cubicBezTo>
                  <a:cubicBezTo>
                    <a:pt x="181" y="157"/>
                    <a:pt x="181" y="157"/>
                    <a:pt x="181" y="157"/>
                  </a:cubicBezTo>
                  <a:cubicBezTo>
                    <a:pt x="181" y="104"/>
                    <a:pt x="181" y="104"/>
                    <a:pt x="181" y="104"/>
                  </a:cubicBezTo>
                  <a:cubicBezTo>
                    <a:pt x="136" y="78"/>
                    <a:pt x="136" y="78"/>
                    <a:pt x="136" y="78"/>
                  </a:cubicBezTo>
                  <a:cubicBezTo>
                    <a:pt x="136" y="27"/>
                    <a:pt x="136" y="27"/>
                    <a:pt x="136" y="27"/>
                  </a:cubicBezTo>
                  <a:cubicBezTo>
                    <a:pt x="90" y="0"/>
                    <a:pt x="90" y="0"/>
                    <a:pt x="90" y="0"/>
                  </a:cubicBezTo>
                  <a:close/>
                </a:path>
              </a:pathLst>
            </a:custGeom>
            <a:grpFill/>
            <a:ln w="9525">
              <a:noFill/>
              <a:round/>
            </a:ln>
          </p:spPr>
          <p:txBody>
            <a:bodyPr vert="horz" wrap="square" lIns="91416" tIns="45708" rIns="91416" bIns="45708" numCol="1" anchor="t" anchorCtr="0" compatLnSpc="1"/>
            <a:lstStyle/>
            <a:p>
              <a:endParaRPr lang="zh-CN" altLang="en-US" sz="2400" dirty="0"/>
            </a:p>
          </p:txBody>
        </p:sp>
        <p:sp>
          <p:nvSpPr>
            <p:cNvPr id="245" name="Freeform 141"/>
            <p:cNvSpPr/>
            <p:nvPr/>
          </p:nvSpPr>
          <p:spPr bwMode="auto">
            <a:xfrm>
              <a:off x="6086475" y="3370263"/>
              <a:ext cx="184150" cy="285750"/>
            </a:xfrm>
            <a:custGeom>
              <a:avLst/>
              <a:gdLst/>
              <a:ahLst/>
              <a:cxnLst>
                <a:cxn ang="0">
                  <a:pos x="2" y="76"/>
                </a:cxn>
                <a:cxn ang="0">
                  <a:pos x="0" y="74"/>
                </a:cxn>
                <a:cxn ang="0">
                  <a:pos x="0" y="27"/>
                </a:cxn>
                <a:cxn ang="0">
                  <a:pos x="1" y="25"/>
                </a:cxn>
                <a:cxn ang="0">
                  <a:pos x="45" y="0"/>
                </a:cxn>
                <a:cxn ang="0">
                  <a:pos x="48" y="1"/>
                </a:cxn>
                <a:cxn ang="0">
                  <a:pos x="47" y="4"/>
                </a:cxn>
                <a:cxn ang="0">
                  <a:pos x="4" y="28"/>
                </a:cxn>
                <a:cxn ang="0">
                  <a:pos x="4" y="74"/>
                </a:cxn>
                <a:cxn ang="0">
                  <a:pos x="2" y="76"/>
                </a:cxn>
              </a:cxnLst>
              <a:rect l="0" t="0" r="r" b="b"/>
              <a:pathLst>
                <a:path w="49" h="76">
                  <a:moveTo>
                    <a:pt x="2" y="76"/>
                  </a:moveTo>
                  <a:cubicBezTo>
                    <a:pt x="1" y="76"/>
                    <a:pt x="0" y="75"/>
                    <a:pt x="0" y="74"/>
                  </a:cubicBezTo>
                  <a:cubicBezTo>
                    <a:pt x="0" y="27"/>
                    <a:pt x="0" y="27"/>
                    <a:pt x="0" y="27"/>
                  </a:cubicBezTo>
                  <a:cubicBezTo>
                    <a:pt x="0" y="26"/>
                    <a:pt x="1" y="26"/>
                    <a:pt x="1" y="25"/>
                  </a:cubicBezTo>
                  <a:cubicBezTo>
                    <a:pt x="45" y="0"/>
                    <a:pt x="45" y="0"/>
                    <a:pt x="45" y="0"/>
                  </a:cubicBezTo>
                  <a:cubicBezTo>
                    <a:pt x="46" y="0"/>
                    <a:pt x="48" y="0"/>
                    <a:pt x="48" y="1"/>
                  </a:cubicBezTo>
                  <a:cubicBezTo>
                    <a:pt x="49" y="2"/>
                    <a:pt x="48" y="3"/>
                    <a:pt x="47" y="4"/>
                  </a:cubicBezTo>
                  <a:cubicBezTo>
                    <a:pt x="4" y="28"/>
                    <a:pt x="4" y="28"/>
                    <a:pt x="4" y="28"/>
                  </a:cubicBezTo>
                  <a:cubicBezTo>
                    <a:pt x="4" y="74"/>
                    <a:pt x="4" y="74"/>
                    <a:pt x="4" y="74"/>
                  </a:cubicBezTo>
                  <a:cubicBezTo>
                    <a:pt x="4" y="75"/>
                    <a:pt x="4" y="76"/>
                    <a:pt x="2" y="76"/>
                  </a:cubicBezTo>
                  <a:close/>
                </a:path>
              </a:pathLst>
            </a:custGeom>
            <a:grpFill/>
            <a:ln w="9525">
              <a:noFill/>
              <a:round/>
            </a:ln>
          </p:spPr>
          <p:txBody>
            <a:bodyPr vert="horz" wrap="square" lIns="91416" tIns="45708" rIns="91416" bIns="45708" numCol="1" anchor="t" anchorCtr="0" compatLnSpc="1"/>
            <a:lstStyle/>
            <a:p>
              <a:endParaRPr lang="zh-CN" altLang="en-US" sz="2400"/>
            </a:p>
          </p:txBody>
        </p:sp>
        <p:sp>
          <p:nvSpPr>
            <p:cNvPr id="246" name="Freeform 142"/>
            <p:cNvSpPr/>
            <p:nvPr/>
          </p:nvSpPr>
          <p:spPr bwMode="auto">
            <a:xfrm>
              <a:off x="5929313" y="3375025"/>
              <a:ext cx="176213" cy="104775"/>
            </a:xfrm>
            <a:custGeom>
              <a:avLst/>
              <a:gdLst/>
              <a:ahLst/>
              <a:cxnLst>
                <a:cxn ang="0">
                  <a:pos x="44" y="28"/>
                </a:cxn>
                <a:cxn ang="0">
                  <a:pos x="43" y="28"/>
                </a:cxn>
                <a:cxn ang="0">
                  <a:pos x="2" y="4"/>
                </a:cxn>
                <a:cxn ang="0">
                  <a:pos x="1" y="1"/>
                </a:cxn>
                <a:cxn ang="0">
                  <a:pos x="4" y="1"/>
                </a:cxn>
                <a:cxn ang="0">
                  <a:pos x="45" y="24"/>
                </a:cxn>
                <a:cxn ang="0">
                  <a:pos x="46" y="27"/>
                </a:cxn>
                <a:cxn ang="0">
                  <a:pos x="44" y="28"/>
                </a:cxn>
              </a:cxnLst>
              <a:rect l="0" t="0" r="r" b="b"/>
              <a:pathLst>
                <a:path w="47" h="28">
                  <a:moveTo>
                    <a:pt x="44" y="28"/>
                  </a:moveTo>
                  <a:cubicBezTo>
                    <a:pt x="44" y="28"/>
                    <a:pt x="44" y="28"/>
                    <a:pt x="43" y="28"/>
                  </a:cubicBezTo>
                  <a:cubicBezTo>
                    <a:pt x="2" y="4"/>
                    <a:pt x="2" y="4"/>
                    <a:pt x="2" y="4"/>
                  </a:cubicBezTo>
                  <a:cubicBezTo>
                    <a:pt x="1" y="4"/>
                    <a:pt x="0" y="2"/>
                    <a:pt x="1" y="1"/>
                  </a:cubicBezTo>
                  <a:cubicBezTo>
                    <a:pt x="2" y="1"/>
                    <a:pt x="3" y="0"/>
                    <a:pt x="4" y="1"/>
                  </a:cubicBezTo>
                  <a:cubicBezTo>
                    <a:pt x="45" y="24"/>
                    <a:pt x="45" y="24"/>
                    <a:pt x="45" y="24"/>
                  </a:cubicBezTo>
                  <a:cubicBezTo>
                    <a:pt x="46" y="25"/>
                    <a:pt x="47" y="26"/>
                    <a:pt x="46" y="27"/>
                  </a:cubicBezTo>
                  <a:cubicBezTo>
                    <a:pt x="46" y="28"/>
                    <a:pt x="45" y="28"/>
                    <a:pt x="44" y="28"/>
                  </a:cubicBezTo>
                  <a:close/>
                </a:path>
              </a:pathLst>
            </a:custGeom>
            <a:grpFill/>
            <a:ln w="9525">
              <a:noFill/>
              <a:round/>
            </a:ln>
          </p:spPr>
          <p:txBody>
            <a:bodyPr vert="horz" wrap="square" lIns="91416" tIns="45708" rIns="91416" bIns="45708" numCol="1" anchor="t" anchorCtr="0" compatLnSpc="1"/>
            <a:lstStyle/>
            <a:p>
              <a:endParaRPr lang="zh-CN" altLang="en-US" sz="2400" dirty="0"/>
            </a:p>
          </p:txBody>
        </p:sp>
      </p:grpSp>
      <p:sp>
        <p:nvSpPr>
          <p:cNvPr id="248" name="文本框 247"/>
          <p:cNvSpPr txBox="1"/>
          <p:nvPr/>
        </p:nvSpPr>
        <p:spPr>
          <a:xfrm>
            <a:off x="725130" y="3093431"/>
            <a:ext cx="796084" cy="276999"/>
          </a:xfrm>
          <a:prstGeom prst="rect">
            <a:avLst/>
          </a:prstGeom>
          <a:noFill/>
        </p:spPr>
        <p:txBody>
          <a:bodyPr wrap="square" rtlCol="0">
            <a:spAutoFit/>
          </a:bodyPr>
          <a:lstStyle/>
          <a:p>
            <a:r>
              <a:rPr lang="zh-CN" altLang="en-US" sz="1200" dirty="0"/>
              <a:t>服务</a:t>
            </a:r>
            <a:endParaRPr lang="zh-HK" altLang="en-US" sz="1200" dirty="0"/>
          </a:p>
        </p:txBody>
      </p:sp>
      <p:sp>
        <p:nvSpPr>
          <p:cNvPr id="80" name="TextBox 62"/>
          <p:cNvSpPr txBox="1"/>
          <p:nvPr/>
        </p:nvSpPr>
        <p:spPr>
          <a:xfrm>
            <a:off x="4501340" y="2253786"/>
            <a:ext cx="1213794" cy="297454"/>
          </a:xfrm>
          <a:prstGeom prst="rect">
            <a:avLst/>
          </a:prstGeom>
          <a:noFill/>
        </p:spPr>
        <p:txBody>
          <a:bodyPr wrap="none" rtlCol="0">
            <a:spAutoFit/>
          </a:bodyPr>
          <a:lstStyle/>
          <a:p>
            <a:pPr algn="ctr">
              <a:buNone/>
            </a:pPr>
            <a:r>
              <a:rPr lang="zh-CN" altLang="en-US" sz="1335" dirty="0">
                <a:latin typeface="+mn-ea"/>
              </a:rPr>
              <a:t>企业主机安全</a:t>
            </a:r>
            <a:endParaRPr lang="en-US" altLang="zh-CN" sz="1335" dirty="0">
              <a:latin typeface="+mn-ea"/>
            </a:endParaRPr>
          </a:p>
        </p:txBody>
      </p:sp>
      <p:sp>
        <p:nvSpPr>
          <p:cNvPr id="81" name="Freeform 7"/>
          <p:cNvSpPr>
            <a:spLocks noEditPoints="1"/>
          </p:cNvSpPr>
          <p:nvPr/>
        </p:nvSpPr>
        <p:spPr bwMode="auto">
          <a:xfrm>
            <a:off x="4227819" y="2164143"/>
            <a:ext cx="340137" cy="461724"/>
          </a:xfrm>
          <a:custGeom>
            <a:avLst/>
            <a:gdLst>
              <a:gd name="T0" fmla="*/ 68 w 161"/>
              <a:gd name="T1" fmla="*/ 108 h 176"/>
              <a:gd name="T2" fmla="*/ 92 w 161"/>
              <a:gd name="T3" fmla="*/ 108 h 176"/>
              <a:gd name="T4" fmla="*/ 80 w 161"/>
              <a:gd name="T5" fmla="*/ 116 h 176"/>
              <a:gd name="T6" fmla="*/ 80 w 161"/>
              <a:gd name="T7" fmla="*/ 100 h 176"/>
              <a:gd name="T8" fmla="*/ 80 w 161"/>
              <a:gd name="T9" fmla="*/ 116 h 176"/>
              <a:gd name="T10" fmla="*/ 104 w 161"/>
              <a:gd name="T11" fmla="*/ 76 h 176"/>
              <a:gd name="T12" fmla="*/ 56 w 161"/>
              <a:gd name="T13" fmla="*/ 72 h 176"/>
              <a:gd name="T14" fmla="*/ 56 w 161"/>
              <a:gd name="T15" fmla="*/ 64 h 176"/>
              <a:gd name="T16" fmla="*/ 104 w 161"/>
              <a:gd name="T17" fmla="*/ 60 h 176"/>
              <a:gd name="T18" fmla="*/ 56 w 161"/>
              <a:gd name="T19" fmla="*/ 64 h 176"/>
              <a:gd name="T20" fmla="*/ 118 w 161"/>
              <a:gd name="T21" fmla="*/ 21 h 176"/>
              <a:gd name="T22" fmla="*/ 80 w 161"/>
              <a:gd name="T23" fmla="*/ 0 h 176"/>
              <a:gd name="T24" fmla="*/ 80 w 161"/>
              <a:gd name="T25" fmla="*/ 0 h 176"/>
              <a:gd name="T26" fmla="*/ 42 w 161"/>
              <a:gd name="T27" fmla="*/ 21 h 176"/>
              <a:gd name="T28" fmla="*/ 0 w 161"/>
              <a:gd name="T29" fmla="*/ 47 h 176"/>
              <a:gd name="T30" fmla="*/ 74 w 161"/>
              <a:gd name="T31" fmla="*/ 174 h 176"/>
              <a:gd name="T32" fmla="*/ 86 w 161"/>
              <a:gd name="T33" fmla="*/ 174 h 176"/>
              <a:gd name="T34" fmla="*/ 160 w 161"/>
              <a:gd name="T35" fmla="*/ 47 h 176"/>
              <a:gd name="T36" fmla="*/ 136 w 161"/>
              <a:gd name="T37" fmla="*/ 118 h 176"/>
              <a:gd name="T38" fmla="*/ 80 w 161"/>
              <a:gd name="T39" fmla="*/ 168 h 176"/>
              <a:gd name="T40" fmla="*/ 24 w 161"/>
              <a:gd name="T41" fmla="*/ 118 h 176"/>
              <a:gd name="T42" fmla="*/ 11 w 161"/>
              <a:gd name="T43" fmla="*/ 42 h 176"/>
              <a:gd name="T44" fmla="*/ 46 w 161"/>
              <a:gd name="T45" fmla="*/ 29 h 176"/>
              <a:gd name="T46" fmla="*/ 77 w 161"/>
              <a:gd name="T47" fmla="*/ 9 h 176"/>
              <a:gd name="T48" fmla="*/ 80 w 161"/>
              <a:gd name="T49" fmla="*/ 8 h 176"/>
              <a:gd name="T50" fmla="*/ 80 w 161"/>
              <a:gd name="T51" fmla="*/ 8 h 176"/>
              <a:gd name="T52" fmla="*/ 86 w 161"/>
              <a:gd name="T53" fmla="*/ 11 h 176"/>
              <a:gd name="T54" fmla="*/ 146 w 161"/>
              <a:gd name="T55" fmla="*/ 41 h 176"/>
              <a:gd name="T56" fmla="*/ 152 w 161"/>
              <a:gd name="T57" fmla="*/ 46 h 176"/>
              <a:gd name="T58" fmla="*/ 108 w 161"/>
              <a:gd name="T59" fmla="*/ 40 h 176"/>
              <a:gd name="T60" fmla="*/ 44 w 161"/>
              <a:gd name="T61" fmla="*/ 48 h 176"/>
              <a:gd name="T62" fmla="*/ 52 w 161"/>
              <a:gd name="T63" fmla="*/ 136 h 176"/>
              <a:gd name="T64" fmla="*/ 116 w 161"/>
              <a:gd name="T65" fmla="*/ 128 h 176"/>
              <a:gd name="T66" fmla="*/ 108 w 161"/>
              <a:gd name="T67" fmla="*/ 40 h 176"/>
              <a:gd name="T68" fmla="*/ 108 w 161"/>
              <a:gd name="T69" fmla="*/ 132 h 176"/>
              <a:gd name="T70" fmla="*/ 48 w 161"/>
              <a:gd name="T71" fmla="*/ 128 h 176"/>
              <a:gd name="T72" fmla="*/ 52 w 161"/>
              <a:gd name="T73" fmla="*/ 44 h 176"/>
              <a:gd name="T74" fmla="*/ 112 w 161"/>
              <a:gd name="T7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76">
                <a:moveTo>
                  <a:pt x="80" y="96"/>
                </a:moveTo>
                <a:cubicBezTo>
                  <a:pt x="74" y="96"/>
                  <a:pt x="68" y="102"/>
                  <a:pt x="68" y="108"/>
                </a:cubicBezTo>
                <a:cubicBezTo>
                  <a:pt x="68" y="115"/>
                  <a:pt x="74" y="120"/>
                  <a:pt x="80" y="120"/>
                </a:cubicBezTo>
                <a:cubicBezTo>
                  <a:pt x="87" y="120"/>
                  <a:pt x="92" y="115"/>
                  <a:pt x="92" y="108"/>
                </a:cubicBezTo>
                <a:cubicBezTo>
                  <a:pt x="92" y="102"/>
                  <a:pt x="87" y="96"/>
                  <a:pt x="80" y="96"/>
                </a:cubicBezTo>
                <a:close/>
                <a:moveTo>
                  <a:pt x="80" y="116"/>
                </a:moveTo>
                <a:cubicBezTo>
                  <a:pt x="76" y="116"/>
                  <a:pt x="72" y="113"/>
                  <a:pt x="72" y="108"/>
                </a:cubicBezTo>
                <a:cubicBezTo>
                  <a:pt x="72" y="104"/>
                  <a:pt x="76" y="100"/>
                  <a:pt x="80" y="100"/>
                </a:cubicBezTo>
                <a:cubicBezTo>
                  <a:pt x="85" y="100"/>
                  <a:pt x="88" y="104"/>
                  <a:pt x="88" y="108"/>
                </a:cubicBezTo>
                <a:cubicBezTo>
                  <a:pt x="88" y="113"/>
                  <a:pt x="85" y="116"/>
                  <a:pt x="80" y="116"/>
                </a:cubicBezTo>
                <a:close/>
                <a:moveTo>
                  <a:pt x="56" y="76"/>
                </a:moveTo>
                <a:cubicBezTo>
                  <a:pt x="104" y="76"/>
                  <a:pt x="104" y="76"/>
                  <a:pt x="104" y="76"/>
                </a:cubicBezTo>
                <a:cubicBezTo>
                  <a:pt x="104" y="72"/>
                  <a:pt x="104" y="72"/>
                  <a:pt x="104" y="72"/>
                </a:cubicBezTo>
                <a:cubicBezTo>
                  <a:pt x="56" y="72"/>
                  <a:pt x="56" y="72"/>
                  <a:pt x="56" y="72"/>
                </a:cubicBezTo>
                <a:lnTo>
                  <a:pt x="56" y="76"/>
                </a:lnTo>
                <a:close/>
                <a:moveTo>
                  <a:pt x="56" y="64"/>
                </a:moveTo>
                <a:cubicBezTo>
                  <a:pt x="104" y="64"/>
                  <a:pt x="104" y="64"/>
                  <a:pt x="104" y="64"/>
                </a:cubicBezTo>
                <a:cubicBezTo>
                  <a:pt x="104" y="60"/>
                  <a:pt x="104" y="60"/>
                  <a:pt x="104" y="60"/>
                </a:cubicBezTo>
                <a:cubicBezTo>
                  <a:pt x="56" y="60"/>
                  <a:pt x="56" y="60"/>
                  <a:pt x="56" y="60"/>
                </a:cubicBezTo>
                <a:lnTo>
                  <a:pt x="56" y="64"/>
                </a:lnTo>
                <a:close/>
                <a:moveTo>
                  <a:pt x="152" y="34"/>
                </a:moveTo>
                <a:cubicBezTo>
                  <a:pt x="143" y="31"/>
                  <a:pt x="126" y="26"/>
                  <a:pt x="118" y="21"/>
                </a:cubicBezTo>
                <a:cubicBezTo>
                  <a:pt x="101" y="13"/>
                  <a:pt x="95" y="7"/>
                  <a:pt x="89" y="3"/>
                </a:cubicBezTo>
                <a:cubicBezTo>
                  <a:pt x="86" y="1"/>
                  <a:pt x="83" y="0"/>
                  <a:pt x="80" y="0"/>
                </a:cubicBezTo>
                <a:cubicBezTo>
                  <a:pt x="80" y="0"/>
                  <a:pt x="80" y="0"/>
                  <a:pt x="80" y="0"/>
                </a:cubicBezTo>
                <a:cubicBezTo>
                  <a:pt x="80" y="0"/>
                  <a:pt x="80" y="0"/>
                  <a:pt x="80" y="0"/>
                </a:cubicBezTo>
                <a:cubicBezTo>
                  <a:pt x="77" y="0"/>
                  <a:pt x="74" y="1"/>
                  <a:pt x="72" y="3"/>
                </a:cubicBezTo>
                <a:cubicBezTo>
                  <a:pt x="65" y="7"/>
                  <a:pt x="59" y="13"/>
                  <a:pt x="42" y="21"/>
                </a:cubicBezTo>
                <a:cubicBezTo>
                  <a:pt x="34" y="26"/>
                  <a:pt x="17" y="31"/>
                  <a:pt x="9" y="34"/>
                </a:cubicBezTo>
                <a:cubicBezTo>
                  <a:pt x="3" y="36"/>
                  <a:pt x="0" y="41"/>
                  <a:pt x="0" y="47"/>
                </a:cubicBezTo>
                <a:cubicBezTo>
                  <a:pt x="2" y="64"/>
                  <a:pt x="6" y="100"/>
                  <a:pt x="17" y="122"/>
                </a:cubicBezTo>
                <a:cubicBezTo>
                  <a:pt x="30" y="147"/>
                  <a:pt x="61" y="167"/>
                  <a:pt x="74" y="174"/>
                </a:cubicBezTo>
                <a:cubicBezTo>
                  <a:pt x="76" y="175"/>
                  <a:pt x="78" y="176"/>
                  <a:pt x="80" y="176"/>
                </a:cubicBezTo>
                <a:cubicBezTo>
                  <a:pt x="82" y="176"/>
                  <a:pt x="84" y="175"/>
                  <a:pt x="86" y="174"/>
                </a:cubicBezTo>
                <a:cubicBezTo>
                  <a:pt x="99" y="167"/>
                  <a:pt x="131" y="147"/>
                  <a:pt x="143" y="122"/>
                </a:cubicBezTo>
                <a:cubicBezTo>
                  <a:pt x="154" y="100"/>
                  <a:pt x="159" y="64"/>
                  <a:pt x="160" y="47"/>
                </a:cubicBezTo>
                <a:cubicBezTo>
                  <a:pt x="161" y="41"/>
                  <a:pt x="157" y="36"/>
                  <a:pt x="152" y="34"/>
                </a:cubicBezTo>
                <a:close/>
                <a:moveTo>
                  <a:pt x="136" y="118"/>
                </a:moveTo>
                <a:cubicBezTo>
                  <a:pt x="128" y="134"/>
                  <a:pt x="110" y="151"/>
                  <a:pt x="82" y="167"/>
                </a:cubicBezTo>
                <a:cubicBezTo>
                  <a:pt x="82" y="168"/>
                  <a:pt x="81" y="168"/>
                  <a:pt x="80" y="168"/>
                </a:cubicBezTo>
                <a:cubicBezTo>
                  <a:pt x="79" y="168"/>
                  <a:pt x="79" y="168"/>
                  <a:pt x="78" y="167"/>
                </a:cubicBezTo>
                <a:cubicBezTo>
                  <a:pt x="50" y="151"/>
                  <a:pt x="32" y="134"/>
                  <a:pt x="24" y="118"/>
                </a:cubicBezTo>
                <a:cubicBezTo>
                  <a:pt x="13" y="96"/>
                  <a:pt x="9" y="57"/>
                  <a:pt x="8" y="46"/>
                </a:cubicBezTo>
                <a:cubicBezTo>
                  <a:pt x="8" y="43"/>
                  <a:pt x="11" y="42"/>
                  <a:pt x="11" y="42"/>
                </a:cubicBezTo>
                <a:cubicBezTo>
                  <a:pt x="14" y="41"/>
                  <a:pt x="14" y="41"/>
                  <a:pt x="14" y="41"/>
                </a:cubicBezTo>
                <a:cubicBezTo>
                  <a:pt x="24" y="37"/>
                  <a:pt x="38" y="33"/>
                  <a:pt x="46" y="29"/>
                </a:cubicBezTo>
                <a:cubicBezTo>
                  <a:pt x="61" y="21"/>
                  <a:pt x="68" y="15"/>
                  <a:pt x="74" y="11"/>
                </a:cubicBezTo>
                <a:cubicBezTo>
                  <a:pt x="75" y="10"/>
                  <a:pt x="76" y="10"/>
                  <a:pt x="77" y="9"/>
                </a:cubicBezTo>
                <a:cubicBezTo>
                  <a:pt x="77" y="9"/>
                  <a:pt x="78" y="8"/>
                  <a:pt x="80" y="8"/>
                </a:cubicBezTo>
                <a:cubicBezTo>
                  <a:pt x="80" y="8"/>
                  <a:pt x="80" y="8"/>
                  <a:pt x="80" y="8"/>
                </a:cubicBezTo>
                <a:cubicBezTo>
                  <a:pt x="80" y="8"/>
                  <a:pt x="80" y="8"/>
                  <a:pt x="80" y="8"/>
                </a:cubicBezTo>
                <a:cubicBezTo>
                  <a:pt x="80" y="8"/>
                  <a:pt x="80" y="8"/>
                  <a:pt x="80" y="8"/>
                </a:cubicBezTo>
                <a:cubicBezTo>
                  <a:pt x="82" y="8"/>
                  <a:pt x="83" y="9"/>
                  <a:pt x="84" y="9"/>
                </a:cubicBezTo>
                <a:cubicBezTo>
                  <a:pt x="85" y="10"/>
                  <a:pt x="85" y="10"/>
                  <a:pt x="86" y="11"/>
                </a:cubicBezTo>
                <a:cubicBezTo>
                  <a:pt x="92" y="15"/>
                  <a:pt x="99" y="21"/>
                  <a:pt x="114" y="29"/>
                </a:cubicBezTo>
                <a:cubicBezTo>
                  <a:pt x="122" y="33"/>
                  <a:pt x="137" y="37"/>
                  <a:pt x="146" y="41"/>
                </a:cubicBezTo>
                <a:cubicBezTo>
                  <a:pt x="149" y="42"/>
                  <a:pt x="149" y="42"/>
                  <a:pt x="149" y="42"/>
                </a:cubicBezTo>
                <a:cubicBezTo>
                  <a:pt x="150" y="42"/>
                  <a:pt x="152" y="43"/>
                  <a:pt x="152" y="46"/>
                </a:cubicBezTo>
                <a:cubicBezTo>
                  <a:pt x="151" y="57"/>
                  <a:pt x="147" y="96"/>
                  <a:pt x="136" y="118"/>
                </a:cubicBezTo>
                <a:close/>
                <a:moveTo>
                  <a:pt x="108" y="40"/>
                </a:moveTo>
                <a:cubicBezTo>
                  <a:pt x="52" y="40"/>
                  <a:pt x="52" y="40"/>
                  <a:pt x="52" y="40"/>
                </a:cubicBezTo>
                <a:cubicBezTo>
                  <a:pt x="48" y="40"/>
                  <a:pt x="44" y="44"/>
                  <a:pt x="44" y="48"/>
                </a:cubicBezTo>
                <a:cubicBezTo>
                  <a:pt x="44" y="128"/>
                  <a:pt x="44" y="128"/>
                  <a:pt x="44" y="128"/>
                </a:cubicBezTo>
                <a:cubicBezTo>
                  <a:pt x="44" y="132"/>
                  <a:pt x="48" y="136"/>
                  <a:pt x="52" y="136"/>
                </a:cubicBezTo>
                <a:cubicBezTo>
                  <a:pt x="108" y="136"/>
                  <a:pt x="108" y="136"/>
                  <a:pt x="108" y="136"/>
                </a:cubicBezTo>
                <a:cubicBezTo>
                  <a:pt x="113" y="136"/>
                  <a:pt x="116" y="132"/>
                  <a:pt x="116" y="128"/>
                </a:cubicBezTo>
                <a:cubicBezTo>
                  <a:pt x="116" y="48"/>
                  <a:pt x="116" y="48"/>
                  <a:pt x="116" y="48"/>
                </a:cubicBezTo>
                <a:cubicBezTo>
                  <a:pt x="116" y="44"/>
                  <a:pt x="113" y="40"/>
                  <a:pt x="108" y="40"/>
                </a:cubicBezTo>
                <a:close/>
                <a:moveTo>
                  <a:pt x="112" y="128"/>
                </a:moveTo>
                <a:cubicBezTo>
                  <a:pt x="112" y="130"/>
                  <a:pt x="110" y="132"/>
                  <a:pt x="108" y="132"/>
                </a:cubicBezTo>
                <a:cubicBezTo>
                  <a:pt x="52" y="132"/>
                  <a:pt x="52" y="132"/>
                  <a:pt x="52" y="132"/>
                </a:cubicBezTo>
                <a:cubicBezTo>
                  <a:pt x="50" y="132"/>
                  <a:pt x="48" y="130"/>
                  <a:pt x="48" y="128"/>
                </a:cubicBezTo>
                <a:cubicBezTo>
                  <a:pt x="48" y="48"/>
                  <a:pt x="48" y="48"/>
                  <a:pt x="48" y="48"/>
                </a:cubicBezTo>
                <a:cubicBezTo>
                  <a:pt x="48" y="46"/>
                  <a:pt x="50" y="44"/>
                  <a:pt x="52" y="44"/>
                </a:cubicBezTo>
                <a:cubicBezTo>
                  <a:pt x="108" y="44"/>
                  <a:pt x="108" y="44"/>
                  <a:pt x="108" y="44"/>
                </a:cubicBezTo>
                <a:cubicBezTo>
                  <a:pt x="110" y="44"/>
                  <a:pt x="112" y="46"/>
                  <a:pt x="112" y="48"/>
                </a:cubicBezTo>
                <a:lnTo>
                  <a:pt x="112" y="128"/>
                </a:lnTo>
                <a:close/>
              </a:path>
            </a:pathLst>
          </a:custGeom>
          <a:solidFill>
            <a:srgbClr val="484848"/>
          </a:solidFill>
          <a:ln>
            <a:noFill/>
          </a:ln>
        </p:spPr>
        <p:txBody>
          <a:bodyPr vert="horz" wrap="square" lIns="121920" tIns="60960" rIns="121920" bIns="60960" numCol="1" anchor="t" anchorCtr="0" compatLnSpc="1"/>
          <a:lstStyle/>
          <a:p>
            <a:endParaRPr lang="en-US" sz="2400">
              <a:latin typeface="+mn-ea"/>
            </a:endParaRPr>
          </a:p>
        </p:txBody>
      </p:sp>
      <p:sp>
        <p:nvSpPr>
          <p:cNvPr id="82" name="文本框 81"/>
          <p:cNvSpPr txBox="1"/>
          <p:nvPr/>
        </p:nvSpPr>
        <p:spPr>
          <a:xfrm>
            <a:off x="250015" y="5474281"/>
            <a:ext cx="359945" cy="769441"/>
          </a:xfrm>
          <a:prstGeom prst="rect">
            <a:avLst/>
          </a:prstGeom>
          <a:solidFill>
            <a:schemeClr val="bg1">
              <a:lumMod val="75000"/>
            </a:schemeClr>
          </a:solidFill>
          <a:ln>
            <a:solidFill>
              <a:schemeClr val="accent1"/>
            </a:solidFill>
          </a:ln>
        </p:spPr>
        <p:txBody>
          <a:bodyPr wrap="square" rtlCol="0">
            <a:spAutoFit/>
          </a:bodyPr>
          <a:lstStyle/>
          <a:p>
            <a:r>
              <a:rPr lang="zh-CN" altLang="en-US" sz="1100" dirty="0"/>
              <a:t>数据存储</a:t>
            </a:r>
            <a:endParaRPr lang="zh-HK" altLang="en-US" sz="1100" dirty="0"/>
          </a:p>
        </p:txBody>
      </p:sp>
      <p:sp>
        <p:nvSpPr>
          <p:cNvPr id="83" name="剪去单角的矩形 82"/>
          <p:cNvSpPr/>
          <p:nvPr/>
        </p:nvSpPr>
        <p:spPr bwMode="auto">
          <a:xfrm>
            <a:off x="729641" y="5594347"/>
            <a:ext cx="5039248" cy="590647"/>
          </a:xfrm>
          <a:prstGeom prst="snip1Rect">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lstStyle/>
          <a:p>
            <a:pPr defTabSz="914400">
              <a:buClr>
                <a:srgbClr val="CC9900"/>
              </a:buClr>
              <a:buFont typeface="Wingdings" panose="05000000000000000000" pitchFamily="2" charset="2"/>
              <a:buChar char="n"/>
            </a:pPr>
            <a:endParaRPr lang="zh-HK" altLang="en-US">
              <a:latin typeface="Arial" panose="020B0604020202020204" pitchFamily="34" charset="0"/>
              <a:ea typeface="宋体" pitchFamily="2" charset="-122"/>
            </a:endParaRPr>
          </a:p>
        </p:txBody>
      </p:sp>
      <p:sp>
        <p:nvSpPr>
          <p:cNvPr id="85" name="剪去单角的矩形 84"/>
          <p:cNvSpPr/>
          <p:nvPr/>
        </p:nvSpPr>
        <p:spPr bwMode="auto">
          <a:xfrm>
            <a:off x="610022" y="5474281"/>
            <a:ext cx="5325817" cy="938476"/>
          </a:xfrm>
          <a:prstGeom prst="snip1Rect">
            <a:avLst/>
          </a:prstGeom>
          <a:noFill/>
          <a:ln w="9525" cap="flat" cmpd="sng" algn="ctr">
            <a:solidFill>
              <a:schemeClr val="bg1">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lstStyle/>
          <a:p>
            <a:pPr defTabSz="914400">
              <a:buClr>
                <a:srgbClr val="CC9900"/>
              </a:buClr>
              <a:buFont typeface="Wingdings" panose="05000000000000000000" pitchFamily="2" charset="2"/>
              <a:buChar char="n"/>
            </a:pPr>
            <a:endParaRPr lang="zh-HK" altLang="en-US">
              <a:latin typeface="Arial" panose="020B0604020202020204" pitchFamily="34" charset="0"/>
              <a:ea typeface="宋体" pitchFamily="2" charset="-122"/>
            </a:endParaRPr>
          </a:p>
        </p:txBody>
      </p:sp>
      <p:grpSp>
        <p:nvGrpSpPr>
          <p:cNvPr id="99" name="组合 98"/>
          <p:cNvGrpSpPr/>
          <p:nvPr/>
        </p:nvGrpSpPr>
        <p:grpSpPr>
          <a:xfrm>
            <a:off x="1735136" y="3401207"/>
            <a:ext cx="447789" cy="299647"/>
            <a:chOff x="6524625" y="473075"/>
            <a:chExt cx="671513" cy="492125"/>
          </a:xfrm>
          <a:solidFill>
            <a:schemeClr val="tx1">
              <a:lumMod val="75000"/>
              <a:lumOff val="25000"/>
            </a:schemeClr>
          </a:solidFill>
        </p:grpSpPr>
        <p:sp>
          <p:nvSpPr>
            <p:cNvPr id="100" name="Oval 5"/>
            <p:cNvSpPr>
              <a:spLocks noChangeArrowheads="1"/>
            </p:cNvSpPr>
            <p:nvPr/>
          </p:nvSpPr>
          <p:spPr bwMode="auto">
            <a:xfrm>
              <a:off x="6951663" y="735013"/>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01" name="Freeform 6"/>
            <p:cNvSpPr/>
            <p:nvPr/>
          </p:nvSpPr>
          <p:spPr bwMode="auto">
            <a:xfrm>
              <a:off x="6692900" y="873125"/>
              <a:ext cx="323850" cy="14288"/>
            </a:xfrm>
            <a:custGeom>
              <a:avLst/>
              <a:gdLst>
                <a:gd name="T0" fmla="*/ 83 w 85"/>
                <a:gd name="T1" fmla="*/ 0 h 4"/>
                <a:gd name="T2" fmla="*/ 2 w 85"/>
                <a:gd name="T3" fmla="*/ 0 h 4"/>
                <a:gd name="T4" fmla="*/ 0 w 85"/>
                <a:gd name="T5" fmla="*/ 2 h 4"/>
                <a:gd name="T6" fmla="*/ 2 w 85"/>
                <a:gd name="T7" fmla="*/ 4 h 4"/>
                <a:gd name="T8" fmla="*/ 83 w 85"/>
                <a:gd name="T9" fmla="*/ 4 h 4"/>
                <a:gd name="T10" fmla="*/ 85 w 85"/>
                <a:gd name="T11" fmla="*/ 2 h 4"/>
                <a:gd name="T12" fmla="*/ 83 w 8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5" h="4">
                  <a:moveTo>
                    <a:pt x="83" y="0"/>
                  </a:moveTo>
                  <a:cubicBezTo>
                    <a:pt x="2" y="0"/>
                    <a:pt x="2" y="0"/>
                    <a:pt x="2" y="0"/>
                  </a:cubicBezTo>
                  <a:cubicBezTo>
                    <a:pt x="1" y="0"/>
                    <a:pt x="0" y="1"/>
                    <a:pt x="0" y="2"/>
                  </a:cubicBezTo>
                  <a:cubicBezTo>
                    <a:pt x="0" y="3"/>
                    <a:pt x="1" y="4"/>
                    <a:pt x="2" y="4"/>
                  </a:cubicBezTo>
                  <a:cubicBezTo>
                    <a:pt x="83" y="4"/>
                    <a:pt x="83" y="4"/>
                    <a:pt x="83" y="4"/>
                  </a:cubicBezTo>
                  <a:cubicBezTo>
                    <a:pt x="85" y="4"/>
                    <a:pt x="85" y="3"/>
                    <a:pt x="85" y="2"/>
                  </a:cubicBezTo>
                  <a:cubicBezTo>
                    <a:pt x="85"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02" name="Freeform 7"/>
            <p:cNvSpPr>
              <a:spLocks noEditPoints="1"/>
            </p:cNvSpPr>
            <p:nvPr/>
          </p:nvSpPr>
          <p:spPr bwMode="auto">
            <a:xfrm>
              <a:off x="6678613" y="687388"/>
              <a:ext cx="365125" cy="139700"/>
            </a:xfrm>
            <a:custGeom>
              <a:avLst/>
              <a:gdLst>
                <a:gd name="T0" fmla="*/ 78 w 96"/>
                <a:gd name="T1" fmla="*/ 0 h 36"/>
                <a:gd name="T2" fmla="*/ 18 w 96"/>
                <a:gd name="T3" fmla="*/ 0 h 36"/>
                <a:gd name="T4" fmla="*/ 0 w 96"/>
                <a:gd name="T5" fmla="*/ 18 h 36"/>
                <a:gd name="T6" fmla="*/ 18 w 96"/>
                <a:gd name="T7" fmla="*/ 36 h 36"/>
                <a:gd name="T8" fmla="*/ 78 w 96"/>
                <a:gd name="T9" fmla="*/ 36 h 36"/>
                <a:gd name="T10" fmla="*/ 96 w 96"/>
                <a:gd name="T11" fmla="*/ 18 h 36"/>
                <a:gd name="T12" fmla="*/ 78 w 96"/>
                <a:gd name="T13" fmla="*/ 0 h 36"/>
                <a:gd name="T14" fmla="*/ 78 w 96"/>
                <a:gd name="T15" fmla="*/ 32 h 36"/>
                <a:gd name="T16" fmla="*/ 18 w 96"/>
                <a:gd name="T17" fmla="*/ 32 h 36"/>
                <a:gd name="T18" fmla="*/ 4 w 96"/>
                <a:gd name="T19" fmla="*/ 18 h 36"/>
                <a:gd name="T20" fmla="*/ 18 w 96"/>
                <a:gd name="T21" fmla="*/ 4 h 36"/>
                <a:gd name="T22" fmla="*/ 78 w 96"/>
                <a:gd name="T23" fmla="*/ 4 h 36"/>
                <a:gd name="T24" fmla="*/ 92 w 96"/>
                <a:gd name="T25" fmla="*/ 18 h 36"/>
                <a:gd name="T26" fmla="*/ 78 w 96"/>
                <a:gd name="T2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6">
                  <a:moveTo>
                    <a:pt x="78" y="0"/>
                  </a:moveTo>
                  <a:cubicBezTo>
                    <a:pt x="18" y="0"/>
                    <a:pt x="18" y="0"/>
                    <a:pt x="18" y="0"/>
                  </a:cubicBezTo>
                  <a:cubicBezTo>
                    <a:pt x="8" y="0"/>
                    <a:pt x="0" y="8"/>
                    <a:pt x="0" y="18"/>
                  </a:cubicBezTo>
                  <a:cubicBezTo>
                    <a:pt x="0" y="28"/>
                    <a:pt x="8" y="36"/>
                    <a:pt x="18" y="36"/>
                  </a:cubicBezTo>
                  <a:cubicBezTo>
                    <a:pt x="78" y="36"/>
                    <a:pt x="78" y="36"/>
                    <a:pt x="78" y="36"/>
                  </a:cubicBezTo>
                  <a:cubicBezTo>
                    <a:pt x="88" y="36"/>
                    <a:pt x="96" y="28"/>
                    <a:pt x="96" y="18"/>
                  </a:cubicBezTo>
                  <a:cubicBezTo>
                    <a:pt x="96" y="8"/>
                    <a:pt x="88" y="0"/>
                    <a:pt x="78" y="0"/>
                  </a:cubicBezTo>
                  <a:close/>
                  <a:moveTo>
                    <a:pt x="78" y="32"/>
                  </a:moveTo>
                  <a:cubicBezTo>
                    <a:pt x="18" y="32"/>
                    <a:pt x="18" y="32"/>
                    <a:pt x="18" y="32"/>
                  </a:cubicBezTo>
                  <a:cubicBezTo>
                    <a:pt x="10" y="32"/>
                    <a:pt x="4" y="26"/>
                    <a:pt x="4" y="18"/>
                  </a:cubicBezTo>
                  <a:cubicBezTo>
                    <a:pt x="4" y="10"/>
                    <a:pt x="10" y="4"/>
                    <a:pt x="18" y="4"/>
                  </a:cubicBezTo>
                  <a:cubicBezTo>
                    <a:pt x="78" y="4"/>
                    <a:pt x="78" y="4"/>
                    <a:pt x="78" y="4"/>
                  </a:cubicBezTo>
                  <a:cubicBezTo>
                    <a:pt x="86" y="4"/>
                    <a:pt x="92" y="10"/>
                    <a:pt x="92" y="18"/>
                  </a:cubicBezTo>
                  <a:cubicBezTo>
                    <a:pt x="92" y="26"/>
                    <a:pt x="86" y="32"/>
                    <a:pt x="7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03" name="Freeform 8"/>
            <p:cNvSpPr>
              <a:spLocks noEditPoints="1"/>
            </p:cNvSpPr>
            <p:nvPr/>
          </p:nvSpPr>
          <p:spPr bwMode="auto">
            <a:xfrm>
              <a:off x="6524625" y="473075"/>
              <a:ext cx="671513" cy="492125"/>
            </a:xfrm>
            <a:custGeom>
              <a:avLst/>
              <a:gdLst>
                <a:gd name="T0" fmla="*/ 133 w 176"/>
                <a:gd name="T1" fmla="*/ 32 h 128"/>
                <a:gd name="T2" fmla="*/ 88 w 176"/>
                <a:gd name="T3" fmla="*/ 0 h 128"/>
                <a:gd name="T4" fmla="*/ 43 w 176"/>
                <a:gd name="T5" fmla="*/ 32 h 128"/>
                <a:gd name="T6" fmla="*/ 0 w 176"/>
                <a:gd name="T7" fmla="*/ 80 h 128"/>
                <a:gd name="T8" fmla="*/ 48 w 176"/>
                <a:gd name="T9" fmla="*/ 128 h 128"/>
                <a:gd name="T10" fmla="*/ 128 w 176"/>
                <a:gd name="T11" fmla="*/ 128 h 128"/>
                <a:gd name="T12" fmla="*/ 176 w 176"/>
                <a:gd name="T13" fmla="*/ 80 h 128"/>
                <a:gd name="T14" fmla="*/ 133 w 176"/>
                <a:gd name="T15" fmla="*/ 32 h 128"/>
                <a:gd name="T16" fmla="*/ 128 w 176"/>
                <a:gd name="T17" fmla="*/ 120 h 128"/>
                <a:gd name="T18" fmla="*/ 48 w 176"/>
                <a:gd name="T19" fmla="*/ 120 h 128"/>
                <a:gd name="T20" fmla="*/ 8 w 176"/>
                <a:gd name="T21" fmla="*/ 80 h 128"/>
                <a:gd name="T22" fmla="*/ 44 w 176"/>
                <a:gd name="T23" fmla="*/ 40 h 128"/>
                <a:gd name="T24" fmla="*/ 50 w 176"/>
                <a:gd name="T25" fmla="*/ 35 h 128"/>
                <a:gd name="T26" fmla="*/ 88 w 176"/>
                <a:gd name="T27" fmla="*/ 8 h 128"/>
                <a:gd name="T28" fmla="*/ 126 w 176"/>
                <a:gd name="T29" fmla="*/ 35 h 128"/>
                <a:gd name="T30" fmla="*/ 133 w 176"/>
                <a:gd name="T31" fmla="*/ 40 h 128"/>
                <a:gd name="T32" fmla="*/ 168 w 176"/>
                <a:gd name="T33" fmla="*/ 80 h 128"/>
                <a:gd name="T34" fmla="*/ 128 w 176"/>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28">
                  <a:moveTo>
                    <a:pt x="133" y="32"/>
                  </a:moveTo>
                  <a:cubicBezTo>
                    <a:pt x="127" y="14"/>
                    <a:pt x="109" y="0"/>
                    <a:pt x="88" y="0"/>
                  </a:cubicBezTo>
                  <a:cubicBezTo>
                    <a:pt x="67" y="0"/>
                    <a:pt x="49" y="14"/>
                    <a:pt x="43" y="32"/>
                  </a:cubicBezTo>
                  <a:cubicBezTo>
                    <a:pt x="19" y="35"/>
                    <a:pt x="0" y="55"/>
                    <a:pt x="0" y="80"/>
                  </a:cubicBezTo>
                  <a:cubicBezTo>
                    <a:pt x="0" y="107"/>
                    <a:pt x="22" y="128"/>
                    <a:pt x="48" y="128"/>
                  </a:cubicBezTo>
                  <a:cubicBezTo>
                    <a:pt x="128" y="128"/>
                    <a:pt x="128" y="128"/>
                    <a:pt x="128" y="128"/>
                  </a:cubicBezTo>
                  <a:cubicBezTo>
                    <a:pt x="155" y="128"/>
                    <a:pt x="176" y="107"/>
                    <a:pt x="176" y="80"/>
                  </a:cubicBezTo>
                  <a:cubicBezTo>
                    <a:pt x="176" y="55"/>
                    <a:pt x="157" y="35"/>
                    <a:pt x="133" y="32"/>
                  </a:cubicBezTo>
                  <a:close/>
                  <a:moveTo>
                    <a:pt x="128" y="120"/>
                  </a:moveTo>
                  <a:cubicBezTo>
                    <a:pt x="48" y="120"/>
                    <a:pt x="48" y="120"/>
                    <a:pt x="48" y="120"/>
                  </a:cubicBezTo>
                  <a:cubicBezTo>
                    <a:pt x="26" y="120"/>
                    <a:pt x="8" y="102"/>
                    <a:pt x="8" y="80"/>
                  </a:cubicBezTo>
                  <a:cubicBezTo>
                    <a:pt x="8" y="60"/>
                    <a:pt x="23" y="43"/>
                    <a:pt x="44" y="40"/>
                  </a:cubicBezTo>
                  <a:cubicBezTo>
                    <a:pt x="47" y="40"/>
                    <a:pt x="49" y="38"/>
                    <a:pt x="50" y="35"/>
                  </a:cubicBezTo>
                  <a:cubicBezTo>
                    <a:pt x="56" y="19"/>
                    <a:pt x="71" y="8"/>
                    <a:pt x="88" y="8"/>
                  </a:cubicBezTo>
                  <a:cubicBezTo>
                    <a:pt x="105" y="8"/>
                    <a:pt x="120" y="19"/>
                    <a:pt x="126" y="35"/>
                  </a:cubicBezTo>
                  <a:cubicBezTo>
                    <a:pt x="127" y="38"/>
                    <a:pt x="129" y="40"/>
                    <a:pt x="133" y="40"/>
                  </a:cubicBezTo>
                  <a:cubicBezTo>
                    <a:pt x="153" y="43"/>
                    <a:pt x="168" y="60"/>
                    <a:pt x="168" y="80"/>
                  </a:cubicBezTo>
                  <a:cubicBezTo>
                    <a:pt x="168" y="102"/>
                    <a:pt x="150" y="120"/>
                    <a:pt x="12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grpSp>
      <p:grpSp>
        <p:nvGrpSpPr>
          <p:cNvPr id="112" name="组合 111"/>
          <p:cNvGrpSpPr/>
          <p:nvPr/>
        </p:nvGrpSpPr>
        <p:grpSpPr>
          <a:xfrm>
            <a:off x="3336327" y="3401207"/>
            <a:ext cx="447789" cy="299647"/>
            <a:chOff x="6524625" y="473075"/>
            <a:chExt cx="671513" cy="492125"/>
          </a:xfrm>
          <a:solidFill>
            <a:schemeClr val="tx1">
              <a:lumMod val="75000"/>
              <a:lumOff val="25000"/>
            </a:schemeClr>
          </a:solidFill>
        </p:grpSpPr>
        <p:sp>
          <p:nvSpPr>
            <p:cNvPr id="122" name="Oval 5"/>
            <p:cNvSpPr>
              <a:spLocks noChangeArrowheads="1"/>
            </p:cNvSpPr>
            <p:nvPr/>
          </p:nvSpPr>
          <p:spPr bwMode="auto">
            <a:xfrm>
              <a:off x="6951663" y="735013"/>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23" name="Freeform 6"/>
            <p:cNvSpPr/>
            <p:nvPr/>
          </p:nvSpPr>
          <p:spPr bwMode="auto">
            <a:xfrm>
              <a:off x="6692900" y="873125"/>
              <a:ext cx="323850" cy="14288"/>
            </a:xfrm>
            <a:custGeom>
              <a:avLst/>
              <a:gdLst>
                <a:gd name="T0" fmla="*/ 83 w 85"/>
                <a:gd name="T1" fmla="*/ 0 h 4"/>
                <a:gd name="T2" fmla="*/ 2 w 85"/>
                <a:gd name="T3" fmla="*/ 0 h 4"/>
                <a:gd name="T4" fmla="*/ 0 w 85"/>
                <a:gd name="T5" fmla="*/ 2 h 4"/>
                <a:gd name="T6" fmla="*/ 2 w 85"/>
                <a:gd name="T7" fmla="*/ 4 h 4"/>
                <a:gd name="T8" fmla="*/ 83 w 85"/>
                <a:gd name="T9" fmla="*/ 4 h 4"/>
                <a:gd name="T10" fmla="*/ 85 w 85"/>
                <a:gd name="T11" fmla="*/ 2 h 4"/>
                <a:gd name="T12" fmla="*/ 83 w 8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5" h="4">
                  <a:moveTo>
                    <a:pt x="83" y="0"/>
                  </a:moveTo>
                  <a:cubicBezTo>
                    <a:pt x="2" y="0"/>
                    <a:pt x="2" y="0"/>
                    <a:pt x="2" y="0"/>
                  </a:cubicBezTo>
                  <a:cubicBezTo>
                    <a:pt x="1" y="0"/>
                    <a:pt x="0" y="1"/>
                    <a:pt x="0" y="2"/>
                  </a:cubicBezTo>
                  <a:cubicBezTo>
                    <a:pt x="0" y="3"/>
                    <a:pt x="1" y="4"/>
                    <a:pt x="2" y="4"/>
                  </a:cubicBezTo>
                  <a:cubicBezTo>
                    <a:pt x="83" y="4"/>
                    <a:pt x="83" y="4"/>
                    <a:pt x="83" y="4"/>
                  </a:cubicBezTo>
                  <a:cubicBezTo>
                    <a:pt x="85" y="4"/>
                    <a:pt x="85" y="3"/>
                    <a:pt x="85" y="2"/>
                  </a:cubicBezTo>
                  <a:cubicBezTo>
                    <a:pt x="85"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35" name="Freeform 7"/>
            <p:cNvSpPr>
              <a:spLocks noEditPoints="1"/>
            </p:cNvSpPr>
            <p:nvPr/>
          </p:nvSpPr>
          <p:spPr bwMode="auto">
            <a:xfrm>
              <a:off x="6678613" y="687388"/>
              <a:ext cx="365125" cy="139700"/>
            </a:xfrm>
            <a:custGeom>
              <a:avLst/>
              <a:gdLst>
                <a:gd name="T0" fmla="*/ 78 w 96"/>
                <a:gd name="T1" fmla="*/ 0 h 36"/>
                <a:gd name="T2" fmla="*/ 18 w 96"/>
                <a:gd name="T3" fmla="*/ 0 h 36"/>
                <a:gd name="T4" fmla="*/ 0 w 96"/>
                <a:gd name="T5" fmla="*/ 18 h 36"/>
                <a:gd name="T6" fmla="*/ 18 w 96"/>
                <a:gd name="T7" fmla="*/ 36 h 36"/>
                <a:gd name="T8" fmla="*/ 78 w 96"/>
                <a:gd name="T9" fmla="*/ 36 h 36"/>
                <a:gd name="T10" fmla="*/ 96 w 96"/>
                <a:gd name="T11" fmla="*/ 18 h 36"/>
                <a:gd name="T12" fmla="*/ 78 w 96"/>
                <a:gd name="T13" fmla="*/ 0 h 36"/>
                <a:gd name="T14" fmla="*/ 78 w 96"/>
                <a:gd name="T15" fmla="*/ 32 h 36"/>
                <a:gd name="T16" fmla="*/ 18 w 96"/>
                <a:gd name="T17" fmla="*/ 32 h 36"/>
                <a:gd name="T18" fmla="*/ 4 w 96"/>
                <a:gd name="T19" fmla="*/ 18 h 36"/>
                <a:gd name="T20" fmla="*/ 18 w 96"/>
                <a:gd name="T21" fmla="*/ 4 h 36"/>
                <a:gd name="T22" fmla="*/ 78 w 96"/>
                <a:gd name="T23" fmla="*/ 4 h 36"/>
                <a:gd name="T24" fmla="*/ 92 w 96"/>
                <a:gd name="T25" fmla="*/ 18 h 36"/>
                <a:gd name="T26" fmla="*/ 78 w 96"/>
                <a:gd name="T2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6">
                  <a:moveTo>
                    <a:pt x="78" y="0"/>
                  </a:moveTo>
                  <a:cubicBezTo>
                    <a:pt x="18" y="0"/>
                    <a:pt x="18" y="0"/>
                    <a:pt x="18" y="0"/>
                  </a:cubicBezTo>
                  <a:cubicBezTo>
                    <a:pt x="8" y="0"/>
                    <a:pt x="0" y="8"/>
                    <a:pt x="0" y="18"/>
                  </a:cubicBezTo>
                  <a:cubicBezTo>
                    <a:pt x="0" y="28"/>
                    <a:pt x="8" y="36"/>
                    <a:pt x="18" y="36"/>
                  </a:cubicBezTo>
                  <a:cubicBezTo>
                    <a:pt x="78" y="36"/>
                    <a:pt x="78" y="36"/>
                    <a:pt x="78" y="36"/>
                  </a:cubicBezTo>
                  <a:cubicBezTo>
                    <a:pt x="88" y="36"/>
                    <a:pt x="96" y="28"/>
                    <a:pt x="96" y="18"/>
                  </a:cubicBezTo>
                  <a:cubicBezTo>
                    <a:pt x="96" y="8"/>
                    <a:pt x="88" y="0"/>
                    <a:pt x="78" y="0"/>
                  </a:cubicBezTo>
                  <a:close/>
                  <a:moveTo>
                    <a:pt x="78" y="32"/>
                  </a:moveTo>
                  <a:cubicBezTo>
                    <a:pt x="18" y="32"/>
                    <a:pt x="18" y="32"/>
                    <a:pt x="18" y="32"/>
                  </a:cubicBezTo>
                  <a:cubicBezTo>
                    <a:pt x="10" y="32"/>
                    <a:pt x="4" y="26"/>
                    <a:pt x="4" y="18"/>
                  </a:cubicBezTo>
                  <a:cubicBezTo>
                    <a:pt x="4" y="10"/>
                    <a:pt x="10" y="4"/>
                    <a:pt x="18" y="4"/>
                  </a:cubicBezTo>
                  <a:cubicBezTo>
                    <a:pt x="78" y="4"/>
                    <a:pt x="78" y="4"/>
                    <a:pt x="78" y="4"/>
                  </a:cubicBezTo>
                  <a:cubicBezTo>
                    <a:pt x="86" y="4"/>
                    <a:pt x="92" y="10"/>
                    <a:pt x="92" y="18"/>
                  </a:cubicBezTo>
                  <a:cubicBezTo>
                    <a:pt x="92" y="26"/>
                    <a:pt x="86" y="32"/>
                    <a:pt x="7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38" name="Freeform 8"/>
            <p:cNvSpPr>
              <a:spLocks noEditPoints="1"/>
            </p:cNvSpPr>
            <p:nvPr/>
          </p:nvSpPr>
          <p:spPr bwMode="auto">
            <a:xfrm>
              <a:off x="6524625" y="473075"/>
              <a:ext cx="671513" cy="492125"/>
            </a:xfrm>
            <a:custGeom>
              <a:avLst/>
              <a:gdLst>
                <a:gd name="T0" fmla="*/ 133 w 176"/>
                <a:gd name="T1" fmla="*/ 32 h 128"/>
                <a:gd name="T2" fmla="*/ 88 w 176"/>
                <a:gd name="T3" fmla="*/ 0 h 128"/>
                <a:gd name="T4" fmla="*/ 43 w 176"/>
                <a:gd name="T5" fmla="*/ 32 h 128"/>
                <a:gd name="T6" fmla="*/ 0 w 176"/>
                <a:gd name="T7" fmla="*/ 80 h 128"/>
                <a:gd name="T8" fmla="*/ 48 w 176"/>
                <a:gd name="T9" fmla="*/ 128 h 128"/>
                <a:gd name="T10" fmla="*/ 128 w 176"/>
                <a:gd name="T11" fmla="*/ 128 h 128"/>
                <a:gd name="T12" fmla="*/ 176 w 176"/>
                <a:gd name="T13" fmla="*/ 80 h 128"/>
                <a:gd name="T14" fmla="*/ 133 w 176"/>
                <a:gd name="T15" fmla="*/ 32 h 128"/>
                <a:gd name="T16" fmla="*/ 128 w 176"/>
                <a:gd name="T17" fmla="*/ 120 h 128"/>
                <a:gd name="T18" fmla="*/ 48 w 176"/>
                <a:gd name="T19" fmla="*/ 120 h 128"/>
                <a:gd name="T20" fmla="*/ 8 w 176"/>
                <a:gd name="T21" fmla="*/ 80 h 128"/>
                <a:gd name="T22" fmla="*/ 44 w 176"/>
                <a:gd name="T23" fmla="*/ 40 h 128"/>
                <a:gd name="T24" fmla="*/ 50 w 176"/>
                <a:gd name="T25" fmla="*/ 35 h 128"/>
                <a:gd name="T26" fmla="*/ 88 w 176"/>
                <a:gd name="T27" fmla="*/ 8 h 128"/>
                <a:gd name="T28" fmla="*/ 126 w 176"/>
                <a:gd name="T29" fmla="*/ 35 h 128"/>
                <a:gd name="T30" fmla="*/ 133 w 176"/>
                <a:gd name="T31" fmla="*/ 40 h 128"/>
                <a:gd name="T32" fmla="*/ 168 w 176"/>
                <a:gd name="T33" fmla="*/ 80 h 128"/>
                <a:gd name="T34" fmla="*/ 128 w 176"/>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28">
                  <a:moveTo>
                    <a:pt x="133" y="32"/>
                  </a:moveTo>
                  <a:cubicBezTo>
                    <a:pt x="127" y="14"/>
                    <a:pt x="109" y="0"/>
                    <a:pt x="88" y="0"/>
                  </a:cubicBezTo>
                  <a:cubicBezTo>
                    <a:pt x="67" y="0"/>
                    <a:pt x="49" y="14"/>
                    <a:pt x="43" y="32"/>
                  </a:cubicBezTo>
                  <a:cubicBezTo>
                    <a:pt x="19" y="35"/>
                    <a:pt x="0" y="55"/>
                    <a:pt x="0" y="80"/>
                  </a:cubicBezTo>
                  <a:cubicBezTo>
                    <a:pt x="0" y="107"/>
                    <a:pt x="22" y="128"/>
                    <a:pt x="48" y="128"/>
                  </a:cubicBezTo>
                  <a:cubicBezTo>
                    <a:pt x="128" y="128"/>
                    <a:pt x="128" y="128"/>
                    <a:pt x="128" y="128"/>
                  </a:cubicBezTo>
                  <a:cubicBezTo>
                    <a:pt x="155" y="128"/>
                    <a:pt x="176" y="107"/>
                    <a:pt x="176" y="80"/>
                  </a:cubicBezTo>
                  <a:cubicBezTo>
                    <a:pt x="176" y="55"/>
                    <a:pt x="157" y="35"/>
                    <a:pt x="133" y="32"/>
                  </a:cubicBezTo>
                  <a:close/>
                  <a:moveTo>
                    <a:pt x="128" y="120"/>
                  </a:moveTo>
                  <a:cubicBezTo>
                    <a:pt x="48" y="120"/>
                    <a:pt x="48" y="120"/>
                    <a:pt x="48" y="120"/>
                  </a:cubicBezTo>
                  <a:cubicBezTo>
                    <a:pt x="26" y="120"/>
                    <a:pt x="8" y="102"/>
                    <a:pt x="8" y="80"/>
                  </a:cubicBezTo>
                  <a:cubicBezTo>
                    <a:pt x="8" y="60"/>
                    <a:pt x="23" y="43"/>
                    <a:pt x="44" y="40"/>
                  </a:cubicBezTo>
                  <a:cubicBezTo>
                    <a:pt x="47" y="40"/>
                    <a:pt x="49" y="38"/>
                    <a:pt x="50" y="35"/>
                  </a:cubicBezTo>
                  <a:cubicBezTo>
                    <a:pt x="56" y="19"/>
                    <a:pt x="71" y="8"/>
                    <a:pt x="88" y="8"/>
                  </a:cubicBezTo>
                  <a:cubicBezTo>
                    <a:pt x="105" y="8"/>
                    <a:pt x="120" y="19"/>
                    <a:pt x="126" y="35"/>
                  </a:cubicBezTo>
                  <a:cubicBezTo>
                    <a:pt x="127" y="38"/>
                    <a:pt x="129" y="40"/>
                    <a:pt x="133" y="40"/>
                  </a:cubicBezTo>
                  <a:cubicBezTo>
                    <a:pt x="153" y="43"/>
                    <a:pt x="168" y="60"/>
                    <a:pt x="168" y="80"/>
                  </a:cubicBezTo>
                  <a:cubicBezTo>
                    <a:pt x="168" y="102"/>
                    <a:pt x="150" y="120"/>
                    <a:pt x="12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grpSp>
      <p:grpSp>
        <p:nvGrpSpPr>
          <p:cNvPr id="139" name="组合 138"/>
          <p:cNvGrpSpPr/>
          <p:nvPr/>
        </p:nvGrpSpPr>
        <p:grpSpPr>
          <a:xfrm>
            <a:off x="5011307" y="3401207"/>
            <a:ext cx="447789" cy="299647"/>
            <a:chOff x="6524625" y="473075"/>
            <a:chExt cx="671513" cy="492125"/>
          </a:xfrm>
          <a:solidFill>
            <a:schemeClr val="tx1">
              <a:lumMod val="75000"/>
              <a:lumOff val="25000"/>
            </a:schemeClr>
          </a:solidFill>
        </p:grpSpPr>
        <p:sp>
          <p:nvSpPr>
            <p:cNvPr id="142" name="Oval 5"/>
            <p:cNvSpPr>
              <a:spLocks noChangeArrowheads="1"/>
            </p:cNvSpPr>
            <p:nvPr/>
          </p:nvSpPr>
          <p:spPr bwMode="auto">
            <a:xfrm>
              <a:off x="6951663" y="735013"/>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44" name="Freeform 6"/>
            <p:cNvSpPr/>
            <p:nvPr/>
          </p:nvSpPr>
          <p:spPr bwMode="auto">
            <a:xfrm>
              <a:off x="6692900" y="873125"/>
              <a:ext cx="323850" cy="14288"/>
            </a:xfrm>
            <a:custGeom>
              <a:avLst/>
              <a:gdLst>
                <a:gd name="T0" fmla="*/ 83 w 85"/>
                <a:gd name="T1" fmla="*/ 0 h 4"/>
                <a:gd name="T2" fmla="*/ 2 w 85"/>
                <a:gd name="T3" fmla="*/ 0 h 4"/>
                <a:gd name="T4" fmla="*/ 0 w 85"/>
                <a:gd name="T5" fmla="*/ 2 h 4"/>
                <a:gd name="T6" fmla="*/ 2 w 85"/>
                <a:gd name="T7" fmla="*/ 4 h 4"/>
                <a:gd name="T8" fmla="*/ 83 w 85"/>
                <a:gd name="T9" fmla="*/ 4 h 4"/>
                <a:gd name="T10" fmla="*/ 85 w 85"/>
                <a:gd name="T11" fmla="*/ 2 h 4"/>
                <a:gd name="T12" fmla="*/ 83 w 8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5" h="4">
                  <a:moveTo>
                    <a:pt x="83" y="0"/>
                  </a:moveTo>
                  <a:cubicBezTo>
                    <a:pt x="2" y="0"/>
                    <a:pt x="2" y="0"/>
                    <a:pt x="2" y="0"/>
                  </a:cubicBezTo>
                  <a:cubicBezTo>
                    <a:pt x="1" y="0"/>
                    <a:pt x="0" y="1"/>
                    <a:pt x="0" y="2"/>
                  </a:cubicBezTo>
                  <a:cubicBezTo>
                    <a:pt x="0" y="3"/>
                    <a:pt x="1" y="4"/>
                    <a:pt x="2" y="4"/>
                  </a:cubicBezTo>
                  <a:cubicBezTo>
                    <a:pt x="83" y="4"/>
                    <a:pt x="83" y="4"/>
                    <a:pt x="83" y="4"/>
                  </a:cubicBezTo>
                  <a:cubicBezTo>
                    <a:pt x="85" y="4"/>
                    <a:pt x="85" y="3"/>
                    <a:pt x="85" y="2"/>
                  </a:cubicBezTo>
                  <a:cubicBezTo>
                    <a:pt x="85"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49" name="Freeform 7"/>
            <p:cNvSpPr>
              <a:spLocks noEditPoints="1"/>
            </p:cNvSpPr>
            <p:nvPr/>
          </p:nvSpPr>
          <p:spPr bwMode="auto">
            <a:xfrm>
              <a:off x="6678613" y="687388"/>
              <a:ext cx="365125" cy="139700"/>
            </a:xfrm>
            <a:custGeom>
              <a:avLst/>
              <a:gdLst>
                <a:gd name="T0" fmla="*/ 78 w 96"/>
                <a:gd name="T1" fmla="*/ 0 h 36"/>
                <a:gd name="T2" fmla="*/ 18 w 96"/>
                <a:gd name="T3" fmla="*/ 0 h 36"/>
                <a:gd name="T4" fmla="*/ 0 w 96"/>
                <a:gd name="T5" fmla="*/ 18 h 36"/>
                <a:gd name="T6" fmla="*/ 18 w 96"/>
                <a:gd name="T7" fmla="*/ 36 h 36"/>
                <a:gd name="T8" fmla="*/ 78 w 96"/>
                <a:gd name="T9" fmla="*/ 36 h 36"/>
                <a:gd name="T10" fmla="*/ 96 w 96"/>
                <a:gd name="T11" fmla="*/ 18 h 36"/>
                <a:gd name="T12" fmla="*/ 78 w 96"/>
                <a:gd name="T13" fmla="*/ 0 h 36"/>
                <a:gd name="T14" fmla="*/ 78 w 96"/>
                <a:gd name="T15" fmla="*/ 32 h 36"/>
                <a:gd name="T16" fmla="*/ 18 w 96"/>
                <a:gd name="T17" fmla="*/ 32 h 36"/>
                <a:gd name="T18" fmla="*/ 4 w 96"/>
                <a:gd name="T19" fmla="*/ 18 h 36"/>
                <a:gd name="T20" fmla="*/ 18 w 96"/>
                <a:gd name="T21" fmla="*/ 4 h 36"/>
                <a:gd name="T22" fmla="*/ 78 w 96"/>
                <a:gd name="T23" fmla="*/ 4 h 36"/>
                <a:gd name="T24" fmla="*/ 92 w 96"/>
                <a:gd name="T25" fmla="*/ 18 h 36"/>
                <a:gd name="T26" fmla="*/ 78 w 96"/>
                <a:gd name="T2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6">
                  <a:moveTo>
                    <a:pt x="78" y="0"/>
                  </a:moveTo>
                  <a:cubicBezTo>
                    <a:pt x="18" y="0"/>
                    <a:pt x="18" y="0"/>
                    <a:pt x="18" y="0"/>
                  </a:cubicBezTo>
                  <a:cubicBezTo>
                    <a:pt x="8" y="0"/>
                    <a:pt x="0" y="8"/>
                    <a:pt x="0" y="18"/>
                  </a:cubicBezTo>
                  <a:cubicBezTo>
                    <a:pt x="0" y="28"/>
                    <a:pt x="8" y="36"/>
                    <a:pt x="18" y="36"/>
                  </a:cubicBezTo>
                  <a:cubicBezTo>
                    <a:pt x="78" y="36"/>
                    <a:pt x="78" y="36"/>
                    <a:pt x="78" y="36"/>
                  </a:cubicBezTo>
                  <a:cubicBezTo>
                    <a:pt x="88" y="36"/>
                    <a:pt x="96" y="28"/>
                    <a:pt x="96" y="18"/>
                  </a:cubicBezTo>
                  <a:cubicBezTo>
                    <a:pt x="96" y="8"/>
                    <a:pt x="88" y="0"/>
                    <a:pt x="78" y="0"/>
                  </a:cubicBezTo>
                  <a:close/>
                  <a:moveTo>
                    <a:pt x="78" y="32"/>
                  </a:moveTo>
                  <a:cubicBezTo>
                    <a:pt x="18" y="32"/>
                    <a:pt x="18" y="32"/>
                    <a:pt x="18" y="32"/>
                  </a:cubicBezTo>
                  <a:cubicBezTo>
                    <a:pt x="10" y="32"/>
                    <a:pt x="4" y="26"/>
                    <a:pt x="4" y="18"/>
                  </a:cubicBezTo>
                  <a:cubicBezTo>
                    <a:pt x="4" y="10"/>
                    <a:pt x="10" y="4"/>
                    <a:pt x="18" y="4"/>
                  </a:cubicBezTo>
                  <a:cubicBezTo>
                    <a:pt x="78" y="4"/>
                    <a:pt x="78" y="4"/>
                    <a:pt x="78" y="4"/>
                  </a:cubicBezTo>
                  <a:cubicBezTo>
                    <a:pt x="86" y="4"/>
                    <a:pt x="92" y="10"/>
                    <a:pt x="92" y="18"/>
                  </a:cubicBezTo>
                  <a:cubicBezTo>
                    <a:pt x="92" y="26"/>
                    <a:pt x="86" y="32"/>
                    <a:pt x="7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51" name="Freeform 8"/>
            <p:cNvSpPr>
              <a:spLocks noEditPoints="1"/>
            </p:cNvSpPr>
            <p:nvPr/>
          </p:nvSpPr>
          <p:spPr bwMode="auto">
            <a:xfrm>
              <a:off x="6524625" y="473075"/>
              <a:ext cx="671513" cy="492125"/>
            </a:xfrm>
            <a:custGeom>
              <a:avLst/>
              <a:gdLst>
                <a:gd name="T0" fmla="*/ 133 w 176"/>
                <a:gd name="T1" fmla="*/ 32 h 128"/>
                <a:gd name="T2" fmla="*/ 88 w 176"/>
                <a:gd name="T3" fmla="*/ 0 h 128"/>
                <a:gd name="T4" fmla="*/ 43 w 176"/>
                <a:gd name="T5" fmla="*/ 32 h 128"/>
                <a:gd name="T6" fmla="*/ 0 w 176"/>
                <a:gd name="T7" fmla="*/ 80 h 128"/>
                <a:gd name="T8" fmla="*/ 48 w 176"/>
                <a:gd name="T9" fmla="*/ 128 h 128"/>
                <a:gd name="T10" fmla="*/ 128 w 176"/>
                <a:gd name="T11" fmla="*/ 128 h 128"/>
                <a:gd name="T12" fmla="*/ 176 w 176"/>
                <a:gd name="T13" fmla="*/ 80 h 128"/>
                <a:gd name="T14" fmla="*/ 133 w 176"/>
                <a:gd name="T15" fmla="*/ 32 h 128"/>
                <a:gd name="T16" fmla="*/ 128 w 176"/>
                <a:gd name="T17" fmla="*/ 120 h 128"/>
                <a:gd name="T18" fmla="*/ 48 w 176"/>
                <a:gd name="T19" fmla="*/ 120 h 128"/>
                <a:gd name="T20" fmla="*/ 8 w 176"/>
                <a:gd name="T21" fmla="*/ 80 h 128"/>
                <a:gd name="T22" fmla="*/ 44 w 176"/>
                <a:gd name="T23" fmla="*/ 40 h 128"/>
                <a:gd name="T24" fmla="*/ 50 w 176"/>
                <a:gd name="T25" fmla="*/ 35 h 128"/>
                <a:gd name="T26" fmla="*/ 88 w 176"/>
                <a:gd name="T27" fmla="*/ 8 h 128"/>
                <a:gd name="T28" fmla="*/ 126 w 176"/>
                <a:gd name="T29" fmla="*/ 35 h 128"/>
                <a:gd name="T30" fmla="*/ 133 w 176"/>
                <a:gd name="T31" fmla="*/ 40 h 128"/>
                <a:gd name="T32" fmla="*/ 168 w 176"/>
                <a:gd name="T33" fmla="*/ 80 h 128"/>
                <a:gd name="T34" fmla="*/ 128 w 176"/>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28">
                  <a:moveTo>
                    <a:pt x="133" y="32"/>
                  </a:moveTo>
                  <a:cubicBezTo>
                    <a:pt x="127" y="14"/>
                    <a:pt x="109" y="0"/>
                    <a:pt x="88" y="0"/>
                  </a:cubicBezTo>
                  <a:cubicBezTo>
                    <a:pt x="67" y="0"/>
                    <a:pt x="49" y="14"/>
                    <a:pt x="43" y="32"/>
                  </a:cubicBezTo>
                  <a:cubicBezTo>
                    <a:pt x="19" y="35"/>
                    <a:pt x="0" y="55"/>
                    <a:pt x="0" y="80"/>
                  </a:cubicBezTo>
                  <a:cubicBezTo>
                    <a:pt x="0" y="107"/>
                    <a:pt x="22" y="128"/>
                    <a:pt x="48" y="128"/>
                  </a:cubicBezTo>
                  <a:cubicBezTo>
                    <a:pt x="128" y="128"/>
                    <a:pt x="128" y="128"/>
                    <a:pt x="128" y="128"/>
                  </a:cubicBezTo>
                  <a:cubicBezTo>
                    <a:pt x="155" y="128"/>
                    <a:pt x="176" y="107"/>
                    <a:pt x="176" y="80"/>
                  </a:cubicBezTo>
                  <a:cubicBezTo>
                    <a:pt x="176" y="55"/>
                    <a:pt x="157" y="35"/>
                    <a:pt x="133" y="32"/>
                  </a:cubicBezTo>
                  <a:close/>
                  <a:moveTo>
                    <a:pt x="128" y="120"/>
                  </a:moveTo>
                  <a:cubicBezTo>
                    <a:pt x="48" y="120"/>
                    <a:pt x="48" y="120"/>
                    <a:pt x="48" y="120"/>
                  </a:cubicBezTo>
                  <a:cubicBezTo>
                    <a:pt x="26" y="120"/>
                    <a:pt x="8" y="102"/>
                    <a:pt x="8" y="80"/>
                  </a:cubicBezTo>
                  <a:cubicBezTo>
                    <a:pt x="8" y="60"/>
                    <a:pt x="23" y="43"/>
                    <a:pt x="44" y="40"/>
                  </a:cubicBezTo>
                  <a:cubicBezTo>
                    <a:pt x="47" y="40"/>
                    <a:pt x="49" y="38"/>
                    <a:pt x="50" y="35"/>
                  </a:cubicBezTo>
                  <a:cubicBezTo>
                    <a:pt x="56" y="19"/>
                    <a:pt x="71" y="8"/>
                    <a:pt x="88" y="8"/>
                  </a:cubicBezTo>
                  <a:cubicBezTo>
                    <a:pt x="105" y="8"/>
                    <a:pt x="120" y="19"/>
                    <a:pt x="126" y="35"/>
                  </a:cubicBezTo>
                  <a:cubicBezTo>
                    <a:pt x="127" y="38"/>
                    <a:pt x="129" y="40"/>
                    <a:pt x="133" y="40"/>
                  </a:cubicBezTo>
                  <a:cubicBezTo>
                    <a:pt x="153" y="43"/>
                    <a:pt x="168" y="60"/>
                    <a:pt x="168" y="80"/>
                  </a:cubicBezTo>
                  <a:cubicBezTo>
                    <a:pt x="168" y="102"/>
                    <a:pt x="150" y="120"/>
                    <a:pt x="12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grpSp>
      <p:sp>
        <p:nvSpPr>
          <p:cNvPr id="152" name="剪去单角的矩形 151"/>
          <p:cNvSpPr/>
          <p:nvPr/>
        </p:nvSpPr>
        <p:spPr bwMode="auto">
          <a:xfrm>
            <a:off x="3465787" y="4448306"/>
            <a:ext cx="2218789" cy="590647"/>
          </a:xfrm>
          <a:prstGeom prst="snip1Rect">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lstStyle/>
          <a:p>
            <a:pPr defTabSz="914400">
              <a:buClr>
                <a:srgbClr val="CC9900"/>
              </a:buClr>
              <a:buFont typeface="Wingdings" panose="05000000000000000000" pitchFamily="2" charset="2"/>
              <a:buChar char="n"/>
            </a:pPr>
            <a:endParaRPr lang="zh-HK" altLang="en-US">
              <a:latin typeface="Arial" panose="020B0604020202020204" pitchFamily="34" charset="0"/>
              <a:ea typeface="宋体" pitchFamily="2" charset="-122"/>
            </a:endParaRPr>
          </a:p>
        </p:txBody>
      </p:sp>
      <p:grpSp>
        <p:nvGrpSpPr>
          <p:cNvPr id="159" name="组合 158"/>
          <p:cNvGrpSpPr/>
          <p:nvPr/>
        </p:nvGrpSpPr>
        <p:grpSpPr>
          <a:xfrm>
            <a:off x="3682491" y="4500229"/>
            <a:ext cx="484639" cy="312052"/>
            <a:chOff x="5129568" y="883716"/>
            <a:chExt cx="671512" cy="492124"/>
          </a:xfrm>
          <a:solidFill>
            <a:schemeClr val="tx1">
              <a:lumMod val="75000"/>
              <a:lumOff val="25000"/>
            </a:schemeClr>
          </a:solidFill>
        </p:grpSpPr>
        <p:sp>
          <p:nvSpPr>
            <p:cNvPr id="160" name="Freeform 12"/>
            <p:cNvSpPr>
              <a:spLocks noEditPoints="1"/>
            </p:cNvSpPr>
            <p:nvPr/>
          </p:nvSpPr>
          <p:spPr bwMode="auto">
            <a:xfrm>
              <a:off x="5129568" y="883716"/>
              <a:ext cx="671512" cy="492124"/>
            </a:xfrm>
            <a:custGeom>
              <a:avLst/>
              <a:gdLst>
                <a:gd name="T0" fmla="*/ 133 w 176"/>
                <a:gd name="T1" fmla="*/ 32 h 128"/>
                <a:gd name="T2" fmla="*/ 88 w 176"/>
                <a:gd name="T3" fmla="*/ 0 h 128"/>
                <a:gd name="T4" fmla="*/ 43 w 176"/>
                <a:gd name="T5" fmla="*/ 32 h 128"/>
                <a:gd name="T6" fmla="*/ 0 w 176"/>
                <a:gd name="T7" fmla="*/ 80 h 128"/>
                <a:gd name="T8" fmla="*/ 48 w 176"/>
                <a:gd name="T9" fmla="*/ 128 h 128"/>
                <a:gd name="T10" fmla="*/ 128 w 176"/>
                <a:gd name="T11" fmla="*/ 128 h 128"/>
                <a:gd name="T12" fmla="*/ 176 w 176"/>
                <a:gd name="T13" fmla="*/ 80 h 128"/>
                <a:gd name="T14" fmla="*/ 133 w 176"/>
                <a:gd name="T15" fmla="*/ 32 h 128"/>
                <a:gd name="T16" fmla="*/ 128 w 176"/>
                <a:gd name="T17" fmla="*/ 120 h 128"/>
                <a:gd name="T18" fmla="*/ 48 w 176"/>
                <a:gd name="T19" fmla="*/ 120 h 128"/>
                <a:gd name="T20" fmla="*/ 8 w 176"/>
                <a:gd name="T21" fmla="*/ 80 h 128"/>
                <a:gd name="T22" fmla="*/ 44 w 176"/>
                <a:gd name="T23" fmla="*/ 40 h 128"/>
                <a:gd name="T24" fmla="*/ 50 w 176"/>
                <a:gd name="T25" fmla="*/ 35 h 128"/>
                <a:gd name="T26" fmla="*/ 88 w 176"/>
                <a:gd name="T27" fmla="*/ 8 h 128"/>
                <a:gd name="T28" fmla="*/ 126 w 176"/>
                <a:gd name="T29" fmla="*/ 35 h 128"/>
                <a:gd name="T30" fmla="*/ 133 w 176"/>
                <a:gd name="T31" fmla="*/ 40 h 128"/>
                <a:gd name="T32" fmla="*/ 168 w 176"/>
                <a:gd name="T33" fmla="*/ 80 h 128"/>
                <a:gd name="T34" fmla="*/ 128 w 176"/>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28">
                  <a:moveTo>
                    <a:pt x="133" y="32"/>
                  </a:moveTo>
                  <a:cubicBezTo>
                    <a:pt x="127" y="13"/>
                    <a:pt x="109" y="0"/>
                    <a:pt x="88" y="0"/>
                  </a:cubicBezTo>
                  <a:cubicBezTo>
                    <a:pt x="67" y="0"/>
                    <a:pt x="49" y="13"/>
                    <a:pt x="43" y="32"/>
                  </a:cubicBezTo>
                  <a:cubicBezTo>
                    <a:pt x="19" y="35"/>
                    <a:pt x="0" y="55"/>
                    <a:pt x="0" y="80"/>
                  </a:cubicBezTo>
                  <a:cubicBezTo>
                    <a:pt x="0" y="106"/>
                    <a:pt x="22" y="128"/>
                    <a:pt x="48" y="128"/>
                  </a:cubicBezTo>
                  <a:cubicBezTo>
                    <a:pt x="128" y="128"/>
                    <a:pt x="128" y="128"/>
                    <a:pt x="128" y="128"/>
                  </a:cubicBezTo>
                  <a:cubicBezTo>
                    <a:pt x="155" y="128"/>
                    <a:pt x="176" y="106"/>
                    <a:pt x="176" y="80"/>
                  </a:cubicBezTo>
                  <a:cubicBezTo>
                    <a:pt x="176" y="55"/>
                    <a:pt x="157" y="35"/>
                    <a:pt x="133" y="32"/>
                  </a:cubicBezTo>
                  <a:close/>
                  <a:moveTo>
                    <a:pt x="128" y="120"/>
                  </a:moveTo>
                  <a:cubicBezTo>
                    <a:pt x="48" y="120"/>
                    <a:pt x="48" y="120"/>
                    <a:pt x="48" y="120"/>
                  </a:cubicBezTo>
                  <a:cubicBezTo>
                    <a:pt x="26" y="120"/>
                    <a:pt x="8" y="102"/>
                    <a:pt x="8" y="80"/>
                  </a:cubicBezTo>
                  <a:cubicBezTo>
                    <a:pt x="8" y="59"/>
                    <a:pt x="23" y="42"/>
                    <a:pt x="44" y="40"/>
                  </a:cubicBezTo>
                  <a:cubicBezTo>
                    <a:pt x="47" y="40"/>
                    <a:pt x="49" y="38"/>
                    <a:pt x="50" y="35"/>
                  </a:cubicBezTo>
                  <a:cubicBezTo>
                    <a:pt x="56" y="19"/>
                    <a:pt x="71" y="8"/>
                    <a:pt x="88" y="8"/>
                  </a:cubicBezTo>
                  <a:cubicBezTo>
                    <a:pt x="105" y="8"/>
                    <a:pt x="120" y="19"/>
                    <a:pt x="126" y="35"/>
                  </a:cubicBezTo>
                  <a:cubicBezTo>
                    <a:pt x="127" y="38"/>
                    <a:pt x="129" y="40"/>
                    <a:pt x="133" y="40"/>
                  </a:cubicBezTo>
                  <a:cubicBezTo>
                    <a:pt x="153" y="42"/>
                    <a:pt x="168" y="59"/>
                    <a:pt x="168" y="80"/>
                  </a:cubicBezTo>
                  <a:cubicBezTo>
                    <a:pt x="168" y="102"/>
                    <a:pt x="150" y="120"/>
                    <a:pt x="12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mn-ea"/>
              </a:endParaRPr>
            </a:p>
          </p:txBody>
        </p:sp>
        <p:sp>
          <p:nvSpPr>
            <p:cNvPr id="161" name="Freeform 13"/>
            <p:cNvSpPr/>
            <p:nvPr/>
          </p:nvSpPr>
          <p:spPr bwMode="auto">
            <a:xfrm>
              <a:off x="5316893" y="1167878"/>
              <a:ext cx="195262" cy="15875"/>
            </a:xfrm>
            <a:custGeom>
              <a:avLst/>
              <a:gdLst>
                <a:gd name="T0" fmla="*/ 49 w 51"/>
                <a:gd name="T1" fmla="*/ 0 h 4"/>
                <a:gd name="T2" fmla="*/ 2 w 51"/>
                <a:gd name="T3" fmla="*/ 0 h 4"/>
                <a:gd name="T4" fmla="*/ 0 w 51"/>
                <a:gd name="T5" fmla="*/ 2 h 4"/>
                <a:gd name="T6" fmla="*/ 2 w 51"/>
                <a:gd name="T7" fmla="*/ 4 h 4"/>
                <a:gd name="T8" fmla="*/ 49 w 51"/>
                <a:gd name="T9" fmla="*/ 4 h 4"/>
                <a:gd name="T10" fmla="*/ 51 w 51"/>
                <a:gd name="T11" fmla="*/ 2 h 4"/>
                <a:gd name="T12" fmla="*/ 49 w 5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1" h="4">
                  <a:moveTo>
                    <a:pt x="49" y="0"/>
                  </a:moveTo>
                  <a:cubicBezTo>
                    <a:pt x="2" y="0"/>
                    <a:pt x="2" y="0"/>
                    <a:pt x="2" y="0"/>
                  </a:cubicBezTo>
                  <a:cubicBezTo>
                    <a:pt x="1" y="0"/>
                    <a:pt x="0" y="1"/>
                    <a:pt x="0" y="2"/>
                  </a:cubicBezTo>
                  <a:cubicBezTo>
                    <a:pt x="0" y="3"/>
                    <a:pt x="1" y="4"/>
                    <a:pt x="2" y="4"/>
                  </a:cubicBezTo>
                  <a:cubicBezTo>
                    <a:pt x="49" y="4"/>
                    <a:pt x="49" y="4"/>
                    <a:pt x="49" y="4"/>
                  </a:cubicBezTo>
                  <a:cubicBezTo>
                    <a:pt x="50" y="4"/>
                    <a:pt x="51" y="3"/>
                    <a:pt x="51" y="2"/>
                  </a:cubicBezTo>
                  <a:cubicBezTo>
                    <a:pt x="51" y="1"/>
                    <a:pt x="50"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62" name="Freeform 14"/>
            <p:cNvSpPr/>
            <p:nvPr/>
          </p:nvSpPr>
          <p:spPr bwMode="auto">
            <a:xfrm>
              <a:off x="5316893" y="1213915"/>
              <a:ext cx="195262" cy="15875"/>
            </a:xfrm>
            <a:custGeom>
              <a:avLst/>
              <a:gdLst>
                <a:gd name="T0" fmla="*/ 49 w 51"/>
                <a:gd name="T1" fmla="*/ 0 h 4"/>
                <a:gd name="T2" fmla="*/ 2 w 51"/>
                <a:gd name="T3" fmla="*/ 0 h 4"/>
                <a:gd name="T4" fmla="*/ 0 w 51"/>
                <a:gd name="T5" fmla="*/ 2 h 4"/>
                <a:gd name="T6" fmla="*/ 2 w 51"/>
                <a:gd name="T7" fmla="*/ 4 h 4"/>
                <a:gd name="T8" fmla="*/ 49 w 51"/>
                <a:gd name="T9" fmla="*/ 4 h 4"/>
                <a:gd name="T10" fmla="*/ 51 w 51"/>
                <a:gd name="T11" fmla="*/ 2 h 4"/>
                <a:gd name="T12" fmla="*/ 49 w 5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1" h="4">
                  <a:moveTo>
                    <a:pt x="49" y="0"/>
                  </a:moveTo>
                  <a:cubicBezTo>
                    <a:pt x="2" y="0"/>
                    <a:pt x="2" y="0"/>
                    <a:pt x="2" y="0"/>
                  </a:cubicBezTo>
                  <a:cubicBezTo>
                    <a:pt x="1" y="0"/>
                    <a:pt x="0" y="1"/>
                    <a:pt x="0" y="2"/>
                  </a:cubicBezTo>
                  <a:cubicBezTo>
                    <a:pt x="0" y="3"/>
                    <a:pt x="1" y="4"/>
                    <a:pt x="2" y="4"/>
                  </a:cubicBezTo>
                  <a:cubicBezTo>
                    <a:pt x="49" y="4"/>
                    <a:pt x="49" y="4"/>
                    <a:pt x="49" y="4"/>
                  </a:cubicBezTo>
                  <a:cubicBezTo>
                    <a:pt x="50" y="4"/>
                    <a:pt x="51" y="3"/>
                    <a:pt x="51" y="2"/>
                  </a:cubicBezTo>
                  <a:cubicBezTo>
                    <a:pt x="51" y="1"/>
                    <a:pt x="50"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63" name="Freeform 15"/>
            <p:cNvSpPr>
              <a:spLocks noEditPoints="1"/>
            </p:cNvSpPr>
            <p:nvPr/>
          </p:nvSpPr>
          <p:spPr bwMode="auto">
            <a:xfrm>
              <a:off x="5550255" y="1159940"/>
              <a:ext cx="76200" cy="7778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5" y="0"/>
                    <a:pt x="0" y="4"/>
                    <a:pt x="0" y="10"/>
                  </a:cubicBezTo>
                  <a:cubicBezTo>
                    <a:pt x="0" y="15"/>
                    <a:pt x="5" y="20"/>
                    <a:pt x="10" y="20"/>
                  </a:cubicBezTo>
                  <a:cubicBezTo>
                    <a:pt x="16" y="20"/>
                    <a:pt x="20" y="15"/>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64" name="Freeform 16"/>
            <p:cNvSpPr>
              <a:spLocks noEditPoints="1"/>
            </p:cNvSpPr>
            <p:nvPr/>
          </p:nvSpPr>
          <p:spPr bwMode="auto">
            <a:xfrm>
              <a:off x="5243873" y="1098031"/>
              <a:ext cx="442912" cy="200024"/>
            </a:xfrm>
            <a:custGeom>
              <a:avLst/>
              <a:gdLst>
                <a:gd name="T0" fmla="*/ 90 w 116"/>
                <a:gd name="T1" fmla="*/ 0 h 52"/>
                <a:gd name="T2" fmla="*/ 26 w 116"/>
                <a:gd name="T3" fmla="*/ 0 h 52"/>
                <a:gd name="T4" fmla="*/ 0 w 116"/>
                <a:gd name="T5" fmla="*/ 26 h 52"/>
                <a:gd name="T6" fmla="*/ 26 w 116"/>
                <a:gd name="T7" fmla="*/ 52 h 52"/>
                <a:gd name="T8" fmla="*/ 90 w 116"/>
                <a:gd name="T9" fmla="*/ 52 h 52"/>
                <a:gd name="T10" fmla="*/ 116 w 116"/>
                <a:gd name="T11" fmla="*/ 26 h 52"/>
                <a:gd name="T12" fmla="*/ 90 w 116"/>
                <a:gd name="T13" fmla="*/ 0 h 52"/>
                <a:gd name="T14" fmla="*/ 90 w 116"/>
                <a:gd name="T15" fmla="*/ 48 h 52"/>
                <a:gd name="T16" fmla="*/ 26 w 116"/>
                <a:gd name="T17" fmla="*/ 48 h 52"/>
                <a:gd name="T18" fmla="*/ 4 w 116"/>
                <a:gd name="T19" fmla="*/ 26 h 52"/>
                <a:gd name="T20" fmla="*/ 26 w 116"/>
                <a:gd name="T21" fmla="*/ 4 h 52"/>
                <a:gd name="T22" fmla="*/ 90 w 116"/>
                <a:gd name="T23" fmla="*/ 4 h 52"/>
                <a:gd name="T24" fmla="*/ 112 w 116"/>
                <a:gd name="T25" fmla="*/ 26 h 52"/>
                <a:gd name="T26" fmla="*/ 90 w 116"/>
                <a:gd name="T2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52">
                  <a:moveTo>
                    <a:pt x="90" y="0"/>
                  </a:moveTo>
                  <a:cubicBezTo>
                    <a:pt x="26" y="0"/>
                    <a:pt x="26" y="0"/>
                    <a:pt x="26" y="0"/>
                  </a:cubicBezTo>
                  <a:cubicBezTo>
                    <a:pt x="12" y="0"/>
                    <a:pt x="0" y="11"/>
                    <a:pt x="0" y="26"/>
                  </a:cubicBezTo>
                  <a:cubicBezTo>
                    <a:pt x="0" y="40"/>
                    <a:pt x="12" y="52"/>
                    <a:pt x="26" y="52"/>
                  </a:cubicBezTo>
                  <a:cubicBezTo>
                    <a:pt x="90" y="52"/>
                    <a:pt x="90" y="52"/>
                    <a:pt x="90" y="52"/>
                  </a:cubicBezTo>
                  <a:cubicBezTo>
                    <a:pt x="104" y="52"/>
                    <a:pt x="116" y="40"/>
                    <a:pt x="116" y="26"/>
                  </a:cubicBezTo>
                  <a:cubicBezTo>
                    <a:pt x="116" y="11"/>
                    <a:pt x="104" y="0"/>
                    <a:pt x="90" y="0"/>
                  </a:cubicBezTo>
                  <a:close/>
                  <a:moveTo>
                    <a:pt x="90" y="48"/>
                  </a:moveTo>
                  <a:cubicBezTo>
                    <a:pt x="26" y="48"/>
                    <a:pt x="26" y="48"/>
                    <a:pt x="26" y="48"/>
                  </a:cubicBezTo>
                  <a:cubicBezTo>
                    <a:pt x="14" y="48"/>
                    <a:pt x="4" y="38"/>
                    <a:pt x="4" y="26"/>
                  </a:cubicBezTo>
                  <a:cubicBezTo>
                    <a:pt x="4" y="14"/>
                    <a:pt x="14" y="4"/>
                    <a:pt x="26" y="4"/>
                  </a:cubicBezTo>
                  <a:cubicBezTo>
                    <a:pt x="90" y="4"/>
                    <a:pt x="90" y="4"/>
                    <a:pt x="90" y="4"/>
                  </a:cubicBezTo>
                  <a:cubicBezTo>
                    <a:pt x="102" y="4"/>
                    <a:pt x="112" y="14"/>
                    <a:pt x="112" y="26"/>
                  </a:cubicBezTo>
                  <a:cubicBezTo>
                    <a:pt x="112" y="38"/>
                    <a:pt x="102" y="48"/>
                    <a:pt x="9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grpSp>
      <p:sp>
        <p:nvSpPr>
          <p:cNvPr id="165" name="TextBox 62"/>
          <p:cNvSpPr txBox="1"/>
          <p:nvPr/>
        </p:nvSpPr>
        <p:spPr>
          <a:xfrm>
            <a:off x="3431441" y="4777987"/>
            <a:ext cx="1107996" cy="276999"/>
          </a:xfrm>
          <a:prstGeom prst="rect">
            <a:avLst/>
          </a:prstGeom>
          <a:noFill/>
        </p:spPr>
        <p:txBody>
          <a:bodyPr wrap="none" rtlCol="0">
            <a:spAutoFit/>
          </a:bodyPr>
          <a:lstStyle/>
          <a:p>
            <a:pPr algn="ctr">
              <a:buNone/>
            </a:pPr>
            <a:r>
              <a:rPr lang="zh-CN" altLang="zh-CN" sz="1200" dirty="0">
                <a:solidFill>
                  <a:schemeClr val="tx1">
                    <a:lumMod val="50000"/>
                    <a:lumOff val="50000"/>
                  </a:schemeClr>
                </a:solidFill>
                <a:latin typeface="+mn-ea"/>
              </a:rPr>
              <a:t>裸金属服务器</a:t>
            </a:r>
            <a:endParaRPr lang="en-US" altLang="zh-CN" sz="1200" dirty="0">
              <a:solidFill>
                <a:schemeClr val="tx1">
                  <a:lumMod val="50000"/>
                  <a:lumOff val="50000"/>
                </a:schemeClr>
              </a:solidFill>
              <a:latin typeface="+mn-ea"/>
            </a:endParaRPr>
          </a:p>
        </p:txBody>
      </p:sp>
      <p:grpSp>
        <p:nvGrpSpPr>
          <p:cNvPr id="181" name="组合 180"/>
          <p:cNvGrpSpPr/>
          <p:nvPr/>
        </p:nvGrpSpPr>
        <p:grpSpPr>
          <a:xfrm>
            <a:off x="4838031" y="4506430"/>
            <a:ext cx="447789" cy="299647"/>
            <a:chOff x="6524625" y="473075"/>
            <a:chExt cx="671513" cy="492125"/>
          </a:xfrm>
          <a:solidFill>
            <a:schemeClr val="tx1">
              <a:lumMod val="75000"/>
              <a:lumOff val="25000"/>
            </a:schemeClr>
          </a:solidFill>
        </p:grpSpPr>
        <p:sp>
          <p:nvSpPr>
            <p:cNvPr id="182" name="Oval 5"/>
            <p:cNvSpPr>
              <a:spLocks noChangeArrowheads="1"/>
            </p:cNvSpPr>
            <p:nvPr/>
          </p:nvSpPr>
          <p:spPr bwMode="auto">
            <a:xfrm>
              <a:off x="6951663" y="735013"/>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83" name="Freeform 6"/>
            <p:cNvSpPr/>
            <p:nvPr/>
          </p:nvSpPr>
          <p:spPr bwMode="auto">
            <a:xfrm>
              <a:off x="6692900" y="873125"/>
              <a:ext cx="323850" cy="14288"/>
            </a:xfrm>
            <a:custGeom>
              <a:avLst/>
              <a:gdLst>
                <a:gd name="T0" fmla="*/ 83 w 85"/>
                <a:gd name="T1" fmla="*/ 0 h 4"/>
                <a:gd name="T2" fmla="*/ 2 w 85"/>
                <a:gd name="T3" fmla="*/ 0 h 4"/>
                <a:gd name="T4" fmla="*/ 0 w 85"/>
                <a:gd name="T5" fmla="*/ 2 h 4"/>
                <a:gd name="T6" fmla="*/ 2 w 85"/>
                <a:gd name="T7" fmla="*/ 4 h 4"/>
                <a:gd name="T8" fmla="*/ 83 w 85"/>
                <a:gd name="T9" fmla="*/ 4 h 4"/>
                <a:gd name="T10" fmla="*/ 85 w 85"/>
                <a:gd name="T11" fmla="*/ 2 h 4"/>
                <a:gd name="T12" fmla="*/ 83 w 8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5" h="4">
                  <a:moveTo>
                    <a:pt x="83" y="0"/>
                  </a:moveTo>
                  <a:cubicBezTo>
                    <a:pt x="2" y="0"/>
                    <a:pt x="2" y="0"/>
                    <a:pt x="2" y="0"/>
                  </a:cubicBezTo>
                  <a:cubicBezTo>
                    <a:pt x="1" y="0"/>
                    <a:pt x="0" y="1"/>
                    <a:pt x="0" y="2"/>
                  </a:cubicBezTo>
                  <a:cubicBezTo>
                    <a:pt x="0" y="3"/>
                    <a:pt x="1" y="4"/>
                    <a:pt x="2" y="4"/>
                  </a:cubicBezTo>
                  <a:cubicBezTo>
                    <a:pt x="83" y="4"/>
                    <a:pt x="83" y="4"/>
                    <a:pt x="83" y="4"/>
                  </a:cubicBezTo>
                  <a:cubicBezTo>
                    <a:pt x="85" y="4"/>
                    <a:pt x="85" y="3"/>
                    <a:pt x="85" y="2"/>
                  </a:cubicBezTo>
                  <a:cubicBezTo>
                    <a:pt x="85"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84" name="Freeform 7"/>
            <p:cNvSpPr>
              <a:spLocks noEditPoints="1"/>
            </p:cNvSpPr>
            <p:nvPr/>
          </p:nvSpPr>
          <p:spPr bwMode="auto">
            <a:xfrm>
              <a:off x="6678613" y="687388"/>
              <a:ext cx="365125" cy="139700"/>
            </a:xfrm>
            <a:custGeom>
              <a:avLst/>
              <a:gdLst>
                <a:gd name="T0" fmla="*/ 78 w 96"/>
                <a:gd name="T1" fmla="*/ 0 h 36"/>
                <a:gd name="T2" fmla="*/ 18 w 96"/>
                <a:gd name="T3" fmla="*/ 0 h 36"/>
                <a:gd name="T4" fmla="*/ 0 w 96"/>
                <a:gd name="T5" fmla="*/ 18 h 36"/>
                <a:gd name="T6" fmla="*/ 18 w 96"/>
                <a:gd name="T7" fmla="*/ 36 h 36"/>
                <a:gd name="T8" fmla="*/ 78 w 96"/>
                <a:gd name="T9" fmla="*/ 36 h 36"/>
                <a:gd name="T10" fmla="*/ 96 w 96"/>
                <a:gd name="T11" fmla="*/ 18 h 36"/>
                <a:gd name="T12" fmla="*/ 78 w 96"/>
                <a:gd name="T13" fmla="*/ 0 h 36"/>
                <a:gd name="T14" fmla="*/ 78 w 96"/>
                <a:gd name="T15" fmla="*/ 32 h 36"/>
                <a:gd name="T16" fmla="*/ 18 w 96"/>
                <a:gd name="T17" fmla="*/ 32 h 36"/>
                <a:gd name="T18" fmla="*/ 4 w 96"/>
                <a:gd name="T19" fmla="*/ 18 h 36"/>
                <a:gd name="T20" fmla="*/ 18 w 96"/>
                <a:gd name="T21" fmla="*/ 4 h 36"/>
                <a:gd name="T22" fmla="*/ 78 w 96"/>
                <a:gd name="T23" fmla="*/ 4 h 36"/>
                <a:gd name="T24" fmla="*/ 92 w 96"/>
                <a:gd name="T25" fmla="*/ 18 h 36"/>
                <a:gd name="T26" fmla="*/ 78 w 96"/>
                <a:gd name="T2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6">
                  <a:moveTo>
                    <a:pt x="78" y="0"/>
                  </a:moveTo>
                  <a:cubicBezTo>
                    <a:pt x="18" y="0"/>
                    <a:pt x="18" y="0"/>
                    <a:pt x="18" y="0"/>
                  </a:cubicBezTo>
                  <a:cubicBezTo>
                    <a:pt x="8" y="0"/>
                    <a:pt x="0" y="8"/>
                    <a:pt x="0" y="18"/>
                  </a:cubicBezTo>
                  <a:cubicBezTo>
                    <a:pt x="0" y="28"/>
                    <a:pt x="8" y="36"/>
                    <a:pt x="18" y="36"/>
                  </a:cubicBezTo>
                  <a:cubicBezTo>
                    <a:pt x="78" y="36"/>
                    <a:pt x="78" y="36"/>
                    <a:pt x="78" y="36"/>
                  </a:cubicBezTo>
                  <a:cubicBezTo>
                    <a:pt x="88" y="36"/>
                    <a:pt x="96" y="28"/>
                    <a:pt x="96" y="18"/>
                  </a:cubicBezTo>
                  <a:cubicBezTo>
                    <a:pt x="96" y="8"/>
                    <a:pt x="88" y="0"/>
                    <a:pt x="78" y="0"/>
                  </a:cubicBezTo>
                  <a:close/>
                  <a:moveTo>
                    <a:pt x="78" y="32"/>
                  </a:moveTo>
                  <a:cubicBezTo>
                    <a:pt x="18" y="32"/>
                    <a:pt x="18" y="32"/>
                    <a:pt x="18" y="32"/>
                  </a:cubicBezTo>
                  <a:cubicBezTo>
                    <a:pt x="10" y="32"/>
                    <a:pt x="4" y="26"/>
                    <a:pt x="4" y="18"/>
                  </a:cubicBezTo>
                  <a:cubicBezTo>
                    <a:pt x="4" y="10"/>
                    <a:pt x="10" y="4"/>
                    <a:pt x="18" y="4"/>
                  </a:cubicBezTo>
                  <a:cubicBezTo>
                    <a:pt x="78" y="4"/>
                    <a:pt x="78" y="4"/>
                    <a:pt x="78" y="4"/>
                  </a:cubicBezTo>
                  <a:cubicBezTo>
                    <a:pt x="86" y="4"/>
                    <a:pt x="92" y="10"/>
                    <a:pt x="92" y="18"/>
                  </a:cubicBezTo>
                  <a:cubicBezTo>
                    <a:pt x="92" y="26"/>
                    <a:pt x="86" y="32"/>
                    <a:pt x="7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85" name="Freeform 8"/>
            <p:cNvSpPr>
              <a:spLocks noEditPoints="1"/>
            </p:cNvSpPr>
            <p:nvPr/>
          </p:nvSpPr>
          <p:spPr bwMode="auto">
            <a:xfrm>
              <a:off x="6524625" y="473075"/>
              <a:ext cx="671513" cy="492125"/>
            </a:xfrm>
            <a:custGeom>
              <a:avLst/>
              <a:gdLst>
                <a:gd name="T0" fmla="*/ 133 w 176"/>
                <a:gd name="T1" fmla="*/ 32 h 128"/>
                <a:gd name="T2" fmla="*/ 88 w 176"/>
                <a:gd name="T3" fmla="*/ 0 h 128"/>
                <a:gd name="T4" fmla="*/ 43 w 176"/>
                <a:gd name="T5" fmla="*/ 32 h 128"/>
                <a:gd name="T6" fmla="*/ 0 w 176"/>
                <a:gd name="T7" fmla="*/ 80 h 128"/>
                <a:gd name="T8" fmla="*/ 48 w 176"/>
                <a:gd name="T9" fmla="*/ 128 h 128"/>
                <a:gd name="T10" fmla="*/ 128 w 176"/>
                <a:gd name="T11" fmla="*/ 128 h 128"/>
                <a:gd name="T12" fmla="*/ 176 w 176"/>
                <a:gd name="T13" fmla="*/ 80 h 128"/>
                <a:gd name="T14" fmla="*/ 133 w 176"/>
                <a:gd name="T15" fmla="*/ 32 h 128"/>
                <a:gd name="T16" fmla="*/ 128 w 176"/>
                <a:gd name="T17" fmla="*/ 120 h 128"/>
                <a:gd name="T18" fmla="*/ 48 w 176"/>
                <a:gd name="T19" fmla="*/ 120 h 128"/>
                <a:gd name="T20" fmla="*/ 8 w 176"/>
                <a:gd name="T21" fmla="*/ 80 h 128"/>
                <a:gd name="T22" fmla="*/ 44 w 176"/>
                <a:gd name="T23" fmla="*/ 40 h 128"/>
                <a:gd name="T24" fmla="*/ 50 w 176"/>
                <a:gd name="T25" fmla="*/ 35 h 128"/>
                <a:gd name="T26" fmla="*/ 88 w 176"/>
                <a:gd name="T27" fmla="*/ 8 h 128"/>
                <a:gd name="T28" fmla="*/ 126 w 176"/>
                <a:gd name="T29" fmla="*/ 35 h 128"/>
                <a:gd name="T30" fmla="*/ 133 w 176"/>
                <a:gd name="T31" fmla="*/ 40 h 128"/>
                <a:gd name="T32" fmla="*/ 168 w 176"/>
                <a:gd name="T33" fmla="*/ 80 h 128"/>
                <a:gd name="T34" fmla="*/ 128 w 176"/>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28">
                  <a:moveTo>
                    <a:pt x="133" y="32"/>
                  </a:moveTo>
                  <a:cubicBezTo>
                    <a:pt x="127" y="14"/>
                    <a:pt x="109" y="0"/>
                    <a:pt x="88" y="0"/>
                  </a:cubicBezTo>
                  <a:cubicBezTo>
                    <a:pt x="67" y="0"/>
                    <a:pt x="49" y="14"/>
                    <a:pt x="43" y="32"/>
                  </a:cubicBezTo>
                  <a:cubicBezTo>
                    <a:pt x="19" y="35"/>
                    <a:pt x="0" y="55"/>
                    <a:pt x="0" y="80"/>
                  </a:cubicBezTo>
                  <a:cubicBezTo>
                    <a:pt x="0" y="107"/>
                    <a:pt x="22" y="128"/>
                    <a:pt x="48" y="128"/>
                  </a:cubicBezTo>
                  <a:cubicBezTo>
                    <a:pt x="128" y="128"/>
                    <a:pt x="128" y="128"/>
                    <a:pt x="128" y="128"/>
                  </a:cubicBezTo>
                  <a:cubicBezTo>
                    <a:pt x="155" y="128"/>
                    <a:pt x="176" y="107"/>
                    <a:pt x="176" y="80"/>
                  </a:cubicBezTo>
                  <a:cubicBezTo>
                    <a:pt x="176" y="55"/>
                    <a:pt x="157" y="35"/>
                    <a:pt x="133" y="32"/>
                  </a:cubicBezTo>
                  <a:close/>
                  <a:moveTo>
                    <a:pt x="128" y="120"/>
                  </a:moveTo>
                  <a:cubicBezTo>
                    <a:pt x="48" y="120"/>
                    <a:pt x="48" y="120"/>
                    <a:pt x="48" y="120"/>
                  </a:cubicBezTo>
                  <a:cubicBezTo>
                    <a:pt x="26" y="120"/>
                    <a:pt x="8" y="102"/>
                    <a:pt x="8" y="80"/>
                  </a:cubicBezTo>
                  <a:cubicBezTo>
                    <a:pt x="8" y="60"/>
                    <a:pt x="23" y="43"/>
                    <a:pt x="44" y="40"/>
                  </a:cubicBezTo>
                  <a:cubicBezTo>
                    <a:pt x="47" y="40"/>
                    <a:pt x="49" y="38"/>
                    <a:pt x="50" y="35"/>
                  </a:cubicBezTo>
                  <a:cubicBezTo>
                    <a:pt x="56" y="19"/>
                    <a:pt x="71" y="8"/>
                    <a:pt x="88" y="8"/>
                  </a:cubicBezTo>
                  <a:cubicBezTo>
                    <a:pt x="105" y="8"/>
                    <a:pt x="120" y="19"/>
                    <a:pt x="126" y="35"/>
                  </a:cubicBezTo>
                  <a:cubicBezTo>
                    <a:pt x="127" y="38"/>
                    <a:pt x="129" y="40"/>
                    <a:pt x="133" y="40"/>
                  </a:cubicBezTo>
                  <a:cubicBezTo>
                    <a:pt x="153" y="43"/>
                    <a:pt x="168" y="60"/>
                    <a:pt x="168" y="80"/>
                  </a:cubicBezTo>
                  <a:cubicBezTo>
                    <a:pt x="168" y="102"/>
                    <a:pt x="150" y="120"/>
                    <a:pt x="12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grpSp>
      <p:sp>
        <p:nvSpPr>
          <p:cNvPr id="3" name="矩形 2"/>
          <p:cNvSpPr/>
          <p:nvPr/>
        </p:nvSpPr>
        <p:spPr>
          <a:xfrm>
            <a:off x="4545803" y="4780619"/>
            <a:ext cx="1107996" cy="276999"/>
          </a:xfrm>
          <a:prstGeom prst="rect">
            <a:avLst/>
          </a:prstGeom>
        </p:spPr>
        <p:txBody>
          <a:bodyPr wrap="none">
            <a:spAutoFit/>
          </a:bodyPr>
          <a:lstStyle/>
          <a:p>
            <a:pPr algn="ctr">
              <a:buNone/>
            </a:pPr>
            <a:r>
              <a:rPr lang="zh-CN" altLang="zh-CN" sz="1200" dirty="0">
                <a:solidFill>
                  <a:schemeClr val="tx1">
                    <a:lumMod val="50000"/>
                    <a:lumOff val="50000"/>
                  </a:schemeClr>
                </a:solidFill>
                <a:latin typeface="+mn-ea"/>
              </a:rPr>
              <a:t>弹性云服务器</a:t>
            </a:r>
            <a:endParaRPr lang="en-US" altLang="zh-CN" sz="1200" dirty="0">
              <a:solidFill>
                <a:schemeClr val="tx1">
                  <a:lumMod val="50000"/>
                  <a:lumOff val="50000"/>
                </a:schemeClr>
              </a:solidFill>
              <a:latin typeface="+mn-ea"/>
            </a:endParaRPr>
          </a:p>
        </p:txBody>
      </p:sp>
      <p:sp>
        <p:nvSpPr>
          <p:cNvPr id="186" name="TextBox 102"/>
          <p:cNvSpPr txBox="1"/>
          <p:nvPr/>
        </p:nvSpPr>
        <p:spPr>
          <a:xfrm>
            <a:off x="2007126" y="5715306"/>
            <a:ext cx="723275" cy="307777"/>
          </a:xfrm>
          <a:prstGeom prst="rect">
            <a:avLst/>
          </a:prstGeom>
          <a:noFill/>
        </p:spPr>
        <p:txBody>
          <a:bodyPr wrap="none" rtlCol="0">
            <a:spAutoFit/>
          </a:bodyPr>
          <a:lstStyle/>
          <a:p>
            <a:pPr algn="ctr">
              <a:buNone/>
            </a:pPr>
            <a:r>
              <a:rPr lang="zh-CN" altLang="zh-CN" sz="1400" dirty="0">
                <a:solidFill>
                  <a:schemeClr val="tx1">
                    <a:lumMod val="50000"/>
                    <a:lumOff val="50000"/>
                  </a:schemeClr>
                </a:solidFill>
                <a:latin typeface="+mn-ea"/>
              </a:rPr>
              <a:t>云硬盘</a:t>
            </a:r>
            <a:endParaRPr lang="en-US" altLang="zh-CN" sz="1400" dirty="0">
              <a:solidFill>
                <a:schemeClr val="tx1">
                  <a:lumMod val="50000"/>
                  <a:lumOff val="50000"/>
                </a:schemeClr>
              </a:solidFill>
              <a:latin typeface="+mn-ea"/>
            </a:endParaRPr>
          </a:p>
        </p:txBody>
      </p:sp>
      <p:grpSp>
        <p:nvGrpSpPr>
          <p:cNvPr id="187" name="组合 186"/>
          <p:cNvGrpSpPr/>
          <p:nvPr/>
        </p:nvGrpSpPr>
        <p:grpSpPr>
          <a:xfrm>
            <a:off x="1627517" y="5684821"/>
            <a:ext cx="335608" cy="399523"/>
            <a:chOff x="12787313" y="-376238"/>
            <a:chExt cx="488950" cy="661988"/>
          </a:xfrm>
          <a:solidFill>
            <a:srgbClr val="454545"/>
          </a:solidFill>
        </p:grpSpPr>
        <p:sp>
          <p:nvSpPr>
            <p:cNvPr id="188" name="Oval 31"/>
            <p:cNvSpPr>
              <a:spLocks noChangeArrowheads="1"/>
            </p:cNvSpPr>
            <p:nvPr/>
          </p:nvSpPr>
          <p:spPr bwMode="auto">
            <a:xfrm>
              <a:off x="12857163" y="-307975"/>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90" name="Oval 32"/>
            <p:cNvSpPr>
              <a:spLocks noChangeArrowheads="1"/>
            </p:cNvSpPr>
            <p:nvPr/>
          </p:nvSpPr>
          <p:spPr bwMode="auto">
            <a:xfrm>
              <a:off x="13173076" y="-307975"/>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91" name="Freeform 33"/>
            <p:cNvSpPr>
              <a:spLocks noEditPoints="1"/>
            </p:cNvSpPr>
            <p:nvPr/>
          </p:nvSpPr>
          <p:spPr bwMode="auto">
            <a:xfrm>
              <a:off x="12901613" y="-136525"/>
              <a:ext cx="260350" cy="188913"/>
            </a:xfrm>
            <a:custGeom>
              <a:avLst/>
              <a:gdLst>
                <a:gd name="T0" fmla="*/ 51 w 68"/>
                <a:gd name="T1" fmla="*/ 13 h 50"/>
                <a:gd name="T2" fmla="*/ 34 w 68"/>
                <a:gd name="T3" fmla="*/ 0 h 50"/>
                <a:gd name="T4" fmla="*/ 16 w 68"/>
                <a:gd name="T5" fmla="*/ 13 h 50"/>
                <a:gd name="T6" fmla="*/ 0 w 68"/>
                <a:gd name="T7" fmla="*/ 31 h 50"/>
                <a:gd name="T8" fmla="*/ 18 w 68"/>
                <a:gd name="T9" fmla="*/ 50 h 50"/>
                <a:gd name="T10" fmla="*/ 49 w 68"/>
                <a:gd name="T11" fmla="*/ 50 h 50"/>
                <a:gd name="T12" fmla="*/ 68 w 68"/>
                <a:gd name="T13" fmla="*/ 31 h 50"/>
                <a:gd name="T14" fmla="*/ 51 w 68"/>
                <a:gd name="T15" fmla="*/ 13 h 50"/>
                <a:gd name="T16" fmla="*/ 49 w 68"/>
                <a:gd name="T17" fmla="*/ 46 h 50"/>
                <a:gd name="T18" fmla="*/ 18 w 68"/>
                <a:gd name="T19" fmla="*/ 46 h 50"/>
                <a:gd name="T20" fmla="*/ 4 w 68"/>
                <a:gd name="T21" fmla="*/ 31 h 50"/>
                <a:gd name="T22" fmla="*/ 17 w 68"/>
                <a:gd name="T23" fmla="*/ 17 h 50"/>
                <a:gd name="T24" fmla="*/ 20 w 68"/>
                <a:gd name="T25" fmla="*/ 14 h 50"/>
                <a:gd name="T26" fmla="*/ 34 w 68"/>
                <a:gd name="T27" fmla="*/ 4 h 50"/>
                <a:gd name="T28" fmla="*/ 47 w 68"/>
                <a:gd name="T29" fmla="*/ 14 h 50"/>
                <a:gd name="T30" fmla="*/ 51 w 68"/>
                <a:gd name="T31" fmla="*/ 17 h 50"/>
                <a:gd name="T32" fmla="*/ 64 w 68"/>
                <a:gd name="T33" fmla="*/ 31 h 50"/>
                <a:gd name="T34" fmla="*/ 49 w 68"/>
                <a:gd name="T35"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50">
                  <a:moveTo>
                    <a:pt x="51" y="13"/>
                  </a:moveTo>
                  <a:cubicBezTo>
                    <a:pt x="49" y="5"/>
                    <a:pt x="42" y="0"/>
                    <a:pt x="34" y="0"/>
                  </a:cubicBezTo>
                  <a:cubicBezTo>
                    <a:pt x="25" y="0"/>
                    <a:pt x="19" y="5"/>
                    <a:pt x="16" y="13"/>
                  </a:cubicBezTo>
                  <a:cubicBezTo>
                    <a:pt x="7" y="14"/>
                    <a:pt x="0" y="21"/>
                    <a:pt x="0" y="31"/>
                  </a:cubicBezTo>
                  <a:cubicBezTo>
                    <a:pt x="0" y="41"/>
                    <a:pt x="8" y="50"/>
                    <a:pt x="18" y="50"/>
                  </a:cubicBezTo>
                  <a:cubicBezTo>
                    <a:pt x="49" y="50"/>
                    <a:pt x="49" y="50"/>
                    <a:pt x="49" y="50"/>
                  </a:cubicBezTo>
                  <a:cubicBezTo>
                    <a:pt x="59" y="50"/>
                    <a:pt x="68" y="41"/>
                    <a:pt x="68" y="31"/>
                  </a:cubicBezTo>
                  <a:cubicBezTo>
                    <a:pt x="68" y="21"/>
                    <a:pt x="60" y="14"/>
                    <a:pt x="51" y="13"/>
                  </a:cubicBezTo>
                  <a:close/>
                  <a:moveTo>
                    <a:pt x="49" y="46"/>
                  </a:moveTo>
                  <a:cubicBezTo>
                    <a:pt x="18" y="46"/>
                    <a:pt x="18" y="46"/>
                    <a:pt x="18" y="46"/>
                  </a:cubicBezTo>
                  <a:cubicBezTo>
                    <a:pt x="10" y="46"/>
                    <a:pt x="4" y="39"/>
                    <a:pt x="4" y="31"/>
                  </a:cubicBezTo>
                  <a:cubicBezTo>
                    <a:pt x="4" y="24"/>
                    <a:pt x="9" y="17"/>
                    <a:pt x="17" y="17"/>
                  </a:cubicBezTo>
                  <a:cubicBezTo>
                    <a:pt x="18" y="16"/>
                    <a:pt x="19" y="15"/>
                    <a:pt x="20" y="14"/>
                  </a:cubicBezTo>
                  <a:cubicBezTo>
                    <a:pt x="22" y="8"/>
                    <a:pt x="27" y="4"/>
                    <a:pt x="34" y="4"/>
                  </a:cubicBezTo>
                  <a:cubicBezTo>
                    <a:pt x="40" y="4"/>
                    <a:pt x="45" y="8"/>
                    <a:pt x="47" y="14"/>
                  </a:cubicBezTo>
                  <a:cubicBezTo>
                    <a:pt x="48" y="15"/>
                    <a:pt x="49" y="16"/>
                    <a:pt x="51" y="17"/>
                  </a:cubicBezTo>
                  <a:cubicBezTo>
                    <a:pt x="58" y="17"/>
                    <a:pt x="64" y="24"/>
                    <a:pt x="64" y="31"/>
                  </a:cubicBezTo>
                  <a:cubicBezTo>
                    <a:pt x="64" y="39"/>
                    <a:pt x="57" y="46"/>
                    <a:pt x="4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92" name="Freeform 34"/>
            <p:cNvSpPr>
              <a:spLocks noEditPoints="1"/>
            </p:cNvSpPr>
            <p:nvPr/>
          </p:nvSpPr>
          <p:spPr bwMode="auto">
            <a:xfrm>
              <a:off x="12787313" y="-376238"/>
              <a:ext cx="488950" cy="661988"/>
            </a:xfrm>
            <a:custGeom>
              <a:avLst/>
              <a:gdLst>
                <a:gd name="T0" fmla="*/ 104 w 128"/>
                <a:gd name="T1" fmla="*/ 0 h 176"/>
                <a:gd name="T2" fmla="*/ 24 w 128"/>
                <a:gd name="T3" fmla="*/ 0 h 176"/>
                <a:gd name="T4" fmla="*/ 0 w 128"/>
                <a:gd name="T5" fmla="*/ 24 h 176"/>
                <a:gd name="T6" fmla="*/ 0 w 128"/>
                <a:gd name="T7" fmla="*/ 152 h 176"/>
                <a:gd name="T8" fmla="*/ 24 w 128"/>
                <a:gd name="T9" fmla="*/ 176 h 176"/>
                <a:gd name="T10" fmla="*/ 104 w 128"/>
                <a:gd name="T11" fmla="*/ 176 h 176"/>
                <a:gd name="T12" fmla="*/ 128 w 128"/>
                <a:gd name="T13" fmla="*/ 152 h 176"/>
                <a:gd name="T14" fmla="*/ 128 w 128"/>
                <a:gd name="T15" fmla="*/ 24 h 176"/>
                <a:gd name="T16" fmla="*/ 104 w 128"/>
                <a:gd name="T17" fmla="*/ 0 h 176"/>
                <a:gd name="T18" fmla="*/ 119 w 128"/>
                <a:gd name="T19" fmla="*/ 152 h 176"/>
                <a:gd name="T20" fmla="*/ 104 w 128"/>
                <a:gd name="T21" fmla="*/ 168 h 176"/>
                <a:gd name="T22" fmla="*/ 24 w 128"/>
                <a:gd name="T23" fmla="*/ 168 h 176"/>
                <a:gd name="T24" fmla="*/ 8 w 128"/>
                <a:gd name="T25" fmla="*/ 152 h 176"/>
                <a:gd name="T26" fmla="*/ 8 w 128"/>
                <a:gd name="T27" fmla="*/ 24 h 176"/>
                <a:gd name="T28" fmla="*/ 24 w 128"/>
                <a:gd name="T29" fmla="*/ 8 h 176"/>
                <a:gd name="T30" fmla="*/ 104 w 128"/>
                <a:gd name="T31" fmla="*/ 8 h 176"/>
                <a:gd name="T32" fmla="*/ 119 w 128"/>
                <a:gd name="T33" fmla="*/ 24 h 176"/>
                <a:gd name="T34" fmla="*/ 119 w 128"/>
                <a:gd name="T3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76">
                  <a:moveTo>
                    <a:pt x="104" y="0"/>
                  </a:moveTo>
                  <a:cubicBezTo>
                    <a:pt x="24" y="0"/>
                    <a:pt x="24" y="0"/>
                    <a:pt x="24" y="0"/>
                  </a:cubicBezTo>
                  <a:cubicBezTo>
                    <a:pt x="10" y="0"/>
                    <a:pt x="0" y="11"/>
                    <a:pt x="0" y="24"/>
                  </a:cubicBezTo>
                  <a:cubicBezTo>
                    <a:pt x="0" y="152"/>
                    <a:pt x="0" y="152"/>
                    <a:pt x="0" y="152"/>
                  </a:cubicBezTo>
                  <a:cubicBezTo>
                    <a:pt x="0" y="165"/>
                    <a:pt x="10" y="176"/>
                    <a:pt x="24" y="176"/>
                  </a:cubicBezTo>
                  <a:cubicBezTo>
                    <a:pt x="104" y="176"/>
                    <a:pt x="104" y="176"/>
                    <a:pt x="104" y="176"/>
                  </a:cubicBezTo>
                  <a:cubicBezTo>
                    <a:pt x="117" y="176"/>
                    <a:pt x="128" y="165"/>
                    <a:pt x="128" y="152"/>
                  </a:cubicBezTo>
                  <a:cubicBezTo>
                    <a:pt x="128" y="24"/>
                    <a:pt x="128" y="24"/>
                    <a:pt x="128" y="24"/>
                  </a:cubicBezTo>
                  <a:cubicBezTo>
                    <a:pt x="128" y="11"/>
                    <a:pt x="117" y="0"/>
                    <a:pt x="104" y="0"/>
                  </a:cubicBezTo>
                  <a:close/>
                  <a:moveTo>
                    <a:pt x="119" y="152"/>
                  </a:moveTo>
                  <a:cubicBezTo>
                    <a:pt x="119" y="161"/>
                    <a:pt x="112" y="168"/>
                    <a:pt x="104" y="168"/>
                  </a:cubicBezTo>
                  <a:cubicBezTo>
                    <a:pt x="24" y="168"/>
                    <a:pt x="24" y="168"/>
                    <a:pt x="24" y="168"/>
                  </a:cubicBezTo>
                  <a:cubicBezTo>
                    <a:pt x="15" y="168"/>
                    <a:pt x="8" y="161"/>
                    <a:pt x="8" y="152"/>
                  </a:cubicBezTo>
                  <a:cubicBezTo>
                    <a:pt x="8" y="24"/>
                    <a:pt x="8" y="24"/>
                    <a:pt x="8" y="24"/>
                  </a:cubicBezTo>
                  <a:cubicBezTo>
                    <a:pt x="8" y="15"/>
                    <a:pt x="15" y="8"/>
                    <a:pt x="24" y="8"/>
                  </a:cubicBezTo>
                  <a:cubicBezTo>
                    <a:pt x="104" y="8"/>
                    <a:pt x="104" y="8"/>
                    <a:pt x="104" y="8"/>
                  </a:cubicBezTo>
                  <a:cubicBezTo>
                    <a:pt x="112" y="8"/>
                    <a:pt x="119" y="15"/>
                    <a:pt x="119" y="24"/>
                  </a:cubicBezTo>
                  <a:lnTo>
                    <a:pt x="119"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grpSp>
      <p:sp>
        <p:nvSpPr>
          <p:cNvPr id="193" name="TextBox 266"/>
          <p:cNvSpPr txBox="1"/>
          <p:nvPr/>
        </p:nvSpPr>
        <p:spPr>
          <a:xfrm>
            <a:off x="3947397" y="5726297"/>
            <a:ext cx="1261884" cy="307777"/>
          </a:xfrm>
          <a:prstGeom prst="rect">
            <a:avLst/>
          </a:prstGeom>
          <a:noFill/>
        </p:spPr>
        <p:txBody>
          <a:bodyPr wrap="none" rtlCol="0">
            <a:spAutoFit/>
          </a:bodyPr>
          <a:lstStyle/>
          <a:p>
            <a:pPr algn="ctr">
              <a:buNone/>
            </a:pPr>
            <a:r>
              <a:rPr lang="zh-CN" altLang="zh-CN" sz="1400" dirty="0">
                <a:solidFill>
                  <a:schemeClr val="tx1">
                    <a:lumMod val="50000"/>
                    <a:lumOff val="50000"/>
                  </a:schemeClr>
                </a:solidFill>
                <a:latin typeface="+mn-ea"/>
              </a:rPr>
              <a:t>对象存储服务</a:t>
            </a:r>
            <a:endParaRPr lang="en-US" altLang="zh-CN" sz="1400" dirty="0">
              <a:solidFill>
                <a:schemeClr val="tx1">
                  <a:lumMod val="50000"/>
                  <a:lumOff val="50000"/>
                </a:schemeClr>
              </a:solidFill>
              <a:latin typeface="+mn-ea"/>
            </a:endParaRPr>
          </a:p>
        </p:txBody>
      </p:sp>
      <p:sp>
        <p:nvSpPr>
          <p:cNvPr id="194" name="Freeform 47"/>
          <p:cNvSpPr>
            <a:spLocks noEditPoints="1"/>
          </p:cNvSpPr>
          <p:nvPr/>
        </p:nvSpPr>
        <p:spPr bwMode="auto">
          <a:xfrm>
            <a:off x="3458320" y="5670659"/>
            <a:ext cx="529004" cy="394192"/>
          </a:xfrm>
          <a:custGeom>
            <a:avLst/>
            <a:gdLst>
              <a:gd name="T0" fmla="*/ 133 w 176"/>
              <a:gd name="T1" fmla="*/ 32 h 128"/>
              <a:gd name="T2" fmla="*/ 88 w 176"/>
              <a:gd name="T3" fmla="*/ 0 h 128"/>
              <a:gd name="T4" fmla="*/ 42 w 176"/>
              <a:gd name="T5" fmla="*/ 32 h 128"/>
              <a:gd name="T6" fmla="*/ 0 w 176"/>
              <a:gd name="T7" fmla="*/ 80 h 128"/>
              <a:gd name="T8" fmla="*/ 48 w 176"/>
              <a:gd name="T9" fmla="*/ 128 h 128"/>
              <a:gd name="T10" fmla="*/ 128 w 176"/>
              <a:gd name="T11" fmla="*/ 128 h 128"/>
              <a:gd name="T12" fmla="*/ 176 w 176"/>
              <a:gd name="T13" fmla="*/ 80 h 128"/>
              <a:gd name="T14" fmla="*/ 133 w 176"/>
              <a:gd name="T15" fmla="*/ 32 h 128"/>
              <a:gd name="T16" fmla="*/ 74 w 176"/>
              <a:gd name="T17" fmla="*/ 88 h 128"/>
              <a:gd name="T18" fmla="*/ 74 w 176"/>
              <a:gd name="T19" fmla="*/ 86 h 128"/>
              <a:gd name="T20" fmla="*/ 52 w 176"/>
              <a:gd name="T21" fmla="*/ 86 h 128"/>
              <a:gd name="T22" fmla="*/ 49 w 176"/>
              <a:gd name="T23" fmla="*/ 86 h 128"/>
              <a:gd name="T24" fmla="*/ 51 w 176"/>
              <a:gd name="T25" fmla="*/ 84 h 128"/>
              <a:gd name="T26" fmla="*/ 83 w 176"/>
              <a:gd name="T27" fmla="*/ 51 h 128"/>
              <a:gd name="T28" fmla="*/ 88 w 176"/>
              <a:gd name="T29" fmla="*/ 49 h 128"/>
              <a:gd name="T30" fmla="*/ 92 w 176"/>
              <a:gd name="T31" fmla="*/ 51 h 128"/>
              <a:gd name="T32" fmla="*/ 124 w 176"/>
              <a:gd name="T33" fmla="*/ 84 h 128"/>
              <a:gd name="T34" fmla="*/ 125 w 176"/>
              <a:gd name="T35" fmla="*/ 86 h 128"/>
              <a:gd name="T36" fmla="*/ 123 w 176"/>
              <a:gd name="T37" fmla="*/ 86 h 128"/>
              <a:gd name="T38" fmla="*/ 102 w 176"/>
              <a:gd name="T39" fmla="*/ 86 h 128"/>
              <a:gd name="T40" fmla="*/ 102 w 176"/>
              <a:gd name="T41" fmla="*/ 88 h 128"/>
              <a:gd name="T42" fmla="*/ 102 w 176"/>
              <a:gd name="T43" fmla="*/ 90 h 128"/>
              <a:gd name="T44" fmla="*/ 102 w 176"/>
              <a:gd name="T45" fmla="*/ 120 h 128"/>
              <a:gd name="T46" fmla="*/ 74 w 176"/>
              <a:gd name="T47" fmla="*/ 120 h 128"/>
              <a:gd name="T48" fmla="*/ 74 w 176"/>
              <a:gd name="T49" fmla="*/ 90 h 128"/>
              <a:gd name="T50" fmla="*/ 74 w 176"/>
              <a:gd name="T51" fmla="*/ 88 h 128"/>
              <a:gd name="T52" fmla="*/ 128 w 176"/>
              <a:gd name="T53" fmla="*/ 120 h 128"/>
              <a:gd name="T54" fmla="*/ 106 w 176"/>
              <a:gd name="T55" fmla="*/ 120 h 128"/>
              <a:gd name="T56" fmla="*/ 106 w 176"/>
              <a:gd name="T57" fmla="*/ 90 h 128"/>
              <a:gd name="T58" fmla="*/ 123 w 176"/>
              <a:gd name="T59" fmla="*/ 90 h 128"/>
              <a:gd name="T60" fmla="*/ 128 w 176"/>
              <a:gd name="T61" fmla="*/ 87 h 128"/>
              <a:gd name="T62" fmla="*/ 126 w 176"/>
              <a:gd name="T63" fmla="*/ 81 h 128"/>
              <a:gd name="T64" fmla="*/ 95 w 176"/>
              <a:gd name="T65" fmla="*/ 48 h 128"/>
              <a:gd name="T66" fmla="*/ 88 w 176"/>
              <a:gd name="T67" fmla="*/ 45 h 128"/>
              <a:gd name="T68" fmla="*/ 87 w 176"/>
              <a:gd name="T69" fmla="*/ 45 h 128"/>
              <a:gd name="T70" fmla="*/ 80 w 176"/>
              <a:gd name="T71" fmla="*/ 48 h 128"/>
              <a:gd name="T72" fmla="*/ 48 w 176"/>
              <a:gd name="T73" fmla="*/ 81 h 128"/>
              <a:gd name="T74" fmla="*/ 46 w 176"/>
              <a:gd name="T75" fmla="*/ 87 h 128"/>
              <a:gd name="T76" fmla="*/ 52 w 176"/>
              <a:gd name="T77" fmla="*/ 90 h 128"/>
              <a:gd name="T78" fmla="*/ 70 w 176"/>
              <a:gd name="T79" fmla="*/ 90 h 128"/>
              <a:gd name="T80" fmla="*/ 70 w 176"/>
              <a:gd name="T81" fmla="*/ 120 h 128"/>
              <a:gd name="T82" fmla="*/ 48 w 176"/>
              <a:gd name="T83" fmla="*/ 120 h 128"/>
              <a:gd name="T84" fmla="*/ 8 w 176"/>
              <a:gd name="T85" fmla="*/ 80 h 128"/>
              <a:gd name="T86" fmla="*/ 43 w 176"/>
              <a:gd name="T87" fmla="*/ 40 h 128"/>
              <a:gd name="T88" fmla="*/ 50 w 176"/>
              <a:gd name="T89" fmla="*/ 35 h 128"/>
              <a:gd name="T90" fmla="*/ 88 w 176"/>
              <a:gd name="T91" fmla="*/ 8 h 128"/>
              <a:gd name="T92" fmla="*/ 125 w 176"/>
              <a:gd name="T93" fmla="*/ 35 h 128"/>
              <a:gd name="T94" fmla="*/ 132 w 176"/>
              <a:gd name="T95" fmla="*/ 40 h 128"/>
              <a:gd name="T96" fmla="*/ 168 w 176"/>
              <a:gd name="T97" fmla="*/ 80 h 128"/>
              <a:gd name="T98" fmla="*/ 128 w 176"/>
              <a:gd name="T9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28">
                <a:moveTo>
                  <a:pt x="133" y="32"/>
                </a:moveTo>
                <a:cubicBezTo>
                  <a:pt x="126" y="14"/>
                  <a:pt x="109" y="0"/>
                  <a:pt x="88" y="0"/>
                </a:cubicBezTo>
                <a:cubicBezTo>
                  <a:pt x="67" y="0"/>
                  <a:pt x="49" y="14"/>
                  <a:pt x="42" y="32"/>
                </a:cubicBezTo>
                <a:cubicBezTo>
                  <a:pt x="18" y="35"/>
                  <a:pt x="0" y="55"/>
                  <a:pt x="0" y="80"/>
                </a:cubicBezTo>
                <a:cubicBezTo>
                  <a:pt x="0" y="107"/>
                  <a:pt x="21" y="128"/>
                  <a:pt x="48" y="128"/>
                </a:cubicBezTo>
                <a:cubicBezTo>
                  <a:pt x="128" y="128"/>
                  <a:pt x="128" y="128"/>
                  <a:pt x="128" y="128"/>
                </a:cubicBezTo>
                <a:cubicBezTo>
                  <a:pt x="154" y="128"/>
                  <a:pt x="176" y="107"/>
                  <a:pt x="176" y="80"/>
                </a:cubicBezTo>
                <a:cubicBezTo>
                  <a:pt x="176" y="55"/>
                  <a:pt x="157" y="35"/>
                  <a:pt x="133" y="32"/>
                </a:cubicBezTo>
                <a:close/>
                <a:moveTo>
                  <a:pt x="74" y="88"/>
                </a:moveTo>
                <a:cubicBezTo>
                  <a:pt x="74" y="86"/>
                  <a:pt x="74" y="86"/>
                  <a:pt x="74" y="86"/>
                </a:cubicBezTo>
                <a:cubicBezTo>
                  <a:pt x="52" y="86"/>
                  <a:pt x="52" y="86"/>
                  <a:pt x="52" y="86"/>
                </a:cubicBezTo>
                <a:cubicBezTo>
                  <a:pt x="50" y="86"/>
                  <a:pt x="50" y="86"/>
                  <a:pt x="49" y="86"/>
                </a:cubicBezTo>
                <a:cubicBezTo>
                  <a:pt x="49" y="86"/>
                  <a:pt x="50" y="85"/>
                  <a:pt x="51" y="84"/>
                </a:cubicBezTo>
                <a:cubicBezTo>
                  <a:pt x="83" y="51"/>
                  <a:pt x="83" y="51"/>
                  <a:pt x="83" y="51"/>
                </a:cubicBezTo>
                <a:cubicBezTo>
                  <a:pt x="84" y="50"/>
                  <a:pt x="86" y="49"/>
                  <a:pt x="88" y="49"/>
                </a:cubicBezTo>
                <a:cubicBezTo>
                  <a:pt x="89" y="49"/>
                  <a:pt x="91" y="50"/>
                  <a:pt x="92" y="51"/>
                </a:cubicBezTo>
                <a:cubicBezTo>
                  <a:pt x="124" y="84"/>
                  <a:pt x="124" y="84"/>
                  <a:pt x="124" y="84"/>
                </a:cubicBezTo>
                <a:cubicBezTo>
                  <a:pt x="125" y="85"/>
                  <a:pt x="125" y="86"/>
                  <a:pt x="125" y="86"/>
                </a:cubicBezTo>
                <a:cubicBezTo>
                  <a:pt x="125" y="86"/>
                  <a:pt x="124" y="86"/>
                  <a:pt x="123" y="86"/>
                </a:cubicBezTo>
                <a:cubicBezTo>
                  <a:pt x="102" y="86"/>
                  <a:pt x="102" y="86"/>
                  <a:pt x="102" y="86"/>
                </a:cubicBezTo>
                <a:cubicBezTo>
                  <a:pt x="102" y="88"/>
                  <a:pt x="102" y="88"/>
                  <a:pt x="102" y="88"/>
                </a:cubicBezTo>
                <a:cubicBezTo>
                  <a:pt x="102" y="90"/>
                  <a:pt x="102" y="90"/>
                  <a:pt x="102" y="90"/>
                </a:cubicBezTo>
                <a:cubicBezTo>
                  <a:pt x="102" y="120"/>
                  <a:pt x="102" y="120"/>
                  <a:pt x="102" y="120"/>
                </a:cubicBezTo>
                <a:cubicBezTo>
                  <a:pt x="74" y="120"/>
                  <a:pt x="74" y="120"/>
                  <a:pt x="74" y="120"/>
                </a:cubicBezTo>
                <a:cubicBezTo>
                  <a:pt x="74" y="90"/>
                  <a:pt x="74" y="90"/>
                  <a:pt x="74" y="90"/>
                </a:cubicBezTo>
                <a:lnTo>
                  <a:pt x="74" y="88"/>
                </a:lnTo>
                <a:close/>
                <a:moveTo>
                  <a:pt x="128" y="120"/>
                </a:moveTo>
                <a:cubicBezTo>
                  <a:pt x="106" y="120"/>
                  <a:pt x="106" y="120"/>
                  <a:pt x="106" y="120"/>
                </a:cubicBezTo>
                <a:cubicBezTo>
                  <a:pt x="106" y="90"/>
                  <a:pt x="106" y="90"/>
                  <a:pt x="106" y="90"/>
                </a:cubicBezTo>
                <a:cubicBezTo>
                  <a:pt x="123" y="90"/>
                  <a:pt x="123" y="90"/>
                  <a:pt x="123" y="90"/>
                </a:cubicBezTo>
                <a:cubicBezTo>
                  <a:pt x="127" y="90"/>
                  <a:pt x="128" y="88"/>
                  <a:pt x="128" y="87"/>
                </a:cubicBezTo>
                <a:cubicBezTo>
                  <a:pt x="129" y="86"/>
                  <a:pt x="129" y="84"/>
                  <a:pt x="126" y="81"/>
                </a:cubicBezTo>
                <a:cubicBezTo>
                  <a:pt x="95" y="48"/>
                  <a:pt x="95" y="48"/>
                  <a:pt x="95" y="48"/>
                </a:cubicBezTo>
                <a:cubicBezTo>
                  <a:pt x="93" y="47"/>
                  <a:pt x="90" y="45"/>
                  <a:pt x="88" y="45"/>
                </a:cubicBezTo>
                <a:cubicBezTo>
                  <a:pt x="88" y="45"/>
                  <a:pt x="88" y="45"/>
                  <a:pt x="87" y="45"/>
                </a:cubicBezTo>
                <a:cubicBezTo>
                  <a:pt x="85" y="45"/>
                  <a:pt x="82" y="47"/>
                  <a:pt x="80" y="48"/>
                </a:cubicBezTo>
                <a:cubicBezTo>
                  <a:pt x="48" y="81"/>
                  <a:pt x="48" y="81"/>
                  <a:pt x="48" y="81"/>
                </a:cubicBezTo>
                <a:cubicBezTo>
                  <a:pt x="45" y="84"/>
                  <a:pt x="45" y="86"/>
                  <a:pt x="46" y="87"/>
                </a:cubicBezTo>
                <a:cubicBezTo>
                  <a:pt x="46" y="88"/>
                  <a:pt x="48" y="90"/>
                  <a:pt x="52" y="90"/>
                </a:cubicBezTo>
                <a:cubicBezTo>
                  <a:pt x="70" y="90"/>
                  <a:pt x="70" y="90"/>
                  <a:pt x="70" y="90"/>
                </a:cubicBezTo>
                <a:cubicBezTo>
                  <a:pt x="70" y="120"/>
                  <a:pt x="70" y="120"/>
                  <a:pt x="70" y="120"/>
                </a:cubicBezTo>
                <a:cubicBezTo>
                  <a:pt x="48" y="120"/>
                  <a:pt x="48" y="120"/>
                  <a:pt x="48" y="120"/>
                </a:cubicBezTo>
                <a:cubicBezTo>
                  <a:pt x="26" y="120"/>
                  <a:pt x="8" y="102"/>
                  <a:pt x="8" y="80"/>
                </a:cubicBezTo>
                <a:cubicBezTo>
                  <a:pt x="8" y="60"/>
                  <a:pt x="23" y="43"/>
                  <a:pt x="43" y="40"/>
                </a:cubicBezTo>
                <a:cubicBezTo>
                  <a:pt x="46" y="40"/>
                  <a:pt x="49" y="38"/>
                  <a:pt x="50" y="35"/>
                </a:cubicBezTo>
                <a:cubicBezTo>
                  <a:pt x="55" y="19"/>
                  <a:pt x="71" y="8"/>
                  <a:pt x="88" y="8"/>
                </a:cubicBezTo>
                <a:cubicBezTo>
                  <a:pt x="105" y="8"/>
                  <a:pt x="120" y="19"/>
                  <a:pt x="125" y="35"/>
                </a:cubicBezTo>
                <a:cubicBezTo>
                  <a:pt x="126" y="38"/>
                  <a:pt x="129" y="40"/>
                  <a:pt x="132" y="40"/>
                </a:cubicBezTo>
                <a:cubicBezTo>
                  <a:pt x="152" y="43"/>
                  <a:pt x="168" y="60"/>
                  <a:pt x="168" y="80"/>
                </a:cubicBezTo>
                <a:cubicBezTo>
                  <a:pt x="168" y="102"/>
                  <a:pt x="150" y="120"/>
                  <a:pt x="128" y="120"/>
                </a:cubicBezTo>
                <a:close/>
              </a:path>
            </a:pathLst>
          </a:custGeom>
          <a:solidFill>
            <a:srgbClr val="484848"/>
          </a:solidFill>
          <a:ln>
            <a:noFill/>
          </a:ln>
        </p:spPr>
        <p:txBody>
          <a:bodyPr vert="horz" wrap="square" lIns="121920" tIns="60960" rIns="121920" bIns="60960" numCol="1" anchor="t" anchorCtr="0" compatLnSpc="1"/>
          <a:lstStyle/>
          <a:p>
            <a:endParaRPr lang="en-US" sz="2400">
              <a:latin typeface="+mn-ea"/>
            </a:endParaRPr>
          </a:p>
        </p:txBody>
      </p:sp>
      <p:sp>
        <p:nvSpPr>
          <p:cNvPr id="196" name="文本框 195"/>
          <p:cNvSpPr txBox="1"/>
          <p:nvPr/>
        </p:nvSpPr>
        <p:spPr>
          <a:xfrm>
            <a:off x="1411320" y="741545"/>
            <a:ext cx="3255255" cy="461665"/>
          </a:xfrm>
          <a:prstGeom prst="rect">
            <a:avLst/>
          </a:prstGeom>
          <a:noFill/>
        </p:spPr>
        <p:txBody>
          <a:bodyPr wrap="square" rtlCol="0">
            <a:spAutoFit/>
          </a:bodyPr>
          <a:lstStyle/>
          <a:p>
            <a:pPr algn="ctr"/>
            <a:r>
              <a:rPr lang="zh-CN" altLang="en-US" sz="2400" dirty="0"/>
              <a:t>部署架构</a:t>
            </a:r>
          </a:p>
        </p:txBody>
      </p:sp>
    </p:spTree>
  </p:cSld>
  <p:clrMapOvr>
    <a:masterClrMapping/>
  </p:clrMapOvr>
  <p:transition advClick="0" advTm="8000">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5"/>
          <p:cNvSpPr>
            <a:spLocks noChangeArrowheads="1"/>
          </p:cNvSpPr>
          <p:nvPr/>
        </p:nvSpPr>
        <p:spPr bwMode="auto">
          <a:xfrm>
            <a:off x="349200" y="14400"/>
            <a:ext cx="10742400" cy="777600"/>
          </a:xfrm>
          <a:prstGeom prst="rect">
            <a:avLst/>
          </a:prstGeom>
        </p:spPr>
        <p:txBody>
          <a:bodyPr lIns="0" tIns="0" rIns="0" bIns="0" anchor="ctr">
            <a:noAutofit/>
          </a:bodyPr>
          <a:lstStyle/>
          <a:p>
            <a:pPr defTabSz="1188085" fontAlgn="base">
              <a:lnSpc>
                <a:spcPts val="3430"/>
              </a:lnSpc>
              <a:spcAft>
                <a:spcPct val="0"/>
              </a:spcAft>
              <a:buClr>
                <a:srgbClr val="808080"/>
              </a:buClr>
              <a:buSzPct val="60000"/>
              <a:buFont typeface="Arial" panose="020B0604020202020204" pitchFamily="34" charset="0"/>
              <a:buNone/>
              <a:defRPr/>
            </a:pPr>
            <a:r>
              <a:rPr lang="zh-CN" altLang="en-US" sz="28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解决方案</a:t>
            </a:r>
            <a:r>
              <a:rPr lang="en-US" altLang="zh-CN" sz="28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offering</a:t>
            </a:r>
            <a:endParaRPr lang="zh-CN" altLang="en-US" sz="28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350525735"/>
              </p:ext>
            </p:extLst>
          </p:nvPr>
        </p:nvGraphicFramePr>
        <p:xfrm>
          <a:off x="349200" y="838202"/>
          <a:ext cx="11527210" cy="4953749"/>
        </p:xfrm>
        <a:graphic>
          <a:graphicData uri="http://schemas.openxmlformats.org/drawingml/2006/table">
            <a:tbl>
              <a:tblPr/>
              <a:tblGrid>
                <a:gridCol w="1356564">
                  <a:extLst>
                    <a:ext uri="{9D8B030D-6E8A-4147-A177-3AD203B41FA5}">
                      <a16:colId xmlns:a16="http://schemas.microsoft.com/office/drawing/2014/main" val="20000"/>
                    </a:ext>
                  </a:extLst>
                </a:gridCol>
                <a:gridCol w="1356564">
                  <a:extLst>
                    <a:ext uri="{9D8B030D-6E8A-4147-A177-3AD203B41FA5}">
                      <a16:colId xmlns:a16="http://schemas.microsoft.com/office/drawing/2014/main" val="20001"/>
                    </a:ext>
                  </a:extLst>
                </a:gridCol>
                <a:gridCol w="1753904">
                  <a:extLst>
                    <a:ext uri="{9D8B030D-6E8A-4147-A177-3AD203B41FA5}">
                      <a16:colId xmlns:a16="http://schemas.microsoft.com/office/drawing/2014/main" val="20002"/>
                    </a:ext>
                  </a:extLst>
                </a:gridCol>
                <a:gridCol w="1028911">
                  <a:extLst>
                    <a:ext uri="{9D8B030D-6E8A-4147-A177-3AD203B41FA5}">
                      <a16:colId xmlns:a16="http://schemas.microsoft.com/office/drawing/2014/main" val="20003"/>
                    </a:ext>
                  </a:extLst>
                </a:gridCol>
                <a:gridCol w="1543365">
                  <a:extLst>
                    <a:ext uri="{9D8B030D-6E8A-4147-A177-3AD203B41FA5}">
                      <a16:colId xmlns:a16="http://schemas.microsoft.com/office/drawing/2014/main" val="20004"/>
                    </a:ext>
                  </a:extLst>
                </a:gridCol>
                <a:gridCol w="2690995">
                  <a:extLst>
                    <a:ext uri="{9D8B030D-6E8A-4147-A177-3AD203B41FA5}">
                      <a16:colId xmlns:a16="http://schemas.microsoft.com/office/drawing/2014/main" val="20005"/>
                    </a:ext>
                  </a:extLst>
                </a:gridCol>
                <a:gridCol w="1796907">
                  <a:extLst>
                    <a:ext uri="{9D8B030D-6E8A-4147-A177-3AD203B41FA5}">
                      <a16:colId xmlns:a16="http://schemas.microsoft.com/office/drawing/2014/main" val="20006"/>
                    </a:ext>
                  </a:extLst>
                </a:gridCol>
              </a:tblGrid>
              <a:tr h="377091">
                <a:tc gridSpan="3">
                  <a:txBody>
                    <a:bodyPr/>
                    <a:lstStyle/>
                    <a:p>
                      <a:pPr marL="0" algn="ctr" defTabSz="1217295" rtl="0" eaLnBrk="1" fontAlgn="ctr" latinLnBrk="0" hangingPunct="1"/>
                      <a:r>
                        <a:rPr lang="zh-CN" altLang="en-US"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软件</a:t>
                      </a:r>
                      <a:r>
                        <a:rPr lang="en-GB" altLang="zh-CN"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zh-CN" altLang="en-US"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硬件</a:t>
                      </a:r>
                      <a:r>
                        <a:rPr lang="en-US" altLang="zh-CN"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zh-CN" altLang="en-US"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服务（华为</a:t>
                      </a:r>
                      <a:r>
                        <a:rPr lang="en-US" altLang="zh-CN"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zh-CN" altLang="en-US"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伙伴）</a:t>
                      </a:r>
                      <a:r>
                        <a:rPr lang="en-US" altLang="zh-CN"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zh-CN" altLang="en-US"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功能模块</a:t>
                      </a:r>
                      <a:endParaRPr lang="en-GB" sz="1200" b="1"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c hMerge="1">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选择说明</a:t>
                      </a:r>
                      <a:b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b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（可选</a:t>
                      </a:r>
                      <a:r>
                        <a:rPr lang="en-US" altLang="zh-CN" sz="1200" b="1"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必选）</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c>
                  <a:txBody>
                    <a:bodyPr/>
                    <a:lstStyle/>
                    <a:p>
                      <a:pPr algn="ctr" fontAlgn="ctr"/>
                      <a:r>
                        <a:rPr lang="en-GB" sz="1200" b="1" i="0" u="none" strike="noStrike" dirty="0">
                          <a:solidFill>
                            <a:srgbClr val="000000"/>
                          </a:solidFill>
                          <a:effectLst/>
                          <a:latin typeface="微软雅黑" panose="020B0503020204020204" pitchFamily="34" charset="-122"/>
                          <a:ea typeface="微软雅黑" panose="020B0503020204020204" pitchFamily="34" charset="-122"/>
                        </a:rPr>
                        <a:t>Offering</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规格</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c>
                  <a:txBody>
                    <a:body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报价量纲</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c>
                  <a:txBody>
                    <a:body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备注</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39915">
                <a:tc rowSpan="6">
                  <a:txBody>
                    <a:bodyPr/>
                    <a:lstStyle/>
                    <a:p>
                      <a:pPr marL="0" marR="0" lvl="0" indent="0" algn="ctr" defTabSz="1217295" rtl="0" eaLnBrk="1" fontAlgn="ctr" latinLnBrk="0" hangingPunct="1">
                        <a:lnSpc>
                          <a:spcPct val="100000"/>
                        </a:lnSpc>
                        <a:spcBef>
                          <a:spcPts val="0"/>
                        </a:spcBef>
                        <a:spcAft>
                          <a:spcPts val="0"/>
                        </a:spcAft>
                        <a:buClrTx/>
                        <a:buSzTx/>
                        <a:buFontTx/>
                        <a:buNone/>
                        <a:defRPr/>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xx</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软件</a:t>
                      </a:r>
                    </a:p>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作物种植监测</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产量预估</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可选</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rowSpan="5">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功能模块</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rowSpan="5">
                  <a:txBody>
                    <a:bodyPr/>
                    <a:lstStyle/>
                    <a:p>
                      <a:pPr marL="0" marR="0" lvl="0" indent="0" algn="ctr" defTabSz="1217295" rtl="0" eaLnBrk="1" fontAlgn="ctr" latinLnBrk="0" hangingPunct="1">
                        <a:lnSpc>
                          <a:spcPct val="100000"/>
                        </a:lnSpc>
                        <a:spcBef>
                          <a:spcPts val="0"/>
                        </a:spcBef>
                        <a:spcAft>
                          <a:spcPts val="0"/>
                        </a:spcAft>
                        <a:buClrTx/>
                        <a:buSzTx/>
                        <a:buFontTx/>
                        <a:buNone/>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平台软件</a:t>
                      </a:r>
                      <a:b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b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按功能模块收费（</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License</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endParaRPr lang="en-GB"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39915">
                <a:tc vMerge="1">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农事作业管理</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农机作业轨迹</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可选</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6628">
                <a:tc vMerge="1">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决策驾驶舱</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基地决策大屏</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可选</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6628">
                <a:tc vMerge="1">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基地手机端</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轨迹管理</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可选</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6628">
                <a:tc vMerge="1">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标准化生产</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物联网监测</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可选</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2394">
                <a:tc vMerge="1">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定制开发</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可选</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定制开发</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1219200" rtl="0" eaLnBrk="1" fontAlgn="ctr" latinLnBrk="0" hangingPunct="1">
                        <a:lnSpc>
                          <a:spcPct val="100000"/>
                        </a:lnSpc>
                        <a:spcBef>
                          <a:spcPts val="0"/>
                        </a:spcBef>
                        <a:spcAft>
                          <a:spcPts val="0"/>
                        </a:spcAft>
                        <a:buClr>
                          <a:srgbClr val="000000"/>
                        </a:buClr>
                        <a:buSzPts val="1100"/>
                        <a:buFont typeface="Calibri" pitchFamily="34" charset="0"/>
                        <a:buNone/>
                        <a:defRPr/>
                      </a:pP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人天收费</a:t>
                      </a:r>
                      <a:endParaRPr lang="en-GB" altLang="zh-CN"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06404">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集成交付</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必选</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现场交付</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免费</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06404">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运维服务</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必选</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en-GB" altLang="zh-CN" sz="1200" b="0" i="0" u="none" strike="noStrike" dirty="0">
                          <a:solidFill>
                            <a:srgbClr val="000000"/>
                          </a:solidFill>
                          <a:effectLst/>
                          <a:latin typeface="微软雅黑" panose="020B0503020204020204" pitchFamily="34" charset="-122"/>
                          <a:ea typeface="微软雅黑" panose="020B0503020204020204" pitchFamily="34" charset="-122"/>
                        </a:rPr>
                        <a:t>7</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r>
                        <a:rPr lang="en-GB" altLang="zh-CN" sz="1200" b="0" i="0" u="none" strike="noStrike" dirty="0">
                          <a:solidFill>
                            <a:srgbClr val="000000"/>
                          </a:solidFill>
                          <a:effectLst/>
                          <a:latin typeface="微软雅黑" panose="020B0503020204020204" pitchFamily="34" charset="-122"/>
                          <a:ea typeface="微软雅黑" panose="020B0503020204020204" pitchFamily="34" charset="-122"/>
                        </a:rPr>
                        <a:t>24</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h </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远程</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免费</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506404">
                <a:tc gridSpan="3">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xx</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平台数据服务 </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zh-CN"/>
                    </a:p>
                  </a:txBody>
                  <a:tcPr marL="5346" marR="5346" marT="5346" marB="0" anchor="ctr"/>
                </a:tc>
                <a:tc hMerge="1">
                  <a:txBody>
                    <a:bodyPr/>
                    <a:lstStyle/>
                    <a:p>
                      <a:endParaRPr lang="zh-CN"/>
                    </a:p>
                  </a:txBody>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必选</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专业服务</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遥感数据服务</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遥感数据服务包年收费</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506404">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无人机数据服务</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b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b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720°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全景类数据服务</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zh-CN"/>
                    </a:p>
                  </a:txBody>
                  <a:tcPr marL="5346" marR="5346" marT="5346" marB="0" anchor="ctr"/>
                </a:tc>
                <a:tc hMerge="1">
                  <a:txBody>
                    <a:bodyPr/>
                    <a:lstStyle/>
                    <a:p>
                      <a:endParaRPr lang="zh-CN"/>
                    </a:p>
                  </a:txBody>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可选</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专业服务</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无人机数据服务</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无人机数据服务按每平方公里</a:t>
                      </a:r>
                      <a:b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b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720°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全景数据服务按每点位</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561789">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云服务产品（</a:t>
                      </a:r>
                      <a:r>
                        <a:rPr lang="en-GB" sz="1200" b="0" i="0" u="none" strike="noStrike" dirty="0">
                          <a:solidFill>
                            <a:srgbClr val="000000"/>
                          </a:solidFill>
                          <a:effectLst/>
                          <a:latin typeface="微软雅黑" panose="020B0503020204020204" pitchFamily="34" charset="-122"/>
                          <a:ea typeface="微软雅黑" panose="020B0503020204020204" pitchFamily="34" charset="-122"/>
                        </a:rPr>
                        <a:t>ECS/OBS/ELB/IP/RDS/</a:t>
                      </a:r>
                      <a:r>
                        <a:rPr lang="en-GB" sz="1200" b="0" i="0" u="none" strike="noStrike" dirty="0" err="1">
                          <a:solidFill>
                            <a:srgbClr val="000000"/>
                          </a:solidFill>
                          <a:effectLst/>
                          <a:latin typeface="微软雅黑" panose="020B0503020204020204" pitchFamily="34" charset="-122"/>
                          <a:ea typeface="微软雅黑" panose="020B0503020204020204" pitchFamily="34" charset="-122"/>
                        </a:rPr>
                        <a:t>Redis</a:t>
                      </a:r>
                      <a:r>
                        <a:rPr lang="en-GB" sz="1200" b="0" i="0" u="none" strike="noStrike" dirty="0">
                          <a:solidFill>
                            <a:srgbClr val="000000"/>
                          </a:solidFill>
                          <a:effectLst/>
                          <a:latin typeface="微软雅黑" panose="020B0503020204020204" pitchFamily="34" charset="-122"/>
                          <a:ea typeface="微软雅黑" panose="020B0503020204020204" pitchFamily="34" charset="-122"/>
                        </a:rPr>
                        <a:t>/</a:t>
                      </a:r>
                      <a:r>
                        <a:rPr lang="en-GB" sz="1200" b="0" i="0" u="none" strike="noStrike" dirty="0" err="1">
                          <a:solidFill>
                            <a:srgbClr val="000000"/>
                          </a:solidFill>
                          <a:effectLst/>
                          <a:latin typeface="微软雅黑" panose="020B0503020204020204" pitchFamily="34" charset="-122"/>
                          <a:ea typeface="微软雅黑" panose="020B0503020204020204" pitchFamily="34" charset="-122"/>
                        </a:rPr>
                        <a:t>ModelArts</a:t>
                      </a:r>
                      <a:br>
                        <a:rPr lang="en-GB" sz="1200" b="0" i="0" u="none" strike="noStrike" dirty="0">
                          <a:solidFill>
                            <a:srgbClr val="000000"/>
                          </a:solidFill>
                          <a:effectLst/>
                          <a:latin typeface="微软雅黑" panose="020B0503020204020204" pitchFamily="34" charset="-122"/>
                          <a:ea typeface="微软雅黑" panose="020B0503020204020204" pitchFamily="34" charset="-122"/>
                        </a:rPr>
                      </a:br>
                      <a:r>
                        <a:rPr lang="en-GB" sz="1200" b="0" i="0" u="none" strike="noStrike" dirty="0">
                          <a:solidFill>
                            <a:srgbClr val="000000"/>
                          </a:solidFill>
                          <a:effectLst/>
                          <a:latin typeface="微软雅黑" panose="020B0503020204020204" pitchFamily="34" charset="-122"/>
                          <a:ea typeface="微软雅黑" panose="020B0503020204020204" pitchFamily="34" charset="-122"/>
                        </a:rPr>
                        <a:t> /Web</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防火墙</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en-GB" sz="1200" b="0" i="0" u="none" strike="noStrike" dirty="0" err="1">
                          <a:solidFill>
                            <a:srgbClr val="000000"/>
                          </a:solidFill>
                          <a:effectLst/>
                          <a:latin typeface="微软雅黑" panose="020B0503020204020204" pitchFamily="34" charset="-122"/>
                          <a:ea typeface="微软雅黑" panose="020B0503020204020204" pitchFamily="34" charset="-122"/>
                        </a:rPr>
                        <a:t>DDos</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endParaRPr lang="en-GB"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zh-CN"/>
                    </a:p>
                  </a:txBody>
                  <a:tcPr marL="7620" marR="7620" marT="7620" marB="0" anchor="ctr"/>
                </a:tc>
                <a:tc hMerge="1">
                  <a:txBody>
                    <a:bodyPr/>
                    <a:lstStyle/>
                    <a:p>
                      <a:endParaRPr lang="zh-CN"/>
                    </a:p>
                  </a:txBody>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必选</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基于软件的业务规格，输出华为云的规格和配置建议</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buClr>
                          <a:srgbClr val="000000"/>
                        </a:buClr>
                        <a:buSzPts val="1100"/>
                        <a:buFont typeface="Calibri" pitchFamily="34" charset="0"/>
                        <a:buNone/>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包年收费</a:t>
                      </a:r>
                      <a:endParaRPr lang="en-GB"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bwMode="auto">
          <a:xfrm>
            <a:off x="435347" y="101322"/>
            <a:ext cx="11562417" cy="523194"/>
          </a:xfrm>
          <a:prstGeom prst="rect">
            <a:avLst/>
          </a:prstGeom>
        </p:spPr>
        <p:txBody>
          <a:bodyPr wrap="square" lIns="91413" tIns="45707" rIns="91413" bIns="45707">
            <a:spAutoFit/>
          </a:bodyPr>
          <a:lstStyle>
            <a:defPPr>
              <a:defRPr lang="zh-CN"/>
            </a:defPPr>
            <a:lvl1pPr defTabSz="802005" eaLnBrk="0" hangingPunct="0">
              <a:defRPr sz="2800">
                <a:solidFill>
                  <a:srgbClr val="C00000"/>
                </a:solidFill>
                <a:latin typeface="微软雅黑" pitchFamily="34" charset="-122"/>
                <a:ea typeface="微软雅黑" pitchFamily="34" charset="-122"/>
                <a:cs typeface="+mj-cs"/>
              </a:defRPr>
            </a:lvl1pPr>
          </a:lstStyle>
          <a:p>
            <a:pPr defTabSz="801370"/>
            <a:r>
              <a:rPr lang="zh-CN" altLang="en-US" b="1" dirty="0"/>
              <a:t>客户案例介绍</a:t>
            </a:r>
            <a:r>
              <a:rPr lang="en-US" altLang="zh-CN" b="1" dirty="0"/>
              <a:t>1</a:t>
            </a:r>
            <a:endParaRPr lang="zh-CN" altLang="en-US" b="1" dirty="0"/>
          </a:p>
        </p:txBody>
      </p:sp>
      <p:sp>
        <p:nvSpPr>
          <p:cNvPr id="5" name="标题 1"/>
          <p:cNvSpPr txBox="1"/>
          <p:nvPr/>
        </p:nvSpPr>
        <p:spPr>
          <a:xfrm>
            <a:off x="278843" y="198318"/>
            <a:ext cx="11710484" cy="568773"/>
          </a:xfrm>
          <a:prstGeom prst="rect">
            <a:avLst/>
          </a:prstGeom>
        </p:spPr>
        <p:txBody>
          <a:bodyPr>
            <a:no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pPr algn="l"/>
            <a:endParaRPr lang="zh-CN" altLang="en-US" sz="2800" dirty="0">
              <a:solidFill>
                <a:srgbClr val="C00000"/>
              </a:solidFill>
              <a:latin typeface="微软雅黑" pitchFamily="34" charset="-122"/>
            </a:endParaRPr>
          </a:p>
        </p:txBody>
      </p:sp>
      <p:sp>
        <p:nvSpPr>
          <p:cNvPr id="6" name="矩形 5"/>
          <p:cNvSpPr/>
          <p:nvPr/>
        </p:nvSpPr>
        <p:spPr>
          <a:xfrm>
            <a:off x="3650819" y="1092282"/>
            <a:ext cx="2872853" cy="369322"/>
          </a:xfrm>
          <a:prstGeom prst="rect">
            <a:avLst/>
          </a:prstGeom>
        </p:spPr>
        <p:txBody>
          <a:bodyPr wrap="square" lIns="91428" tIns="45715" rIns="91428" bIns="45715">
            <a:spAutoFit/>
          </a:bodyPr>
          <a:lstStyle/>
          <a:p>
            <a:pPr defTabSz="1218565">
              <a:lnSpc>
                <a:spcPct val="150000"/>
              </a:lnSpc>
              <a:spcBef>
                <a:spcPct val="20000"/>
              </a:spcBef>
            </a:pPr>
            <a:r>
              <a:rPr lang="en-US" altLang="zh-CN" sz="1200" dirty="0">
                <a:solidFill>
                  <a:prstClr val="black"/>
                </a:solidFill>
                <a:latin typeface="微软雅黑" pitchFamily="34" charset="-122"/>
                <a:ea typeface="微软雅黑" pitchFamily="34" charset="-122"/>
              </a:rPr>
              <a:t>XXXXXXX</a:t>
            </a:r>
          </a:p>
        </p:txBody>
      </p:sp>
      <p:sp>
        <p:nvSpPr>
          <p:cNvPr id="7" name="副标题 2"/>
          <p:cNvSpPr txBox="1"/>
          <p:nvPr/>
        </p:nvSpPr>
        <p:spPr>
          <a:xfrm>
            <a:off x="6768091" y="1226572"/>
            <a:ext cx="4660593" cy="2115203"/>
          </a:xfrm>
          <a:prstGeom prst="rect">
            <a:avLst/>
          </a:prstGeom>
          <a:solidFill>
            <a:srgbClr val="EAF0F6"/>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zh-CN"/>
            </a:defPPr>
            <a:lvl1pPr marL="179705" indent="-179705" defTabSz="914400" eaLnBrk="0" fontAlgn="auto" hangingPunct="0">
              <a:spcBef>
                <a:spcPts val="0"/>
              </a:spcBef>
              <a:spcAft>
                <a:spcPts val="600"/>
              </a:spcAft>
              <a:buSzPct val="100000"/>
              <a:buFont typeface="Arial" panose="020B0604020202020204" pitchFamily="34" charset="0"/>
              <a:buChar char="•"/>
              <a:defRPr sz="1050">
                <a:solidFill>
                  <a:prstClr val="black">
                    <a:lumMod val="75000"/>
                    <a:lumOff val="25000"/>
                  </a:prstClr>
                </a:solidFill>
                <a:latin typeface="Arial" panose="020B0604020202020204" pitchFamily="34" charset="0"/>
                <a:ea typeface="微软雅黑" pitchFamily="34" charset="-122"/>
                <a:cs typeface="Arial" panose="020B0604020202020204"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sz="1400" dirty="0">
                <a:solidFill>
                  <a:schemeClr val="tx1"/>
                </a:solidFill>
              </a:rPr>
              <a:t>挑战</a:t>
            </a:r>
            <a:r>
              <a:rPr lang="en-US" altLang="zh-CN" sz="1400" dirty="0">
                <a:solidFill>
                  <a:schemeClr val="tx1"/>
                </a:solidFill>
              </a:rPr>
              <a:t>1</a:t>
            </a:r>
          </a:p>
          <a:p>
            <a:r>
              <a:rPr lang="zh-CN" altLang="en-US" sz="1400" dirty="0">
                <a:solidFill>
                  <a:schemeClr val="tx1"/>
                </a:solidFill>
              </a:rPr>
              <a:t>挑战</a:t>
            </a:r>
            <a:r>
              <a:rPr lang="en-US" altLang="zh-CN" sz="1400" dirty="0">
                <a:solidFill>
                  <a:schemeClr val="tx1"/>
                </a:solidFill>
              </a:rPr>
              <a:t>2</a:t>
            </a:r>
          </a:p>
          <a:p>
            <a:r>
              <a:rPr lang="zh-CN" altLang="en-US" sz="1400" dirty="0">
                <a:solidFill>
                  <a:schemeClr val="tx1"/>
                </a:solidFill>
              </a:rPr>
              <a:t>挑战</a:t>
            </a:r>
            <a:r>
              <a:rPr lang="en-US" altLang="zh-CN" sz="1400" dirty="0">
                <a:solidFill>
                  <a:schemeClr val="tx1"/>
                </a:solidFill>
              </a:rPr>
              <a:t>3</a:t>
            </a:r>
          </a:p>
          <a:p>
            <a:r>
              <a:rPr lang="zh-CN" altLang="en-US" sz="1400" dirty="0">
                <a:solidFill>
                  <a:schemeClr val="tx1"/>
                </a:solidFill>
              </a:rPr>
              <a:t>挑战</a:t>
            </a:r>
            <a:r>
              <a:rPr lang="en-US" altLang="zh-CN" sz="1400" dirty="0">
                <a:solidFill>
                  <a:schemeClr val="tx1"/>
                </a:solidFill>
              </a:rPr>
              <a:t>4</a:t>
            </a:r>
            <a:endParaRPr lang="zh-CN" altLang="en-US" sz="1400" dirty="0">
              <a:solidFill>
                <a:schemeClr val="tx1"/>
              </a:solidFill>
            </a:endParaRPr>
          </a:p>
          <a:p>
            <a:pPr marL="0" indent="0">
              <a:buNone/>
            </a:pPr>
            <a:endParaRPr lang="en-US" altLang="zh-CN" sz="1400" dirty="0">
              <a:solidFill>
                <a:schemeClr val="tx1"/>
              </a:solidFill>
            </a:endParaRPr>
          </a:p>
        </p:txBody>
      </p:sp>
      <p:sp>
        <p:nvSpPr>
          <p:cNvPr id="8" name="文本框 7"/>
          <p:cNvSpPr txBox="1"/>
          <p:nvPr/>
        </p:nvSpPr>
        <p:spPr>
          <a:xfrm>
            <a:off x="6774811" y="857575"/>
            <a:ext cx="4653873" cy="369332"/>
          </a:xfrm>
          <a:prstGeom prst="rect">
            <a:avLst/>
          </a:prstGeom>
          <a:solidFill>
            <a:srgbClr val="C00000"/>
          </a:solidFill>
        </p:spPr>
        <p:txBody>
          <a:bodyPr wrap="square" rtlCol="0">
            <a:spAutoFit/>
          </a:bodyPr>
          <a:lstStyle/>
          <a:p>
            <a:r>
              <a:rPr lang="zh-CN" altLang="en-US" b="1" dirty="0">
                <a:solidFill>
                  <a:prstClr val="white"/>
                </a:solidFill>
                <a:latin typeface="微软雅黑" pitchFamily="34" charset="-122"/>
                <a:ea typeface="微软雅黑" pitchFamily="34" charset="-122"/>
              </a:rPr>
              <a:t>业务挑战</a:t>
            </a:r>
            <a:endParaRPr lang="en-US" altLang="zh-CN" b="1" dirty="0">
              <a:solidFill>
                <a:prstClr val="white"/>
              </a:solidFill>
              <a:latin typeface="微软雅黑" pitchFamily="34" charset="-122"/>
              <a:ea typeface="微软雅黑" pitchFamily="34" charset="-122"/>
            </a:endParaRPr>
          </a:p>
        </p:txBody>
      </p:sp>
      <p:sp>
        <p:nvSpPr>
          <p:cNvPr id="9" name="文本框 8"/>
          <p:cNvSpPr txBox="1"/>
          <p:nvPr/>
        </p:nvSpPr>
        <p:spPr>
          <a:xfrm>
            <a:off x="6768089" y="3341775"/>
            <a:ext cx="4660592" cy="369332"/>
          </a:xfrm>
          <a:prstGeom prst="rect">
            <a:avLst/>
          </a:prstGeom>
          <a:solidFill>
            <a:srgbClr val="C00000"/>
          </a:solidFill>
        </p:spPr>
        <p:txBody>
          <a:bodyPr wrap="square" rtlCol="0">
            <a:spAutoFit/>
          </a:bodyPr>
          <a:lstStyle/>
          <a:p>
            <a:r>
              <a:rPr lang="zh-CN" altLang="en-US" b="1" dirty="0">
                <a:solidFill>
                  <a:prstClr val="white"/>
                </a:solidFill>
                <a:latin typeface="微软雅黑" pitchFamily="34" charset="-122"/>
                <a:ea typeface="微软雅黑" pitchFamily="34" charset="-122"/>
              </a:rPr>
              <a:t>解决方案优势与价值</a:t>
            </a:r>
            <a:endParaRPr lang="en-US" altLang="zh-CN" b="1" dirty="0">
              <a:solidFill>
                <a:prstClr val="white"/>
              </a:solidFill>
              <a:latin typeface="微软雅黑" pitchFamily="34" charset="-122"/>
              <a:ea typeface="微软雅黑" pitchFamily="34" charset="-122"/>
            </a:endParaRPr>
          </a:p>
        </p:txBody>
      </p:sp>
      <p:sp>
        <p:nvSpPr>
          <p:cNvPr id="11" name="副标题 2"/>
          <p:cNvSpPr txBox="1"/>
          <p:nvPr/>
        </p:nvSpPr>
        <p:spPr>
          <a:xfrm>
            <a:off x="6768090" y="3710772"/>
            <a:ext cx="4660592" cy="2498565"/>
          </a:xfrm>
          <a:prstGeom prst="rect">
            <a:avLst/>
          </a:prstGeom>
          <a:solidFill>
            <a:srgbClr val="EAF0F6"/>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zh-CN"/>
            </a:defPPr>
            <a:lvl1pPr marL="0" indent="0" defTabSz="914400" eaLnBrk="0" fontAlgn="auto" hangingPunct="0">
              <a:spcBef>
                <a:spcPts val="0"/>
              </a:spcBef>
              <a:spcAft>
                <a:spcPts val="600"/>
              </a:spcAft>
              <a:buSzPct val="100000"/>
              <a:buFont typeface="Arial" panose="020B0604020202020204" pitchFamily="34" charset="0"/>
              <a:buNone/>
              <a:defRPr sz="1050">
                <a:solidFill>
                  <a:prstClr val="black">
                    <a:lumMod val="75000"/>
                    <a:lumOff val="25000"/>
                  </a:prstClr>
                </a:solidFill>
                <a:latin typeface="Arial" panose="020B0604020202020204" pitchFamily="34" charset="0"/>
                <a:ea typeface="微软雅黑" pitchFamily="34" charset="-122"/>
                <a:cs typeface="Arial" panose="020B0604020202020204"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228600" indent="-228600">
              <a:buFont typeface="Arial" panose="020B0604020202020204" pitchFamily="34" charset="0"/>
              <a:buChar char="•"/>
            </a:pPr>
            <a:r>
              <a:rPr lang="zh-CN" altLang="en-US" sz="1400" dirty="0">
                <a:solidFill>
                  <a:schemeClr val="tx1"/>
                </a:solidFill>
              </a:rPr>
              <a:t>价值</a:t>
            </a:r>
            <a:r>
              <a:rPr lang="en-US" altLang="zh-CN" sz="1400" dirty="0">
                <a:solidFill>
                  <a:schemeClr val="tx1"/>
                </a:solidFill>
              </a:rPr>
              <a:t>1</a:t>
            </a:r>
          </a:p>
          <a:p>
            <a:pPr marL="228600" indent="-228600">
              <a:buFont typeface="Arial" panose="020B0604020202020204" pitchFamily="34" charset="0"/>
              <a:buChar char="•"/>
            </a:pPr>
            <a:r>
              <a:rPr lang="zh-CN" altLang="en-US" sz="1400" dirty="0">
                <a:solidFill>
                  <a:schemeClr val="tx1"/>
                </a:solidFill>
              </a:rPr>
              <a:t>价值</a:t>
            </a:r>
            <a:r>
              <a:rPr lang="en-US" altLang="zh-CN" sz="1400" dirty="0">
                <a:solidFill>
                  <a:schemeClr val="tx1"/>
                </a:solidFill>
              </a:rPr>
              <a:t>2</a:t>
            </a:r>
          </a:p>
          <a:p>
            <a:pPr marL="228600" indent="-228600">
              <a:buFont typeface="Arial" panose="020B0604020202020204" pitchFamily="34" charset="0"/>
              <a:buChar char="•"/>
            </a:pPr>
            <a:r>
              <a:rPr lang="zh-CN" altLang="en-US" sz="1400" dirty="0">
                <a:solidFill>
                  <a:schemeClr val="tx1"/>
                </a:solidFill>
              </a:rPr>
              <a:t>价值</a:t>
            </a:r>
            <a:r>
              <a:rPr lang="en-US" altLang="zh-CN" sz="1400" dirty="0">
                <a:solidFill>
                  <a:schemeClr val="tx1"/>
                </a:solidFill>
              </a:rPr>
              <a:t>3</a:t>
            </a:r>
          </a:p>
          <a:p>
            <a:pPr marL="228600" indent="-228600">
              <a:buFont typeface="Arial" panose="020B0604020202020204" pitchFamily="34" charset="0"/>
              <a:buChar char="•"/>
            </a:pPr>
            <a:r>
              <a:rPr lang="zh-CN" altLang="en-US" sz="1400" dirty="0">
                <a:solidFill>
                  <a:schemeClr val="tx1"/>
                </a:solidFill>
              </a:rPr>
              <a:t>价值</a:t>
            </a:r>
            <a:r>
              <a:rPr lang="en-US" altLang="zh-CN" sz="1400" dirty="0">
                <a:solidFill>
                  <a:schemeClr val="tx1"/>
                </a:solidFill>
              </a:rPr>
              <a:t>4</a:t>
            </a:r>
            <a:endParaRPr lang="zh-CN" altLang="en-US" sz="1400" dirty="0">
              <a:solidFill>
                <a:schemeClr val="tx1"/>
              </a:solidFill>
            </a:endParaRPr>
          </a:p>
        </p:txBody>
      </p:sp>
      <p:sp>
        <p:nvSpPr>
          <p:cNvPr id="19" name="圆角矩形 18"/>
          <p:cNvSpPr/>
          <p:nvPr/>
        </p:nvSpPr>
        <p:spPr>
          <a:xfrm>
            <a:off x="3650818" y="728648"/>
            <a:ext cx="1081359" cy="359936"/>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0" tIns="45701" rIns="91400" bIns="45701"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342900" algn="l" rtl="0" fontAlgn="base">
              <a:spcBef>
                <a:spcPct val="0"/>
              </a:spcBef>
              <a:spcAft>
                <a:spcPct val="0"/>
              </a:spcAft>
              <a:defRPr kern="1200">
                <a:solidFill>
                  <a:schemeClr val="lt1"/>
                </a:solidFill>
                <a:latin typeface="+mn-lt"/>
                <a:ea typeface="+mn-ea"/>
                <a:cs typeface="+mn-cs"/>
              </a:defRPr>
            </a:lvl2pPr>
            <a:lvl3pPr marL="685800" algn="l" rtl="0" fontAlgn="base">
              <a:spcBef>
                <a:spcPct val="0"/>
              </a:spcBef>
              <a:spcAft>
                <a:spcPct val="0"/>
              </a:spcAft>
              <a:defRPr kern="1200">
                <a:solidFill>
                  <a:schemeClr val="lt1"/>
                </a:solidFill>
                <a:latin typeface="+mn-lt"/>
                <a:ea typeface="+mn-ea"/>
                <a:cs typeface="+mn-cs"/>
              </a:defRPr>
            </a:lvl3pPr>
            <a:lvl4pPr marL="1028700" algn="l" rtl="0" fontAlgn="base">
              <a:spcBef>
                <a:spcPct val="0"/>
              </a:spcBef>
              <a:spcAft>
                <a:spcPct val="0"/>
              </a:spcAft>
              <a:defRPr kern="1200">
                <a:solidFill>
                  <a:schemeClr val="lt1"/>
                </a:solidFill>
                <a:latin typeface="+mn-lt"/>
                <a:ea typeface="+mn-ea"/>
                <a:cs typeface="+mn-cs"/>
              </a:defRPr>
            </a:lvl4pPr>
            <a:lvl5pPr marL="1370965" algn="l" rtl="0" fontAlgn="base">
              <a:spcBef>
                <a:spcPct val="0"/>
              </a:spcBef>
              <a:spcAft>
                <a:spcPct val="0"/>
              </a:spcAft>
              <a:defRPr kern="1200">
                <a:solidFill>
                  <a:schemeClr val="lt1"/>
                </a:solidFill>
                <a:latin typeface="+mn-lt"/>
                <a:ea typeface="+mn-ea"/>
                <a:cs typeface="+mn-cs"/>
              </a:defRPr>
            </a:lvl5pPr>
            <a:lvl6pPr marL="1713865" algn="l" defTabSz="685800" rtl="0" eaLnBrk="1" latinLnBrk="0" hangingPunct="1">
              <a:defRPr kern="1200">
                <a:solidFill>
                  <a:schemeClr val="lt1"/>
                </a:solidFill>
                <a:latin typeface="+mn-lt"/>
                <a:ea typeface="+mn-ea"/>
                <a:cs typeface="+mn-cs"/>
              </a:defRPr>
            </a:lvl6pPr>
            <a:lvl7pPr marL="2056765" algn="l" defTabSz="685800" rtl="0" eaLnBrk="1" latinLnBrk="0" hangingPunct="1">
              <a:defRPr kern="1200">
                <a:solidFill>
                  <a:schemeClr val="lt1"/>
                </a:solidFill>
                <a:latin typeface="+mn-lt"/>
                <a:ea typeface="+mn-ea"/>
                <a:cs typeface="+mn-cs"/>
              </a:defRPr>
            </a:lvl7pPr>
            <a:lvl8pPr marL="2399665" algn="l" defTabSz="685800" rtl="0" eaLnBrk="1" latinLnBrk="0" hangingPunct="1">
              <a:defRPr kern="1200">
                <a:solidFill>
                  <a:schemeClr val="lt1"/>
                </a:solidFill>
                <a:latin typeface="+mn-lt"/>
                <a:ea typeface="+mn-ea"/>
                <a:cs typeface="+mn-cs"/>
              </a:defRPr>
            </a:lvl8pPr>
            <a:lvl9pPr marL="2742565" algn="l" defTabSz="685800" rtl="0" eaLnBrk="1" latinLnBrk="0" hangingPunct="1">
              <a:defRPr kern="1200">
                <a:solidFill>
                  <a:schemeClr val="lt1"/>
                </a:solidFill>
                <a:latin typeface="+mn-lt"/>
                <a:ea typeface="+mn-ea"/>
                <a:cs typeface="+mn-cs"/>
              </a:defRPr>
            </a:lvl9pPr>
          </a:lstStyle>
          <a:p>
            <a:pPr algn="ctr"/>
            <a:r>
              <a:rPr lang="zh-CN" altLang="en-US" sz="1600" b="1" dirty="0">
                <a:solidFill>
                  <a:schemeClr val="bg1"/>
                </a:solidFill>
                <a:latin typeface="微软雅黑" pitchFamily="34" charset="-122"/>
                <a:ea typeface="微软雅黑" pitchFamily="34" charset="-122"/>
                <a:cs typeface="Calibri" panose="020F0502020204030204" pitchFamily="34" charset="0"/>
              </a:rPr>
              <a:t>客户简介</a:t>
            </a:r>
            <a:endParaRPr lang="en-US" altLang="zh-CN" sz="1600" b="1" dirty="0">
              <a:solidFill>
                <a:schemeClr val="bg1"/>
              </a:solidFill>
              <a:latin typeface="微软雅黑" pitchFamily="34" charset="-122"/>
              <a:ea typeface="微软雅黑" pitchFamily="34" charset="-122"/>
              <a:cs typeface="Calibri" panose="020F0502020204030204" pitchFamily="34" charset="0"/>
            </a:endParaRPr>
          </a:p>
        </p:txBody>
      </p:sp>
      <p:pic>
        <p:nvPicPr>
          <p:cNvPr id="21" name="图片 20" descr="托盘存储区图片.JPG"/>
          <p:cNvPicPr>
            <a:picLocks noChangeAspect="1"/>
          </p:cNvPicPr>
          <p:nvPr/>
        </p:nvPicPr>
        <p:blipFill>
          <a:blip r:embed="rId3" cstate="print"/>
          <a:srcRect l="17841" t="42403" r="17101" b="5078"/>
          <a:stretch>
            <a:fillRect/>
          </a:stretch>
        </p:blipFill>
        <p:spPr bwMode="auto">
          <a:xfrm>
            <a:off x="575129" y="1095458"/>
            <a:ext cx="3022545" cy="1839692"/>
          </a:xfrm>
          <a:prstGeom prst="rect">
            <a:avLst/>
          </a:prstGeom>
        </p:spPr>
      </p:pic>
      <p:pic>
        <p:nvPicPr>
          <p:cNvPr id="2" name="图片 1"/>
          <p:cNvPicPr>
            <a:picLocks noChangeAspect="1"/>
          </p:cNvPicPr>
          <p:nvPr/>
        </p:nvPicPr>
        <p:blipFill>
          <a:blip r:embed="rId4"/>
          <a:stretch>
            <a:fillRect/>
          </a:stretch>
        </p:blipFill>
        <p:spPr>
          <a:xfrm>
            <a:off x="575130" y="3265850"/>
            <a:ext cx="5948544" cy="1777949"/>
          </a:xfrm>
          <a:prstGeom prst="rect">
            <a:avLst/>
          </a:prstGeom>
        </p:spPr>
      </p:pic>
      <p:sp>
        <p:nvSpPr>
          <p:cNvPr id="4" name="矩形 3"/>
          <p:cNvSpPr/>
          <p:nvPr/>
        </p:nvSpPr>
        <p:spPr>
          <a:xfrm>
            <a:off x="602905" y="5161491"/>
            <a:ext cx="6095824" cy="584775"/>
          </a:xfrm>
          <a:prstGeom prst="rect">
            <a:avLst/>
          </a:prstGeom>
        </p:spPr>
        <p:txBody>
          <a:bodyPr>
            <a:spAutoFit/>
          </a:bodyPr>
          <a:lstStyle/>
          <a:p>
            <a:r>
              <a:rPr lang="zh-CN" altLang="en-US" sz="1600" dirty="0">
                <a:solidFill>
                  <a:srgbClr val="FF0000"/>
                </a:solidFill>
              </a:rPr>
              <a:t>方案描述：</a:t>
            </a:r>
            <a:endParaRPr lang="en-US" altLang="zh-CN" sz="1600" dirty="0">
              <a:solidFill>
                <a:srgbClr val="FF0000"/>
              </a:solidFill>
            </a:endParaRPr>
          </a:p>
          <a:p>
            <a:r>
              <a:rPr lang="en-US" altLang="zh-CN" sz="1600" dirty="0"/>
              <a:t>XXXX</a:t>
            </a:r>
            <a:endParaRPr lang="zh-CN" altLang="en-US" sz="1600" dirty="0"/>
          </a:p>
        </p:txBody>
      </p:sp>
    </p:spTree>
    <p:extLst>
      <p:ext uri="{BB962C8B-B14F-4D97-AF65-F5344CB8AC3E}">
        <p14:creationId xmlns:p14="http://schemas.microsoft.com/office/powerpoint/2010/main" val="31382119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bwMode="auto">
          <a:xfrm>
            <a:off x="435347" y="101322"/>
            <a:ext cx="11562417" cy="523194"/>
          </a:xfrm>
          <a:prstGeom prst="rect">
            <a:avLst/>
          </a:prstGeom>
        </p:spPr>
        <p:txBody>
          <a:bodyPr wrap="square" lIns="91413" tIns="45707" rIns="91413" bIns="45707">
            <a:spAutoFit/>
          </a:bodyPr>
          <a:lstStyle>
            <a:defPPr>
              <a:defRPr lang="zh-CN"/>
            </a:defPPr>
            <a:lvl1pPr defTabSz="802005" eaLnBrk="0" hangingPunct="0">
              <a:defRPr sz="2800">
                <a:solidFill>
                  <a:srgbClr val="C00000"/>
                </a:solidFill>
                <a:latin typeface="微软雅黑" pitchFamily="34" charset="-122"/>
                <a:ea typeface="微软雅黑" pitchFamily="34" charset="-122"/>
                <a:cs typeface="+mj-cs"/>
              </a:defRPr>
            </a:lvl1pPr>
          </a:lstStyle>
          <a:p>
            <a:pPr defTabSz="801370"/>
            <a:r>
              <a:rPr lang="zh-CN" altLang="en-US" b="1" dirty="0"/>
              <a:t>客户案例介绍</a:t>
            </a:r>
            <a:r>
              <a:rPr lang="en-US" altLang="zh-CN" b="1" dirty="0"/>
              <a:t>2</a:t>
            </a:r>
            <a:endParaRPr lang="zh-CN" altLang="en-US" b="1" dirty="0"/>
          </a:p>
        </p:txBody>
      </p:sp>
      <p:sp>
        <p:nvSpPr>
          <p:cNvPr id="5" name="标题 1"/>
          <p:cNvSpPr txBox="1"/>
          <p:nvPr/>
        </p:nvSpPr>
        <p:spPr>
          <a:xfrm>
            <a:off x="278843" y="198318"/>
            <a:ext cx="11710484" cy="568773"/>
          </a:xfrm>
          <a:prstGeom prst="rect">
            <a:avLst/>
          </a:prstGeom>
        </p:spPr>
        <p:txBody>
          <a:bodyPr>
            <a:no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pPr algn="l"/>
            <a:endParaRPr lang="zh-CN" altLang="en-US" sz="2800" dirty="0">
              <a:solidFill>
                <a:srgbClr val="C00000"/>
              </a:solidFill>
              <a:latin typeface="微软雅黑" pitchFamily="34" charset="-122"/>
            </a:endParaRPr>
          </a:p>
        </p:txBody>
      </p:sp>
      <p:sp>
        <p:nvSpPr>
          <p:cNvPr id="6" name="矩形 5"/>
          <p:cNvSpPr/>
          <p:nvPr/>
        </p:nvSpPr>
        <p:spPr>
          <a:xfrm>
            <a:off x="3650819" y="1092282"/>
            <a:ext cx="2872853" cy="369322"/>
          </a:xfrm>
          <a:prstGeom prst="rect">
            <a:avLst/>
          </a:prstGeom>
        </p:spPr>
        <p:txBody>
          <a:bodyPr wrap="square" lIns="91428" tIns="45715" rIns="91428" bIns="45715">
            <a:spAutoFit/>
          </a:bodyPr>
          <a:lstStyle/>
          <a:p>
            <a:pPr defTabSz="1218565">
              <a:lnSpc>
                <a:spcPct val="150000"/>
              </a:lnSpc>
              <a:spcBef>
                <a:spcPct val="20000"/>
              </a:spcBef>
            </a:pPr>
            <a:r>
              <a:rPr lang="en-US" altLang="zh-CN" sz="1200" dirty="0">
                <a:solidFill>
                  <a:prstClr val="black"/>
                </a:solidFill>
                <a:latin typeface="微软雅黑" pitchFamily="34" charset="-122"/>
                <a:ea typeface="微软雅黑" pitchFamily="34" charset="-122"/>
              </a:rPr>
              <a:t>XXXXXXX</a:t>
            </a:r>
          </a:p>
        </p:txBody>
      </p:sp>
      <p:sp>
        <p:nvSpPr>
          <p:cNvPr id="7" name="副标题 2"/>
          <p:cNvSpPr txBox="1"/>
          <p:nvPr/>
        </p:nvSpPr>
        <p:spPr>
          <a:xfrm>
            <a:off x="6768091" y="1226572"/>
            <a:ext cx="4660593" cy="2115203"/>
          </a:xfrm>
          <a:prstGeom prst="rect">
            <a:avLst/>
          </a:prstGeom>
          <a:solidFill>
            <a:srgbClr val="EAF0F6"/>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zh-CN"/>
            </a:defPPr>
            <a:lvl1pPr marL="179705" indent="-179705" defTabSz="914400" eaLnBrk="0" fontAlgn="auto" hangingPunct="0">
              <a:spcBef>
                <a:spcPts val="0"/>
              </a:spcBef>
              <a:spcAft>
                <a:spcPts val="600"/>
              </a:spcAft>
              <a:buSzPct val="100000"/>
              <a:buFont typeface="Arial" panose="020B0604020202020204" pitchFamily="34" charset="0"/>
              <a:buChar char="•"/>
              <a:defRPr sz="1050">
                <a:solidFill>
                  <a:prstClr val="black">
                    <a:lumMod val="75000"/>
                    <a:lumOff val="25000"/>
                  </a:prstClr>
                </a:solidFill>
                <a:latin typeface="Arial" panose="020B0604020202020204" pitchFamily="34" charset="0"/>
                <a:ea typeface="微软雅黑" pitchFamily="34" charset="-122"/>
                <a:cs typeface="Arial" panose="020B0604020202020204"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sz="1400" dirty="0">
                <a:solidFill>
                  <a:schemeClr val="tx1"/>
                </a:solidFill>
              </a:rPr>
              <a:t>挑战</a:t>
            </a:r>
            <a:r>
              <a:rPr lang="en-US" altLang="zh-CN" sz="1400" dirty="0">
                <a:solidFill>
                  <a:schemeClr val="tx1"/>
                </a:solidFill>
              </a:rPr>
              <a:t>1</a:t>
            </a:r>
          </a:p>
          <a:p>
            <a:r>
              <a:rPr lang="zh-CN" altLang="en-US" sz="1400" dirty="0">
                <a:solidFill>
                  <a:schemeClr val="tx1"/>
                </a:solidFill>
              </a:rPr>
              <a:t>挑战</a:t>
            </a:r>
            <a:r>
              <a:rPr lang="en-US" altLang="zh-CN" sz="1400" dirty="0">
                <a:solidFill>
                  <a:schemeClr val="tx1"/>
                </a:solidFill>
              </a:rPr>
              <a:t>2</a:t>
            </a:r>
          </a:p>
          <a:p>
            <a:r>
              <a:rPr lang="zh-CN" altLang="en-US" sz="1400" dirty="0">
                <a:solidFill>
                  <a:schemeClr val="tx1"/>
                </a:solidFill>
              </a:rPr>
              <a:t>挑战</a:t>
            </a:r>
            <a:r>
              <a:rPr lang="en-US" altLang="zh-CN" sz="1400" dirty="0">
                <a:solidFill>
                  <a:schemeClr val="tx1"/>
                </a:solidFill>
              </a:rPr>
              <a:t>3</a:t>
            </a:r>
          </a:p>
          <a:p>
            <a:r>
              <a:rPr lang="zh-CN" altLang="en-US" sz="1400" dirty="0">
                <a:solidFill>
                  <a:schemeClr val="tx1"/>
                </a:solidFill>
              </a:rPr>
              <a:t>挑战</a:t>
            </a:r>
            <a:r>
              <a:rPr lang="en-US" altLang="zh-CN" sz="1400" dirty="0">
                <a:solidFill>
                  <a:schemeClr val="tx1"/>
                </a:solidFill>
              </a:rPr>
              <a:t>4</a:t>
            </a:r>
            <a:endParaRPr lang="zh-CN" altLang="en-US" sz="1400" dirty="0">
              <a:solidFill>
                <a:schemeClr val="tx1"/>
              </a:solidFill>
            </a:endParaRPr>
          </a:p>
          <a:p>
            <a:pPr marL="0" indent="0">
              <a:buNone/>
            </a:pPr>
            <a:endParaRPr lang="en-US" altLang="zh-CN" sz="1400" dirty="0">
              <a:solidFill>
                <a:schemeClr val="tx1"/>
              </a:solidFill>
            </a:endParaRPr>
          </a:p>
        </p:txBody>
      </p:sp>
      <p:sp>
        <p:nvSpPr>
          <p:cNvPr id="8" name="文本框 7"/>
          <p:cNvSpPr txBox="1"/>
          <p:nvPr/>
        </p:nvSpPr>
        <p:spPr>
          <a:xfrm>
            <a:off x="6774811" y="857575"/>
            <a:ext cx="4653873" cy="369332"/>
          </a:xfrm>
          <a:prstGeom prst="rect">
            <a:avLst/>
          </a:prstGeom>
          <a:solidFill>
            <a:srgbClr val="C00000"/>
          </a:solidFill>
        </p:spPr>
        <p:txBody>
          <a:bodyPr wrap="square" rtlCol="0">
            <a:spAutoFit/>
          </a:bodyPr>
          <a:lstStyle/>
          <a:p>
            <a:r>
              <a:rPr lang="zh-CN" altLang="en-US" b="1" dirty="0">
                <a:solidFill>
                  <a:prstClr val="white"/>
                </a:solidFill>
                <a:latin typeface="微软雅黑" pitchFamily="34" charset="-122"/>
                <a:ea typeface="微软雅黑" pitchFamily="34" charset="-122"/>
              </a:rPr>
              <a:t>业务挑战</a:t>
            </a:r>
            <a:endParaRPr lang="en-US" altLang="zh-CN" b="1" dirty="0">
              <a:solidFill>
                <a:prstClr val="white"/>
              </a:solidFill>
              <a:latin typeface="微软雅黑" pitchFamily="34" charset="-122"/>
              <a:ea typeface="微软雅黑" pitchFamily="34" charset="-122"/>
            </a:endParaRPr>
          </a:p>
        </p:txBody>
      </p:sp>
      <p:sp>
        <p:nvSpPr>
          <p:cNvPr id="9" name="文本框 8"/>
          <p:cNvSpPr txBox="1"/>
          <p:nvPr/>
        </p:nvSpPr>
        <p:spPr>
          <a:xfrm>
            <a:off x="6768089" y="3341775"/>
            <a:ext cx="4660592" cy="369332"/>
          </a:xfrm>
          <a:prstGeom prst="rect">
            <a:avLst/>
          </a:prstGeom>
          <a:solidFill>
            <a:srgbClr val="C00000"/>
          </a:solidFill>
        </p:spPr>
        <p:txBody>
          <a:bodyPr wrap="square" rtlCol="0">
            <a:spAutoFit/>
          </a:bodyPr>
          <a:lstStyle/>
          <a:p>
            <a:r>
              <a:rPr lang="zh-CN" altLang="en-US" b="1" dirty="0">
                <a:solidFill>
                  <a:prstClr val="white"/>
                </a:solidFill>
                <a:latin typeface="微软雅黑" pitchFamily="34" charset="-122"/>
                <a:ea typeface="微软雅黑" pitchFamily="34" charset="-122"/>
              </a:rPr>
              <a:t>解决方案优势与价值</a:t>
            </a:r>
            <a:endParaRPr lang="en-US" altLang="zh-CN" b="1" dirty="0">
              <a:solidFill>
                <a:prstClr val="white"/>
              </a:solidFill>
              <a:latin typeface="微软雅黑" pitchFamily="34" charset="-122"/>
              <a:ea typeface="微软雅黑" pitchFamily="34" charset="-122"/>
            </a:endParaRPr>
          </a:p>
        </p:txBody>
      </p:sp>
      <p:sp>
        <p:nvSpPr>
          <p:cNvPr id="11" name="副标题 2"/>
          <p:cNvSpPr txBox="1"/>
          <p:nvPr/>
        </p:nvSpPr>
        <p:spPr>
          <a:xfrm>
            <a:off x="6768090" y="3710772"/>
            <a:ext cx="4660592" cy="2498565"/>
          </a:xfrm>
          <a:prstGeom prst="rect">
            <a:avLst/>
          </a:prstGeom>
          <a:solidFill>
            <a:srgbClr val="EAF0F6"/>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zh-CN"/>
            </a:defPPr>
            <a:lvl1pPr marL="0" indent="0" defTabSz="914400" eaLnBrk="0" fontAlgn="auto" hangingPunct="0">
              <a:spcBef>
                <a:spcPts val="0"/>
              </a:spcBef>
              <a:spcAft>
                <a:spcPts val="600"/>
              </a:spcAft>
              <a:buSzPct val="100000"/>
              <a:buFont typeface="Arial" panose="020B0604020202020204" pitchFamily="34" charset="0"/>
              <a:buNone/>
              <a:defRPr sz="1050">
                <a:solidFill>
                  <a:prstClr val="black">
                    <a:lumMod val="75000"/>
                    <a:lumOff val="25000"/>
                  </a:prstClr>
                </a:solidFill>
                <a:latin typeface="Arial" panose="020B0604020202020204" pitchFamily="34" charset="0"/>
                <a:ea typeface="微软雅黑" pitchFamily="34" charset="-122"/>
                <a:cs typeface="Arial" panose="020B0604020202020204"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228600" indent="-228600">
              <a:buFont typeface="Arial" panose="020B0604020202020204" pitchFamily="34" charset="0"/>
              <a:buChar char="•"/>
            </a:pPr>
            <a:r>
              <a:rPr lang="zh-CN" altLang="en-US" sz="1400" dirty="0">
                <a:solidFill>
                  <a:schemeClr val="tx1"/>
                </a:solidFill>
              </a:rPr>
              <a:t>价值</a:t>
            </a:r>
            <a:r>
              <a:rPr lang="en-US" altLang="zh-CN" sz="1400" dirty="0">
                <a:solidFill>
                  <a:schemeClr val="tx1"/>
                </a:solidFill>
              </a:rPr>
              <a:t>1</a:t>
            </a:r>
          </a:p>
          <a:p>
            <a:pPr marL="228600" indent="-228600">
              <a:buFont typeface="Arial" panose="020B0604020202020204" pitchFamily="34" charset="0"/>
              <a:buChar char="•"/>
            </a:pPr>
            <a:r>
              <a:rPr lang="zh-CN" altLang="en-US" sz="1400" dirty="0">
                <a:solidFill>
                  <a:schemeClr val="tx1"/>
                </a:solidFill>
              </a:rPr>
              <a:t>价值</a:t>
            </a:r>
            <a:r>
              <a:rPr lang="en-US" altLang="zh-CN" sz="1400" dirty="0">
                <a:solidFill>
                  <a:schemeClr val="tx1"/>
                </a:solidFill>
              </a:rPr>
              <a:t>2</a:t>
            </a:r>
          </a:p>
          <a:p>
            <a:pPr marL="228600" indent="-228600">
              <a:buFont typeface="Arial" panose="020B0604020202020204" pitchFamily="34" charset="0"/>
              <a:buChar char="•"/>
            </a:pPr>
            <a:r>
              <a:rPr lang="zh-CN" altLang="en-US" sz="1400" dirty="0">
                <a:solidFill>
                  <a:schemeClr val="tx1"/>
                </a:solidFill>
              </a:rPr>
              <a:t>价值</a:t>
            </a:r>
            <a:r>
              <a:rPr lang="en-US" altLang="zh-CN" sz="1400" dirty="0">
                <a:solidFill>
                  <a:schemeClr val="tx1"/>
                </a:solidFill>
              </a:rPr>
              <a:t>3</a:t>
            </a:r>
          </a:p>
          <a:p>
            <a:pPr marL="228600" indent="-228600">
              <a:buFont typeface="Arial" panose="020B0604020202020204" pitchFamily="34" charset="0"/>
              <a:buChar char="•"/>
            </a:pPr>
            <a:r>
              <a:rPr lang="zh-CN" altLang="en-US" sz="1400" dirty="0">
                <a:solidFill>
                  <a:schemeClr val="tx1"/>
                </a:solidFill>
              </a:rPr>
              <a:t>价值</a:t>
            </a:r>
            <a:r>
              <a:rPr lang="en-US" altLang="zh-CN" sz="1400" dirty="0">
                <a:solidFill>
                  <a:schemeClr val="tx1"/>
                </a:solidFill>
              </a:rPr>
              <a:t>4</a:t>
            </a:r>
            <a:endParaRPr lang="zh-CN" altLang="en-US" sz="1400" dirty="0">
              <a:solidFill>
                <a:schemeClr val="tx1"/>
              </a:solidFill>
            </a:endParaRPr>
          </a:p>
        </p:txBody>
      </p:sp>
      <p:sp>
        <p:nvSpPr>
          <p:cNvPr id="19" name="圆角矩形 18"/>
          <p:cNvSpPr/>
          <p:nvPr/>
        </p:nvSpPr>
        <p:spPr>
          <a:xfrm>
            <a:off x="3650818" y="728648"/>
            <a:ext cx="1081359" cy="359936"/>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0" tIns="45701" rIns="91400" bIns="45701"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342900" algn="l" rtl="0" fontAlgn="base">
              <a:spcBef>
                <a:spcPct val="0"/>
              </a:spcBef>
              <a:spcAft>
                <a:spcPct val="0"/>
              </a:spcAft>
              <a:defRPr kern="1200">
                <a:solidFill>
                  <a:schemeClr val="lt1"/>
                </a:solidFill>
                <a:latin typeface="+mn-lt"/>
                <a:ea typeface="+mn-ea"/>
                <a:cs typeface="+mn-cs"/>
              </a:defRPr>
            </a:lvl2pPr>
            <a:lvl3pPr marL="685800" algn="l" rtl="0" fontAlgn="base">
              <a:spcBef>
                <a:spcPct val="0"/>
              </a:spcBef>
              <a:spcAft>
                <a:spcPct val="0"/>
              </a:spcAft>
              <a:defRPr kern="1200">
                <a:solidFill>
                  <a:schemeClr val="lt1"/>
                </a:solidFill>
                <a:latin typeface="+mn-lt"/>
                <a:ea typeface="+mn-ea"/>
                <a:cs typeface="+mn-cs"/>
              </a:defRPr>
            </a:lvl3pPr>
            <a:lvl4pPr marL="1028700" algn="l" rtl="0" fontAlgn="base">
              <a:spcBef>
                <a:spcPct val="0"/>
              </a:spcBef>
              <a:spcAft>
                <a:spcPct val="0"/>
              </a:spcAft>
              <a:defRPr kern="1200">
                <a:solidFill>
                  <a:schemeClr val="lt1"/>
                </a:solidFill>
                <a:latin typeface="+mn-lt"/>
                <a:ea typeface="+mn-ea"/>
                <a:cs typeface="+mn-cs"/>
              </a:defRPr>
            </a:lvl4pPr>
            <a:lvl5pPr marL="1370965" algn="l" rtl="0" fontAlgn="base">
              <a:spcBef>
                <a:spcPct val="0"/>
              </a:spcBef>
              <a:spcAft>
                <a:spcPct val="0"/>
              </a:spcAft>
              <a:defRPr kern="1200">
                <a:solidFill>
                  <a:schemeClr val="lt1"/>
                </a:solidFill>
                <a:latin typeface="+mn-lt"/>
                <a:ea typeface="+mn-ea"/>
                <a:cs typeface="+mn-cs"/>
              </a:defRPr>
            </a:lvl5pPr>
            <a:lvl6pPr marL="1713865" algn="l" defTabSz="685800" rtl="0" eaLnBrk="1" latinLnBrk="0" hangingPunct="1">
              <a:defRPr kern="1200">
                <a:solidFill>
                  <a:schemeClr val="lt1"/>
                </a:solidFill>
                <a:latin typeface="+mn-lt"/>
                <a:ea typeface="+mn-ea"/>
                <a:cs typeface="+mn-cs"/>
              </a:defRPr>
            </a:lvl6pPr>
            <a:lvl7pPr marL="2056765" algn="l" defTabSz="685800" rtl="0" eaLnBrk="1" latinLnBrk="0" hangingPunct="1">
              <a:defRPr kern="1200">
                <a:solidFill>
                  <a:schemeClr val="lt1"/>
                </a:solidFill>
                <a:latin typeface="+mn-lt"/>
                <a:ea typeface="+mn-ea"/>
                <a:cs typeface="+mn-cs"/>
              </a:defRPr>
            </a:lvl7pPr>
            <a:lvl8pPr marL="2399665" algn="l" defTabSz="685800" rtl="0" eaLnBrk="1" latinLnBrk="0" hangingPunct="1">
              <a:defRPr kern="1200">
                <a:solidFill>
                  <a:schemeClr val="lt1"/>
                </a:solidFill>
                <a:latin typeface="+mn-lt"/>
                <a:ea typeface="+mn-ea"/>
                <a:cs typeface="+mn-cs"/>
              </a:defRPr>
            </a:lvl8pPr>
            <a:lvl9pPr marL="2742565" algn="l" defTabSz="685800" rtl="0" eaLnBrk="1" latinLnBrk="0" hangingPunct="1">
              <a:defRPr kern="1200">
                <a:solidFill>
                  <a:schemeClr val="lt1"/>
                </a:solidFill>
                <a:latin typeface="+mn-lt"/>
                <a:ea typeface="+mn-ea"/>
                <a:cs typeface="+mn-cs"/>
              </a:defRPr>
            </a:lvl9pPr>
          </a:lstStyle>
          <a:p>
            <a:pPr algn="ctr"/>
            <a:r>
              <a:rPr lang="zh-CN" altLang="en-US" sz="1600" b="1" dirty="0">
                <a:solidFill>
                  <a:schemeClr val="bg1"/>
                </a:solidFill>
                <a:latin typeface="微软雅黑" pitchFamily="34" charset="-122"/>
                <a:ea typeface="微软雅黑" pitchFamily="34" charset="-122"/>
                <a:cs typeface="Calibri" panose="020F0502020204030204" pitchFamily="34" charset="0"/>
              </a:rPr>
              <a:t>客户简介</a:t>
            </a:r>
            <a:endParaRPr lang="en-US" altLang="zh-CN" sz="1600" b="1" dirty="0">
              <a:solidFill>
                <a:schemeClr val="bg1"/>
              </a:solidFill>
              <a:latin typeface="微软雅黑" pitchFamily="34" charset="-122"/>
              <a:ea typeface="微软雅黑" pitchFamily="34" charset="-122"/>
              <a:cs typeface="Calibri" panose="020F0502020204030204" pitchFamily="34" charset="0"/>
            </a:endParaRPr>
          </a:p>
        </p:txBody>
      </p:sp>
      <p:pic>
        <p:nvPicPr>
          <p:cNvPr id="21" name="图片 20" descr="托盘存储区图片.JPG"/>
          <p:cNvPicPr>
            <a:picLocks noChangeAspect="1"/>
          </p:cNvPicPr>
          <p:nvPr/>
        </p:nvPicPr>
        <p:blipFill>
          <a:blip r:embed="rId3" cstate="print"/>
          <a:srcRect l="17841" t="42403" r="17101" b="5078"/>
          <a:stretch>
            <a:fillRect/>
          </a:stretch>
        </p:blipFill>
        <p:spPr bwMode="auto">
          <a:xfrm>
            <a:off x="575129" y="1095458"/>
            <a:ext cx="3022545" cy="1839692"/>
          </a:xfrm>
          <a:prstGeom prst="rect">
            <a:avLst/>
          </a:prstGeom>
        </p:spPr>
      </p:pic>
      <p:pic>
        <p:nvPicPr>
          <p:cNvPr id="2" name="图片 1"/>
          <p:cNvPicPr>
            <a:picLocks noChangeAspect="1"/>
          </p:cNvPicPr>
          <p:nvPr/>
        </p:nvPicPr>
        <p:blipFill>
          <a:blip r:embed="rId4"/>
          <a:stretch>
            <a:fillRect/>
          </a:stretch>
        </p:blipFill>
        <p:spPr>
          <a:xfrm>
            <a:off x="575130" y="3265850"/>
            <a:ext cx="5948544" cy="1777949"/>
          </a:xfrm>
          <a:prstGeom prst="rect">
            <a:avLst/>
          </a:prstGeom>
        </p:spPr>
      </p:pic>
      <p:sp>
        <p:nvSpPr>
          <p:cNvPr id="4" name="矩形 3"/>
          <p:cNvSpPr/>
          <p:nvPr/>
        </p:nvSpPr>
        <p:spPr>
          <a:xfrm>
            <a:off x="602905" y="5161491"/>
            <a:ext cx="6095824" cy="584775"/>
          </a:xfrm>
          <a:prstGeom prst="rect">
            <a:avLst/>
          </a:prstGeom>
        </p:spPr>
        <p:txBody>
          <a:bodyPr>
            <a:spAutoFit/>
          </a:bodyPr>
          <a:lstStyle/>
          <a:p>
            <a:r>
              <a:rPr lang="zh-CN" altLang="en-US" sz="1600" dirty="0">
                <a:solidFill>
                  <a:srgbClr val="FF0000"/>
                </a:solidFill>
              </a:rPr>
              <a:t>方案描述：</a:t>
            </a:r>
            <a:endParaRPr lang="en-US" altLang="zh-CN" sz="1600" dirty="0">
              <a:solidFill>
                <a:srgbClr val="FF0000"/>
              </a:solidFill>
            </a:endParaRPr>
          </a:p>
          <a:p>
            <a:r>
              <a:rPr lang="en-US" altLang="zh-CN" sz="1600" dirty="0"/>
              <a:t>XXXX</a:t>
            </a:r>
            <a:endParaRPr lang="zh-CN" altLang="en-US" sz="1600" dirty="0"/>
          </a:p>
        </p:txBody>
      </p:sp>
    </p:spTree>
    <p:extLst>
      <p:ext uri="{BB962C8B-B14F-4D97-AF65-F5344CB8AC3E}">
        <p14:creationId xmlns:p14="http://schemas.microsoft.com/office/powerpoint/2010/main" val="11796091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348709" y="51344"/>
            <a:ext cx="11848053" cy="77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38" tIns="39019" rIns="78038" bIns="39019" numCol="1" anchor="ctr" anchorCtr="0" compatLnSpc="1"/>
          <a:lstStyle>
            <a:lvl1pPr algn="l" defTabSz="776605" rtl="0" eaLnBrk="0" fontAlgn="base" hangingPunct="0">
              <a:spcBef>
                <a:spcPct val="0"/>
              </a:spcBef>
              <a:spcAft>
                <a:spcPct val="0"/>
              </a:spcAft>
              <a:defRPr sz="3000" b="1">
                <a:solidFill>
                  <a:srgbClr val="990000"/>
                </a:solidFill>
                <a:latin typeface="+mj-lt"/>
                <a:ea typeface="+mj-ea"/>
                <a:cs typeface="+mj-cs"/>
              </a:defRPr>
            </a:lvl1pPr>
            <a:lvl2pPr algn="l" defTabSz="776605" rtl="0" eaLnBrk="0" fontAlgn="base" hangingPunct="0">
              <a:spcBef>
                <a:spcPct val="0"/>
              </a:spcBef>
              <a:spcAft>
                <a:spcPct val="0"/>
              </a:spcAft>
              <a:defRPr sz="3000" b="1">
                <a:solidFill>
                  <a:srgbClr val="990000"/>
                </a:solidFill>
                <a:latin typeface="Arial" panose="020B0604020202020204" pitchFamily="34" charset="0"/>
                <a:ea typeface="宋体" pitchFamily="2" charset="-122"/>
              </a:defRPr>
            </a:lvl2pPr>
            <a:lvl3pPr algn="l" defTabSz="776605" rtl="0" eaLnBrk="0" fontAlgn="base" hangingPunct="0">
              <a:spcBef>
                <a:spcPct val="0"/>
              </a:spcBef>
              <a:spcAft>
                <a:spcPct val="0"/>
              </a:spcAft>
              <a:defRPr sz="3000" b="1">
                <a:solidFill>
                  <a:srgbClr val="990000"/>
                </a:solidFill>
                <a:latin typeface="Arial" panose="020B0604020202020204" pitchFamily="34" charset="0"/>
                <a:ea typeface="宋体" pitchFamily="2" charset="-122"/>
              </a:defRPr>
            </a:lvl3pPr>
            <a:lvl4pPr algn="l" defTabSz="776605" rtl="0" eaLnBrk="0" fontAlgn="base" hangingPunct="0">
              <a:spcBef>
                <a:spcPct val="0"/>
              </a:spcBef>
              <a:spcAft>
                <a:spcPct val="0"/>
              </a:spcAft>
              <a:defRPr sz="3000" b="1">
                <a:solidFill>
                  <a:srgbClr val="990000"/>
                </a:solidFill>
                <a:latin typeface="Arial" panose="020B0604020202020204" pitchFamily="34" charset="0"/>
                <a:ea typeface="宋体" pitchFamily="2" charset="-122"/>
              </a:defRPr>
            </a:lvl4pPr>
            <a:lvl5pPr algn="l" defTabSz="776605" rtl="0" eaLnBrk="0" fontAlgn="base" hangingPunct="0">
              <a:spcBef>
                <a:spcPct val="0"/>
              </a:spcBef>
              <a:spcAft>
                <a:spcPct val="0"/>
              </a:spcAft>
              <a:defRPr sz="3000" b="1">
                <a:solidFill>
                  <a:srgbClr val="990000"/>
                </a:solidFill>
                <a:latin typeface="Arial" panose="020B0604020202020204" pitchFamily="34" charset="0"/>
                <a:ea typeface="宋体" pitchFamily="2" charset="-122"/>
              </a:defRPr>
            </a:lvl5pPr>
            <a:lvl6pPr marL="455930" algn="l" defTabSz="782320" rtl="0" fontAlgn="base">
              <a:spcBef>
                <a:spcPct val="0"/>
              </a:spcBef>
              <a:spcAft>
                <a:spcPct val="0"/>
              </a:spcAft>
              <a:defRPr sz="3000" b="1">
                <a:solidFill>
                  <a:srgbClr val="990000"/>
                </a:solidFill>
                <a:latin typeface="Arial" panose="020B0604020202020204" pitchFamily="34" charset="0"/>
                <a:ea typeface="宋体" pitchFamily="2" charset="-122"/>
              </a:defRPr>
            </a:lvl6pPr>
            <a:lvl7pPr marL="912495" algn="l" defTabSz="782320" rtl="0" fontAlgn="base">
              <a:spcBef>
                <a:spcPct val="0"/>
              </a:spcBef>
              <a:spcAft>
                <a:spcPct val="0"/>
              </a:spcAft>
              <a:defRPr sz="3000" b="1">
                <a:solidFill>
                  <a:srgbClr val="990000"/>
                </a:solidFill>
                <a:latin typeface="Arial" panose="020B0604020202020204" pitchFamily="34" charset="0"/>
                <a:ea typeface="宋体" pitchFamily="2" charset="-122"/>
              </a:defRPr>
            </a:lvl7pPr>
            <a:lvl8pPr marL="1368425" algn="l" defTabSz="782320" rtl="0" fontAlgn="base">
              <a:spcBef>
                <a:spcPct val="0"/>
              </a:spcBef>
              <a:spcAft>
                <a:spcPct val="0"/>
              </a:spcAft>
              <a:defRPr sz="3000" b="1">
                <a:solidFill>
                  <a:srgbClr val="990000"/>
                </a:solidFill>
                <a:latin typeface="Arial" panose="020B0604020202020204" pitchFamily="34" charset="0"/>
                <a:ea typeface="宋体" pitchFamily="2" charset="-122"/>
              </a:defRPr>
            </a:lvl8pPr>
            <a:lvl9pPr marL="1824990" algn="l" defTabSz="782320" rtl="0" fontAlgn="base">
              <a:spcBef>
                <a:spcPct val="0"/>
              </a:spcBef>
              <a:spcAft>
                <a:spcPct val="0"/>
              </a:spcAft>
              <a:defRPr sz="3000" b="1">
                <a:solidFill>
                  <a:srgbClr val="990000"/>
                </a:solidFill>
                <a:latin typeface="Arial" panose="020B0604020202020204" pitchFamily="34" charset="0"/>
                <a:ea typeface="宋体" pitchFamily="2" charset="-122"/>
              </a:defRPr>
            </a:lvl9pPr>
          </a:lstStyle>
          <a:p>
            <a:pPr>
              <a:spcAft>
                <a:spcPts val="0"/>
              </a:spcAft>
              <a:defRPr/>
            </a:pPr>
            <a:r>
              <a:rPr lang="zh-CN" altLang="en-US" sz="2800" dirty="0">
                <a:solidFill>
                  <a:srgbClr val="C00000"/>
                </a:solidFill>
                <a:latin typeface="微软雅黑" panose="020B0503020204020204" pitchFamily="34" charset="-122"/>
                <a:ea typeface="微软雅黑" panose="020B0503020204020204" pitchFamily="34" charset="-122"/>
              </a:rPr>
              <a:t>解决方案拓展策略和商业目标：</a:t>
            </a:r>
            <a:r>
              <a:rPr lang="zh-CN" altLang="en-US" sz="2000" dirty="0">
                <a:solidFill>
                  <a:srgbClr val="C00000"/>
                </a:solidFill>
                <a:latin typeface="微软雅黑" panose="020B0503020204020204" pitchFamily="34" charset="-122"/>
                <a:ea typeface="微软雅黑" panose="020B0503020204020204" pitchFamily="34" charset="-122"/>
              </a:rPr>
              <a:t>实现</a:t>
            </a:r>
            <a:r>
              <a:rPr lang="en-US" altLang="zh-CN" sz="2000" dirty="0">
                <a:solidFill>
                  <a:srgbClr val="C00000"/>
                </a:solidFill>
                <a:latin typeface="微软雅黑" panose="020B0503020204020204" pitchFamily="34" charset="-122"/>
                <a:ea typeface="微软雅黑" panose="020B0503020204020204" pitchFamily="34" charset="-122"/>
              </a:rPr>
              <a:t>GMV xx</a:t>
            </a:r>
            <a:r>
              <a:rPr lang="zh-CN" altLang="en-US" sz="2000" dirty="0">
                <a:solidFill>
                  <a:srgbClr val="C00000"/>
                </a:solidFill>
                <a:latin typeface="微软雅黑" panose="020B0503020204020204" pitchFamily="34" charset="-122"/>
                <a:ea typeface="微软雅黑" panose="020B0503020204020204" pitchFamily="34" charset="-122"/>
              </a:rPr>
              <a:t>万</a:t>
            </a:r>
            <a:r>
              <a:rPr lang="en-US" altLang="zh-CN" sz="2000" dirty="0">
                <a:solidFill>
                  <a:srgbClr val="C00000"/>
                </a:solidFill>
                <a:latin typeface="微软雅黑" panose="020B0503020204020204" pitchFamily="34" charset="-122"/>
                <a:ea typeface="微软雅黑" panose="020B0503020204020204" pitchFamily="34" charset="-122"/>
              </a:rPr>
              <a:t>RMB</a:t>
            </a:r>
            <a:r>
              <a:rPr lang="zh-CN" altLang="en-US" sz="2000" dirty="0">
                <a:solidFill>
                  <a:srgbClr val="C00000"/>
                </a:solidFill>
                <a:latin typeface="微软雅黑" panose="020B0503020204020204" pitchFamily="34" charset="-122"/>
                <a:ea typeface="微软雅黑" panose="020B0503020204020204" pitchFamily="34" charset="-122"/>
              </a:rPr>
              <a:t>，带动</a:t>
            </a:r>
            <a:r>
              <a:rPr lang="zh-CN" altLang="en-US" sz="20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云资源</a:t>
            </a:r>
            <a:r>
              <a:rPr lang="zh-CN" altLang="en-US" sz="2000" dirty="0">
                <a:solidFill>
                  <a:srgbClr val="C00000"/>
                </a:solidFill>
                <a:latin typeface="微软雅黑" panose="020B0503020204020204" pitchFamily="34" charset="-122"/>
                <a:ea typeface="微软雅黑" panose="020B0503020204020204" pitchFamily="34" charset="-122"/>
              </a:rPr>
              <a:t>收入</a:t>
            </a:r>
            <a:r>
              <a:rPr lang="en-US" altLang="zh-CN" sz="2000" dirty="0">
                <a:solidFill>
                  <a:srgbClr val="C00000"/>
                </a:solidFill>
                <a:latin typeface="微软雅黑" panose="020B0503020204020204" pitchFamily="34" charset="-122"/>
                <a:ea typeface="微软雅黑" panose="020B0503020204020204" pitchFamily="34" charset="-122"/>
              </a:rPr>
              <a:t>xx</a:t>
            </a:r>
            <a:r>
              <a:rPr lang="zh-CN" altLang="en-US" sz="2000" dirty="0">
                <a:solidFill>
                  <a:srgbClr val="C00000"/>
                </a:solidFill>
                <a:latin typeface="微软雅黑" panose="020B0503020204020204" pitchFamily="34" charset="-122"/>
                <a:ea typeface="微软雅黑" panose="020B0503020204020204" pitchFamily="34" charset="-122"/>
              </a:rPr>
              <a:t>万</a:t>
            </a:r>
            <a:r>
              <a:rPr lang="en-US" altLang="zh-CN" sz="2000" dirty="0">
                <a:solidFill>
                  <a:srgbClr val="C00000"/>
                </a:solidFill>
                <a:latin typeface="微软雅黑" panose="020B0503020204020204" pitchFamily="34" charset="-122"/>
                <a:ea typeface="微软雅黑" panose="020B0503020204020204" pitchFamily="34" charset="-122"/>
              </a:rPr>
              <a:t>RMB </a:t>
            </a:r>
            <a:endParaRPr lang="zh-CN" altLang="zh-CN" sz="2800" dirty="0">
              <a:solidFill>
                <a:srgbClr val="C0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224366494"/>
              </p:ext>
            </p:extLst>
          </p:nvPr>
        </p:nvGraphicFramePr>
        <p:xfrm>
          <a:off x="305766" y="1729068"/>
          <a:ext cx="11512363" cy="1430719"/>
        </p:xfrm>
        <a:graphic>
          <a:graphicData uri="http://schemas.openxmlformats.org/drawingml/2006/table">
            <a:tbl>
              <a:tblPr firstRow="1" bandRow="1"/>
              <a:tblGrid>
                <a:gridCol w="11512363">
                  <a:extLst>
                    <a:ext uri="{9D8B030D-6E8A-4147-A177-3AD203B41FA5}">
                      <a16:colId xmlns:a16="http://schemas.microsoft.com/office/drawing/2014/main" val="20000"/>
                    </a:ext>
                  </a:extLst>
                </a:gridCol>
              </a:tblGrid>
              <a:tr h="241377">
                <a:tc>
                  <a:txBody>
                    <a:bodyPr/>
                    <a:lstStyle>
                      <a:lvl1pPr marL="0" algn="l" defTabSz="914400" rtl="0" eaLnBrk="1" latinLnBrk="0" hangingPunct="1">
                        <a:defRPr sz="1800" b="1" kern="1200">
                          <a:solidFill>
                            <a:schemeClr val="lt1"/>
                          </a:solidFill>
                          <a:latin typeface="Calibri" panose="020F0502020204030204"/>
                          <a:ea typeface="华文细黑" panose="02010600040101010101" pitchFamily="2" charset="-122"/>
                          <a:cs typeface="宋体"/>
                        </a:defRPr>
                      </a:lvl1pPr>
                      <a:lvl2pPr marL="457200" algn="l" defTabSz="914400" rtl="0" eaLnBrk="1" latinLnBrk="0" hangingPunct="1">
                        <a:defRPr sz="1800" b="1" kern="1200">
                          <a:solidFill>
                            <a:schemeClr val="lt1"/>
                          </a:solidFill>
                          <a:latin typeface="Calibri" panose="020F0502020204030204"/>
                          <a:ea typeface="华文细黑" panose="02010600040101010101" pitchFamily="2" charset="-122"/>
                          <a:cs typeface="宋体"/>
                        </a:defRPr>
                      </a:lvl2pPr>
                      <a:lvl3pPr marL="914400" algn="l" defTabSz="914400" rtl="0" eaLnBrk="1" latinLnBrk="0" hangingPunct="1">
                        <a:defRPr sz="1800" b="1" kern="1200">
                          <a:solidFill>
                            <a:schemeClr val="lt1"/>
                          </a:solidFill>
                          <a:latin typeface="Calibri" panose="020F0502020204030204"/>
                          <a:ea typeface="华文细黑" panose="02010600040101010101" pitchFamily="2" charset="-122"/>
                          <a:cs typeface="宋体"/>
                        </a:defRPr>
                      </a:lvl3pPr>
                      <a:lvl4pPr marL="1371600" algn="l" defTabSz="914400" rtl="0" eaLnBrk="1" latinLnBrk="0" hangingPunct="1">
                        <a:defRPr sz="1800" b="1" kern="1200">
                          <a:solidFill>
                            <a:schemeClr val="lt1"/>
                          </a:solidFill>
                          <a:latin typeface="Calibri" panose="020F0502020204030204"/>
                          <a:ea typeface="华文细黑" panose="02010600040101010101" pitchFamily="2" charset="-122"/>
                          <a:cs typeface="宋体"/>
                        </a:defRPr>
                      </a:lvl4pPr>
                      <a:lvl5pPr marL="1828800" algn="l" defTabSz="914400" rtl="0" eaLnBrk="1" latinLnBrk="0" hangingPunct="1">
                        <a:defRPr sz="1800" b="1" kern="1200">
                          <a:solidFill>
                            <a:schemeClr val="lt1"/>
                          </a:solidFill>
                          <a:latin typeface="Calibri" panose="020F0502020204030204"/>
                          <a:ea typeface="华文细黑" panose="02010600040101010101" pitchFamily="2" charset="-122"/>
                          <a:cs typeface="宋体"/>
                        </a:defRPr>
                      </a:lvl5pPr>
                      <a:lvl6pPr marL="2286000" algn="l" defTabSz="914400" rtl="0" eaLnBrk="1" latinLnBrk="0" hangingPunct="1">
                        <a:defRPr sz="1800" b="1" kern="1200">
                          <a:solidFill>
                            <a:schemeClr val="lt1"/>
                          </a:solidFill>
                          <a:latin typeface="Calibri" panose="020F0502020204030204"/>
                          <a:ea typeface="华文细黑" panose="02010600040101010101" pitchFamily="2" charset="-122"/>
                          <a:cs typeface="宋体"/>
                        </a:defRPr>
                      </a:lvl6pPr>
                      <a:lvl7pPr marL="2743200" algn="l" defTabSz="914400" rtl="0" eaLnBrk="1" latinLnBrk="0" hangingPunct="1">
                        <a:defRPr sz="1800" b="1" kern="1200">
                          <a:solidFill>
                            <a:schemeClr val="lt1"/>
                          </a:solidFill>
                          <a:latin typeface="Calibri" panose="020F0502020204030204"/>
                          <a:ea typeface="华文细黑" panose="02010600040101010101" pitchFamily="2" charset="-122"/>
                          <a:cs typeface="宋体"/>
                        </a:defRPr>
                      </a:lvl7pPr>
                      <a:lvl8pPr marL="3200400" algn="l" defTabSz="914400" rtl="0" eaLnBrk="1" latinLnBrk="0" hangingPunct="1">
                        <a:defRPr sz="1800" b="1" kern="1200">
                          <a:solidFill>
                            <a:schemeClr val="lt1"/>
                          </a:solidFill>
                          <a:latin typeface="Calibri" panose="020F0502020204030204"/>
                          <a:ea typeface="华文细黑" panose="02010600040101010101" pitchFamily="2" charset="-122"/>
                          <a:cs typeface="宋体"/>
                        </a:defRPr>
                      </a:lvl8pPr>
                      <a:lvl9pPr marL="3657600" algn="l" defTabSz="914400" rtl="0" eaLnBrk="1" latinLnBrk="0" hangingPunct="1">
                        <a:defRPr sz="1800" b="1" kern="1200">
                          <a:solidFill>
                            <a:schemeClr val="lt1"/>
                          </a:solidFill>
                          <a:latin typeface="Calibri" panose="020F0502020204030204"/>
                          <a:ea typeface="华文细黑" panose="02010600040101010101" pitchFamily="2" charset="-122"/>
                          <a:cs typeface="宋体"/>
                        </a:defRPr>
                      </a:lvl9pPr>
                    </a:lstStyle>
                    <a:p>
                      <a:pPr algn="ctr"/>
                      <a:r>
                        <a:rPr lang="zh-CN" altLang="en-US" sz="1200" dirty="0">
                          <a:solidFill>
                            <a:schemeClr val="tx1"/>
                          </a:solidFill>
                          <a:latin typeface="微软雅黑" panose="020B0503020204020204" pitchFamily="34" charset="-122"/>
                          <a:ea typeface="微软雅黑" panose="020B0503020204020204" pitchFamily="34" charset="-122"/>
                        </a:rPr>
                        <a:t>策略及打法</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7528">
                <a:tc>
                  <a:txBody>
                    <a:bodyPr/>
                    <a:lstStyle>
                      <a:lvl1pPr marL="0" algn="l" defTabSz="914400" rtl="0" eaLnBrk="1" latinLnBrk="0" hangingPunct="1">
                        <a:defRPr sz="1800" kern="1200">
                          <a:solidFill>
                            <a:schemeClr val="dk1"/>
                          </a:solidFill>
                          <a:latin typeface="Calibri" panose="020F0502020204030204"/>
                          <a:ea typeface="华文细黑" panose="02010600040101010101" pitchFamily="2" charset="-122"/>
                          <a:cs typeface="宋体"/>
                        </a:defRPr>
                      </a:lvl1pPr>
                      <a:lvl2pPr marL="457200" algn="l" defTabSz="914400" rtl="0" eaLnBrk="1" latinLnBrk="0" hangingPunct="1">
                        <a:defRPr sz="1800" kern="1200">
                          <a:solidFill>
                            <a:schemeClr val="dk1"/>
                          </a:solidFill>
                          <a:latin typeface="Calibri" panose="020F0502020204030204"/>
                          <a:ea typeface="华文细黑" panose="02010600040101010101" pitchFamily="2" charset="-122"/>
                          <a:cs typeface="宋体"/>
                        </a:defRPr>
                      </a:lvl2pPr>
                      <a:lvl3pPr marL="914400" algn="l" defTabSz="914400" rtl="0" eaLnBrk="1" latinLnBrk="0" hangingPunct="1">
                        <a:defRPr sz="1800" kern="1200">
                          <a:solidFill>
                            <a:schemeClr val="dk1"/>
                          </a:solidFill>
                          <a:latin typeface="Calibri" panose="020F0502020204030204"/>
                          <a:ea typeface="华文细黑" panose="02010600040101010101" pitchFamily="2" charset="-122"/>
                          <a:cs typeface="宋体"/>
                        </a:defRPr>
                      </a:lvl3pPr>
                      <a:lvl4pPr marL="1371600" algn="l" defTabSz="914400" rtl="0" eaLnBrk="1" latinLnBrk="0" hangingPunct="1">
                        <a:defRPr sz="1800" kern="1200">
                          <a:solidFill>
                            <a:schemeClr val="dk1"/>
                          </a:solidFill>
                          <a:latin typeface="Calibri" panose="020F0502020204030204"/>
                          <a:ea typeface="华文细黑" panose="02010600040101010101" pitchFamily="2" charset="-122"/>
                          <a:cs typeface="宋体"/>
                        </a:defRPr>
                      </a:lvl4pPr>
                      <a:lvl5pPr marL="1828800" algn="l" defTabSz="914400" rtl="0" eaLnBrk="1" latinLnBrk="0" hangingPunct="1">
                        <a:defRPr sz="1800" kern="1200">
                          <a:solidFill>
                            <a:schemeClr val="dk1"/>
                          </a:solidFill>
                          <a:latin typeface="Calibri" panose="020F0502020204030204"/>
                          <a:ea typeface="华文细黑" panose="02010600040101010101" pitchFamily="2" charset="-122"/>
                          <a:cs typeface="宋体"/>
                        </a:defRPr>
                      </a:lvl5pPr>
                      <a:lvl6pPr marL="2286000" algn="l" defTabSz="914400" rtl="0" eaLnBrk="1" latinLnBrk="0" hangingPunct="1">
                        <a:defRPr sz="1800" kern="1200">
                          <a:solidFill>
                            <a:schemeClr val="dk1"/>
                          </a:solidFill>
                          <a:latin typeface="Calibri" panose="020F0502020204030204"/>
                          <a:ea typeface="华文细黑" panose="02010600040101010101" pitchFamily="2" charset="-122"/>
                          <a:cs typeface="宋体"/>
                        </a:defRPr>
                      </a:lvl6pPr>
                      <a:lvl7pPr marL="2743200" algn="l" defTabSz="914400" rtl="0" eaLnBrk="1" latinLnBrk="0" hangingPunct="1">
                        <a:defRPr sz="1800" kern="1200">
                          <a:solidFill>
                            <a:schemeClr val="dk1"/>
                          </a:solidFill>
                          <a:latin typeface="Calibri" panose="020F0502020204030204"/>
                          <a:ea typeface="华文细黑" panose="02010600040101010101" pitchFamily="2" charset="-122"/>
                          <a:cs typeface="宋体"/>
                        </a:defRPr>
                      </a:lvl7pPr>
                      <a:lvl8pPr marL="3200400" algn="l" defTabSz="914400" rtl="0" eaLnBrk="1" latinLnBrk="0" hangingPunct="1">
                        <a:defRPr sz="1800" kern="1200">
                          <a:solidFill>
                            <a:schemeClr val="dk1"/>
                          </a:solidFill>
                          <a:latin typeface="Calibri" panose="020F0502020204030204"/>
                          <a:ea typeface="华文细黑" panose="02010600040101010101" pitchFamily="2" charset="-122"/>
                          <a:cs typeface="宋体"/>
                        </a:defRPr>
                      </a:lvl8pPr>
                      <a:lvl9pPr marL="3657600" algn="l" defTabSz="914400" rtl="0" eaLnBrk="1" latinLnBrk="0" hangingPunct="1">
                        <a:defRPr sz="1800" kern="1200">
                          <a:solidFill>
                            <a:schemeClr val="dk1"/>
                          </a:solidFill>
                          <a:latin typeface="Calibri" panose="020F0502020204030204"/>
                          <a:ea typeface="华文细黑" panose="02010600040101010101" pitchFamily="2" charset="-122"/>
                          <a:cs typeface="宋体"/>
                        </a:defRPr>
                      </a:lvl9pPr>
                    </a:lstStyle>
                    <a:p>
                      <a:pPr marL="171450" indent="-171450">
                        <a:lnSpc>
                          <a:spcPct val="150000"/>
                        </a:lnSpc>
                        <a:buFont typeface="Arial" panose="020B0604020202020204" pitchFamily="34" charset="0"/>
                        <a:buChar char="•"/>
                      </a:pPr>
                      <a:r>
                        <a:rPr lang="zh-CN" altLang="en-US" sz="1200" b="1" i="0" dirty="0">
                          <a:latin typeface="微软雅黑" panose="020B0503020204020204" pitchFamily="34" charset="-122"/>
                          <a:ea typeface="微软雅黑" panose="020B0503020204020204" pitchFamily="34" charset="-122"/>
                        </a:rPr>
                        <a:t>标杆落地：</a:t>
                      </a:r>
                      <a:r>
                        <a:rPr lang="en-US" altLang="zh-CN" sz="1200" b="0" i="0" dirty="0">
                          <a:latin typeface="微软雅黑" panose="020B0503020204020204" pitchFamily="34" charset="-122"/>
                          <a:ea typeface="微软雅黑" panose="020B0503020204020204" pitchFamily="34" charset="-122"/>
                        </a:rPr>
                        <a:t>xx</a:t>
                      </a:r>
                      <a:r>
                        <a:rPr lang="zh-CN" altLang="en-US" sz="1200" b="0" i="0" dirty="0">
                          <a:latin typeface="微软雅黑" panose="020B0503020204020204" pitchFamily="34" charset="-122"/>
                          <a:ea typeface="微软雅黑" panose="020B0503020204020204" pitchFamily="34" charset="-122"/>
                        </a:rPr>
                        <a:t>项目</a:t>
                      </a:r>
                      <a:r>
                        <a:rPr lang="zh-CN" altLang="en-US" sz="1200" i="0" dirty="0">
                          <a:latin typeface="微软雅黑" panose="020B0503020204020204" pitchFamily="34" charset="-122"/>
                          <a:ea typeface="微软雅黑" panose="020B0503020204020204" pitchFamily="34" charset="-122"/>
                        </a:rPr>
                        <a:t>试点，形成云标杆和成功案例</a:t>
                      </a:r>
                      <a:endParaRPr lang="en-US" altLang="zh-CN" sz="1200" i="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200" b="1" i="0" dirty="0">
                          <a:latin typeface="微软雅黑" panose="020B0503020204020204" pitchFamily="34" charset="-122"/>
                          <a:ea typeface="微软雅黑" panose="020B0503020204020204" pitchFamily="34" charset="-122"/>
                        </a:rPr>
                        <a:t>目标细分行业（</a:t>
                      </a:r>
                      <a:r>
                        <a:rPr lang="en-US" altLang="zh-CN" sz="1200" b="1" i="0" dirty="0">
                          <a:latin typeface="微软雅黑" panose="020B0503020204020204" pitchFamily="34" charset="-122"/>
                          <a:ea typeface="微软雅黑" panose="020B0503020204020204" pitchFamily="34" charset="-122"/>
                        </a:rPr>
                        <a:t>L3</a:t>
                      </a:r>
                      <a:r>
                        <a:rPr lang="zh-CN" altLang="en-US" sz="1200" b="1" i="0" dirty="0">
                          <a:latin typeface="微软雅黑" panose="020B0503020204020204" pitchFamily="34" charset="-122"/>
                          <a:ea typeface="微软雅黑" panose="020B0503020204020204" pitchFamily="34" charset="-122"/>
                        </a:rPr>
                        <a:t>）：</a:t>
                      </a:r>
                      <a:r>
                        <a:rPr lang="zh-CN" altLang="en-US" sz="1200" b="0" i="0" kern="1200" dirty="0">
                          <a:solidFill>
                            <a:schemeClr val="dk1"/>
                          </a:solidFill>
                          <a:latin typeface="微软雅黑" panose="020B0503020204020204" pitchFamily="34" charset="-122"/>
                          <a:ea typeface="微软雅黑" panose="020B0503020204020204" pitchFamily="34" charset="-122"/>
                        </a:rPr>
                        <a:t>医疗行业（非公有）、</a:t>
                      </a:r>
                      <a:r>
                        <a:rPr lang="en-US" altLang="zh-CN" sz="1200" b="0" i="0" kern="1200" dirty="0">
                          <a:solidFill>
                            <a:schemeClr val="dk1"/>
                          </a:solidFill>
                          <a:latin typeface="微软雅黑" panose="020B0503020204020204" pitchFamily="34" charset="-122"/>
                          <a:ea typeface="微软雅黑" panose="020B0503020204020204" pitchFamily="34" charset="-122"/>
                        </a:rPr>
                        <a:t>xx</a:t>
                      </a:r>
                      <a:r>
                        <a:rPr lang="zh-CN" altLang="en-US" sz="1200" b="0" i="0" kern="1200" dirty="0">
                          <a:solidFill>
                            <a:schemeClr val="dk1"/>
                          </a:solidFill>
                          <a:latin typeface="微软雅黑" panose="020B0503020204020204" pitchFamily="34" charset="-122"/>
                          <a:ea typeface="微软雅黑" panose="020B0503020204020204" pitchFamily="34" charset="-122"/>
                        </a:rPr>
                        <a:t>等细分行业</a:t>
                      </a:r>
                      <a:r>
                        <a:rPr lang="en-US" altLang="zh-CN" sz="1200" b="0" i="0" kern="1200" dirty="0">
                          <a:solidFill>
                            <a:schemeClr val="dk1"/>
                          </a:solidFill>
                          <a:latin typeface="微软雅黑" panose="020B0503020204020204" pitchFamily="34" charset="-122"/>
                          <a:ea typeface="微软雅黑" panose="020B0503020204020204" pitchFamily="34" charset="-122"/>
                        </a:rPr>
                        <a:t>L3</a:t>
                      </a:r>
                      <a:endParaRPr lang="en-US" altLang="zh-CN" sz="1200" b="0" i="0" kern="1200" dirty="0">
                        <a:solidFill>
                          <a:schemeClr val="dk1"/>
                        </a:solidFill>
                        <a:latin typeface="微软雅黑" panose="020B0503020204020204" pitchFamily="34" charset="-122"/>
                        <a:ea typeface="微软雅黑" panose="020B0503020204020204" pitchFamily="34" charset="-122"/>
                        <a:cs typeface="宋体"/>
                      </a:endParaRPr>
                    </a:p>
                    <a:p>
                      <a:pPr marL="171450" indent="-171450">
                        <a:lnSpc>
                          <a:spcPct val="150000"/>
                        </a:lnSpc>
                        <a:buFont typeface="Arial" panose="020B0604020202020204" pitchFamily="34" charset="0"/>
                        <a:buChar char="•"/>
                      </a:pPr>
                      <a:r>
                        <a:rPr lang="zh-CN" altLang="en-US" sz="1200" b="1" i="0" dirty="0">
                          <a:latin typeface="微软雅黑" panose="020B0503020204020204" pitchFamily="34" charset="-122"/>
                          <a:ea typeface="微软雅黑" panose="020B0503020204020204" pitchFamily="34" charset="-122"/>
                        </a:rPr>
                        <a:t>目标细分区域：</a:t>
                      </a:r>
                      <a:r>
                        <a:rPr lang="zh-CN" altLang="en-US" sz="1200" b="0" i="0" kern="1200" dirty="0">
                          <a:solidFill>
                            <a:schemeClr val="dk1"/>
                          </a:solidFill>
                          <a:latin typeface="微软雅黑" panose="020B0503020204020204" pitchFamily="34" charset="-122"/>
                          <a:ea typeface="微软雅黑" panose="020B0503020204020204" pitchFamily="34" charset="-122"/>
                          <a:cs typeface="宋体"/>
                        </a:rPr>
                        <a:t>四川、广州区域</a:t>
                      </a:r>
                      <a:endParaRPr lang="en-US" altLang="zh-CN" sz="1200" b="0" i="0" kern="1200" dirty="0">
                        <a:solidFill>
                          <a:schemeClr val="dk1"/>
                        </a:solidFill>
                        <a:latin typeface="微软雅黑" panose="020B0503020204020204" pitchFamily="34" charset="-122"/>
                        <a:ea typeface="微软雅黑" panose="020B0503020204020204" pitchFamily="34" charset="-122"/>
                        <a:cs typeface="宋体"/>
                      </a:endParaRPr>
                    </a:p>
                    <a:p>
                      <a:pPr marL="171450" indent="-171450">
                        <a:lnSpc>
                          <a:spcPct val="150000"/>
                        </a:lnSpc>
                        <a:buFont typeface="Arial" panose="020B0604020202020204" pitchFamily="34" charset="0"/>
                        <a:buChar char="•"/>
                      </a:pPr>
                      <a:r>
                        <a:rPr lang="zh-CN" altLang="en-US" sz="1200" b="1" kern="0" dirty="0">
                          <a:solidFill>
                            <a:schemeClr val="tx1"/>
                          </a:solidFill>
                          <a:latin typeface="微软雅黑" panose="020B0503020204020204" pitchFamily="34" charset="-122"/>
                          <a:ea typeface="微软雅黑" panose="020B0503020204020204" pitchFamily="34" charset="-122"/>
                        </a:rPr>
                        <a:t>销售通路：</a:t>
                      </a:r>
                      <a:endParaRPr lang="en-GB" altLang="zh-CN" sz="1200" b="0" i="0" kern="1200" dirty="0">
                        <a:solidFill>
                          <a:schemeClr val="dk1"/>
                        </a:solidFill>
                        <a:latin typeface="微软雅黑" panose="020B0503020204020204" pitchFamily="34" charset="-122"/>
                        <a:ea typeface="微软雅黑" panose="020B0503020204020204" pitchFamily="34" charset="-122"/>
                        <a:cs typeface="宋体"/>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55982810"/>
              </p:ext>
            </p:extLst>
          </p:nvPr>
        </p:nvGraphicFramePr>
        <p:xfrm>
          <a:off x="349200" y="3574272"/>
          <a:ext cx="4309020" cy="2896018"/>
        </p:xfrm>
        <a:graphic>
          <a:graphicData uri="http://schemas.openxmlformats.org/drawingml/2006/table">
            <a:tbl>
              <a:tblPr firstRow="1" bandRow="1"/>
              <a:tblGrid>
                <a:gridCol w="963884">
                  <a:extLst>
                    <a:ext uri="{9D8B030D-6E8A-4147-A177-3AD203B41FA5}">
                      <a16:colId xmlns:a16="http://schemas.microsoft.com/office/drawing/2014/main" val="20000"/>
                    </a:ext>
                  </a:extLst>
                </a:gridCol>
                <a:gridCol w="919882">
                  <a:extLst>
                    <a:ext uri="{9D8B030D-6E8A-4147-A177-3AD203B41FA5}">
                      <a16:colId xmlns:a16="http://schemas.microsoft.com/office/drawing/2014/main" val="20001"/>
                    </a:ext>
                  </a:extLst>
                </a:gridCol>
                <a:gridCol w="1212626">
                  <a:extLst>
                    <a:ext uri="{9D8B030D-6E8A-4147-A177-3AD203B41FA5}">
                      <a16:colId xmlns:a16="http://schemas.microsoft.com/office/drawing/2014/main" val="20002"/>
                    </a:ext>
                  </a:extLst>
                </a:gridCol>
                <a:gridCol w="1212628">
                  <a:extLst>
                    <a:ext uri="{9D8B030D-6E8A-4147-A177-3AD203B41FA5}">
                      <a16:colId xmlns:a16="http://schemas.microsoft.com/office/drawing/2014/main" val="20003"/>
                    </a:ext>
                  </a:extLst>
                </a:gridCol>
              </a:tblGrid>
              <a:tr h="67506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2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algn="ctr"/>
                      <a:r>
                        <a:rPr lang="zh-CN" altLang="en-US" sz="1200" dirty="0">
                          <a:solidFill>
                            <a:schemeClr val="tx1"/>
                          </a:solidFill>
                          <a:latin typeface="微软雅黑" panose="020B0503020204020204" pitchFamily="34" charset="-122"/>
                          <a:ea typeface="微软雅黑" panose="020B0503020204020204" pitchFamily="34" charset="-122"/>
                        </a:rPr>
                        <a:t> 销售收入</a:t>
                      </a:r>
                      <a:endParaRPr lang="en-US" altLang="zh-CN" sz="1200" dirty="0">
                        <a:solidFill>
                          <a:schemeClr val="tx1"/>
                        </a:solidFill>
                        <a:latin typeface="微软雅黑" panose="020B0503020204020204" pitchFamily="34" charset="-122"/>
                        <a:ea typeface="微软雅黑" panose="020B0503020204020204" pitchFamily="34" charset="-122"/>
                      </a:endParaRPr>
                    </a:p>
                    <a:p>
                      <a:pPr algn="ctr"/>
                      <a:r>
                        <a:rPr lang="zh-CN" altLang="en-US" sz="1200" dirty="0">
                          <a:solidFill>
                            <a:schemeClr val="tx1"/>
                          </a:solidFill>
                          <a:latin typeface="微软雅黑" panose="020B0503020204020204" pitchFamily="34" charset="-122"/>
                          <a:ea typeface="微软雅黑" panose="020B0503020204020204" pitchFamily="34" charset="-122"/>
                        </a:rPr>
                        <a:t>（万</a:t>
                      </a:r>
                      <a:r>
                        <a:rPr lang="en-US" altLang="zh-CN" sz="1200" dirty="0">
                          <a:solidFill>
                            <a:schemeClr val="tx1"/>
                          </a:solidFill>
                          <a:latin typeface="微软雅黑" panose="020B0503020204020204" pitchFamily="34" charset="-122"/>
                          <a:ea typeface="微软雅黑" panose="020B0503020204020204" pitchFamily="34" charset="-122"/>
                        </a:rPr>
                        <a:t>RMB</a:t>
                      </a:r>
                      <a:r>
                        <a:rPr lang="zh-CN" altLang="en-US" sz="1200" dirty="0">
                          <a:solidFill>
                            <a:schemeClr val="tx1"/>
                          </a:solidFill>
                          <a:latin typeface="微软雅黑" panose="020B0503020204020204" pitchFamily="34" charset="-122"/>
                          <a:ea typeface="微软雅黑" panose="020B0503020204020204" pitchFamily="34" charset="-122"/>
                        </a:rPr>
                        <a: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algn="ctr"/>
                      <a:r>
                        <a:rPr lang="zh-CN" altLang="en-US" sz="1200" dirty="0">
                          <a:solidFill>
                            <a:schemeClr val="tx1"/>
                          </a:solidFill>
                          <a:latin typeface="微软雅黑" panose="020B0503020204020204" pitchFamily="34" charset="-122"/>
                          <a:ea typeface="微软雅黑" panose="020B0503020204020204" pitchFamily="34" charset="-122"/>
                        </a:rPr>
                        <a:t>带动</a:t>
                      </a:r>
                      <a:r>
                        <a:rPr lang="zh-CN" altLang="en-US" sz="1200" b="1" kern="1200" dirty="0">
                          <a:solidFill>
                            <a:schemeClr val="tx1"/>
                          </a:solidFill>
                          <a:latin typeface="微软雅黑" panose="020B0503020204020204" pitchFamily="34" charset="-122"/>
                          <a:ea typeface="微软雅黑" panose="020B0503020204020204" pitchFamily="34" charset="-122"/>
                          <a:cs typeface="宋体"/>
                          <a:sym typeface="Arial" panose="020B0604020202020204" pitchFamily="34" charset="0"/>
                        </a:rPr>
                        <a:t>资源消耗</a:t>
                      </a:r>
                      <a:r>
                        <a:rPr lang="zh-CN" altLang="en-US" sz="1200" dirty="0">
                          <a:solidFill>
                            <a:schemeClr val="tx1"/>
                          </a:solidFill>
                          <a:latin typeface="微软雅黑" panose="020B0503020204020204" pitchFamily="34" charset="-122"/>
                          <a:ea typeface="微软雅黑" panose="020B0503020204020204" pitchFamily="34" charset="-122"/>
                        </a:rPr>
                        <a:t>（万</a:t>
                      </a:r>
                      <a:r>
                        <a:rPr lang="en-US" altLang="zh-CN" sz="1200" dirty="0">
                          <a:solidFill>
                            <a:schemeClr val="tx1"/>
                          </a:solidFill>
                          <a:latin typeface="微软雅黑" panose="020B0503020204020204" pitchFamily="34" charset="-122"/>
                          <a:ea typeface="微软雅黑" panose="020B0503020204020204" pitchFamily="34" charset="-122"/>
                        </a:rPr>
                        <a:t>RMB</a:t>
                      </a:r>
                      <a:r>
                        <a:rPr lang="zh-CN" altLang="en-US" sz="1200" dirty="0">
                          <a:solidFill>
                            <a:schemeClr val="tx1"/>
                          </a:solidFill>
                          <a:latin typeface="微软雅黑" panose="020B0503020204020204" pitchFamily="34" charset="-122"/>
                          <a:ea typeface="微软雅黑" panose="020B0503020204020204" pitchFamily="34" charset="-122"/>
                        </a:rPr>
                        <a: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1" dirty="0">
                          <a:solidFill>
                            <a:schemeClr val="tx1"/>
                          </a:solidFill>
                          <a:latin typeface="微软雅黑" panose="020B0503020204020204" pitchFamily="34" charset="-122"/>
                          <a:ea typeface="微软雅黑" panose="020B0503020204020204" pitchFamily="34" charset="-122"/>
                        </a:rPr>
                        <a:t>API</a:t>
                      </a:r>
                      <a:r>
                        <a:rPr lang="zh-CN" altLang="en-US" sz="1200" b="1" dirty="0">
                          <a:solidFill>
                            <a:schemeClr val="tx1"/>
                          </a:solidFill>
                          <a:latin typeface="微软雅黑" panose="020B0503020204020204" pitchFamily="34" charset="-122"/>
                          <a:ea typeface="微软雅黑" panose="020B0503020204020204" pitchFamily="34" charset="-122"/>
                        </a:rPr>
                        <a:t>个数、</a:t>
                      </a:r>
                      <a:r>
                        <a:rPr lang="en-US" altLang="zh-CN" sz="1200" b="1" dirty="0">
                          <a:solidFill>
                            <a:schemeClr val="tx1"/>
                          </a:solidFill>
                          <a:latin typeface="微软雅黑" panose="020B0503020204020204" pitchFamily="34" charset="-122"/>
                          <a:ea typeface="微软雅黑" panose="020B0503020204020204" pitchFamily="34" charset="-122"/>
                        </a:rPr>
                        <a:t>API</a:t>
                      </a:r>
                      <a:r>
                        <a:rPr lang="zh-CN" altLang="en-US" sz="1200" b="1" dirty="0">
                          <a:solidFill>
                            <a:schemeClr val="tx1"/>
                          </a:solidFill>
                          <a:latin typeface="微软雅黑" panose="020B0503020204020204" pitchFamily="34" charset="-122"/>
                          <a:ea typeface="微软雅黑" panose="020B0503020204020204" pitchFamily="34" charset="-122"/>
                        </a:rPr>
                        <a:t>调用次数</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0319">
                <a:tc>
                  <a:txBody>
                    <a:bodyPr/>
                    <a:lstStyle/>
                    <a:p>
                      <a:pPr algn="ctr"/>
                      <a:r>
                        <a:rPr lang="en-US" altLang="zh-CN" sz="1200" b="1" dirty="0">
                          <a:latin typeface="微软雅黑" panose="020B0503020204020204" pitchFamily="34" charset="-122"/>
                          <a:ea typeface="微软雅黑" panose="020B0503020204020204" pitchFamily="34" charset="-122"/>
                        </a:rPr>
                        <a:t>2025</a:t>
                      </a:r>
                      <a:r>
                        <a:rPr lang="zh-CN" altLang="en-US" sz="1200" b="1" dirty="0">
                          <a:latin typeface="微软雅黑" panose="020B0503020204020204" pitchFamily="34" charset="-122"/>
                          <a:ea typeface="微软雅黑" panose="020B0503020204020204" pitchFamily="34" charset="-122"/>
                        </a:rPr>
                        <a:t>年</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US" altLang="zh-CN" sz="1200" dirty="0">
                          <a:latin typeface="微软雅黑" panose="020B0503020204020204" pitchFamily="34" charset="-122"/>
                          <a:ea typeface="微软雅黑" panose="020B0503020204020204" pitchFamily="34" charset="-122"/>
                        </a:rPr>
                        <a:t>xx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US" altLang="zh-CN" sz="1200" dirty="0">
                          <a:latin typeface="微软雅黑" panose="020B0503020204020204" pitchFamily="34" charset="-122"/>
                          <a:ea typeface="微软雅黑" panose="020B0503020204020204" pitchFamily="34" charset="-122"/>
                        </a:rPr>
                        <a:t>xx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latin typeface="微软雅黑" panose="020B0503020204020204" pitchFamily="34" charset="-122"/>
                          <a:ea typeface="微软雅黑" panose="020B0503020204020204" pitchFamily="34" charset="-122"/>
                        </a:rPr>
                        <a:t>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0319">
                <a:tc>
                  <a:txBody>
                    <a:bodyPr/>
                    <a:lstStyle/>
                    <a:p>
                      <a:pPr algn="ctr"/>
                      <a:r>
                        <a:rPr lang="en-US" altLang="zh-CN" sz="1200" b="1" dirty="0">
                          <a:latin typeface="微软雅黑" panose="020B0503020204020204" pitchFamily="34" charset="-122"/>
                          <a:ea typeface="微软雅黑" panose="020B0503020204020204" pitchFamily="34" charset="-122"/>
                        </a:rPr>
                        <a:t>2026</a:t>
                      </a:r>
                      <a:r>
                        <a:rPr lang="zh-CN" altLang="en-US" sz="1200" b="1" dirty="0">
                          <a:latin typeface="微软雅黑" panose="020B0503020204020204" pitchFamily="34" charset="-122"/>
                          <a:ea typeface="微软雅黑" panose="020B0503020204020204" pitchFamily="34" charset="-122"/>
                        </a:rPr>
                        <a:t>年</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US" altLang="zh-CN" sz="1200" dirty="0">
                          <a:latin typeface="微软雅黑" panose="020B0503020204020204" pitchFamily="34" charset="-122"/>
                          <a:ea typeface="微软雅黑" panose="020B0503020204020204" pitchFamily="34" charset="-122"/>
                        </a:rPr>
                        <a:t>xx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US" altLang="zh-CN" sz="1200" dirty="0">
                          <a:latin typeface="微软雅黑" panose="020B0503020204020204" pitchFamily="34" charset="-122"/>
                          <a:ea typeface="微软雅黑" panose="020B0503020204020204" pitchFamily="34" charset="-122"/>
                        </a:rPr>
                        <a:t>xx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latin typeface="微软雅黑" panose="020B0503020204020204" pitchFamily="34" charset="-122"/>
                          <a:ea typeface="微软雅黑" panose="020B0503020204020204" pitchFamily="34" charset="-122"/>
                        </a:rPr>
                        <a:t>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0319">
                <a:tc>
                  <a:txBody>
                    <a:bodyPr/>
                    <a:lstStyle/>
                    <a:p>
                      <a:pPr algn="ctr"/>
                      <a:r>
                        <a:rPr lang="en-US" altLang="zh-CN" sz="1200" b="1" dirty="0">
                          <a:latin typeface="微软雅黑" panose="020B0503020204020204" pitchFamily="34" charset="-122"/>
                          <a:ea typeface="微软雅黑" panose="020B0503020204020204" pitchFamily="34" charset="-122"/>
                        </a:rPr>
                        <a:t>2027</a:t>
                      </a:r>
                      <a:r>
                        <a:rPr lang="zh-CN" altLang="en-US" sz="1200" b="1" dirty="0">
                          <a:latin typeface="微软雅黑" panose="020B0503020204020204" pitchFamily="34" charset="-122"/>
                          <a:ea typeface="微软雅黑" panose="020B0503020204020204" pitchFamily="34" charset="-122"/>
                        </a:rPr>
                        <a:t>年</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US" altLang="zh-CN" sz="1200" dirty="0">
                          <a:latin typeface="微软雅黑" panose="020B0503020204020204" pitchFamily="34" charset="-122"/>
                          <a:ea typeface="微软雅黑" panose="020B0503020204020204" pitchFamily="34" charset="-122"/>
                        </a:rPr>
                        <a:t>xx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US" altLang="zh-CN" sz="1200" dirty="0">
                          <a:latin typeface="微软雅黑" panose="020B0503020204020204" pitchFamily="34" charset="-122"/>
                          <a:ea typeface="微软雅黑" panose="020B0503020204020204" pitchFamily="34" charset="-122"/>
                        </a:rPr>
                        <a:t>xx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latin typeface="微软雅黑" panose="020B0503020204020204" pitchFamily="34" charset="-122"/>
                          <a:ea typeface="微软雅黑" panose="020B0503020204020204" pitchFamily="34" charset="-122"/>
                        </a:rPr>
                        <a:t>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extBox 8"/>
          <p:cNvSpPr txBox="1">
            <a:spLocks noChangeArrowheads="1"/>
          </p:cNvSpPr>
          <p:nvPr/>
        </p:nvSpPr>
        <p:spPr bwMode="auto">
          <a:xfrm>
            <a:off x="305767" y="3139755"/>
            <a:ext cx="29033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3355" indent="-173355">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defTabSz="914400" fontAlgn="base">
              <a:lnSpc>
                <a:spcPct val="150000"/>
              </a:lnSpc>
              <a:spcBef>
                <a:spcPct val="0"/>
              </a:spcBef>
              <a:spcAft>
                <a:spcPct val="0"/>
              </a:spcAft>
              <a:defRPr/>
            </a:pPr>
            <a:r>
              <a:rPr lang="zh-CN" altLang="en-US" sz="1600" b="1" dirty="0">
                <a:solidFill>
                  <a:srgbClr val="000000"/>
                </a:solidFill>
                <a:latin typeface="微软雅黑" panose="020B0503020204020204" pitchFamily="34" charset="-122"/>
                <a:ea typeface="微软雅黑" panose="020B0503020204020204" pitchFamily="34" charset="-122"/>
              </a:rPr>
              <a:t>商业目标：</a:t>
            </a:r>
            <a:r>
              <a:rPr lang="zh-CN" altLang="en-US" sz="1200" dirty="0">
                <a:solidFill>
                  <a:srgbClr val="000000"/>
                </a:solidFill>
                <a:latin typeface="微软雅黑" panose="020B0503020204020204" pitchFamily="34" charset="-122"/>
                <a:ea typeface="微软雅黑" panose="020B0503020204020204" pitchFamily="34" charset="-122"/>
              </a:rPr>
              <a:t>收入预估，支撑市场目标</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4976423" y="3158776"/>
            <a:ext cx="4019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3355" indent="-173355">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defTabSz="914400" fontAlgn="base">
              <a:lnSpc>
                <a:spcPct val="150000"/>
              </a:lnSpc>
              <a:spcBef>
                <a:spcPct val="0"/>
              </a:spcBef>
              <a:spcAft>
                <a:spcPct val="0"/>
              </a:spcAft>
              <a:defRPr/>
            </a:pPr>
            <a:r>
              <a:rPr lang="zh-CN" altLang="en-US" sz="1600" b="1" dirty="0">
                <a:solidFill>
                  <a:srgbClr val="000000"/>
                </a:solidFill>
                <a:latin typeface="微软雅黑" panose="020B0503020204020204" pitchFamily="34" charset="-122"/>
                <a:ea typeface="微软雅黑" panose="020B0503020204020204" pitchFamily="34" charset="-122"/>
              </a:rPr>
              <a:t>项目</a:t>
            </a:r>
            <a:r>
              <a:rPr lang="en-US" altLang="zh-CN" sz="1600" b="1" dirty="0">
                <a:solidFill>
                  <a:srgbClr val="000000"/>
                </a:solidFill>
                <a:latin typeface="微软雅黑" panose="020B0503020204020204" pitchFamily="34" charset="-122"/>
                <a:ea typeface="微软雅黑" panose="020B0503020204020204" pitchFamily="34" charset="-122"/>
              </a:rPr>
              <a:t>Pipeline: </a:t>
            </a:r>
            <a:r>
              <a:rPr lang="zh-CN" altLang="en-US" sz="1200" dirty="0">
                <a:solidFill>
                  <a:srgbClr val="000000"/>
                </a:solidFill>
                <a:latin typeface="微软雅黑" panose="020B0503020204020204" pitchFamily="34" charset="-122"/>
                <a:ea typeface="微软雅黑" panose="020B0503020204020204" pitchFamily="34" charset="-122"/>
              </a:rPr>
              <a:t>近期能预估到的大颗粒项目</a:t>
            </a:r>
            <a:r>
              <a:rPr lang="en-US" altLang="zh-CN" sz="1200" dirty="0">
                <a:solidFill>
                  <a:srgbClr val="000000"/>
                </a:solidFill>
                <a:latin typeface="微软雅黑" panose="020B0503020204020204" pitchFamily="34" charset="-122"/>
                <a:ea typeface="微软雅黑" panose="020B0503020204020204" pitchFamily="34" charset="-122"/>
              </a:rPr>
              <a:t>Pipeline</a:t>
            </a:r>
            <a:r>
              <a:rPr lang="zh-CN" altLang="en-US" sz="1200" dirty="0">
                <a:solidFill>
                  <a:srgbClr val="000000"/>
                </a:solidFill>
                <a:latin typeface="微软雅黑" panose="020B0503020204020204" pitchFamily="34" charset="-122"/>
                <a:ea typeface="微软雅黑" panose="020B0503020204020204" pitchFamily="34" charset="-122"/>
              </a:rPr>
              <a:t> </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10" name="TextBox 8"/>
          <p:cNvSpPr txBox="1">
            <a:spLocks noChangeArrowheads="1"/>
          </p:cNvSpPr>
          <p:nvPr/>
        </p:nvSpPr>
        <p:spPr bwMode="auto">
          <a:xfrm>
            <a:off x="349200" y="1059318"/>
            <a:ext cx="1210588"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3355" indent="-173355">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defTabSz="914400" fontAlgn="base">
              <a:lnSpc>
                <a:spcPct val="150000"/>
              </a:lnSpc>
              <a:spcBef>
                <a:spcPct val="0"/>
              </a:spcBef>
              <a:spcAft>
                <a:spcPct val="0"/>
              </a:spcAft>
              <a:defRPr/>
            </a:pPr>
            <a:r>
              <a:rPr lang="zh-CN" altLang="en-US" sz="1600" b="1" dirty="0">
                <a:solidFill>
                  <a:srgbClr val="000000"/>
                </a:solidFill>
                <a:latin typeface="微软雅黑" panose="020B0503020204020204" pitchFamily="34" charset="-122"/>
                <a:ea typeface="微软雅黑" panose="020B0503020204020204" pitchFamily="34" charset="-122"/>
              </a:rPr>
              <a:t>拓展策略：</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extLst>
              <p:ext uri="{D42A27DB-BD31-4B8C-83A1-F6EECF244321}">
                <p14:modId xmlns:p14="http://schemas.microsoft.com/office/powerpoint/2010/main" val="2113475426"/>
              </p:ext>
            </p:extLst>
          </p:nvPr>
        </p:nvGraphicFramePr>
        <p:xfrm>
          <a:off x="4976423" y="3574274"/>
          <a:ext cx="6885141" cy="2896017"/>
        </p:xfrm>
        <a:graphic>
          <a:graphicData uri="http://schemas.openxmlformats.org/drawingml/2006/table">
            <a:tbl>
              <a:tblPr firstRow="1" bandRow="1"/>
              <a:tblGrid>
                <a:gridCol w="1023732">
                  <a:extLst>
                    <a:ext uri="{9D8B030D-6E8A-4147-A177-3AD203B41FA5}">
                      <a16:colId xmlns:a16="http://schemas.microsoft.com/office/drawing/2014/main" val="20000"/>
                    </a:ext>
                  </a:extLst>
                </a:gridCol>
                <a:gridCol w="858298">
                  <a:extLst>
                    <a:ext uri="{9D8B030D-6E8A-4147-A177-3AD203B41FA5}">
                      <a16:colId xmlns:a16="http://schemas.microsoft.com/office/drawing/2014/main" val="20001"/>
                    </a:ext>
                  </a:extLst>
                </a:gridCol>
                <a:gridCol w="803514">
                  <a:extLst>
                    <a:ext uri="{9D8B030D-6E8A-4147-A177-3AD203B41FA5}">
                      <a16:colId xmlns:a16="http://schemas.microsoft.com/office/drawing/2014/main" val="20002"/>
                    </a:ext>
                  </a:extLst>
                </a:gridCol>
                <a:gridCol w="922810">
                  <a:extLst>
                    <a:ext uri="{9D8B030D-6E8A-4147-A177-3AD203B41FA5}">
                      <a16:colId xmlns:a16="http://schemas.microsoft.com/office/drawing/2014/main" val="20003"/>
                    </a:ext>
                  </a:extLst>
                </a:gridCol>
                <a:gridCol w="875485">
                  <a:extLst>
                    <a:ext uri="{9D8B030D-6E8A-4147-A177-3AD203B41FA5}">
                      <a16:colId xmlns:a16="http://schemas.microsoft.com/office/drawing/2014/main" val="20004"/>
                    </a:ext>
                  </a:extLst>
                </a:gridCol>
                <a:gridCol w="855065">
                  <a:extLst>
                    <a:ext uri="{9D8B030D-6E8A-4147-A177-3AD203B41FA5}">
                      <a16:colId xmlns:a16="http://schemas.microsoft.com/office/drawing/2014/main" val="20005"/>
                    </a:ext>
                  </a:extLst>
                </a:gridCol>
                <a:gridCol w="694740">
                  <a:extLst>
                    <a:ext uri="{9D8B030D-6E8A-4147-A177-3AD203B41FA5}">
                      <a16:colId xmlns:a16="http://schemas.microsoft.com/office/drawing/2014/main" val="20006"/>
                    </a:ext>
                  </a:extLst>
                </a:gridCol>
                <a:gridCol w="851497">
                  <a:extLst>
                    <a:ext uri="{9D8B030D-6E8A-4147-A177-3AD203B41FA5}">
                      <a16:colId xmlns:a16="http://schemas.microsoft.com/office/drawing/2014/main" val="20007"/>
                    </a:ext>
                  </a:extLst>
                </a:gridCol>
              </a:tblGrid>
              <a:tr h="672890">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algn="ctr"/>
                      <a:r>
                        <a:rPr lang="zh-CN" altLang="en-US" sz="1200" dirty="0">
                          <a:solidFill>
                            <a:schemeClr val="tx1"/>
                          </a:solidFill>
                          <a:latin typeface="微软雅黑" panose="020B0503020204020204" pitchFamily="34" charset="-122"/>
                          <a:ea typeface="微软雅黑" panose="020B0503020204020204" pitchFamily="34" charset="-122"/>
                        </a:rPr>
                        <a:t>项目名称</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algn="ctr"/>
                      <a:r>
                        <a:rPr lang="zh-CN" altLang="en-US" sz="1200" dirty="0">
                          <a:solidFill>
                            <a:schemeClr val="tx1"/>
                          </a:solidFill>
                          <a:latin typeface="微软雅黑" panose="020B0503020204020204" pitchFamily="34" charset="-122"/>
                          <a:ea typeface="微软雅黑" panose="020B0503020204020204" pitchFamily="34" charset="-122"/>
                        </a:rPr>
                        <a:t>客户名称</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solidFill>
                          <a:latin typeface="微软雅黑" panose="020B0503020204020204" pitchFamily="34" charset="-122"/>
                          <a:ea typeface="微软雅黑" panose="020B0503020204020204" pitchFamily="34" charset="-122"/>
                        </a:rPr>
                        <a:t> 项目规模（万</a:t>
                      </a:r>
                      <a:r>
                        <a:rPr lang="en-US" altLang="zh-CN" sz="1200" dirty="0">
                          <a:solidFill>
                            <a:schemeClr val="tx1"/>
                          </a:solidFill>
                          <a:latin typeface="微软雅黑" panose="020B0503020204020204" pitchFamily="34" charset="-122"/>
                          <a:ea typeface="微软雅黑" panose="020B0503020204020204" pitchFamily="34" charset="-122"/>
                        </a:rPr>
                        <a:t>RMB</a:t>
                      </a:r>
                      <a:r>
                        <a:rPr lang="zh-CN" altLang="en-US" sz="1200" dirty="0">
                          <a:solidFill>
                            <a:schemeClr val="tx1"/>
                          </a:solidFill>
                          <a:latin typeface="微软雅黑" panose="020B0503020204020204" pitchFamily="34" charset="-122"/>
                          <a:ea typeface="微软雅黑" panose="020B0503020204020204" pitchFamily="34" charset="-122"/>
                        </a:rPr>
                        <a: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solidFill>
                          <a:latin typeface="微软雅黑" panose="020B0503020204020204" pitchFamily="34" charset="-122"/>
                          <a:ea typeface="微软雅黑" panose="020B0503020204020204" pitchFamily="34" charset="-122"/>
                        </a:rPr>
                        <a:t>预计带动伙伴</a:t>
                      </a:r>
                      <a:r>
                        <a:rPr lang="en-US" altLang="zh-CN" sz="1200" dirty="0">
                          <a:solidFill>
                            <a:schemeClr val="tx1"/>
                          </a:solidFill>
                          <a:latin typeface="微软雅黑" panose="020B0503020204020204" pitchFamily="34" charset="-122"/>
                          <a:ea typeface="微软雅黑" panose="020B0503020204020204" pitchFamily="34" charset="-122"/>
                        </a:rPr>
                        <a:t>GMV</a:t>
                      </a:r>
                      <a:r>
                        <a:rPr lang="zh-CN" altLang="en-US" sz="1200" dirty="0">
                          <a:solidFill>
                            <a:schemeClr val="tx1"/>
                          </a:solidFill>
                          <a:latin typeface="微软雅黑" panose="020B0503020204020204" pitchFamily="34" charset="-122"/>
                          <a:ea typeface="微软雅黑" panose="020B0503020204020204" pitchFamily="34" charset="-122"/>
                        </a:rPr>
                        <a:t>收入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年（万</a:t>
                      </a:r>
                      <a:r>
                        <a:rPr lang="en-US" altLang="zh-CN" sz="1200" dirty="0">
                          <a:solidFill>
                            <a:schemeClr val="tx1"/>
                          </a:solidFill>
                          <a:latin typeface="微软雅黑" panose="020B0503020204020204" pitchFamily="34" charset="-122"/>
                          <a:ea typeface="微软雅黑" panose="020B0503020204020204" pitchFamily="34" charset="-122"/>
                        </a:rPr>
                        <a:t>RMB</a:t>
                      </a:r>
                      <a:r>
                        <a:rPr lang="zh-CN" altLang="en-US" sz="1200" dirty="0">
                          <a:solidFill>
                            <a:schemeClr val="tx1"/>
                          </a:solidFill>
                          <a:latin typeface="微软雅黑" panose="020B0503020204020204" pitchFamily="34" charset="-122"/>
                          <a:ea typeface="微软雅黑" panose="020B0503020204020204" pitchFamily="34" charset="-122"/>
                        </a:rPr>
                        <a: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algn="ctr"/>
                      <a:r>
                        <a:rPr lang="zh-CN" altLang="en-US" sz="1200" dirty="0">
                          <a:solidFill>
                            <a:schemeClr val="tx1"/>
                          </a:solidFill>
                          <a:latin typeface="微软雅黑" panose="020B0503020204020204" pitchFamily="34" charset="-122"/>
                          <a:ea typeface="微软雅黑" panose="020B0503020204020204" pitchFamily="34" charset="-122"/>
                        </a:rPr>
                        <a:t>预计带动</a:t>
                      </a:r>
                      <a:r>
                        <a:rPr lang="zh-CN" altLang="en-US" sz="1200" b="1" kern="1200" dirty="0">
                          <a:solidFill>
                            <a:schemeClr val="tx1"/>
                          </a:solidFill>
                          <a:latin typeface="微软雅黑" panose="020B0503020204020204" pitchFamily="34" charset="-122"/>
                          <a:ea typeface="微软雅黑" panose="020B0503020204020204" pitchFamily="34" charset="-122"/>
                          <a:cs typeface="宋体"/>
                          <a:sym typeface="Arial" panose="020B0604020202020204" pitchFamily="34" charset="0"/>
                        </a:rPr>
                        <a:t>华为云资源</a:t>
                      </a:r>
                      <a:r>
                        <a:rPr lang="zh-CN" altLang="en-US" sz="1200" b="1" kern="1200" dirty="0">
                          <a:solidFill>
                            <a:schemeClr val="tx1"/>
                          </a:solidFill>
                          <a:latin typeface="微软雅黑" panose="020B0503020204020204" pitchFamily="34" charset="-122"/>
                          <a:ea typeface="微软雅黑" panose="020B0503020204020204" pitchFamily="34" charset="-122"/>
                          <a:cs typeface="宋体"/>
                        </a:rPr>
                        <a:t>收入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年（万</a:t>
                      </a:r>
                      <a:r>
                        <a:rPr lang="en-US" altLang="zh-CN" sz="1200" dirty="0">
                          <a:solidFill>
                            <a:schemeClr val="tx1"/>
                          </a:solidFill>
                          <a:latin typeface="微软雅黑" panose="020B0503020204020204" pitchFamily="34" charset="-122"/>
                          <a:ea typeface="微软雅黑" panose="020B0503020204020204" pitchFamily="34" charset="-122"/>
                        </a:rPr>
                        <a:t>RMB</a:t>
                      </a:r>
                      <a:r>
                        <a:rPr lang="zh-CN" altLang="en-US" sz="1200" dirty="0">
                          <a:solidFill>
                            <a:schemeClr val="tx1"/>
                          </a:solidFill>
                          <a:latin typeface="微软雅黑" panose="020B0503020204020204" pitchFamily="34" charset="-122"/>
                          <a:ea typeface="微软雅黑" panose="020B0503020204020204" pitchFamily="34" charset="-122"/>
                        </a:rPr>
                        <a: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algn="ctr"/>
                      <a:r>
                        <a:rPr lang="zh-CN" altLang="en-US" sz="1200" dirty="0">
                          <a:solidFill>
                            <a:schemeClr val="tx1"/>
                          </a:solidFill>
                          <a:latin typeface="微软雅黑" panose="020B0503020204020204" pitchFamily="34" charset="-122"/>
                          <a:ea typeface="微软雅黑" panose="020B0503020204020204" pitchFamily="34" charset="-122"/>
                        </a:rPr>
                        <a:t>预计下单时间</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algn="ctr"/>
                      <a:r>
                        <a:rPr lang="zh-CN" altLang="en-US" sz="1200" dirty="0">
                          <a:solidFill>
                            <a:schemeClr val="tx1"/>
                          </a:solidFill>
                          <a:latin typeface="微软雅黑" panose="020B0503020204020204" pitchFamily="34" charset="-122"/>
                          <a:ea typeface="微软雅黑" panose="020B0503020204020204" pitchFamily="34" charset="-122"/>
                        </a:rPr>
                        <a:t>省份</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b="1" kern="1200">
                          <a:solidFill>
                            <a:schemeClr val="lt1"/>
                          </a:solidFill>
                          <a:latin typeface="FrutigerNext LT Medium"/>
                          <a:ea typeface="华文细黑" panose="02010600040101010101" pitchFamily="2" charset="-122"/>
                          <a:cs typeface="宋体"/>
                        </a:defRPr>
                      </a:lvl1pPr>
                      <a:lvl2pPr marL="593725" algn="l" defTabSz="1188085" rtl="0" eaLnBrk="1" latinLnBrk="0" hangingPunct="1">
                        <a:defRPr sz="2340" b="1" kern="1200">
                          <a:solidFill>
                            <a:schemeClr val="lt1"/>
                          </a:solidFill>
                          <a:latin typeface="FrutigerNext LT Medium"/>
                          <a:ea typeface="华文细黑" panose="02010600040101010101" pitchFamily="2" charset="-122"/>
                          <a:cs typeface="宋体"/>
                        </a:defRPr>
                      </a:lvl2pPr>
                      <a:lvl3pPr marL="1188085" algn="l" defTabSz="1188085" rtl="0" eaLnBrk="1" latinLnBrk="0" hangingPunct="1">
                        <a:defRPr sz="2340" b="1" kern="1200">
                          <a:solidFill>
                            <a:schemeClr val="lt1"/>
                          </a:solidFill>
                          <a:latin typeface="FrutigerNext LT Medium"/>
                          <a:ea typeface="华文细黑" panose="02010600040101010101" pitchFamily="2" charset="-122"/>
                          <a:cs typeface="宋体"/>
                        </a:defRPr>
                      </a:lvl3pPr>
                      <a:lvl4pPr marL="1781810" algn="l" defTabSz="1188085" rtl="0" eaLnBrk="1" latinLnBrk="0" hangingPunct="1">
                        <a:defRPr sz="2340" b="1" kern="1200">
                          <a:solidFill>
                            <a:schemeClr val="lt1"/>
                          </a:solidFill>
                          <a:latin typeface="FrutigerNext LT Medium"/>
                          <a:ea typeface="华文细黑" panose="02010600040101010101" pitchFamily="2" charset="-122"/>
                          <a:cs typeface="宋体"/>
                        </a:defRPr>
                      </a:lvl4pPr>
                      <a:lvl5pPr marL="2375535" algn="l" defTabSz="1188085" rtl="0" eaLnBrk="1" latinLnBrk="0" hangingPunct="1">
                        <a:defRPr sz="2340" b="1" kern="1200">
                          <a:solidFill>
                            <a:schemeClr val="lt1"/>
                          </a:solidFill>
                          <a:latin typeface="FrutigerNext LT Medium"/>
                          <a:ea typeface="华文细黑" panose="02010600040101010101" pitchFamily="2" charset="-122"/>
                          <a:cs typeface="宋体"/>
                        </a:defRPr>
                      </a:lvl5pPr>
                      <a:lvl6pPr marL="2969260" algn="l" defTabSz="1188085" rtl="0" eaLnBrk="1" latinLnBrk="0" hangingPunct="1">
                        <a:defRPr sz="2340" b="1" kern="1200">
                          <a:solidFill>
                            <a:schemeClr val="lt1"/>
                          </a:solidFill>
                          <a:latin typeface="FrutigerNext LT Medium"/>
                          <a:ea typeface="华文细黑" panose="02010600040101010101" pitchFamily="2" charset="-122"/>
                          <a:cs typeface="宋体"/>
                        </a:defRPr>
                      </a:lvl6pPr>
                      <a:lvl7pPr marL="3563620" algn="l" defTabSz="1188085" rtl="0" eaLnBrk="1" latinLnBrk="0" hangingPunct="1">
                        <a:defRPr sz="2340" b="1" kern="1200">
                          <a:solidFill>
                            <a:schemeClr val="lt1"/>
                          </a:solidFill>
                          <a:latin typeface="FrutigerNext LT Medium"/>
                          <a:ea typeface="华文细黑" panose="02010600040101010101" pitchFamily="2" charset="-122"/>
                          <a:cs typeface="宋体"/>
                        </a:defRPr>
                      </a:lvl7pPr>
                      <a:lvl8pPr marL="4157345" algn="l" defTabSz="1188085" rtl="0" eaLnBrk="1" latinLnBrk="0" hangingPunct="1">
                        <a:defRPr sz="2340" b="1" kern="1200">
                          <a:solidFill>
                            <a:schemeClr val="lt1"/>
                          </a:solidFill>
                          <a:latin typeface="FrutigerNext LT Medium"/>
                          <a:ea typeface="华文细黑" panose="02010600040101010101" pitchFamily="2" charset="-122"/>
                          <a:cs typeface="宋体"/>
                        </a:defRPr>
                      </a:lvl8pPr>
                      <a:lvl9pPr marL="4751070" algn="l" defTabSz="1188085" rtl="0" eaLnBrk="1" latinLnBrk="0" hangingPunct="1">
                        <a:defRPr sz="2340" b="1" kern="1200">
                          <a:solidFill>
                            <a:schemeClr val="lt1"/>
                          </a:solidFill>
                          <a:latin typeface="FrutigerNext LT Medium"/>
                          <a:ea typeface="华文细黑" panose="02010600040101010101" pitchFamily="2" charset="-122"/>
                          <a:cs typeface="宋体"/>
                        </a:defRPr>
                      </a:lvl9pPr>
                    </a:lstStyle>
                    <a:p>
                      <a:pPr algn="ctr"/>
                      <a:r>
                        <a:rPr lang="zh-CN" altLang="en-US" sz="1200" dirty="0">
                          <a:solidFill>
                            <a:schemeClr val="tx1"/>
                          </a:solidFill>
                          <a:latin typeface="微软雅黑" panose="020B0503020204020204" pitchFamily="34" charset="-122"/>
                          <a:ea typeface="微软雅黑" panose="020B0503020204020204" pitchFamily="34" charset="-122"/>
                        </a:rPr>
                        <a:t>当前进展和风险</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16119">
                <a:tc>
                  <a:txBody>
                    <a:bodyPr/>
                    <a:lstStyle/>
                    <a:p>
                      <a:pPr marL="0" algn="ctr" defTabSz="912495" rtl="0" eaLnBrk="1" latinLnBrk="0" hangingPunct="1"/>
                      <a:r>
                        <a:rPr lang="en-US" altLang="zh-CN" sz="1200" kern="1200" dirty="0">
                          <a:solidFill>
                            <a:schemeClr val="dk1"/>
                          </a:solidFill>
                          <a:effectLst/>
                          <a:latin typeface="微软雅黑" panose="020B0503020204020204" pitchFamily="34" charset="-122"/>
                          <a:ea typeface="微软雅黑" panose="020B0503020204020204" pitchFamily="34" charset="-122"/>
                          <a:cs typeface="+mn-cs"/>
                        </a:rPr>
                        <a:t>xx</a:t>
                      </a:r>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项目</a:t>
                      </a:r>
                    </a:p>
                  </a:txBody>
                  <a:tcPr marL="91411" marR="91411" marT="45705" marB="4570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US" altLang="zh-CN" sz="1200" dirty="0">
                          <a:latin typeface="微软雅黑" panose="020B0503020204020204" pitchFamily="34" charset="-122"/>
                          <a:ea typeface="微软雅黑" panose="020B0503020204020204" pitchFamily="34" charset="-122"/>
                        </a:rPr>
                        <a:t>xx</a:t>
                      </a:r>
                      <a:r>
                        <a:rPr lang="zh-CN" altLang="en-US" sz="1200" dirty="0">
                          <a:latin typeface="微软雅黑" panose="020B0503020204020204" pitchFamily="34" charset="-122"/>
                          <a:ea typeface="微软雅黑" panose="020B0503020204020204" pitchFamily="34" charset="-122"/>
                        </a:rPr>
                        <a:t>客户</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marL="0" marR="0" lvl="0" indent="0" algn="ctr" defTabSz="1188085" rtl="0" eaLnBrk="1" fontAlgn="auto" latinLnBrk="0" hangingPunct="1">
                        <a:lnSpc>
                          <a:spcPct val="100000"/>
                        </a:lnSpc>
                        <a:spcBef>
                          <a:spcPts val="0"/>
                        </a:spcBef>
                        <a:spcAft>
                          <a:spcPts val="0"/>
                        </a:spcAft>
                        <a:buClrTx/>
                        <a:buSzTx/>
                        <a:buFontTx/>
                        <a:buNone/>
                        <a:defRPr/>
                      </a:pPr>
                      <a:r>
                        <a:rPr lang="en-US" altLang="zh-CN" sz="1200" dirty="0">
                          <a:latin typeface="微软雅黑" panose="020B0503020204020204" pitchFamily="34" charset="-122"/>
                          <a:ea typeface="微软雅黑" panose="020B0503020204020204" pitchFamily="34" charset="-122"/>
                        </a:rPr>
                        <a:t>xx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2495" rtl="0" eaLnBrk="1" latinLnBrk="0" hangingPunct="1"/>
                      <a:r>
                        <a:rPr lang="en-US" sz="1200" b="0" kern="1200" dirty="0">
                          <a:solidFill>
                            <a:schemeClr val="dk1"/>
                          </a:solidFill>
                          <a:effectLst/>
                          <a:latin typeface="微软雅黑" panose="020B0503020204020204" pitchFamily="34" charset="-122"/>
                          <a:ea typeface="微软雅黑" panose="020B0503020204020204" pitchFamily="34" charset="-122"/>
                          <a:cs typeface="+mn-cs"/>
                        </a:rPr>
                        <a:t>xx</a:t>
                      </a:r>
                    </a:p>
                  </a:txBody>
                  <a:tcPr marL="91411" marR="91411" marT="45705" marB="4570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GB" altLang="zh-CN" sz="1200" dirty="0">
                          <a:latin typeface="微软雅黑" panose="020B0503020204020204" pitchFamily="34" charset="-122"/>
                          <a:ea typeface="微软雅黑" panose="020B0503020204020204" pitchFamily="34" charset="-122"/>
                        </a:rPr>
                        <a:t>xx</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GB" altLang="zh-CN" sz="1200" dirty="0">
                          <a:latin typeface="微软雅黑" panose="020B0503020204020204" pitchFamily="34" charset="-122"/>
                          <a:ea typeface="微软雅黑" panose="020B0503020204020204" pitchFamily="34" charset="-122"/>
                        </a:rPr>
                        <a:t>Q2</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zh-CN" altLang="en-US" sz="1200" dirty="0">
                          <a:latin typeface="微软雅黑" panose="020B0503020204020204" pitchFamily="34" charset="-122"/>
                          <a:ea typeface="微软雅黑" panose="020B0503020204020204" pitchFamily="34" charset="-122"/>
                        </a:rPr>
                        <a:t>辽宁</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8469">
                <a:tc>
                  <a:txBody>
                    <a:bodyPr/>
                    <a:lstStyle/>
                    <a:p>
                      <a:pPr marL="0" algn="ctr" defTabSz="912495" rtl="0" eaLnBrk="1" latinLnBrk="0" hangingPunct="1"/>
                      <a:r>
                        <a:rPr lang="en-US" altLang="zh-CN" sz="1200" kern="1200" dirty="0">
                          <a:solidFill>
                            <a:schemeClr val="dk1"/>
                          </a:solidFill>
                          <a:effectLst/>
                          <a:latin typeface="微软雅黑" panose="020B0503020204020204" pitchFamily="34" charset="-122"/>
                          <a:ea typeface="微软雅黑" panose="020B0503020204020204" pitchFamily="34" charset="-122"/>
                          <a:cs typeface="+mn-cs"/>
                        </a:rPr>
                        <a:t>xx</a:t>
                      </a:r>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项目</a:t>
                      </a:r>
                    </a:p>
                  </a:txBody>
                  <a:tcPr marL="91411" marR="91411" marT="45705" marB="4570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US" altLang="zh-CN" sz="1200" dirty="0">
                          <a:latin typeface="微软雅黑" panose="020B0503020204020204" pitchFamily="34" charset="-122"/>
                          <a:ea typeface="微软雅黑" panose="020B0503020204020204" pitchFamily="34" charset="-122"/>
                        </a:rPr>
                        <a:t>xx</a:t>
                      </a:r>
                      <a:r>
                        <a:rPr lang="zh-CN" altLang="en-US" sz="1200" dirty="0">
                          <a:latin typeface="微软雅黑" panose="020B0503020204020204" pitchFamily="34" charset="-122"/>
                          <a:ea typeface="微软雅黑" panose="020B0503020204020204" pitchFamily="34" charset="-122"/>
                        </a:rPr>
                        <a:t>客户</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marL="0" marR="0" lvl="0" indent="0" algn="ctr" defTabSz="1188085" rtl="0" eaLnBrk="1" fontAlgn="auto" latinLnBrk="0" hangingPunct="1">
                        <a:lnSpc>
                          <a:spcPct val="100000"/>
                        </a:lnSpc>
                        <a:spcBef>
                          <a:spcPts val="0"/>
                        </a:spcBef>
                        <a:spcAft>
                          <a:spcPts val="0"/>
                        </a:spcAft>
                        <a:buClrTx/>
                        <a:buSzTx/>
                        <a:buFontTx/>
                        <a:buNone/>
                        <a:defRPr/>
                      </a:pPr>
                      <a:r>
                        <a:rPr lang="en-US" altLang="zh-CN" sz="1200" dirty="0">
                          <a:latin typeface="微软雅黑" panose="020B0503020204020204" pitchFamily="34" charset="-122"/>
                          <a:ea typeface="微软雅黑" panose="020B0503020204020204" pitchFamily="34" charset="-122"/>
                        </a:rPr>
                        <a:t>xx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2495" rtl="0" eaLnBrk="1" latinLnBrk="0" hangingPunct="1"/>
                      <a:r>
                        <a:rPr lang="en-US" altLang="zh-CN" sz="1200" b="0" kern="1200" dirty="0">
                          <a:solidFill>
                            <a:schemeClr val="dk1"/>
                          </a:solidFill>
                          <a:effectLst/>
                          <a:latin typeface="微软雅黑" panose="020B0503020204020204" pitchFamily="34" charset="-122"/>
                          <a:ea typeface="微软雅黑" panose="020B0503020204020204" pitchFamily="34" charset="-122"/>
                          <a:cs typeface="+mn-cs"/>
                        </a:rPr>
                        <a:t>xx</a:t>
                      </a:r>
                    </a:p>
                  </a:txBody>
                  <a:tcPr marL="91411" marR="91411" marT="45705" marB="4570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GB" altLang="zh-CN" sz="1200" dirty="0">
                          <a:latin typeface="微软雅黑" panose="020B0503020204020204" pitchFamily="34" charset="-122"/>
                          <a:ea typeface="微软雅黑" panose="020B0503020204020204" pitchFamily="34" charset="-122"/>
                        </a:rPr>
                        <a:t>xx</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GB" altLang="zh-CN" sz="1200" dirty="0">
                          <a:latin typeface="微软雅黑" panose="020B0503020204020204" pitchFamily="34" charset="-122"/>
                          <a:ea typeface="微软雅黑" panose="020B0503020204020204" pitchFamily="34" charset="-122"/>
                        </a:rPr>
                        <a:t>Q2</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zh-CN" altLang="en-US" sz="1200" dirty="0">
                          <a:latin typeface="微软雅黑" panose="020B0503020204020204" pitchFamily="34" charset="-122"/>
                          <a:ea typeface="微软雅黑" panose="020B0503020204020204" pitchFamily="34" charset="-122"/>
                        </a:rPr>
                        <a:t>云南</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marL="0" marR="0" lvl="0" indent="0" algn="ctr" defTabSz="118808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8469">
                <a:tc>
                  <a:txBody>
                    <a:bodyPr/>
                    <a:lstStyle/>
                    <a:p>
                      <a:pPr marL="0" algn="ctr" defTabSz="912495" rtl="0" eaLnBrk="1" latinLnBrk="0" hangingPunct="1"/>
                      <a:r>
                        <a:rPr lang="en-US" altLang="zh-CN" sz="1200" kern="1200" dirty="0">
                          <a:solidFill>
                            <a:schemeClr val="dk1"/>
                          </a:solidFill>
                          <a:effectLst/>
                          <a:latin typeface="微软雅黑" panose="020B0503020204020204" pitchFamily="34" charset="-122"/>
                          <a:ea typeface="微软雅黑" panose="020B0503020204020204" pitchFamily="34" charset="-122"/>
                          <a:cs typeface="+mn-cs"/>
                        </a:rPr>
                        <a:t>xx</a:t>
                      </a:r>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项目</a:t>
                      </a:r>
                    </a:p>
                  </a:txBody>
                  <a:tcPr marL="91411" marR="91411" marT="45705" marB="4570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US" altLang="zh-CN" sz="1200" dirty="0">
                          <a:latin typeface="微软雅黑" panose="020B0503020204020204" pitchFamily="34" charset="-122"/>
                          <a:ea typeface="微软雅黑" panose="020B0503020204020204" pitchFamily="34" charset="-122"/>
                        </a:rPr>
                        <a:t>xx</a:t>
                      </a:r>
                      <a:r>
                        <a:rPr lang="zh-CN" altLang="en-US" sz="1200" dirty="0">
                          <a:latin typeface="微软雅黑" panose="020B0503020204020204" pitchFamily="34" charset="-122"/>
                          <a:ea typeface="微软雅黑" panose="020B0503020204020204" pitchFamily="34" charset="-122"/>
                        </a:rPr>
                        <a:t>客户</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GB" altLang="zh-CN" sz="1200" dirty="0">
                          <a:latin typeface="微软雅黑" panose="020B0503020204020204" pitchFamily="34" charset="-122"/>
                          <a:ea typeface="微软雅黑" panose="020B0503020204020204" pitchFamily="34" charset="-122"/>
                        </a:rPr>
                        <a:t>xx</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2495" rtl="0" eaLnBrk="1" latinLnBrk="0" hangingPunct="1"/>
                      <a:r>
                        <a:rPr lang="en-US" altLang="zh-CN" sz="1200" b="0" kern="1200" dirty="0">
                          <a:solidFill>
                            <a:schemeClr val="dk1"/>
                          </a:solidFill>
                          <a:effectLst/>
                          <a:latin typeface="微软雅黑" panose="020B0503020204020204" pitchFamily="34" charset="-122"/>
                          <a:ea typeface="微软雅黑" panose="020B0503020204020204" pitchFamily="34" charset="-122"/>
                          <a:cs typeface="+mn-cs"/>
                        </a:rPr>
                        <a:t>xx</a:t>
                      </a:r>
                    </a:p>
                  </a:txBody>
                  <a:tcPr marL="91411" marR="91411" marT="45705" marB="4570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GB" altLang="zh-CN" sz="1200" dirty="0">
                          <a:latin typeface="微软雅黑" panose="020B0503020204020204" pitchFamily="34" charset="-122"/>
                          <a:ea typeface="微软雅黑" panose="020B0503020204020204" pitchFamily="34" charset="-122"/>
                        </a:rPr>
                        <a:t>xx</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en-GB" altLang="zh-CN" sz="1200" dirty="0">
                          <a:latin typeface="微软雅黑" panose="020B0503020204020204" pitchFamily="34" charset="-122"/>
                          <a:ea typeface="微软雅黑" panose="020B0503020204020204" pitchFamily="34" charset="-122"/>
                        </a:rPr>
                        <a:t>Q3</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algn="ctr"/>
                      <a:r>
                        <a:rPr lang="zh-CN" altLang="en-US" sz="1200" dirty="0">
                          <a:latin typeface="微软雅黑" panose="020B0503020204020204" pitchFamily="34" charset="-122"/>
                          <a:ea typeface="微软雅黑" panose="020B0503020204020204" pitchFamily="34" charset="-122"/>
                        </a:rPr>
                        <a:t>安徽</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dk1"/>
                          </a:solidFill>
                          <a:latin typeface="FrutigerNext LT Medium"/>
                          <a:ea typeface="华文细黑" panose="02010600040101010101" pitchFamily="2" charset="-122"/>
                          <a:cs typeface="宋体"/>
                        </a:defRPr>
                      </a:lvl1pPr>
                      <a:lvl2pPr marL="593725" algn="l" defTabSz="1188085" rtl="0" eaLnBrk="1" latinLnBrk="0" hangingPunct="1">
                        <a:defRPr sz="2340" kern="1200">
                          <a:solidFill>
                            <a:schemeClr val="dk1"/>
                          </a:solidFill>
                          <a:latin typeface="FrutigerNext LT Medium"/>
                          <a:ea typeface="华文细黑" panose="02010600040101010101" pitchFamily="2" charset="-122"/>
                          <a:cs typeface="宋体"/>
                        </a:defRPr>
                      </a:lvl2pPr>
                      <a:lvl3pPr marL="1188085" algn="l" defTabSz="1188085" rtl="0" eaLnBrk="1" latinLnBrk="0" hangingPunct="1">
                        <a:defRPr sz="2340" kern="1200">
                          <a:solidFill>
                            <a:schemeClr val="dk1"/>
                          </a:solidFill>
                          <a:latin typeface="FrutigerNext LT Medium"/>
                          <a:ea typeface="华文细黑" panose="02010600040101010101" pitchFamily="2" charset="-122"/>
                          <a:cs typeface="宋体"/>
                        </a:defRPr>
                      </a:lvl3pPr>
                      <a:lvl4pPr marL="1781810" algn="l" defTabSz="1188085" rtl="0" eaLnBrk="1" latinLnBrk="0" hangingPunct="1">
                        <a:defRPr sz="2340" kern="1200">
                          <a:solidFill>
                            <a:schemeClr val="dk1"/>
                          </a:solidFill>
                          <a:latin typeface="FrutigerNext LT Medium"/>
                          <a:ea typeface="华文细黑" panose="02010600040101010101" pitchFamily="2" charset="-122"/>
                          <a:cs typeface="宋体"/>
                        </a:defRPr>
                      </a:lvl4pPr>
                      <a:lvl5pPr marL="2375535" algn="l" defTabSz="1188085" rtl="0" eaLnBrk="1" latinLnBrk="0" hangingPunct="1">
                        <a:defRPr sz="2340" kern="1200">
                          <a:solidFill>
                            <a:schemeClr val="dk1"/>
                          </a:solidFill>
                          <a:latin typeface="FrutigerNext LT Medium"/>
                          <a:ea typeface="华文细黑" panose="02010600040101010101" pitchFamily="2" charset="-122"/>
                          <a:cs typeface="宋体"/>
                        </a:defRPr>
                      </a:lvl5pPr>
                      <a:lvl6pPr marL="2969260" algn="l" defTabSz="1188085" rtl="0" eaLnBrk="1" latinLnBrk="0" hangingPunct="1">
                        <a:defRPr sz="2340" kern="1200">
                          <a:solidFill>
                            <a:schemeClr val="dk1"/>
                          </a:solidFill>
                          <a:latin typeface="FrutigerNext LT Medium"/>
                          <a:ea typeface="华文细黑" panose="02010600040101010101" pitchFamily="2" charset="-122"/>
                          <a:cs typeface="宋体"/>
                        </a:defRPr>
                      </a:lvl6pPr>
                      <a:lvl7pPr marL="3563620" algn="l" defTabSz="1188085" rtl="0" eaLnBrk="1" latinLnBrk="0" hangingPunct="1">
                        <a:defRPr sz="2340" kern="1200">
                          <a:solidFill>
                            <a:schemeClr val="dk1"/>
                          </a:solidFill>
                          <a:latin typeface="FrutigerNext LT Medium"/>
                          <a:ea typeface="华文细黑" panose="02010600040101010101" pitchFamily="2" charset="-122"/>
                          <a:cs typeface="宋体"/>
                        </a:defRPr>
                      </a:lvl7pPr>
                      <a:lvl8pPr marL="4157345" algn="l" defTabSz="1188085" rtl="0" eaLnBrk="1" latinLnBrk="0" hangingPunct="1">
                        <a:defRPr sz="2340" kern="1200">
                          <a:solidFill>
                            <a:schemeClr val="dk1"/>
                          </a:solidFill>
                          <a:latin typeface="FrutigerNext LT Medium"/>
                          <a:ea typeface="华文细黑" panose="02010600040101010101" pitchFamily="2" charset="-122"/>
                          <a:cs typeface="宋体"/>
                        </a:defRPr>
                      </a:lvl8pPr>
                      <a:lvl9pPr marL="4751070" algn="l" defTabSz="1188085" rtl="0" eaLnBrk="1" latinLnBrk="0" hangingPunct="1">
                        <a:defRPr sz="2340" kern="1200">
                          <a:solidFill>
                            <a:schemeClr val="dk1"/>
                          </a:solidFill>
                          <a:latin typeface="FrutigerNext LT Medium"/>
                          <a:ea typeface="华文细黑" panose="02010600040101010101" pitchFamily="2" charset="-122"/>
                          <a:cs typeface="宋体"/>
                        </a:defRPr>
                      </a:lvl9pPr>
                    </a:lstStyle>
                    <a:p>
                      <a:pPr marL="0" marR="0" lvl="0" indent="0" algn="ctr" defTabSz="118808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9201" y="895639"/>
            <a:ext cx="11509820" cy="5637697"/>
          </a:xfrm>
          <a:prstGeom prst="rect">
            <a:avLst/>
          </a:prstGeom>
        </p:spPr>
        <p:txBody>
          <a:bodyPr wrap="square">
            <a:spAutoFit/>
          </a:bodyPr>
          <a:lstStyle/>
          <a:p>
            <a:pPr marL="601345" indent="-601345" defTabSz="906145">
              <a:lnSpc>
                <a:spcPct val="150000"/>
              </a:lnSpc>
            </a:pPr>
            <a:r>
              <a:rPr lang="zh-CN" altLang="en-US" sz="1865" b="1" dirty="0">
                <a:solidFill>
                  <a:srgbClr val="C00000"/>
                </a:solidFill>
                <a:latin typeface="Arial" panose="020B0604020202020204" pitchFamily="34" charset="0"/>
                <a:ea typeface="微软雅黑" panose="020B0503020204020204" pitchFamily="34" charset="-122"/>
                <a:sym typeface="Arial" panose="020B0604020202020204" pitchFamily="34" charset="0"/>
              </a:rPr>
              <a:t>第一部分：公司基本情况</a:t>
            </a:r>
            <a:r>
              <a:rPr lang="en-US" altLang="zh-CN" sz="1865" b="1" dirty="0">
                <a:solidFill>
                  <a:srgbClr val="C00000"/>
                </a:solidFill>
                <a:latin typeface="Arial" panose="020B0604020202020204" pitchFamily="34" charset="0"/>
                <a:ea typeface="微软雅黑" panose="020B0503020204020204" pitchFamily="34" charset="-122"/>
                <a:sym typeface="Arial" panose="020B0604020202020204" pitchFamily="34" charset="0"/>
              </a:rPr>
              <a:t> </a:t>
            </a: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基本情况，组织架构和人员，公司所处行业趋势，公司业务全景图，公司客户全景图</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601345" indent="-601345" defTabSz="906145">
              <a:lnSpc>
                <a:spcPct val="150000"/>
              </a:lnSpc>
            </a:pPr>
            <a:r>
              <a:rPr lang="zh-CN" altLang="en-US" sz="1865" b="1" dirty="0">
                <a:solidFill>
                  <a:srgbClr val="1D1D1A"/>
                </a:solidFill>
                <a:latin typeface="Arial" panose="020B0604020202020204" pitchFamily="34" charset="0"/>
                <a:ea typeface="微软雅黑" panose="020B0503020204020204" pitchFamily="34" charset="-122"/>
                <a:sym typeface="Arial" panose="020B0604020202020204" pitchFamily="34" charset="0"/>
              </a:rPr>
              <a:t>第二部分：待合作解决方案的基本情况</a:t>
            </a:r>
            <a:endParaRPr lang="en-US" altLang="zh-CN" sz="1865"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具体的业务场景、趋势、市场空间、友商和客户（含竞争力）</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合作解决方案及其功能清单</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合作解决方案的</a:t>
            </a:r>
            <a:r>
              <a:rPr lang="en-US" altLang="zh-CN" sz="1865" dirty="0">
                <a:latin typeface="Arial" panose="020B0604020202020204" pitchFamily="34" charset="0"/>
                <a:ea typeface="微软雅黑" panose="020B0503020204020204" pitchFamily="34" charset="-122"/>
                <a:sym typeface="Arial" panose="020B0604020202020204" pitchFamily="34" charset="0"/>
              </a:rPr>
              <a:t>4A</a:t>
            </a:r>
            <a:r>
              <a:rPr lang="zh-CN" altLang="en-US" sz="1865" dirty="0">
                <a:latin typeface="Arial" panose="020B0604020202020204" pitchFamily="34" charset="0"/>
                <a:ea typeface="微软雅黑" panose="020B0503020204020204" pitchFamily="34" charset="-122"/>
                <a:sym typeface="Arial" panose="020B0604020202020204" pitchFamily="34" charset="0"/>
              </a:rPr>
              <a:t>架构、部署架构</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解决方案</a:t>
            </a:r>
            <a:r>
              <a:rPr lang="en-US" altLang="zh-CN" sz="1865" dirty="0">
                <a:latin typeface="Arial" panose="020B0604020202020204" pitchFamily="34" charset="0"/>
                <a:ea typeface="微软雅黑" panose="020B0503020204020204" pitchFamily="34" charset="-122"/>
                <a:sym typeface="Arial" panose="020B0604020202020204" pitchFamily="34" charset="0"/>
              </a:rPr>
              <a:t>Offering</a:t>
            </a:r>
            <a:r>
              <a:rPr lang="zh-CN" altLang="en-US" sz="1865" dirty="0">
                <a:latin typeface="Arial" panose="020B0604020202020204" pitchFamily="34" charset="0"/>
                <a:ea typeface="微软雅黑" panose="020B0503020204020204" pitchFamily="34" charset="-122"/>
                <a:sym typeface="Arial" panose="020B0604020202020204" pitchFamily="34" charset="0"/>
              </a:rPr>
              <a:t>设计</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客户案例</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解决方案拓展策略和商业目标</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交易、交付和运维模式、团队矩阵</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研发策略（版本节奏）</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共建共营共销的投入</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a:p>
            <a:pPr marL="1058545" lvl="1" indent="-601345" defTabSz="906145">
              <a:lnSpc>
                <a:spcPct val="150000"/>
              </a:lnSpc>
              <a:buFont typeface="Arial" panose="020B0604020202020204" pitchFamily="34" charset="0"/>
              <a:buChar char="•"/>
            </a:pPr>
            <a:r>
              <a:rPr lang="zh-CN" altLang="en-US" sz="1865" dirty="0">
                <a:latin typeface="Arial" panose="020B0604020202020204" pitchFamily="34" charset="0"/>
                <a:ea typeface="微软雅黑" panose="020B0503020204020204" pitchFamily="34" charset="-122"/>
                <a:sym typeface="Arial" panose="020B0604020202020204" pitchFamily="34" charset="0"/>
              </a:rPr>
              <a:t>与华为合作的组织和机制、期望、诉求、建议</a:t>
            </a:r>
            <a:endParaRPr lang="en-US" altLang="zh-CN" sz="1865" dirty="0">
              <a:latin typeface="Arial" panose="020B0604020202020204" pitchFamily="34" charset="0"/>
              <a:ea typeface="微软雅黑" panose="020B0503020204020204" pitchFamily="34" charset="-122"/>
              <a:sym typeface="Arial" panose="020B0604020202020204" pitchFamily="34" charset="0"/>
            </a:endParaRPr>
          </a:p>
        </p:txBody>
      </p:sp>
      <p:sp>
        <p:nvSpPr>
          <p:cNvPr id="8" name="副标题 1"/>
          <p:cNvSpPr>
            <a:spLocks noGrp="1"/>
          </p:cNvSpPr>
          <p:nvPr>
            <p:ph type="subTitle" idx="1"/>
          </p:nvPr>
        </p:nvSpPr>
        <p:spPr>
          <a:xfrm>
            <a:off x="349200" y="14400"/>
            <a:ext cx="10742400" cy="777600"/>
          </a:xfrm>
        </p:spPr>
        <p:txBody>
          <a:bodyPr lIns="0" tIns="0" rIns="0" bIns="0" anchor="ctr">
            <a:noAutofit/>
          </a:bodyPr>
          <a:lstStyle/>
          <a:p>
            <a:pPr>
              <a:lnSpc>
                <a:spcPts val="3430"/>
              </a:lnSpc>
            </a:pPr>
            <a:r>
              <a:rPr lang="zh-CN" altLang="en-US" sz="2800" dirty="0">
                <a:solidFill>
                  <a:srgbClr val="C00000"/>
                </a:solidFill>
                <a:sym typeface="Arial" panose="020B0604020202020204" pitchFamily="34" charset="0"/>
              </a:rPr>
              <a:t>目录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348710" y="14400"/>
            <a:ext cx="10742400" cy="77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38" tIns="39019" rIns="78038" bIns="39019" numCol="1" anchor="ctr" anchorCtr="0" compatLnSpc="1"/>
          <a:lstStyle>
            <a:lvl1pPr algn="l" defTabSz="776605" rtl="0" eaLnBrk="0" fontAlgn="base" hangingPunct="0">
              <a:spcBef>
                <a:spcPct val="0"/>
              </a:spcBef>
              <a:spcAft>
                <a:spcPct val="0"/>
              </a:spcAft>
              <a:defRPr sz="3000" b="1">
                <a:solidFill>
                  <a:srgbClr val="990000"/>
                </a:solidFill>
                <a:latin typeface="+mj-lt"/>
                <a:ea typeface="+mj-ea"/>
                <a:cs typeface="+mj-cs"/>
              </a:defRPr>
            </a:lvl1pPr>
            <a:lvl2pPr algn="l" defTabSz="776605" rtl="0" eaLnBrk="0" fontAlgn="base" hangingPunct="0">
              <a:spcBef>
                <a:spcPct val="0"/>
              </a:spcBef>
              <a:spcAft>
                <a:spcPct val="0"/>
              </a:spcAft>
              <a:defRPr sz="3000" b="1">
                <a:solidFill>
                  <a:srgbClr val="990000"/>
                </a:solidFill>
                <a:latin typeface="Arial" panose="020B0604020202020204" pitchFamily="34" charset="0"/>
                <a:ea typeface="宋体" pitchFamily="2" charset="-122"/>
              </a:defRPr>
            </a:lvl2pPr>
            <a:lvl3pPr algn="l" defTabSz="776605" rtl="0" eaLnBrk="0" fontAlgn="base" hangingPunct="0">
              <a:spcBef>
                <a:spcPct val="0"/>
              </a:spcBef>
              <a:spcAft>
                <a:spcPct val="0"/>
              </a:spcAft>
              <a:defRPr sz="3000" b="1">
                <a:solidFill>
                  <a:srgbClr val="990000"/>
                </a:solidFill>
                <a:latin typeface="Arial" panose="020B0604020202020204" pitchFamily="34" charset="0"/>
                <a:ea typeface="宋体" pitchFamily="2" charset="-122"/>
              </a:defRPr>
            </a:lvl3pPr>
            <a:lvl4pPr algn="l" defTabSz="776605" rtl="0" eaLnBrk="0" fontAlgn="base" hangingPunct="0">
              <a:spcBef>
                <a:spcPct val="0"/>
              </a:spcBef>
              <a:spcAft>
                <a:spcPct val="0"/>
              </a:spcAft>
              <a:defRPr sz="3000" b="1">
                <a:solidFill>
                  <a:srgbClr val="990000"/>
                </a:solidFill>
                <a:latin typeface="Arial" panose="020B0604020202020204" pitchFamily="34" charset="0"/>
                <a:ea typeface="宋体" pitchFamily="2" charset="-122"/>
              </a:defRPr>
            </a:lvl4pPr>
            <a:lvl5pPr algn="l" defTabSz="776605" rtl="0" eaLnBrk="0" fontAlgn="base" hangingPunct="0">
              <a:spcBef>
                <a:spcPct val="0"/>
              </a:spcBef>
              <a:spcAft>
                <a:spcPct val="0"/>
              </a:spcAft>
              <a:defRPr sz="3000" b="1">
                <a:solidFill>
                  <a:srgbClr val="990000"/>
                </a:solidFill>
                <a:latin typeface="Arial" panose="020B0604020202020204" pitchFamily="34" charset="0"/>
                <a:ea typeface="宋体" pitchFamily="2" charset="-122"/>
              </a:defRPr>
            </a:lvl5pPr>
            <a:lvl6pPr marL="455930" algn="l" defTabSz="782320" rtl="0" fontAlgn="base">
              <a:spcBef>
                <a:spcPct val="0"/>
              </a:spcBef>
              <a:spcAft>
                <a:spcPct val="0"/>
              </a:spcAft>
              <a:defRPr sz="3000" b="1">
                <a:solidFill>
                  <a:srgbClr val="990000"/>
                </a:solidFill>
                <a:latin typeface="Arial" panose="020B0604020202020204" pitchFamily="34" charset="0"/>
                <a:ea typeface="宋体" pitchFamily="2" charset="-122"/>
              </a:defRPr>
            </a:lvl6pPr>
            <a:lvl7pPr marL="912495" algn="l" defTabSz="782320" rtl="0" fontAlgn="base">
              <a:spcBef>
                <a:spcPct val="0"/>
              </a:spcBef>
              <a:spcAft>
                <a:spcPct val="0"/>
              </a:spcAft>
              <a:defRPr sz="3000" b="1">
                <a:solidFill>
                  <a:srgbClr val="990000"/>
                </a:solidFill>
                <a:latin typeface="Arial" panose="020B0604020202020204" pitchFamily="34" charset="0"/>
                <a:ea typeface="宋体" pitchFamily="2" charset="-122"/>
              </a:defRPr>
            </a:lvl7pPr>
            <a:lvl8pPr marL="1368425" algn="l" defTabSz="782320" rtl="0" fontAlgn="base">
              <a:spcBef>
                <a:spcPct val="0"/>
              </a:spcBef>
              <a:spcAft>
                <a:spcPct val="0"/>
              </a:spcAft>
              <a:defRPr sz="3000" b="1">
                <a:solidFill>
                  <a:srgbClr val="990000"/>
                </a:solidFill>
                <a:latin typeface="Arial" panose="020B0604020202020204" pitchFamily="34" charset="0"/>
                <a:ea typeface="宋体" pitchFamily="2" charset="-122"/>
              </a:defRPr>
            </a:lvl8pPr>
            <a:lvl9pPr marL="1824990" algn="l" defTabSz="782320" rtl="0" fontAlgn="base">
              <a:spcBef>
                <a:spcPct val="0"/>
              </a:spcBef>
              <a:spcAft>
                <a:spcPct val="0"/>
              </a:spcAft>
              <a:defRPr sz="3000" b="1">
                <a:solidFill>
                  <a:srgbClr val="990000"/>
                </a:solidFill>
                <a:latin typeface="Arial" panose="020B0604020202020204" pitchFamily="34" charset="0"/>
                <a:ea typeface="宋体" pitchFamily="2" charset="-122"/>
              </a:defRPr>
            </a:lvl9pPr>
          </a:lstStyle>
          <a:p>
            <a:pPr>
              <a:spcAft>
                <a:spcPts val="0"/>
              </a:spcAft>
              <a:defRPr/>
            </a:pPr>
            <a:r>
              <a:rPr lang="zh-CN" altLang="en-US" sz="2800" dirty="0">
                <a:solidFill>
                  <a:srgbClr val="C00000"/>
                </a:solidFill>
                <a:latin typeface="微软雅黑" panose="020B0503020204020204" pitchFamily="34" charset="-122"/>
                <a:ea typeface="微软雅黑" panose="020B0503020204020204" pitchFamily="34" charset="-122"/>
              </a:rPr>
              <a:t>交易</a:t>
            </a:r>
            <a:r>
              <a:rPr lang="en-US" altLang="zh-CN" sz="2800" dirty="0">
                <a:solidFill>
                  <a:srgbClr val="C00000"/>
                </a:solidFill>
                <a:latin typeface="微软雅黑" panose="020B0503020204020204" pitchFamily="34" charset="-122"/>
                <a:ea typeface="微软雅黑" panose="020B0503020204020204" pitchFamily="34" charset="-122"/>
              </a:rPr>
              <a:t>&amp;</a:t>
            </a:r>
            <a:r>
              <a:rPr lang="zh-CN" altLang="en-US" sz="2800" dirty="0">
                <a:solidFill>
                  <a:srgbClr val="C00000"/>
                </a:solidFill>
                <a:latin typeface="微软雅黑" panose="020B0503020204020204" pitchFamily="34" charset="-122"/>
                <a:ea typeface="微软雅黑" panose="020B0503020204020204" pitchFamily="34" charset="-122"/>
              </a:rPr>
              <a:t>交付</a:t>
            </a:r>
            <a:r>
              <a:rPr lang="en-US" altLang="zh-CN" sz="2800" dirty="0">
                <a:solidFill>
                  <a:srgbClr val="C00000"/>
                </a:solidFill>
                <a:latin typeface="微软雅黑" panose="020B0503020204020204" pitchFamily="34" charset="-122"/>
                <a:ea typeface="微软雅黑" panose="020B0503020204020204" pitchFamily="34" charset="-122"/>
              </a:rPr>
              <a:t>&amp;</a:t>
            </a:r>
            <a:r>
              <a:rPr lang="zh-CN" altLang="en-US" sz="2800" dirty="0">
                <a:solidFill>
                  <a:srgbClr val="C00000"/>
                </a:solidFill>
                <a:latin typeface="微软雅黑" panose="020B0503020204020204" pitchFamily="34" charset="-122"/>
                <a:ea typeface="微软雅黑" panose="020B0503020204020204" pitchFamily="34" charset="-122"/>
              </a:rPr>
              <a:t>运维模式</a:t>
            </a:r>
            <a:endParaRPr lang="zh-CN" altLang="zh-CN" sz="2800" dirty="0">
              <a:solidFill>
                <a:srgbClr val="C00000"/>
              </a:solidFill>
              <a:latin typeface="微软雅黑" panose="020B0503020204020204" pitchFamily="34" charset="-122"/>
              <a:ea typeface="微软雅黑" panose="020B0503020204020204" pitchFamily="34" charset="-122"/>
            </a:endParaRPr>
          </a:p>
        </p:txBody>
      </p:sp>
      <p:graphicFrame>
        <p:nvGraphicFramePr>
          <p:cNvPr id="13" name="表格 12"/>
          <p:cNvGraphicFramePr>
            <a:graphicFrameLocks noGrp="1"/>
          </p:cNvGraphicFramePr>
          <p:nvPr>
            <p:extLst>
              <p:ext uri="{D42A27DB-BD31-4B8C-83A1-F6EECF244321}">
                <p14:modId xmlns:p14="http://schemas.microsoft.com/office/powerpoint/2010/main" val="945636545"/>
              </p:ext>
            </p:extLst>
          </p:nvPr>
        </p:nvGraphicFramePr>
        <p:xfrm>
          <a:off x="348711" y="974676"/>
          <a:ext cx="9900297" cy="4911824"/>
        </p:xfrm>
        <a:graphic>
          <a:graphicData uri="http://schemas.openxmlformats.org/drawingml/2006/table">
            <a:tbl>
              <a:tblPr/>
              <a:tblGrid>
                <a:gridCol w="1047063">
                  <a:extLst>
                    <a:ext uri="{9D8B030D-6E8A-4147-A177-3AD203B41FA5}">
                      <a16:colId xmlns:a16="http://schemas.microsoft.com/office/drawing/2014/main" val="20000"/>
                    </a:ext>
                  </a:extLst>
                </a:gridCol>
                <a:gridCol w="2093158">
                  <a:extLst>
                    <a:ext uri="{9D8B030D-6E8A-4147-A177-3AD203B41FA5}">
                      <a16:colId xmlns:a16="http://schemas.microsoft.com/office/drawing/2014/main" val="20001"/>
                    </a:ext>
                  </a:extLst>
                </a:gridCol>
                <a:gridCol w="1808590">
                  <a:extLst>
                    <a:ext uri="{9D8B030D-6E8A-4147-A177-3AD203B41FA5}">
                      <a16:colId xmlns:a16="http://schemas.microsoft.com/office/drawing/2014/main" val="20002"/>
                    </a:ext>
                  </a:extLst>
                </a:gridCol>
                <a:gridCol w="1726380">
                  <a:extLst>
                    <a:ext uri="{9D8B030D-6E8A-4147-A177-3AD203B41FA5}">
                      <a16:colId xmlns:a16="http://schemas.microsoft.com/office/drawing/2014/main" val="20003"/>
                    </a:ext>
                  </a:extLst>
                </a:gridCol>
                <a:gridCol w="1612553">
                  <a:extLst>
                    <a:ext uri="{9D8B030D-6E8A-4147-A177-3AD203B41FA5}">
                      <a16:colId xmlns:a16="http://schemas.microsoft.com/office/drawing/2014/main" val="20005"/>
                    </a:ext>
                  </a:extLst>
                </a:gridCol>
                <a:gridCol w="1612553">
                  <a:extLst>
                    <a:ext uri="{9D8B030D-6E8A-4147-A177-3AD203B41FA5}">
                      <a16:colId xmlns:a16="http://schemas.microsoft.com/office/drawing/2014/main" val="20006"/>
                    </a:ext>
                  </a:extLst>
                </a:gridCol>
              </a:tblGrid>
              <a:tr h="576175">
                <a:tc>
                  <a:txBody>
                    <a:bodyPr/>
                    <a:lstStyle/>
                    <a:p>
                      <a:pPr marL="0" algn="ctr" defTabSz="1217295" rtl="0" eaLnBrk="1" fontAlgn="ctr" latinLnBrk="0" hangingPunct="1"/>
                      <a:r>
                        <a:rPr lang="zh-CN" altLang="en-US"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场景</a:t>
                      </a:r>
                      <a:endParaRPr lang="en-GB" sz="1200" b="1"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algn="ctr" defTabSz="1217295" rtl="0" eaLnBrk="1" fontAlgn="ctr" latinLnBrk="0" hangingPunct="1"/>
                      <a:r>
                        <a:rPr lang="en-GB" altLang="zh-CN" sz="1200" b="1" i="0" u="none" strike="noStrike" kern="1200" dirty="0">
                          <a:solidFill>
                            <a:srgbClr val="000000"/>
                          </a:solidFill>
                          <a:effectLst/>
                          <a:latin typeface="微软雅黑" panose="020B0503020204020204" pitchFamily="34" charset="-122"/>
                          <a:ea typeface="微软雅黑" panose="020B0503020204020204" pitchFamily="34" charset="-122"/>
                          <a:cs typeface="+mn-cs"/>
                        </a:rPr>
                        <a:t>O</a:t>
                      </a:r>
                      <a:r>
                        <a:rPr lang="en-US" altLang="zh-CN" sz="1200" b="1" i="0" u="none" strike="noStrike" kern="1200" dirty="0" err="1">
                          <a:solidFill>
                            <a:srgbClr val="000000"/>
                          </a:solidFill>
                          <a:effectLst/>
                          <a:latin typeface="微软雅黑" panose="020B0503020204020204" pitchFamily="34" charset="-122"/>
                          <a:ea typeface="微软雅黑" panose="020B0503020204020204" pitchFamily="34" charset="-122"/>
                          <a:cs typeface="+mn-cs"/>
                        </a:rPr>
                        <a:t>ffering</a:t>
                      </a:r>
                      <a:endParaRPr lang="en-GB" sz="1200" b="1"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签约主体</a:t>
                      </a:r>
                      <a:endParaRPr lang="en-US" alt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合同履约责任主体</a:t>
                      </a:r>
                      <a:endParaRPr lang="en-GB" alt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交付</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运维</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93967">
                <a:tc rowSpan="6">
                  <a:txBody>
                    <a:bodyPr/>
                    <a:lstStyle/>
                    <a:p>
                      <a:pPr marL="0" marR="0" lvl="0" indent="0" algn="ctr" defTabSz="1217295" rtl="0" eaLnBrk="1" fontAlgn="ctr" latinLnBrk="0" hangingPunct="1">
                        <a:lnSpc>
                          <a:spcPct val="100000"/>
                        </a:lnSpc>
                        <a:spcBef>
                          <a:spcPts val="0"/>
                        </a:spcBef>
                        <a:spcAft>
                          <a:spcPts val="0"/>
                        </a:spcAft>
                        <a:buClrTx/>
                        <a:buSzTx/>
                        <a:buFontTx/>
                        <a:buNone/>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农业政府</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种植基地</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1217295" rtl="0" eaLnBrk="1" fontAlgn="ctr" latinLnBrk="0" hangingPunct="1">
                        <a:lnSpc>
                          <a:spcPct val="100000"/>
                        </a:lnSpc>
                        <a:spcBef>
                          <a:spcPts val="0"/>
                        </a:spcBef>
                        <a:spcAft>
                          <a:spcPts val="0"/>
                        </a:spcAft>
                        <a:buClrTx/>
                        <a:buSzTx/>
                        <a:buFontTx/>
                        <a:buNone/>
                        <a:defRPr/>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xx</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软件（伙伴）</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rowSpan="5">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经销商伙伴</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1188085" rtl="0" eaLnBrk="1" fontAlgn="ctr"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（经销商伙伴</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/ISV</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/SI</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伙伴可能是同一家伙伴，但是多重身份）</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ISV</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伙伴或 </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SI</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rowSpan="5">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经销商伙伴</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1188085" rtl="0" eaLnBrk="1" fontAlgn="ctr"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（经销商伙伴</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/ISV</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/SI</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伙伴可能是同一家伙伴，但是多重身份）</a:t>
                      </a:r>
                    </a:p>
                    <a:p>
                      <a:pPr marL="0" marR="0" lvl="0" indent="0" algn="l" defTabSz="1188085" rtl="0" eaLnBrk="1" fontAlgn="ctr"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rowSpan="5">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经销商伙伴</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1188085" rtl="0" eaLnBrk="1" fontAlgn="ctr"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（经销商伙伴</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/ISV</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/SI</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伙伴可能是同一家伙伴，但是多重身份）</a:t>
                      </a:r>
                    </a:p>
                    <a:p>
                      <a:pPr marL="0" marR="0" lvl="0" indent="0" algn="l" defTabSz="1188085" rtl="0" eaLnBrk="1" fontAlgn="ctr"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5825">
                <a:tc vMerge="1">
                  <a:txBody>
                    <a:bodyPr/>
                    <a:lstStyle/>
                    <a:p>
                      <a:endParaRPr lang="zh-CN"/>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集成交付</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ISV</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伙伴或</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SI</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2"/>
                  </a:ext>
                </a:extLst>
              </a:tr>
              <a:tr h="795825">
                <a:tc vMerge="1">
                  <a:txBody>
                    <a:bodyPr/>
                    <a:lstStyle/>
                    <a:p>
                      <a:endParaRPr lang="zh-CN"/>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服务运维（伙伴）</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ISV</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伙伴或</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SI</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3"/>
                  </a:ext>
                </a:extLst>
              </a:tr>
              <a:tr h="795825">
                <a:tc vMerge="1">
                  <a:txBody>
                    <a:bodyPr/>
                    <a:lstStyle/>
                    <a:p>
                      <a:endParaRPr lang="zh-CN"/>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xx</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服务 （伙伴）</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ISV</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伙伴或</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SI</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4"/>
                  </a:ext>
                </a:extLst>
              </a:tr>
              <a:tr h="795825">
                <a:tc vMerge="1">
                  <a:txBody>
                    <a:bodyPr/>
                    <a:lstStyle/>
                    <a:p>
                      <a:endParaRPr lang="zh-CN"/>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xx</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数据服务（伙伴）</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ISV</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伙伴或</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xx SI</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伙伴</a:t>
                      </a:r>
                    </a:p>
                  </a:txBody>
                  <a:tcPr marL="5346" marR="5346" marT="5346"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5"/>
                  </a:ext>
                </a:extLst>
              </a:tr>
              <a:tr h="858382">
                <a:tc vMerge="1">
                  <a:txBody>
                    <a:bodyPr/>
                    <a:lstStyle/>
                    <a:p>
                      <a:endParaRPr lang="zh-CN"/>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云服务产品</a:t>
                      </a:r>
                      <a:endParaRPr lang="en-GB"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xx</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伙伴或云服务商</a:t>
                      </a: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ctr">
                        <a:buClr>
                          <a:srgbClr val="000000"/>
                        </a:buClr>
                        <a:buSzPts val="1100"/>
                        <a:buFont typeface="Calibri" pitchFamily="34" charset="0"/>
                        <a:buNone/>
                      </a:pPr>
                      <a:endParaRPr lang="en-GB"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
                          <a:srgbClr val="000000"/>
                        </a:buClr>
                        <a:buSzPts val="1100"/>
                        <a:buFont typeface="Calibri" pitchFamily="34" charset="0"/>
                        <a:buNone/>
                        <a:defRPr/>
                      </a:pPr>
                      <a:endParaRPr lang="en-GB"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1188085" rtl="0" eaLnBrk="1" fontAlgn="ctr" latinLnBrk="0" hangingPunct="1">
                        <a:lnSpc>
                          <a:spcPct val="100000"/>
                        </a:lnSpc>
                        <a:spcBef>
                          <a:spcPts val="0"/>
                        </a:spcBef>
                        <a:spcAft>
                          <a:spcPts val="0"/>
                        </a:spcAft>
                        <a:buClr>
                          <a:srgbClr val="000000"/>
                        </a:buClr>
                        <a:buSzPts val="1100"/>
                        <a:buFont typeface="Calibri" pitchFamily="34" charset="0"/>
                        <a:buNone/>
                        <a:defRPr/>
                      </a:pPr>
                      <a:endParaRPr lang="en-GB"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矩形 1"/>
          <p:cNvSpPr/>
          <p:nvPr/>
        </p:nvSpPr>
        <p:spPr>
          <a:xfrm>
            <a:off x="348711" y="586800"/>
            <a:ext cx="3390672" cy="246221"/>
          </a:xfrm>
          <a:prstGeom prst="rect">
            <a:avLst/>
          </a:prstGeom>
        </p:spPr>
        <p:txBody>
          <a:bodyPr wrap="none">
            <a:spAutoFit/>
          </a:bodyPr>
          <a:lstStyle/>
          <a:p>
            <a:pPr defTabSz="914400"/>
            <a:r>
              <a:rPr lang="zh-CN" altLang="en-US" sz="1000" b="1" i="1" dirty="0">
                <a:solidFill>
                  <a:srgbClr val="0066FF"/>
                </a:solidFill>
                <a:latin typeface="微软雅黑" panose="020B0503020204020204" pitchFamily="34" charset="-122"/>
                <a:ea typeface="微软雅黑" panose="020B0503020204020204" pitchFamily="34" charset="-122"/>
              </a:rPr>
              <a:t>填写说明：解决方案的签约路径、实施分工和履约责任</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0" y="14288"/>
            <a:ext cx="107426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38" tIns="39019" rIns="78038" bIns="39019" numCol="1" anchor="ctr" anchorCtr="0" compatLnSpc="1"/>
          <a:lstStyle/>
          <a:p>
            <a:pPr algn="just" defTabSz="776605" eaLnBrk="0" fontAlgn="base" hangingPunct="0"/>
            <a:r>
              <a:rPr lang="zh-CN" altLang="en-US" sz="2800" b="1" dirty="0">
                <a:solidFill>
                  <a:srgbClr val="C00000"/>
                </a:solidFill>
                <a:latin typeface="微软雅黑" panose="020B0503020204020204" pitchFamily="34" charset="-122"/>
                <a:ea typeface="微软雅黑" panose="020B0503020204020204" pitchFamily="34" charset="-122"/>
                <a:cs typeface="+mn-cs"/>
              </a:rPr>
              <a:t>解决方案版本节奏</a:t>
            </a:r>
          </a:p>
        </p:txBody>
      </p:sp>
      <p:sp>
        <p:nvSpPr>
          <p:cNvPr id="61" name="右箭头 60"/>
          <p:cNvSpPr/>
          <p:nvPr/>
        </p:nvSpPr>
        <p:spPr>
          <a:xfrm>
            <a:off x="349199" y="2408713"/>
            <a:ext cx="10978709" cy="154004"/>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5000"/>
              </a:lnSpc>
            </a:pPr>
            <a:endPar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等腰三角形 72"/>
          <p:cNvSpPr/>
          <p:nvPr/>
        </p:nvSpPr>
        <p:spPr>
          <a:xfrm>
            <a:off x="6541233" y="2363949"/>
            <a:ext cx="144379" cy="25988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5000"/>
              </a:lnSpc>
            </a:pPr>
            <a:endParaRPr lang="zh-CN" alt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矩形 73"/>
          <p:cNvSpPr/>
          <p:nvPr/>
        </p:nvSpPr>
        <p:spPr>
          <a:xfrm>
            <a:off x="5360028" y="2164969"/>
            <a:ext cx="2450767" cy="31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20xx/xx/xx</a:t>
            </a:r>
            <a:endParaRPr lang="zh-CN" altLang="en-US"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 name="矩形 78"/>
          <p:cNvSpPr/>
          <p:nvPr/>
        </p:nvSpPr>
        <p:spPr>
          <a:xfrm>
            <a:off x="5827683" y="2783053"/>
            <a:ext cx="1686759" cy="1238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1188085">
              <a:spcBef>
                <a:spcPts val="600"/>
              </a:spcBef>
              <a:buFont typeface="Arial" panose="020B0604020202020204" pitchFamily="34" charset="0"/>
              <a:buChar char="•"/>
              <a:defRPr/>
            </a:pPr>
            <a:r>
              <a:rPr lang="zh-CN" altLang="en-US" sz="1200" dirty="0">
                <a:solidFill>
                  <a:prstClr val="black"/>
                </a:solidFill>
                <a:latin typeface="微软雅黑" panose="020B0503020204020204" pitchFamily="34" charset="-122"/>
                <a:ea typeface="微软雅黑" panose="020B0503020204020204" pitchFamily="34" charset="-122"/>
              </a:rPr>
              <a:t>解决方案</a:t>
            </a:r>
            <a:r>
              <a:rPr lang="en-US" altLang="zh-CN" sz="1200" dirty="0">
                <a:solidFill>
                  <a:prstClr val="black"/>
                </a:solidFill>
                <a:latin typeface="微软雅黑" panose="020B0503020204020204" pitchFamily="34" charset="-122"/>
                <a:ea typeface="微软雅黑" panose="020B0503020204020204" pitchFamily="34" charset="-122"/>
              </a:rPr>
              <a:t>x</a:t>
            </a:r>
            <a:r>
              <a:rPr lang="zh-CN" altLang="en-US" sz="1200" dirty="0">
                <a:solidFill>
                  <a:prstClr val="black"/>
                </a:solidFill>
                <a:latin typeface="微软雅黑" panose="020B0503020204020204" pitchFamily="34" charset="-122"/>
                <a:ea typeface="微软雅黑" panose="020B0503020204020204" pitchFamily="34" charset="-122"/>
              </a:rPr>
              <a:t>版本上架发布</a:t>
            </a:r>
            <a:endParaRPr lang="en-US" altLang="zh-CN" sz="1200" dirty="0">
              <a:solidFill>
                <a:prstClr val="black"/>
              </a:solidFill>
              <a:latin typeface="微软雅黑" panose="020B0503020204020204" pitchFamily="34" charset="-122"/>
              <a:ea typeface="微软雅黑" panose="020B0503020204020204" pitchFamily="34" charset="-122"/>
            </a:endParaRPr>
          </a:p>
          <a:p>
            <a:pPr marL="171450" indent="-171450" defTabSz="1188085">
              <a:spcBef>
                <a:spcPts val="600"/>
              </a:spcBef>
              <a:buFont typeface="Arial" panose="020B0604020202020204" pitchFamily="34" charset="0"/>
              <a:buChar char="•"/>
              <a:defRPr/>
            </a:pPr>
            <a:r>
              <a:rPr lang="zh-CN" altLang="en-US" sz="1200" dirty="0">
                <a:solidFill>
                  <a:prstClr val="black"/>
                </a:solidFill>
                <a:latin typeface="微软雅黑" panose="020B0503020204020204" pitchFamily="34" charset="-122"/>
                <a:ea typeface="微软雅黑" panose="020B0503020204020204" pitchFamily="34" charset="-122"/>
              </a:rPr>
              <a:t>支持</a:t>
            </a:r>
            <a:r>
              <a:rPr lang="en-US" altLang="zh-CN" sz="1200" dirty="0">
                <a:solidFill>
                  <a:prstClr val="black"/>
                </a:solidFill>
                <a:latin typeface="微软雅黑" panose="020B0503020204020204" pitchFamily="34" charset="-122"/>
                <a:ea typeface="微软雅黑" panose="020B0503020204020204" pitchFamily="34" charset="-122"/>
              </a:rPr>
              <a:t>xx</a:t>
            </a:r>
          </a:p>
          <a:p>
            <a:pPr marL="171450" indent="-171450" defTabSz="1188085">
              <a:spcBef>
                <a:spcPts val="600"/>
              </a:spcBef>
              <a:buFont typeface="Arial" panose="020B0604020202020204" pitchFamily="34" charset="0"/>
              <a:buChar char="•"/>
              <a:defRPr/>
            </a:pPr>
            <a:r>
              <a:rPr lang="zh-CN" altLang="en-US" sz="1200" dirty="0">
                <a:solidFill>
                  <a:prstClr val="black"/>
                </a:solidFill>
                <a:latin typeface="微软雅黑" panose="020B0503020204020204" pitchFamily="34" charset="-122"/>
                <a:ea typeface="微软雅黑" panose="020B0503020204020204" pitchFamily="34" charset="-122"/>
              </a:rPr>
              <a:t>支持</a:t>
            </a:r>
            <a:r>
              <a:rPr lang="en-US" altLang="zh-CN" sz="1200" dirty="0">
                <a:solidFill>
                  <a:prstClr val="black"/>
                </a:solidFill>
                <a:latin typeface="微软雅黑" panose="020B0503020204020204" pitchFamily="34" charset="-122"/>
                <a:ea typeface="微软雅黑" panose="020B0503020204020204" pitchFamily="34" charset="-122"/>
              </a:rPr>
              <a:t>xx</a:t>
            </a:r>
          </a:p>
        </p:txBody>
      </p:sp>
      <p:sp>
        <p:nvSpPr>
          <p:cNvPr id="83" name="矩形 82"/>
          <p:cNvSpPr/>
          <p:nvPr/>
        </p:nvSpPr>
        <p:spPr>
          <a:xfrm>
            <a:off x="8707148" y="2133445"/>
            <a:ext cx="1282616" cy="31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20xx/xx/xx</a:t>
            </a:r>
            <a:endParaRPr lang="zh-CN" altLang="en-US"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等腰三角形 83"/>
          <p:cNvSpPr/>
          <p:nvPr/>
        </p:nvSpPr>
        <p:spPr>
          <a:xfrm>
            <a:off x="9266695" y="2362570"/>
            <a:ext cx="144379" cy="25988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5000"/>
              </a:lnSpc>
            </a:pPr>
            <a:endParaRPr lang="zh-CN" alt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8559559" y="2783053"/>
            <a:ext cx="1546709" cy="1238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1188085">
              <a:lnSpc>
                <a:spcPct val="150000"/>
              </a:lnSpc>
              <a:buFont typeface="Arial" panose="020B0604020202020204" pitchFamily="34" charset="0"/>
              <a:buChar char="•"/>
              <a:defRPr/>
            </a:pPr>
            <a:r>
              <a:rPr lang="zh-CN" altLang="en-US" sz="1200" dirty="0">
                <a:solidFill>
                  <a:prstClr val="black"/>
                </a:solidFill>
                <a:latin typeface="微软雅黑" panose="020B0503020204020204" pitchFamily="34" charset="-122"/>
                <a:ea typeface="微软雅黑" panose="020B0503020204020204" pitchFamily="34" charset="-122"/>
              </a:rPr>
              <a:t>解决方案版本下线</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20" name="矩形 19"/>
          <p:cNvSpPr/>
          <p:nvPr/>
        </p:nvSpPr>
        <p:spPr>
          <a:xfrm>
            <a:off x="349199" y="845820"/>
            <a:ext cx="8659743" cy="246221"/>
          </a:xfrm>
          <a:prstGeom prst="rect">
            <a:avLst/>
          </a:prstGeom>
        </p:spPr>
        <p:txBody>
          <a:bodyPr wrap="none">
            <a:spAutoFit/>
          </a:bodyPr>
          <a:lstStyle/>
          <a:p>
            <a:pPr defTabSz="914400"/>
            <a:r>
              <a:rPr lang="zh-CN" altLang="en-US" sz="1000" b="1" i="1" dirty="0">
                <a:solidFill>
                  <a:srgbClr val="0066FF"/>
                </a:solidFill>
                <a:latin typeface="微软雅黑" panose="020B0503020204020204" pitchFamily="34" charset="-122"/>
                <a:ea typeface="微软雅黑" panose="020B0503020204020204" pitchFamily="34" charset="-122"/>
              </a:rPr>
              <a:t>填写说明：解决方案版本生命周期（包含解决方案版本发布、下线和迭代中特性发布），时间轴关键发布点可以自行添加</a:t>
            </a:r>
            <a:r>
              <a:rPr lang="en-US" altLang="zh-CN" sz="1000" b="1" i="1" dirty="0">
                <a:solidFill>
                  <a:srgbClr val="0066FF"/>
                </a:solidFill>
                <a:latin typeface="微软雅黑" panose="020B0503020204020204" pitchFamily="34" charset="-122"/>
                <a:ea typeface="微软雅黑" panose="020B0503020204020204" pitchFamily="34" charset="-122"/>
              </a:rPr>
              <a:t>/</a:t>
            </a:r>
            <a:r>
              <a:rPr lang="zh-CN" altLang="en-US" sz="1000" b="1" i="1" dirty="0">
                <a:solidFill>
                  <a:srgbClr val="0066FF"/>
                </a:solidFill>
                <a:latin typeface="微软雅黑" panose="020B0503020204020204" pitchFamily="34" charset="-122"/>
                <a:ea typeface="微软雅黑" panose="020B0503020204020204" pitchFamily="34" charset="-122"/>
              </a:rPr>
              <a:t>删除，一般立项周期为</a:t>
            </a:r>
            <a:r>
              <a:rPr lang="en-US" altLang="zh-CN" sz="1000" b="1" i="1" dirty="0">
                <a:solidFill>
                  <a:srgbClr val="0066FF"/>
                </a:solidFill>
                <a:latin typeface="微软雅黑" panose="020B0503020204020204" pitchFamily="34" charset="-122"/>
                <a:ea typeface="微软雅黑" panose="020B0503020204020204" pitchFamily="34" charset="-122"/>
              </a:rPr>
              <a:t>2</a:t>
            </a:r>
            <a:r>
              <a:rPr lang="zh-CN" altLang="en-US" sz="1000" b="1" i="1" dirty="0">
                <a:solidFill>
                  <a:srgbClr val="0066FF"/>
                </a:solidFill>
                <a:latin typeface="微软雅黑" panose="020B0503020204020204" pitchFamily="34" charset="-122"/>
                <a:ea typeface="微软雅黑" panose="020B0503020204020204" pitchFamily="34" charset="-122"/>
              </a:rPr>
              <a:t>年</a:t>
            </a:r>
          </a:p>
        </p:txBody>
      </p:sp>
      <p:sp>
        <p:nvSpPr>
          <p:cNvPr id="14" name="等腰三角形 13"/>
          <p:cNvSpPr/>
          <p:nvPr/>
        </p:nvSpPr>
        <p:spPr>
          <a:xfrm>
            <a:off x="4048838" y="2370907"/>
            <a:ext cx="144379" cy="25988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5000"/>
              </a:lnSpc>
            </a:pPr>
            <a:endParaRPr lang="zh-CN" alt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2867633" y="2171927"/>
            <a:ext cx="2450767" cy="31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20xx/xx/xx</a:t>
            </a:r>
            <a:endParaRPr lang="zh-CN" altLang="en-US"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矩形 15"/>
          <p:cNvSpPr/>
          <p:nvPr/>
        </p:nvSpPr>
        <p:spPr>
          <a:xfrm>
            <a:off x="3335288" y="2790011"/>
            <a:ext cx="1686759" cy="1238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1188085">
              <a:spcBef>
                <a:spcPts val="600"/>
              </a:spcBef>
              <a:buFont typeface="Arial" panose="020B0604020202020204" pitchFamily="34" charset="0"/>
              <a:buChar char="•"/>
              <a:defRPr/>
            </a:pPr>
            <a:r>
              <a:rPr lang="zh-CN" altLang="en-US" sz="1200" dirty="0">
                <a:solidFill>
                  <a:prstClr val="black"/>
                </a:solidFill>
                <a:latin typeface="微软雅黑" panose="020B0503020204020204" pitchFamily="34" charset="-122"/>
                <a:ea typeface="微软雅黑" panose="020B0503020204020204" pitchFamily="34" charset="-122"/>
              </a:rPr>
              <a:t>联营商品上架发布</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8" name="等腰三角形 17">
            <a:extLst>
              <a:ext uri="{FF2B5EF4-FFF2-40B4-BE49-F238E27FC236}">
                <a16:creationId xmlns:a16="http://schemas.microsoft.com/office/drawing/2014/main" id="{B28FC1D0-34C0-4761-BE41-691E0D27B77D}"/>
              </a:ext>
            </a:extLst>
          </p:cNvPr>
          <p:cNvSpPr/>
          <p:nvPr/>
        </p:nvSpPr>
        <p:spPr>
          <a:xfrm>
            <a:off x="1746136" y="2370907"/>
            <a:ext cx="144379" cy="25988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5000"/>
              </a:lnSpc>
            </a:pPr>
            <a:endParaRPr lang="zh-CN" alt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a:extLst>
              <a:ext uri="{FF2B5EF4-FFF2-40B4-BE49-F238E27FC236}">
                <a16:creationId xmlns:a16="http://schemas.microsoft.com/office/drawing/2014/main" id="{2D0B6A66-C151-4DAA-975D-9EA03A63F68C}"/>
              </a:ext>
            </a:extLst>
          </p:cNvPr>
          <p:cNvSpPr/>
          <p:nvPr/>
        </p:nvSpPr>
        <p:spPr>
          <a:xfrm>
            <a:off x="564931" y="2171927"/>
            <a:ext cx="2450767" cy="31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20xx/xx/xx</a:t>
            </a:r>
            <a:endParaRPr lang="zh-CN" altLang="en-US"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20">
            <a:extLst>
              <a:ext uri="{FF2B5EF4-FFF2-40B4-BE49-F238E27FC236}">
                <a16:creationId xmlns:a16="http://schemas.microsoft.com/office/drawing/2014/main" id="{78AE53C3-80C4-404C-BCE5-F428263B1D27}"/>
              </a:ext>
            </a:extLst>
          </p:cNvPr>
          <p:cNvSpPr/>
          <p:nvPr/>
        </p:nvSpPr>
        <p:spPr>
          <a:xfrm>
            <a:off x="1032586" y="2790011"/>
            <a:ext cx="1686759" cy="1238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1188085">
              <a:spcBef>
                <a:spcPts val="600"/>
              </a:spcBef>
              <a:buFont typeface="Arial" panose="020B0604020202020204" pitchFamily="34" charset="0"/>
              <a:buChar char="•"/>
              <a:defRPr/>
            </a:pPr>
            <a:r>
              <a:rPr lang="zh-CN" altLang="en-US" sz="1200" dirty="0">
                <a:solidFill>
                  <a:prstClr val="black"/>
                </a:solidFill>
                <a:latin typeface="微软雅黑" panose="020B0503020204020204" pitchFamily="34" charset="-122"/>
                <a:ea typeface="微软雅黑" panose="020B0503020204020204" pitchFamily="34" charset="-122"/>
              </a:rPr>
              <a:t>解决方案</a:t>
            </a:r>
            <a:r>
              <a:rPr lang="en-US" altLang="zh-CN" sz="1200" dirty="0">
                <a:solidFill>
                  <a:prstClr val="black"/>
                </a:solidFill>
                <a:latin typeface="微软雅黑" panose="020B0503020204020204" pitchFamily="34" charset="-122"/>
                <a:ea typeface="微软雅黑" panose="020B0503020204020204" pitchFamily="34" charset="-122"/>
              </a:rPr>
              <a:t>x</a:t>
            </a:r>
            <a:r>
              <a:rPr lang="zh-CN" altLang="en-US" sz="1200" dirty="0">
                <a:solidFill>
                  <a:prstClr val="black"/>
                </a:solidFill>
                <a:latin typeface="微软雅黑" panose="020B0503020204020204" pitchFamily="34" charset="-122"/>
                <a:ea typeface="微软雅黑" panose="020B0503020204020204" pitchFamily="34" charset="-122"/>
              </a:rPr>
              <a:t>版本上架发布</a:t>
            </a:r>
            <a:endParaRPr lang="en-US" altLang="zh-CN" sz="1200" dirty="0">
              <a:solidFill>
                <a:prstClr val="black"/>
              </a:solidFill>
              <a:latin typeface="微软雅黑" panose="020B0503020204020204" pitchFamily="34" charset="-122"/>
              <a:ea typeface="微软雅黑" panose="020B0503020204020204" pitchFamily="34" charset="-122"/>
            </a:endParaRPr>
          </a:p>
          <a:p>
            <a:pPr marL="171450" indent="-171450" defTabSz="1188085">
              <a:spcBef>
                <a:spcPts val="600"/>
              </a:spcBef>
              <a:buFont typeface="Arial" panose="020B0604020202020204" pitchFamily="34" charset="0"/>
              <a:buChar char="•"/>
              <a:defRPr/>
            </a:pPr>
            <a:r>
              <a:rPr lang="zh-CN" altLang="en-US" sz="1200" dirty="0">
                <a:solidFill>
                  <a:prstClr val="black"/>
                </a:solidFill>
                <a:latin typeface="微软雅黑" panose="020B0503020204020204" pitchFamily="34" charset="-122"/>
                <a:ea typeface="微软雅黑" panose="020B0503020204020204" pitchFamily="34" charset="-122"/>
              </a:rPr>
              <a:t>支持</a:t>
            </a:r>
            <a:r>
              <a:rPr lang="en-US" altLang="zh-CN" sz="1200" dirty="0">
                <a:solidFill>
                  <a:prstClr val="black"/>
                </a:solidFill>
                <a:latin typeface="微软雅黑" panose="020B0503020204020204" pitchFamily="34" charset="-122"/>
                <a:ea typeface="微软雅黑" panose="020B0503020204020204" pitchFamily="34" charset="-122"/>
              </a:rPr>
              <a:t>xx</a:t>
            </a:r>
          </a:p>
          <a:p>
            <a:pPr marL="171450" indent="-171450" defTabSz="1188085">
              <a:spcBef>
                <a:spcPts val="600"/>
              </a:spcBef>
              <a:buFont typeface="Arial" panose="020B0604020202020204" pitchFamily="34" charset="0"/>
              <a:buChar char="•"/>
              <a:defRPr/>
            </a:pPr>
            <a:r>
              <a:rPr lang="zh-CN" altLang="en-US" sz="1200" dirty="0">
                <a:solidFill>
                  <a:prstClr val="black"/>
                </a:solidFill>
                <a:latin typeface="微软雅黑" panose="020B0503020204020204" pitchFamily="34" charset="-122"/>
                <a:ea typeface="微软雅黑" panose="020B0503020204020204" pitchFamily="34" charset="-122"/>
              </a:rPr>
              <a:t>支持</a:t>
            </a:r>
            <a:r>
              <a:rPr lang="en-US" altLang="zh-CN" sz="1200" dirty="0">
                <a:solidFill>
                  <a:prstClr val="black"/>
                </a:solidFill>
                <a:latin typeface="微软雅黑" panose="020B0503020204020204" pitchFamily="34" charset="-122"/>
                <a:ea typeface="微软雅黑" panose="020B0503020204020204" pitchFamily="34" charset="-122"/>
              </a:rPr>
              <a:t>xx</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0" y="14288"/>
            <a:ext cx="107426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38" tIns="39019" rIns="78038" bIns="39019" numCol="1" anchor="ctr" anchorCtr="0" compatLnSpc="1"/>
          <a:lstStyle/>
          <a:p>
            <a:pPr algn="just" defTabSz="776605" eaLnBrk="0" fontAlgn="base" hangingPunct="0"/>
            <a:r>
              <a:rPr lang="zh-CN" altLang="en-US" sz="2800" b="1" dirty="0">
                <a:solidFill>
                  <a:srgbClr val="C00000"/>
                </a:solidFill>
                <a:latin typeface="微软雅黑" panose="020B0503020204020204" pitchFamily="34" charset="-122"/>
                <a:ea typeface="微软雅黑" panose="020B0503020204020204" pitchFamily="34" charset="-122"/>
                <a:cs typeface="+mn-cs"/>
              </a:rPr>
              <a:t>与华为合作的组织和机制、期望、诉求、建议</a:t>
            </a:r>
          </a:p>
        </p:txBody>
      </p:sp>
    </p:spTree>
    <p:extLst>
      <p:ext uri="{BB962C8B-B14F-4D97-AF65-F5344CB8AC3E}">
        <p14:creationId xmlns:p14="http://schemas.microsoft.com/office/powerpoint/2010/main" val="3281851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lIns="0" tIns="0" rIns="0" bIns="0" anchor="ctr">
            <a:normAutofit/>
          </a:bodyPr>
          <a:lstStyle/>
          <a:p>
            <a:r>
              <a:rPr lang="zh-CN" altLang="en-US" sz="2800" b="1" dirty="0">
                <a:solidFill>
                  <a:srgbClr val="C00000"/>
                </a:solidFill>
              </a:rPr>
              <a:t>公司介绍：基本情况</a:t>
            </a:r>
            <a:endParaRPr lang="en-US" sz="2800" b="1" dirty="0">
              <a:solidFill>
                <a:srgbClr val="C00000"/>
              </a:solidFill>
            </a:endParaRPr>
          </a:p>
        </p:txBody>
      </p:sp>
      <p:sp>
        <p:nvSpPr>
          <p:cNvPr id="8" name="TextBox 7"/>
          <p:cNvSpPr txBox="1"/>
          <p:nvPr/>
        </p:nvSpPr>
        <p:spPr>
          <a:xfrm>
            <a:off x="5660563" y="-1188256"/>
            <a:ext cx="184731" cy="528350"/>
          </a:xfrm>
          <a:prstGeom prst="rect">
            <a:avLst/>
          </a:prstGeom>
          <a:noFill/>
        </p:spPr>
        <p:txBody>
          <a:bodyPr wrap="none" rtlCol="0">
            <a:spAutoFit/>
          </a:bodyPr>
          <a:lstStyle/>
          <a:p>
            <a:pPr defTabSz="914400">
              <a:lnSpc>
                <a:spcPts val="3440"/>
              </a:lnSpc>
              <a:defRPr/>
            </a:pPr>
            <a:endParaRPr lang="en-US" sz="3200" dirty="0">
              <a:solidFill>
                <a:srgbClr val="1D1D1A"/>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774609499"/>
              </p:ext>
            </p:extLst>
          </p:nvPr>
        </p:nvGraphicFramePr>
        <p:xfrm>
          <a:off x="348708" y="959385"/>
          <a:ext cx="11521400" cy="4903368"/>
        </p:xfrm>
        <a:graphic>
          <a:graphicData uri="http://schemas.openxmlformats.org/drawingml/2006/table">
            <a:tbl>
              <a:tblPr firstRow="1" bandRow="1">
                <a:tableStyleId>{68D230F3-CF80-4859-8CE7-A43EE81993B5}</a:tableStyleId>
              </a:tblPr>
              <a:tblGrid>
                <a:gridCol w="1088206">
                  <a:extLst>
                    <a:ext uri="{9D8B030D-6E8A-4147-A177-3AD203B41FA5}">
                      <a16:colId xmlns:a16="http://schemas.microsoft.com/office/drawing/2014/main" val="20000"/>
                    </a:ext>
                  </a:extLst>
                </a:gridCol>
                <a:gridCol w="10433194">
                  <a:extLst>
                    <a:ext uri="{9D8B030D-6E8A-4147-A177-3AD203B41FA5}">
                      <a16:colId xmlns:a16="http://schemas.microsoft.com/office/drawing/2014/main" val="20001"/>
                    </a:ext>
                  </a:extLst>
                </a:gridCol>
              </a:tblGrid>
              <a:tr h="524837">
                <a:tc>
                  <a:txBody>
                    <a:bodyPr/>
                    <a:lstStyle/>
                    <a:p>
                      <a:pPr algn="ctr"/>
                      <a:r>
                        <a:rPr lang="zh-CN" altLang="en-US" sz="1200" b="1" dirty="0">
                          <a:latin typeface="微软雅黑" panose="020B0503020204020204" pitchFamily="34" charset="-122"/>
                          <a:ea typeface="微软雅黑" panose="020B0503020204020204" pitchFamily="34" charset="-122"/>
                        </a:rPr>
                        <a:t>伙伴名称</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188085" rtl="0" eaLnBrk="1" latinLnBrk="0" hangingPunct="1"/>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有限公司</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01005">
                <a:tc>
                  <a:txBody>
                    <a:bodyPr/>
                    <a:lstStyle/>
                    <a:p>
                      <a:pPr algn="ctr"/>
                      <a:r>
                        <a:rPr lang="zh-CN" altLang="en-US" sz="1200" b="1" dirty="0">
                          <a:latin typeface="微软雅黑" panose="020B0503020204020204" pitchFamily="34" charset="-122"/>
                          <a:ea typeface="微软雅黑" panose="020B0503020204020204" pitchFamily="34" charset="-122"/>
                        </a:rPr>
                        <a:t>公司市场定位</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188085" rtl="0" eaLnBrk="1" latinLnBrk="0" hangingPunct="1">
                        <a:lnSpc>
                          <a:spcPct val="150000"/>
                        </a:lnSpc>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有限公司是一家通过</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和</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大数据库收集、处理、分析和可视化系统，服务</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等行业的大数据应用公司。</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1005">
                <a:tc>
                  <a:txBody>
                    <a:bodyPr/>
                    <a:lstStyle/>
                    <a:p>
                      <a:pPr algn="ctr"/>
                      <a:r>
                        <a:rPr lang="zh-CN" altLang="en-US" sz="1200" b="1" dirty="0">
                          <a:latin typeface="微软雅黑" panose="020B0503020204020204" pitchFamily="34" charset="-122"/>
                          <a:ea typeface="微软雅黑" panose="020B0503020204020204" pitchFamily="34" charset="-122"/>
                        </a:rPr>
                        <a:t>行业地位</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188085" rtl="0" eaLnBrk="1" latinLnBrk="0" hangingPunct="1">
                        <a:lnSpc>
                          <a:spcPct val="150000"/>
                        </a:lnSpc>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专注</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行业信息化深度耕耘了</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年，</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是全球第一家将目标智能识别技术和机器学习技术应用于高分辨率遥感影像领域并率先实现商业化的科技公司，拥有多个技术创新和领先优势；目前已服务全国超过</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，服务客户涉及</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等</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个省份，</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行业前三。</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4837">
                <a:tc>
                  <a:txBody>
                    <a:bodyPr/>
                    <a:lstStyle/>
                    <a:p>
                      <a:pPr algn="ctr"/>
                      <a:r>
                        <a:rPr lang="zh-CN" altLang="en-US" sz="1200" b="1" dirty="0">
                          <a:latin typeface="微软雅黑" panose="020B0503020204020204" pitchFamily="34" charset="-122"/>
                          <a:ea typeface="微软雅黑" panose="020B0503020204020204" pitchFamily="34" charset="-122"/>
                        </a:rPr>
                        <a:t>成立时间</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188085" rtl="0" eaLnBrk="1" latinLnBrk="0" hangingPunct="1">
                        <a:lnSpc>
                          <a:spcPct val="150000"/>
                        </a:lnSpc>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20xx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年</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月</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4837">
                <a:tc>
                  <a:txBody>
                    <a:bodyPr/>
                    <a:lstStyle/>
                    <a:p>
                      <a:pPr algn="ctr"/>
                      <a:r>
                        <a:rPr lang="zh-CN" altLang="en-US" sz="1200" b="1" dirty="0">
                          <a:latin typeface="微软雅黑" panose="020B0503020204020204" pitchFamily="34" charset="-122"/>
                          <a:ea typeface="微软雅黑" panose="020B0503020204020204" pitchFamily="34" charset="-122"/>
                        </a:rPr>
                        <a:t>年收入和结构</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188085" rtl="0" eaLnBrk="1" latinLnBrk="0" hangingPunct="1">
                        <a:lnSpc>
                          <a:spcPct val="150000"/>
                        </a:lnSpc>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20**</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年营收</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亿元人民币，其中</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产品</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万元，</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产品万元（产品收入架构）；其中国内</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万元，海外</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万元（地域收入结构）；</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4837">
                <a:tc>
                  <a:txBody>
                    <a:bodyPr/>
                    <a:lstStyle/>
                    <a:p>
                      <a:pPr algn="ctr"/>
                      <a:r>
                        <a:rPr lang="zh-CN" altLang="en-US" sz="1200" b="1" dirty="0">
                          <a:latin typeface="微软雅黑" panose="020B0503020204020204" pitchFamily="34" charset="-122"/>
                          <a:ea typeface="微软雅黑" panose="020B0503020204020204" pitchFamily="34" charset="-122"/>
                        </a:rPr>
                        <a:t>员工人数和结构</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188085" rtl="0" eaLnBrk="1" latinLnBrk="0" hangingPunct="1">
                        <a:lnSpc>
                          <a:spcPct val="150000"/>
                        </a:lnSpc>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员工总数</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人，其中研发</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人，营销</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人，销售</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人，交付</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人，售后运营运维</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人，行政财务</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人，其他</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人；</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01005">
                <a:tc>
                  <a:txBody>
                    <a:bodyPr/>
                    <a:lstStyle/>
                    <a:p>
                      <a:pPr algn="ctr"/>
                      <a:r>
                        <a:rPr lang="zh-CN" altLang="en-US" sz="1200" b="1" dirty="0">
                          <a:latin typeface="微软雅黑" panose="020B0503020204020204" pitchFamily="34" charset="-122"/>
                          <a:ea typeface="微软雅黑" panose="020B0503020204020204" pitchFamily="34" charset="-122"/>
                        </a:rPr>
                        <a:t>融资情况</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88085" rtl="0" eaLnBrk="1" fontAlgn="auto" latinLnBrk="0" hangingPunct="1">
                        <a:lnSpc>
                          <a:spcPct val="150000"/>
                        </a:lnSpc>
                        <a:spcBef>
                          <a:spcPts val="0"/>
                        </a:spcBef>
                        <a:spcAft>
                          <a:spcPts val="0"/>
                        </a:spcAft>
                        <a:buClrTx/>
                        <a:buSzTx/>
                        <a:buFontTx/>
                        <a:buNone/>
                        <a:defRPr/>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20**</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年</a:t>
                      </a:r>
                      <a:r>
                        <a:rPr lang="en-GB" altLang="zh-CN" sz="1200" b="0" kern="1200" dirty="0">
                          <a:solidFill>
                            <a:schemeClr val="tx1"/>
                          </a:solidFill>
                          <a:latin typeface="微软雅黑" panose="020B0503020204020204" pitchFamily="34" charset="-122"/>
                          <a:ea typeface="微软雅黑" panose="020B0503020204020204" pitchFamily="34" charset="-122"/>
                          <a:cs typeface="+mn-cs"/>
                        </a:rPr>
                        <a:t>4</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月完成</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轮融资</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万元人民币，投资方包括</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xx</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01005">
                <a:tc>
                  <a:txBody>
                    <a:bodyPr/>
                    <a:lstStyle/>
                    <a:p>
                      <a:pPr algn="ctr"/>
                      <a:r>
                        <a:rPr lang="zh-CN" altLang="en-US" sz="1200" b="1" dirty="0">
                          <a:latin typeface="微软雅黑" panose="020B0503020204020204" pitchFamily="34" charset="-122"/>
                          <a:ea typeface="微软雅黑" panose="020B0503020204020204" pitchFamily="34" charset="-122"/>
                        </a:rPr>
                        <a:t>云友商合作</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用云情况</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88085" rtl="0" eaLnBrk="1" fontAlgn="auto" latinLnBrk="0" hangingPunct="1">
                        <a:lnSpc>
                          <a:spcPct val="150000"/>
                        </a:lnSpc>
                        <a:spcBef>
                          <a:spcPts val="0"/>
                        </a:spcBef>
                        <a:spcAft>
                          <a:spcPts val="0"/>
                        </a:spcAft>
                        <a:buClrTx/>
                        <a:buSzTx/>
                        <a:buFontTx/>
                        <a:buNone/>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部分商品已经上架华为云应用商店</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最近</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2</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年在华为云上的云资源消耗分别是</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p>
                    <a:p>
                      <a:pPr marL="0" marR="0" lvl="0" indent="0" algn="l" defTabSz="1188085" rtl="0" eaLnBrk="1" fontAlgn="auto" latinLnBrk="0" hangingPunct="1">
                        <a:lnSpc>
                          <a:spcPct val="150000"/>
                        </a:lnSpc>
                        <a:spcBef>
                          <a:spcPts val="0"/>
                        </a:spcBef>
                        <a:spcAft>
                          <a:spcPts val="0"/>
                        </a:spcAft>
                        <a:buClrTx/>
                        <a:buSzTx/>
                        <a:buFontTx/>
                        <a:buNone/>
                        <a:tabLs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与其他云友商</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，最近</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2</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年在</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云上的云资源消耗分别是</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a:t>
                      </a:r>
                    </a:p>
                  </a:txBody>
                  <a:tcPr marL="91404" marR="91404" marT="45703" marB="45703"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60563" y="-1188256"/>
            <a:ext cx="184731" cy="528350"/>
          </a:xfrm>
          <a:prstGeom prst="rect">
            <a:avLst/>
          </a:prstGeom>
          <a:noFill/>
        </p:spPr>
        <p:txBody>
          <a:bodyPr wrap="none" rtlCol="0">
            <a:spAutoFit/>
          </a:bodyPr>
          <a:lstStyle/>
          <a:p>
            <a:pPr defTabSz="914400">
              <a:lnSpc>
                <a:spcPts val="3440"/>
              </a:lnSpc>
              <a:defRPr/>
            </a:pPr>
            <a:endParaRPr lang="en-US" sz="3200" dirty="0">
              <a:solidFill>
                <a:srgbClr val="1D1D1A"/>
              </a:solidFill>
              <a:latin typeface="微软雅黑" panose="020B0503020204020204" pitchFamily="34" charset="-122"/>
              <a:ea typeface="微软雅黑" panose="020B0503020204020204" pitchFamily="34" charset="-122"/>
            </a:endParaRPr>
          </a:p>
        </p:txBody>
      </p:sp>
      <p:graphicFrame>
        <p:nvGraphicFramePr>
          <p:cNvPr id="10" name="表格 9">
            <a:extLst>
              <a:ext uri="{FF2B5EF4-FFF2-40B4-BE49-F238E27FC236}">
                <a16:creationId xmlns:a16="http://schemas.microsoft.com/office/drawing/2014/main" id="{273A82CC-30F4-49EC-AB0A-94F3836431C4}"/>
              </a:ext>
            </a:extLst>
          </p:cNvPr>
          <p:cNvGraphicFramePr>
            <a:graphicFrameLocks noGrp="1"/>
          </p:cNvGraphicFramePr>
          <p:nvPr>
            <p:extLst>
              <p:ext uri="{D42A27DB-BD31-4B8C-83A1-F6EECF244321}">
                <p14:modId xmlns:p14="http://schemas.microsoft.com/office/powerpoint/2010/main" val="121651199"/>
              </p:ext>
            </p:extLst>
          </p:nvPr>
        </p:nvGraphicFramePr>
        <p:xfrm>
          <a:off x="349064" y="1147000"/>
          <a:ext cx="7504616" cy="5222003"/>
        </p:xfrm>
        <a:graphic>
          <a:graphicData uri="http://schemas.openxmlformats.org/drawingml/2006/table">
            <a:tbl>
              <a:tblPr firstRow="1" bandRow="1">
                <a:tableStyleId>{68D230F3-CF80-4859-8CE7-A43EE81993B5}</a:tableStyleId>
              </a:tblPr>
              <a:tblGrid>
                <a:gridCol w="685992">
                  <a:extLst>
                    <a:ext uri="{9D8B030D-6E8A-4147-A177-3AD203B41FA5}">
                      <a16:colId xmlns:a16="http://schemas.microsoft.com/office/drawing/2014/main" val="20000"/>
                    </a:ext>
                  </a:extLst>
                </a:gridCol>
                <a:gridCol w="6818624">
                  <a:extLst>
                    <a:ext uri="{9D8B030D-6E8A-4147-A177-3AD203B41FA5}">
                      <a16:colId xmlns:a16="http://schemas.microsoft.com/office/drawing/2014/main" val="20001"/>
                    </a:ext>
                  </a:extLst>
                </a:gridCol>
              </a:tblGrid>
              <a:tr h="294671">
                <a:tc>
                  <a:txBody>
                    <a:bodyPr/>
                    <a:lstStyle/>
                    <a:p>
                      <a:pPr algn="ctr"/>
                      <a:r>
                        <a:rPr lang="zh-CN" altLang="en-US" sz="1200" b="1" dirty="0">
                          <a:latin typeface="微软雅黑" panose="020B0503020204020204" pitchFamily="34" charset="-122"/>
                          <a:ea typeface="微软雅黑" panose="020B0503020204020204" pitchFamily="34" charset="-122"/>
                        </a:rPr>
                        <a:t>伙伴名称</a:t>
                      </a:r>
                    </a:p>
                  </a:txBody>
                  <a:tcPr marL="36000" marR="36000"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spcAft>
                          <a:spcPts val="0"/>
                        </a:spcAft>
                      </a:pPr>
                      <a:r>
                        <a:rPr lang="en-US" altLang="zh-CN" sz="1200" b="0" i="0" dirty="0">
                          <a:solidFill>
                            <a:schemeClr val="bg1">
                              <a:lumMod val="50000"/>
                            </a:schemeClr>
                          </a:solidFill>
                          <a:effectLst/>
                          <a:latin typeface="微软雅黑" panose="020B0503020204020204" pitchFamily="34" charset="-122"/>
                          <a:ea typeface="微软雅黑" panose="020B0503020204020204" pitchFamily="34" charset="-122"/>
                        </a:rPr>
                        <a:t>**</a:t>
                      </a:r>
                      <a:endParaRPr lang="zh-CN" altLang="zh-CN" sz="1200" b="0" i="0" dirty="0">
                        <a:solidFill>
                          <a:schemeClr val="bg1">
                            <a:lumMod val="50000"/>
                          </a:schemeClr>
                        </a:solidFill>
                        <a:effectLst/>
                        <a:latin typeface="微软雅黑" panose="020B0503020204020204" pitchFamily="34" charset="-122"/>
                        <a:ea typeface="微软雅黑" panose="020B0503020204020204" pitchFamily="34" charset="-122"/>
                      </a:endParaRPr>
                    </a:p>
                  </a:txBody>
                  <a:tcPr marL="91404" marR="91404"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50050">
                <a:tc>
                  <a:txBody>
                    <a:bodyPr/>
                    <a:lstStyle/>
                    <a:p>
                      <a:pPr algn="ctr"/>
                      <a:r>
                        <a:rPr lang="zh-CN" altLang="en-US" sz="1200" b="1" dirty="0">
                          <a:latin typeface="微软雅黑" panose="020B0503020204020204" pitchFamily="34" charset="-122"/>
                          <a:ea typeface="微软雅黑" panose="020B0503020204020204" pitchFamily="34" charset="-122"/>
                        </a:rPr>
                        <a:t>公司简介</a:t>
                      </a:r>
                    </a:p>
                  </a:txBody>
                  <a:tcPr marL="36000" marR="36000"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l" defTabSz="1188085" rtl="0" eaLnBrk="1" fontAlgn="auto" latinLnBrk="0" hangingPunct="1">
                        <a:lnSpc>
                          <a:spcPct val="150000"/>
                        </a:lnSpc>
                        <a:spcBef>
                          <a:spcPts val="0"/>
                        </a:spcBef>
                        <a:spcAft>
                          <a:spcPts val="0"/>
                        </a:spcAft>
                        <a:buClrTx/>
                        <a:buSzTx/>
                        <a:buFontTx/>
                        <a:buNone/>
                        <a:defRPr/>
                      </a:pPr>
                      <a:r>
                        <a:rPr lang="en-US" altLang="zh-CN" sz="1100" b="0" i="0" dirty="0">
                          <a:solidFill>
                            <a:schemeClr val="bg1">
                              <a:lumMod val="50000"/>
                            </a:schemeClr>
                          </a:solidFill>
                          <a:effectLst/>
                          <a:latin typeface="微软雅黑" panose="020B0503020204020204" pitchFamily="34" charset="-122"/>
                          <a:ea typeface="微软雅黑" panose="020B0503020204020204" pitchFamily="34" charset="-122"/>
                        </a:rPr>
                        <a:t>** </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作为</a:t>
                      </a:r>
                      <a:r>
                        <a:rPr lang="zh-CN" altLang="en-US" sz="1100" b="1" i="0" dirty="0">
                          <a:solidFill>
                            <a:srgbClr val="C00000"/>
                          </a:solidFill>
                          <a:effectLst/>
                          <a:latin typeface="微软雅黑" panose="020B0503020204020204" pitchFamily="34" charset="-122"/>
                          <a:ea typeface="微软雅黑" panose="020B0503020204020204" pitchFamily="34" charset="-122"/>
                        </a:rPr>
                        <a:t>数字建筑平台服务商</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a:t>
                      </a:r>
                      <a:r>
                        <a:rPr lang="zh-CN" altLang="en-US" sz="1100" b="0" i="0" dirty="0">
                          <a:solidFill>
                            <a:schemeClr val="tx1"/>
                          </a:solidFill>
                          <a:effectLst/>
                          <a:latin typeface="微软雅黑" panose="020B0503020204020204" pitchFamily="34" charset="-122"/>
                          <a:ea typeface="微软雅黑" panose="020B0503020204020204" pitchFamily="34" charset="-122"/>
                        </a:rPr>
                        <a:t>面向</a:t>
                      </a:r>
                      <a:r>
                        <a:rPr lang="zh-CN" altLang="en-US" sz="1100" b="1" i="0" dirty="0">
                          <a:solidFill>
                            <a:srgbClr val="C00000"/>
                          </a:solidFill>
                          <a:effectLst/>
                          <a:latin typeface="微软雅黑" panose="020B0503020204020204" pitchFamily="34" charset="-122"/>
                          <a:ea typeface="微软雅黑" panose="020B0503020204020204" pitchFamily="34" charset="-122"/>
                        </a:rPr>
                        <a:t>行管方、建设方、设计方、咨询方、施工方、设材厂商等产业链各参与方</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，以及城市运营、金融、教育等领域，提供以</a:t>
                      </a:r>
                      <a:r>
                        <a:rPr lang="zh-CN" altLang="en-US" sz="1100" b="1" i="0" dirty="0">
                          <a:solidFill>
                            <a:srgbClr val="C00000"/>
                          </a:solidFill>
                          <a:effectLst/>
                          <a:latin typeface="微软雅黑" panose="020B0503020204020204" pitchFamily="34" charset="-122"/>
                          <a:ea typeface="微软雅黑" panose="020B0503020204020204" pitchFamily="34" charset="-122"/>
                        </a:rPr>
                        <a:t>建设工程领域专业化应用</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为核心基础支撑，以</a:t>
                      </a:r>
                      <a:r>
                        <a:rPr lang="zh-CN" altLang="en-US" sz="1100" b="1" i="0" dirty="0">
                          <a:solidFill>
                            <a:srgbClr val="C00000"/>
                          </a:solidFill>
                          <a:effectLst/>
                          <a:latin typeface="微软雅黑" panose="020B0503020204020204" pitchFamily="34" charset="-122"/>
                          <a:ea typeface="微软雅黑" panose="020B0503020204020204" pitchFamily="34" charset="-122"/>
                        </a:rPr>
                        <a:t>产业大数据、产业链金融</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等为增值服务的</a:t>
                      </a:r>
                      <a:r>
                        <a:rPr lang="zh-CN" altLang="en-US" sz="1100" b="1" i="0" dirty="0">
                          <a:solidFill>
                            <a:srgbClr val="C00000"/>
                          </a:solidFill>
                          <a:effectLst/>
                          <a:latin typeface="微软雅黑" panose="020B0503020204020204" pitchFamily="34" charset="-122"/>
                          <a:ea typeface="微软雅黑" panose="020B0503020204020204" pitchFamily="34" charset="-122"/>
                        </a:rPr>
                        <a:t>数字建筑全生命周期解决方案</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a:t>
                      </a:r>
                      <a:endParaRPr lang="en-US" altLang="zh-CN" sz="1100" b="0" i="0" dirty="0">
                        <a:solidFill>
                          <a:schemeClr val="bg1">
                            <a:lumMod val="50000"/>
                          </a:schemeClr>
                        </a:solidFill>
                        <a:effectLst/>
                        <a:latin typeface="微软雅黑" panose="020B0503020204020204" pitchFamily="34" charset="-122"/>
                        <a:ea typeface="微软雅黑" panose="020B0503020204020204" pitchFamily="34" charset="-122"/>
                      </a:endParaRPr>
                    </a:p>
                    <a:p>
                      <a:pPr marL="0" marR="0" lvl="0" indent="0" algn="l" defTabSz="1188085" rtl="0" eaLnBrk="1" fontAlgn="auto" latinLnBrk="0" hangingPunct="1">
                        <a:lnSpc>
                          <a:spcPct val="150000"/>
                        </a:lnSpc>
                        <a:spcBef>
                          <a:spcPts val="0"/>
                        </a:spcBef>
                        <a:spcAft>
                          <a:spcPts val="0"/>
                        </a:spcAft>
                        <a:buClrTx/>
                        <a:buSzTx/>
                        <a:buFontTx/>
                        <a:buNone/>
                        <a:defRPr/>
                      </a:pPr>
                      <a:r>
                        <a:rPr lang="en-US" altLang="zh-CN" sz="1100" b="0" i="0" dirty="0">
                          <a:solidFill>
                            <a:schemeClr val="bg1">
                              <a:lumMod val="50000"/>
                            </a:schemeClr>
                          </a:solidFill>
                          <a:effectLst/>
                          <a:latin typeface="微软雅黑" panose="020B0503020204020204" pitchFamily="34" charset="-122"/>
                          <a:ea typeface="微软雅黑" panose="020B0503020204020204" pitchFamily="34" charset="-122"/>
                        </a:rPr>
                        <a:t>       </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公司高度重视产业研究与技术创新，秉承“数字建筑”理念，聚焦运用</a:t>
                      </a:r>
                      <a:r>
                        <a:rPr lang="en-US" altLang="zh-CN" sz="1100" b="0" i="0" dirty="0">
                          <a:solidFill>
                            <a:schemeClr val="bg1">
                              <a:lumMod val="50000"/>
                            </a:schemeClr>
                          </a:solidFill>
                          <a:effectLst/>
                          <a:latin typeface="微软雅黑" panose="020B0503020204020204" pitchFamily="34" charset="-122"/>
                          <a:ea typeface="微软雅黑" panose="020B0503020204020204" pitchFamily="34" charset="-122"/>
                        </a:rPr>
                        <a:t>BIM </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和大数据、物联网、移动互联网、行业</a:t>
                      </a:r>
                      <a:r>
                        <a:rPr lang="en-US" altLang="zh-CN" sz="1100" b="0" i="0" dirty="0">
                          <a:solidFill>
                            <a:schemeClr val="bg1">
                              <a:lumMod val="50000"/>
                            </a:schemeClr>
                          </a:solidFill>
                          <a:effectLst/>
                          <a:latin typeface="微软雅黑" panose="020B0503020204020204" pitchFamily="34" charset="-122"/>
                          <a:ea typeface="微软雅黑" panose="020B0503020204020204" pitchFamily="34" charset="-122"/>
                        </a:rPr>
                        <a:t>AI</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等数字技术助力建筑产业转型升级，让每一个工程项目成功，让每一位建筑人有成就。 从咨询服务、解决方案、生态合作等多方面发挥平台作用，整合生态资源，以系统性的数字化能力，从数字化咨询、一体化技术方案等多方面发挥平台作用，整合生态资源，为产业运营者提供全方位的数字化转型服务，双方协同共生、融合发展，共建建筑产业互联网的新生态。</a:t>
                      </a:r>
                      <a:endPar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marL="91404" marR="91404"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6330">
                <a:tc>
                  <a:txBody>
                    <a:bodyPr/>
                    <a:lstStyle/>
                    <a:p>
                      <a:pPr algn="ctr"/>
                      <a:r>
                        <a:rPr lang="zh-CN" altLang="en-US" sz="1200" b="1" dirty="0">
                          <a:latin typeface="微软雅黑" panose="020B0503020204020204" pitchFamily="34" charset="-122"/>
                          <a:ea typeface="微软雅黑" panose="020B0503020204020204" pitchFamily="34" charset="-122"/>
                        </a:rPr>
                        <a:t>行业地位</a:t>
                      </a:r>
                    </a:p>
                  </a:txBody>
                  <a:tcPr marL="36000" marR="36000"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l" defTabSz="1188085" rtl="0" eaLnBrk="1" latinLnBrk="0" hangingPunct="1">
                        <a:lnSpc>
                          <a:spcPct val="150000"/>
                        </a:lnSpc>
                      </a:pP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建筑信息化领域龙头企业，</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2022</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年中国数字建造市场排名第一，市场份额高达</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22.3%</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IDC</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 </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中国数字建造市场份额，</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2022</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：建筑行业数字化转型正当时</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）；共取得</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1400</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余件软件著作权登记证书，主要产品均具有自主知识产权及自主创新的软件架构，获得</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400</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多项奖项，获得广大客户和行业的高度认可；</a:t>
                      </a:r>
                      <a:endPar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marL="91404" marR="91404"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934">
                <a:tc>
                  <a:txBody>
                    <a:bodyPr/>
                    <a:lstStyle/>
                    <a:p>
                      <a:pPr algn="ctr"/>
                      <a:r>
                        <a:rPr lang="zh-CN" altLang="en-US" sz="1200" b="1" dirty="0">
                          <a:latin typeface="微软雅黑" panose="020B0503020204020204" pitchFamily="34" charset="-122"/>
                          <a:ea typeface="微软雅黑" panose="020B0503020204020204" pitchFamily="34" charset="-122"/>
                        </a:rPr>
                        <a:t>成立时间</a:t>
                      </a:r>
                    </a:p>
                  </a:txBody>
                  <a:tcPr marL="36000" marR="36000"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l" defTabSz="1188085" rtl="0" eaLnBrk="1" latinLnBrk="0" hangingPunct="1">
                        <a:lnSpc>
                          <a:spcPct val="150000"/>
                        </a:lnSpc>
                      </a:pPr>
                      <a:r>
                        <a:rPr lang="zh-CN" altLang="en-US" sz="1100" dirty="0">
                          <a:latin typeface="微软雅黑" panose="020B0503020204020204" pitchFamily="34" charset="-122"/>
                          <a:ea typeface="微软雅黑" panose="020B0503020204020204" pitchFamily="34" charset="-122"/>
                        </a:rPr>
                        <a:t>成立于</a:t>
                      </a:r>
                      <a:r>
                        <a:rPr lang="en-US" altLang="zh-CN" sz="1100" dirty="0">
                          <a:latin typeface="微软雅黑" panose="020B0503020204020204" pitchFamily="34" charset="-122"/>
                          <a:ea typeface="微软雅黑" panose="020B0503020204020204" pitchFamily="34" charset="-122"/>
                        </a:rPr>
                        <a:t>1998</a:t>
                      </a:r>
                      <a:r>
                        <a:rPr lang="zh-CN" altLang="en-US" sz="1100" dirty="0">
                          <a:latin typeface="微软雅黑" panose="020B0503020204020204" pitchFamily="34" charset="-122"/>
                          <a:ea typeface="微软雅黑" panose="020B0503020204020204" pitchFamily="34" charset="-122"/>
                        </a:rPr>
                        <a:t>年，</a:t>
                      </a:r>
                      <a:r>
                        <a:rPr lang="en-US" altLang="zh-CN" sz="1100" dirty="0">
                          <a:latin typeface="微软雅黑" panose="020B0503020204020204" pitchFamily="34" charset="-122"/>
                          <a:ea typeface="微软雅黑" panose="020B0503020204020204" pitchFamily="34" charset="-122"/>
                        </a:rPr>
                        <a:t>2010</a:t>
                      </a:r>
                      <a:r>
                        <a:rPr lang="zh-CN" altLang="en-US" sz="1100" dirty="0">
                          <a:latin typeface="微软雅黑" panose="020B0503020204020204" pitchFamily="34" charset="-122"/>
                          <a:ea typeface="微软雅黑" panose="020B0503020204020204" pitchFamily="34" charset="-122"/>
                        </a:rPr>
                        <a:t>年在</a:t>
                      </a:r>
                      <a:r>
                        <a:rPr lang="en-US" altLang="zh-CN" sz="1100" dirty="0">
                          <a:latin typeface="微软雅黑" panose="020B0503020204020204" pitchFamily="34" charset="-122"/>
                          <a:ea typeface="微软雅黑" panose="020B0503020204020204" pitchFamily="34" charset="-122"/>
                        </a:rPr>
                        <a:t>A</a:t>
                      </a:r>
                      <a:r>
                        <a:rPr lang="zh-CN" altLang="en-US" sz="1100" dirty="0">
                          <a:latin typeface="微软雅黑" panose="020B0503020204020204" pitchFamily="34" charset="-122"/>
                          <a:ea typeface="微软雅黑" panose="020B0503020204020204" pitchFamily="34" charset="-122"/>
                        </a:rPr>
                        <a:t>股上市（股票代码：</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a:t>
                      </a:r>
                      <a:endParaRPr lang="zh-CN" altLang="en-US" sz="1100" b="0" i="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marL="91404" marR="91404"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1498">
                <a:tc>
                  <a:txBody>
                    <a:bodyPr/>
                    <a:lstStyle/>
                    <a:p>
                      <a:pPr algn="ctr"/>
                      <a:r>
                        <a:rPr lang="zh-CN" altLang="en-US" sz="1200" b="1" dirty="0">
                          <a:latin typeface="微软雅黑" panose="020B0503020204020204" pitchFamily="34" charset="-122"/>
                          <a:ea typeface="微软雅黑" panose="020B0503020204020204" pitchFamily="34" charset="-122"/>
                        </a:rPr>
                        <a:t>年营业额</a:t>
                      </a:r>
                    </a:p>
                  </a:txBody>
                  <a:tcPr marL="36000" marR="36000"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l" defTabSz="1188085" rtl="0" eaLnBrk="1" fontAlgn="auto" latinLnBrk="0" hangingPunct="1">
                        <a:lnSpc>
                          <a:spcPct val="150000"/>
                        </a:lnSpc>
                        <a:spcBef>
                          <a:spcPts val="0"/>
                        </a:spcBef>
                        <a:spcAft>
                          <a:spcPts val="0"/>
                        </a:spcAft>
                        <a:buClrTx/>
                        <a:buSzTx/>
                        <a:buFontTx/>
                        <a:buNone/>
                        <a:tabLst/>
                        <a:defRPr/>
                      </a:pP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2020-2023</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年营业收入</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39</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亿，</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56</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亿，</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65</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亿和</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66</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亿元；在全球</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AEC</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行业营业收入排名第四，前三名均为美国企业，中国排名第一；</a:t>
                      </a:r>
                      <a:r>
                        <a:rPr lang="en-US" altLang="zh-CN" sz="1100" b="0" i="0" kern="1200" dirty="0">
                          <a:solidFill>
                            <a:schemeClr val="bg1">
                              <a:lumMod val="50000"/>
                            </a:schemeClr>
                          </a:solidFill>
                          <a:latin typeface="微软雅黑" panose="020B0503020204020204" pitchFamily="34" charset="-122"/>
                          <a:ea typeface="微软雅黑" panose="020B0503020204020204" pitchFamily="34" charset="-122"/>
                          <a:cs typeface="+mn-cs"/>
                        </a:rPr>
                        <a:t>2023</a:t>
                      </a:r>
                      <a:r>
                        <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rPr>
                        <a:t>年收入与上年基本持平，增长受阻，净利润大幅下降；</a:t>
                      </a:r>
                      <a:endParaRPr lang="zh-CN" altLang="en-US" sz="1100" b="0" i="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marL="91404" marR="91404"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1934">
                <a:tc>
                  <a:txBody>
                    <a:bodyPr/>
                    <a:lstStyle/>
                    <a:p>
                      <a:pPr algn="ctr"/>
                      <a:r>
                        <a:rPr lang="zh-CN" altLang="en-US" sz="1200" b="1" dirty="0">
                          <a:latin typeface="微软雅黑" panose="020B0503020204020204" pitchFamily="34" charset="-122"/>
                          <a:ea typeface="微软雅黑" panose="020B0503020204020204" pitchFamily="34" charset="-122"/>
                        </a:rPr>
                        <a:t>员工人数</a:t>
                      </a:r>
                    </a:p>
                  </a:txBody>
                  <a:tcPr marL="36000" marR="36000"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l" defTabSz="1188085" rtl="0" eaLnBrk="1" latinLnBrk="0" hangingPunct="1">
                        <a:lnSpc>
                          <a:spcPct val="150000"/>
                        </a:lnSpc>
                      </a:pP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拥有员工</a:t>
                      </a:r>
                      <a:r>
                        <a:rPr lang="en-US" altLang="zh-CN" sz="1100" b="0" i="0" dirty="0">
                          <a:solidFill>
                            <a:schemeClr val="bg1">
                              <a:lumMod val="50000"/>
                            </a:schemeClr>
                          </a:solidFill>
                          <a:effectLst/>
                          <a:latin typeface="微软雅黑" panose="020B0503020204020204" pitchFamily="34" charset="-122"/>
                          <a:ea typeface="微软雅黑" panose="020B0503020204020204" pitchFamily="34" charset="-122"/>
                        </a:rPr>
                        <a:t>1</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万余人，为</a:t>
                      </a:r>
                      <a:r>
                        <a:rPr lang="en-US" altLang="zh-CN" sz="1100" b="0" i="0" dirty="0">
                          <a:solidFill>
                            <a:schemeClr val="bg1">
                              <a:lumMod val="50000"/>
                            </a:schemeClr>
                          </a:solidFill>
                          <a:effectLst/>
                          <a:latin typeface="微软雅黑" panose="020B0503020204020204" pitchFamily="34" charset="-122"/>
                          <a:ea typeface="微软雅黑" panose="020B0503020204020204" pitchFamily="34" charset="-122"/>
                        </a:rPr>
                        <a:t>36</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万企业客户提供百余款专业应用产品及服务。</a:t>
                      </a:r>
                      <a:endParaRPr lang="zh-CN" altLang="en-US" sz="1100" b="0" i="1"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marL="91404" marR="91404"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85586">
                <a:tc>
                  <a:txBody>
                    <a:bodyPr/>
                    <a:lstStyle/>
                    <a:p>
                      <a:pPr algn="ctr"/>
                      <a:r>
                        <a:rPr lang="zh-CN" altLang="en-US" sz="1200" b="1" dirty="0">
                          <a:latin typeface="微软雅黑" panose="020B0503020204020204" pitchFamily="34" charset="-122"/>
                          <a:ea typeface="微软雅黑" panose="020B0503020204020204" pitchFamily="34" charset="-122"/>
                        </a:rPr>
                        <a:t>组织结构</a:t>
                      </a:r>
                    </a:p>
                  </a:txBody>
                  <a:tcPr marL="36000" marR="36000"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l" defTabSz="1188085" rtl="0" eaLnBrk="1" latinLnBrk="0" hangingPunct="1">
                        <a:lnSpc>
                          <a:spcPct val="150000"/>
                        </a:lnSpc>
                      </a:pPr>
                      <a:r>
                        <a:rPr lang="en-US" altLang="zh-CN" sz="1100" b="1" i="0" dirty="0">
                          <a:solidFill>
                            <a:srgbClr val="C00000"/>
                          </a:solidFill>
                          <a:effectLst/>
                          <a:latin typeface="微软雅黑" panose="020B0503020204020204" pitchFamily="34" charset="-122"/>
                          <a:ea typeface="微软雅黑" panose="020B0503020204020204" pitchFamily="34" charset="-122"/>
                        </a:rPr>
                        <a:t>8</a:t>
                      </a:r>
                      <a:r>
                        <a:rPr lang="zh-CN" altLang="en-US" sz="1100" b="1" i="0" dirty="0">
                          <a:solidFill>
                            <a:srgbClr val="C00000"/>
                          </a:solidFill>
                          <a:effectLst/>
                          <a:latin typeface="微软雅黑" panose="020B0503020204020204" pitchFamily="34" charset="-122"/>
                          <a:ea typeface="微软雅黑" panose="020B0503020204020204" pitchFamily="34" charset="-122"/>
                        </a:rPr>
                        <a:t>大全球技术研发中心，</a:t>
                      </a:r>
                      <a:r>
                        <a:rPr lang="en-US" altLang="zh-CN" sz="1100" b="1" i="0" dirty="0">
                          <a:solidFill>
                            <a:srgbClr val="C00000"/>
                          </a:solidFill>
                          <a:effectLst/>
                          <a:latin typeface="微软雅黑" panose="020B0503020204020204" pitchFamily="34" charset="-122"/>
                          <a:ea typeface="微软雅黑" panose="020B0503020204020204" pitchFamily="34" charset="-122"/>
                        </a:rPr>
                        <a:t>80</a:t>
                      </a:r>
                      <a:r>
                        <a:rPr lang="zh-CN" altLang="en-US" sz="1100" b="1" i="0" dirty="0">
                          <a:solidFill>
                            <a:srgbClr val="C00000"/>
                          </a:solidFill>
                          <a:effectLst/>
                          <a:latin typeface="微软雅黑" panose="020B0503020204020204" pitchFamily="34" charset="-122"/>
                          <a:ea typeface="微软雅黑" panose="020B0503020204020204" pitchFamily="34" charset="-122"/>
                        </a:rPr>
                        <a:t>余家分子公司</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a:t>
                      </a:r>
                      <a:r>
                        <a:rPr lang="en-US" altLang="zh-CN" sz="1100" b="0" i="0" dirty="0">
                          <a:solidFill>
                            <a:schemeClr val="bg1">
                              <a:lumMod val="50000"/>
                            </a:schemeClr>
                          </a:solidFill>
                          <a:effectLst/>
                          <a:latin typeface="微软雅黑" panose="020B0503020204020204" pitchFamily="34" charset="-122"/>
                          <a:ea typeface="微软雅黑" panose="020B0503020204020204" pitchFamily="34" charset="-122"/>
                        </a:rPr>
                        <a:t>2008</a:t>
                      </a:r>
                      <a:r>
                        <a:rPr lang="zh-CN" altLang="en-US" sz="1100" b="0" i="0" dirty="0">
                          <a:solidFill>
                            <a:schemeClr val="bg1">
                              <a:lumMod val="50000"/>
                            </a:schemeClr>
                          </a:solidFill>
                          <a:effectLst/>
                          <a:latin typeface="微软雅黑" panose="020B0503020204020204" pitchFamily="34" charset="-122"/>
                          <a:ea typeface="微软雅黑" panose="020B0503020204020204" pitchFamily="34" charset="-122"/>
                        </a:rPr>
                        <a:t>年起，公司在美国、卢森堡、英国、芬兰、瑞典、波兰、德国、马来西亚、印度尼西亚、新加坡、中国香港等地设立子公司、办事处与研发中心</a:t>
                      </a:r>
                      <a:endParaRPr lang="zh-CN" altLang="en-US" sz="1100" b="0" i="0"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marL="91404" marR="91404" marT="45703" marB="457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文本框 10">
            <a:extLst>
              <a:ext uri="{FF2B5EF4-FFF2-40B4-BE49-F238E27FC236}">
                <a16:creationId xmlns:a16="http://schemas.microsoft.com/office/drawing/2014/main" id="{0BC0F5D8-3BAE-4B9B-8015-4CADD729A781}"/>
              </a:ext>
            </a:extLst>
          </p:cNvPr>
          <p:cNvSpPr txBox="1"/>
          <p:nvPr/>
        </p:nvSpPr>
        <p:spPr>
          <a:xfrm>
            <a:off x="8870623" y="1147000"/>
            <a:ext cx="3326140" cy="246221"/>
          </a:xfrm>
          <a:prstGeom prst="rect">
            <a:avLst/>
          </a:prstGeom>
          <a:noFill/>
        </p:spPr>
        <p:txBody>
          <a:bodyPr wrap="square" lIns="0" tIns="0" rIns="0" bIns="0" rtlCol="0">
            <a:spAutoFit/>
          </a:bodyPr>
          <a:lstStyle/>
          <a:p>
            <a:pPr algn="l"/>
            <a:r>
              <a:rPr kumimoji="1" lang="en-US" altLang="zh-CN" sz="1600" b="1" dirty="0">
                <a:solidFill>
                  <a:srgbClr val="C00000"/>
                </a:solidFill>
                <a:latin typeface="微软雅黑" panose="020B0503020204020204" pitchFamily="34" charset="-122"/>
                <a:ea typeface="微软雅黑" panose="020B0503020204020204" pitchFamily="34" charset="-122"/>
              </a:rPr>
              <a:t>2010-2023</a:t>
            </a:r>
            <a:r>
              <a:rPr kumimoji="1" lang="zh-CN" altLang="en-US" sz="1600" b="1">
                <a:solidFill>
                  <a:srgbClr val="C00000"/>
                </a:solidFill>
                <a:latin typeface="微软雅黑" panose="020B0503020204020204" pitchFamily="34" charset="-122"/>
                <a:ea typeface="微软雅黑" panose="020B0503020204020204" pitchFamily="34" charset="-122"/>
              </a:rPr>
              <a:t>年收入</a:t>
            </a:r>
            <a:r>
              <a:rPr kumimoji="1" lang="zh-CN" altLang="en-US" sz="1600" b="1" dirty="0">
                <a:solidFill>
                  <a:srgbClr val="C00000"/>
                </a:solidFill>
                <a:latin typeface="微软雅黑" panose="020B0503020204020204" pitchFamily="34" charset="-122"/>
                <a:ea typeface="微软雅黑" panose="020B0503020204020204" pitchFamily="34" charset="-122"/>
              </a:rPr>
              <a:t>和利润走势图</a:t>
            </a:r>
          </a:p>
        </p:txBody>
      </p:sp>
      <p:sp>
        <p:nvSpPr>
          <p:cNvPr id="12" name="Rectangle 1">
            <a:extLst>
              <a:ext uri="{FF2B5EF4-FFF2-40B4-BE49-F238E27FC236}">
                <a16:creationId xmlns:a16="http://schemas.microsoft.com/office/drawing/2014/main" id="{F48ABDBE-DE5F-4825-B95C-1C2B6F3F70CD}"/>
              </a:ext>
            </a:extLst>
          </p:cNvPr>
          <p:cNvSpPr>
            <a:spLocks noChangeArrowheads="1"/>
          </p:cNvSpPr>
          <p:nvPr/>
        </p:nvSpPr>
        <p:spPr bwMode="auto">
          <a:xfrm flipH="1">
            <a:off x="7965440" y="3802617"/>
            <a:ext cx="4114800" cy="256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rPr>
              <a:t>竞争力： </a:t>
            </a:r>
            <a:r>
              <a:rPr kumimoji="0" lang="zh-CN"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1、清晰的战略规划及高效的落地执行能力 ；2、自主知识产权的三维图形平台；3、建筑行业领先的 PaaS 平台；4、围绕客户价值所打造的“研-营-销-服”模式；5、核心人才优势 </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rPr>
              <a:t>“九三”</a:t>
            </a:r>
            <a:r>
              <a:rPr kumimoji="0" lang="zh-CN" altLang="en-US"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rPr>
              <a:t>战略</a:t>
            </a:r>
            <a:r>
              <a:rPr kumimoji="0" lang="zh-CN" altLang="zh-CN"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rPr>
              <a:t>战略（2023-2025）</a:t>
            </a:r>
            <a:r>
              <a:rPr kumimoji="0" lang="zh-CN"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在“九三”阶段，广联达将以“一体化成型、设计软件引领、PaaS平台规模化”为战略主线，利用“平台+组件”的技术路线，形成产品和解决方案，支撑业务快速规模化发展。</a:t>
            </a:r>
          </a:p>
        </p:txBody>
      </p:sp>
      <p:pic>
        <p:nvPicPr>
          <p:cNvPr id="13" name="图片 12">
            <a:extLst>
              <a:ext uri="{FF2B5EF4-FFF2-40B4-BE49-F238E27FC236}">
                <a16:creationId xmlns:a16="http://schemas.microsoft.com/office/drawing/2014/main" id="{6AE8678D-81A5-43D6-B138-DFCEEED937F4}"/>
              </a:ext>
            </a:extLst>
          </p:cNvPr>
          <p:cNvPicPr>
            <a:picLocks noChangeAspect="1"/>
          </p:cNvPicPr>
          <p:nvPr/>
        </p:nvPicPr>
        <p:blipFill>
          <a:blip r:embed="rId3"/>
          <a:stretch>
            <a:fillRect/>
          </a:stretch>
        </p:blipFill>
        <p:spPr>
          <a:xfrm>
            <a:off x="8026555" y="1441193"/>
            <a:ext cx="3992570" cy="2313451"/>
          </a:xfrm>
          <a:prstGeom prst="rect">
            <a:avLst/>
          </a:prstGeom>
        </p:spPr>
      </p:pic>
      <p:sp>
        <p:nvSpPr>
          <p:cNvPr id="7" name="副标题 6">
            <a:extLst>
              <a:ext uri="{FF2B5EF4-FFF2-40B4-BE49-F238E27FC236}">
                <a16:creationId xmlns:a16="http://schemas.microsoft.com/office/drawing/2014/main" id="{F11F60A8-985F-4AB7-ACE3-28C5261949B5}"/>
              </a:ext>
            </a:extLst>
          </p:cNvPr>
          <p:cNvSpPr>
            <a:spLocks noGrp="1"/>
          </p:cNvSpPr>
          <p:nvPr>
            <p:ph type="subTitle" idx="1"/>
          </p:nvPr>
        </p:nvSpPr>
        <p:spPr/>
        <p:txBody>
          <a:bodyPr/>
          <a:lstStyle/>
          <a:p>
            <a:r>
              <a:rPr lang="zh-CN" altLang="en-US" dirty="0"/>
              <a:t>基本情况介绍：</a:t>
            </a:r>
            <a:r>
              <a:rPr lang="zh-CN" altLang="en-US" sz="2000" dirty="0"/>
              <a:t>建筑信息化领域</a:t>
            </a:r>
            <a:r>
              <a:rPr lang="en-US" altLang="zh-CN" sz="2000" dirty="0"/>
              <a:t>Top1</a:t>
            </a:r>
            <a:r>
              <a:rPr lang="zh-CN" altLang="en-US" sz="2000" dirty="0"/>
              <a:t>企业</a:t>
            </a:r>
            <a:endParaRPr lang="zh-CN" altLang="en-US" dirty="0"/>
          </a:p>
        </p:txBody>
      </p:sp>
      <p:sp>
        <p:nvSpPr>
          <p:cNvPr id="15" name="星形: 七角 14">
            <a:extLst>
              <a:ext uri="{FF2B5EF4-FFF2-40B4-BE49-F238E27FC236}">
                <a16:creationId xmlns:a16="http://schemas.microsoft.com/office/drawing/2014/main" id="{7ABDA633-09B4-41AB-920A-02DC8B081533}"/>
              </a:ext>
            </a:extLst>
          </p:cNvPr>
          <p:cNvSpPr/>
          <p:nvPr/>
        </p:nvSpPr>
        <p:spPr>
          <a:xfrm>
            <a:off x="1497205" y="824693"/>
            <a:ext cx="2149379" cy="673265"/>
          </a:xfrm>
          <a:prstGeom prst="star7">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样例</a:t>
            </a:r>
          </a:p>
        </p:txBody>
      </p:sp>
    </p:spTree>
    <p:extLst>
      <p:ext uri="{BB962C8B-B14F-4D97-AF65-F5344CB8AC3E}">
        <p14:creationId xmlns:p14="http://schemas.microsoft.com/office/powerpoint/2010/main" val="7909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9229" y="0"/>
            <a:ext cx="11837534" cy="899138"/>
          </a:xfrm>
        </p:spPr>
        <p:txBody>
          <a:bodyPr lIns="0" tIns="0" rIns="0" bIns="0" anchor="ctr">
            <a:normAutofit/>
          </a:bodyPr>
          <a:lstStyle/>
          <a:p>
            <a:r>
              <a:rPr lang="zh-CN" altLang="en-US" sz="2800" b="1" dirty="0">
                <a:solidFill>
                  <a:srgbClr val="C00000"/>
                </a:solidFill>
              </a:rPr>
              <a:t>公司介绍：组织架构</a:t>
            </a:r>
            <a:endParaRPr lang="en-US" sz="2800" b="1" dirty="0">
              <a:solidFill>
                <a:srgbClr val="C00000"/>
              </a:solidFill>
            </a:endParaRPr>
          </a:p>
        </p:txBody>
      </p:sp>
      <p:sp>
        <p:nvSpPr>
          <p:cNvPr id="8" name="TextBox 7"/>
          <p:cNvSpPr txBox="1"/>
          <p:nvPr/>
        </p:nvSpPr>
        <p:spPr>
          <a:xfrm>
            <a:off x="5660563" y="-1188256"/>
            <a:ext cx="184731" cy="528350"/>
          </a:xfrm>
          <a:prstGeom prst="rect">
            <a:avLst/>
          </a:prstGeom>
          <a:noFill/>
        </p:spPr>
        <p:txBody>
          <a:bodyPr wrap="none" rtlCol="0">
            <a:spAutoFit/>
          </a:bodyPr>
          <a:lstStyle/>
          <a:p>
            <a:pPr defTabSz="914400">
              <a:lnSpc>
                <a:spcPts val="3440"/>
              </a:lnSpc>
              <a:defRPr/>
            </a:pPr>
            <a:endParaRPr lang="en-US" sz="3200" dirty="0">
              <a:solidFill>
                <a:srgbClr val="1D1D1A"/>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8596AA64-7F41-4EDC-9C00-1D071ED9BB5D}"/>
              </a:ext>
            </a:extLst>
          </p:cNvPr>
          <p:cNvSpPr/>
          <p:nvPr/>
        </p:nvSpPr>
        <p:spPr>
          <a:xfrm>
            <a:off x="422865" y="2317921"/>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sp>
        <p:nvSpPr>
          <p:cNvPr id="12" name="矩形 11">
            <a:extLst>
              <a:ext uri="{FF2B5EF4-FFF2-40B4-BE49-F238E27FC236}">
                <a16:creationId xmlns:a16="http://schemas.microsoft.com/office/drawing/2014/main" id="{894AC8BB-E92F-4ADF-A675-CA2B32C52C9C}"/>
              </a:ext>
            </a:extLst>
          </p:cNvPr>
          <p:cNvSpPr/>
          <p:nvPr/>
        </p:nvSpPr>
        <p:spPr>
          <a:xfrm>
            <a:off x="6956938" y="2317921"/>
            <a:ext cx="1188000" cy="447815"/>
          </a:xfrm>
          <a:prstGeom prst="rect">
            <a:avLst/>
          </a:prstGeom>
          <a:solidFill>
            <a:schemeClr val="accent6">
              <a:lumMod val="20000"/>
              <a:lumOff val="80000"/>
            </a:schemeClr>
          </a:solidFill>
          <a:ln>
            <a:solidFill>
              <a:schemeClr val="tx1"/>
            </a:solidFill>
          </a:ln>
        </p:spPr>
        <p:txBody>
          <a:bodyPr wrap="square">
            <a:noAutofit/>
          </a:bodyPr>
          <a:lstStyle/>
          <a:p>
            <a:pPr algn="ctr" defTabSz="1218804" fontAlgn="base">
              <a:spcBef>
                <a:spcPct val="10000"/>
              </a:spcBef>
              <a:spcAft>
                <a:spcPct val="0"/>
              </a:spcAft>
            </a:pPr>
            <a:r>
              <a:rPr lang="zh-CN" altLang="en-US" sz="1100" b="1" dirty="0">
                <a:latin typeface="微软雅黑" panose="020B0503020204020204" pitchFamily="34" charset="-122"/>
                <a:ea typeface="微软雅黑" panose="020B0503020204020204" pitchFamily="34" charset="-122"/>
              </a:rPr>
              <a:t>业务平台</a:t>
            </a:r>
            <a:endParaRPr lang="en-US" altLang="zh-CN" sz="1100" b="1" dirty="0">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3B31407D-F8CC-4CA7-B067-4D7516B7B067}"/>
              </a:ext>
            </a:extLst>
          </p:cNvPr>
          <p:cNvSpPr/>
          <p:nvPr/>
        </p:nvSpPr>
        <p:spPr>
          <a:xfrm>
            <a:off x="5064440" y="1147874"/>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a:r>
              <a:rPr lang="zh-CN" altLang="en-US" sz="1100" b="1" dirty="0">
                <a:latin typeface="微软雅黑" panose="020B0503020204020204" pitchFamily="34" charset="-122"/>
                <a:ea typeface="微软雅黑" panose="020B0503020204020204" pitchFamily="34" charset="-122"/>
              </a:rPr>
              <a:t>集团董事长</a:t>
            </a:r>
            <a:r>
              <a:rPr lang="en-US" altLang="zh-CN" sz="1100" b="1" dirty="0">
                <a:latin typeface="微软雅黑" panose="020B0503020204020204" pitchFamily="34" charset="-122"/>
                <a:ea typeface="微软雅黑" panose="020B0503020204020204" pitchFamily="34" charset="-122"/>
              </a:rPr>
              <a:t>/CEO</a:t>
            </a:r>
          </a:p>
        </p:txBody>
      </p:sp>
      <p:sp>
        <p:nvSpPr>
          <p:cNvPr id="20" name="矩形 19">
            <a:extLst>
              <a:ext uri="{FF2B5EF4-FFF2-40B4-BE49-F238E27FC236}">
                <a16:creationId xmlns:a16="http://schemas.microsoft.com/office/drawing/2014/main" id="{47E515A5-C0DF-43D8-8D93-A436B9E4654C}"/>
              </a:ext>
            </a:extLst>
          </p:cNvPr>
          <p:cNvSpPr/>
          <p:nvPr/>
        </p:nvSpPr>
        <p:spPr>
          <a:xfrm>
            <a:off x="8623500" y="2317921"/>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defTabSz="1218804" fontAlgn="base">
              <a:spcBef>
                <a:spcPct val="10000"/>
              </a:spcBef>
              <a:spcAft>
                <a:spcPct val="0"/>
              </a:spcAft>
            </a:pPr>
            <a:r>
              <a:rPr lang="en-US" altLang="zh-CN" sz="1100" b="1" dirty="0">
                <a:latin typeface="微软雅黑" panose="020B0503020204020204" pitchFamily="34" charset="-122"/>
                <a:ea typeface="微软雅黑" panose="020B0503020204020204" pitchFamily="34" charset="-122"/>
              </a:rPr>
              <a:t>XXX</a:t>
            </a:r>
          </a:p>
        </p:txBody>
      </p:sp>
      <p:sp>
        <p:nvSpPr>
          <p:cNvPr id="24" name="矩形 23">
            <a:extLst>
              <a:ext uri="{FF2B5EF4-FFF2-40B4-BE49-F238E27FC236}">
                <a16:creationId xmlns:a16="http://schemas.microsoft.com/office/drawing/2014/main" id="{5472CDE4-444F-4823-A273-0BAEDE677FFA}"/>
              </a:ext>
            </a:extLst>
          </p:cNvPr>
          <p:cNvSpPr/>
          <p:nvPr/>
        </p:nvSpPr>
        <p:spPr>
          <a:xfrm>
            <a:off x="5316560" y="2317921"/>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cxnSp>
        <p:nvCxnSpPr>
          <p:cNvPr id="27" name="连接符: 肘形 26">
            <a:extLst>
              <a:ext uri="{FF2B5EF4-FFF2-40B4-BE49-F238E27FC236}">
                <a16:creationId xmlns:a16="http://schemas.microsoft.com/office/drawing/2014/main" id="{B5949A59-8CF1-4351-AD4F-6573F0CC225A}"/>
              </a:ext>
            </a:extLst>
          </p:cNvPr>
          <p:cNvCxnSpPr>
            <a:stCxn id="16" idx="2"/>
            <a:endCxn id="7" idx="0"/>
          </p:cNvCxnSpPr>
          <p:nvPr/>
        </p:nvCxnSpPr>
        <p:spPr>
          <a:xfrm rot="5400000">
            <a:off x="2968630" y="-371890"/>
            <a:ext cx="738047" cy="46415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连接符: 肘形 27">
            <a:extLst>
              <a:ext uri="{FF2B5EF4-FFF2-40B4-BE49-F238E27FC236}">
                <a16:creationId xmlns:a16="http://schemas.microsoft.com/office/drawing/2014/main" id="{C7C13864-24F0-40E3-A262-B9A3C0FAEE68}"/>
              </a:ext>
            </a:extLst>
          </p:cNvPr>
          <p:cNvCxnSpPr>
            <a:cxnSpLocks/>
            <a:stCxn id="16" idx="2"/>
            <a:endCxn id="12" idx="0"/>
          </p:cNvCxnSpPr>
          <p:nvPr/>
        </p:nvCxnSpPr>
        <p:spPr>
          <a:xfrm rot="16200000" flipH="1">
            <a:off x="6235666" y="1002648"/>
            <a:ext cx="738047" cy="18924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E2A56F8A-5A89-4FF9-B65E-33D94D265803}"/>
              </a:ext>
            </a:extLst>
          </p:cNvPr>
          <p:cNvSpPr/>
          <p:nvPr/>
        </p:nvSpPr>
        <p:spPr>
          <a:xfrm>
            <a:off x="422865" y="2984211"/>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sp>
        <p:nvSpPr>
          <p:cNvPr id="34" name="矩形 33">
            <a:extLst>
              <a:ext uri="{FF2B5EF4-FFF2-40B4-BE49-F238E27FC236}">
                <a16:creationId xmlns:a16="http://schemas.microsoft.com/office/drawing/2014/main" id="{F4290E93-004C-425A-B8DB-BE3D1DF6A7CE}"/>
              </a:ext>
            </a:extLst>
          </p:cNvPr>
          <p:cNvSpPr/>
          <p:nvPr/>
        </p:nvSpPr>
        <p:spPr>
          <a:xfrm>
            <a:off x="6980960" y="2984211"/>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sp>
        <p:nvSpPr>
          <p:cNvPr id="38" name="矩形 37">
            <a:extLst>
              <a:ext uri="{FF2B5EF4-FFF2-40B4-BE49-F238E27FC236}">
                <a16:creationId xmlns:a16="http://schemas.microsoft.com/office/drawing/2014/main" id="{7C46D980-898E-4A44-9464-593141A3FD3A}"/>
              </a:ext>
            </a:extLst>
          </p:cNvPr>
          <p:cNvSpPr/>
          <p:nvPr/>
        </p:nvSpPr>
        <p:spPr>
          <a:xfrm>
            <a:off x="6991461" y="4340507"/>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sp>
        <p:nvSpPr>
          <p:cNvPr id="42" name="矩形 41">
            <a:extLst>
              <a:ext uri="{FF2B5EF4-FFF2-40B4-BE49-F238E27FC236}">
                <a16:creationId xmlns:a16="http://schemas.microsoft.com/office/drawing/2014/main" id="{22D0F317-DD7F-4E27-94A3-7B8765746CDC}"/>
              </a:ext>
            </a:extLst>
          </p:cNvPr>
          <p:cNvSpPr/>
          <p:nvPr/>
        </p:nvSpPr>
        <p:spPr>
          <a:xfrm>
            <a:off x="6980960" y="3656507"/>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sp>
        <p:nvSpPr>
          <p:cNvPr id="46" name="矩形 45">
            <a:extLst>
              <a:ext uri="{FF2B5EF4-FFF2-40B4-BE49-F238E27FC236}">
                <a16:creationId xmlns:a16="http://schemas.microsoft.com/office/drawing/2014/main" id="{8A9078D6-38A2-4504-A842-8B7A96065A3F}"/>
              </a:ext>
            </a:extLst>
          </p:cNvPr>
          <p:cNvSpPr/>
          <p:nvPr/>
        </p:nvSpPr>
        <p:spPr>
          <a:xfrm>
            <a:off x="8623500" y="2984211"/>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defTabSz="1218804" fontAlgn="base">
              <a:spcBef>
                <a:spcPct val="10000"/>
              </a:spcBef>
              <a:spcAft>
                <a:spcPct val="0"/>
              </a:spcAft>
            </a:pPr>
            <a:r>
              <a:rPr lang="en-US" altLang="zh-CN" sz="1100" b="1" dirty="0">
                <a:latin typeface="微软雅黑" panose="020B0503020204020204" pitchFamily="34" charset="-122"/>
                <a:ea typeface="微软雅黑" panose="020B0503020204020204" pitchFamily="34" charset="-122"/>
              </a:rPr>
              <a:t>XXX</a:t>
            </a:r>
          </a:p>
        </p:txBody>
      </p:sp>
      <p:cxnSp>
        <p:nvCxnSpPr>
          <p:cNvPr id="49" name="连接符: 肘形 48">
            <a:extLst>
              <a:ext uri="{FF2B5EF4-FFF2-40B4-BE49-F238E27FC236}">
                <a16:creationId xmlns:a16="http://schemas.microsoft.com/office/drawing/2014/main" id="{CD10AB2A-9003-4035-8910-9E5882D48F46}"/>
              </a:ext>
            </a:extLst>
          </p:cNvPr>
          <p:cNvCxnSpPr>
            <a:cxnSpLocks/>
            <a:stCxn id="16" idx="2"/>
            <a:endCxn id="20" idx="0"/>
          </p:cNvCxnSpPr>
          <p:nvPr/>
        </p:nvCxnSpPr>
        <p:spPr>
          <a:xfrm rot="16200000" flipH="1">
            <a:off x="7068947" y="169367"/>
            <a:ext cx="738047" cy="35590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连接符: 肘形 49">
            <a:extLst>
              <a:ext uri="{FF2B5EF4-FFF2-40B4-BE49-F238E27FC236}">
                <a16:creationId xmlns:a16="http://schemas.microsoft.com/office/drawing/2014/main" id="{7DF62A99-5DA9-456D-A132-53153A43233C}"/>
              </a:ext>
            </a:extLst>
          </p:cNvPr>
          <p:cNvCxnSpPr>
            <a:cxnSpLocks/>
            <a:stCxn id="16" idx="2"/>
            <a:endCxn id="24" idx="0"/>
          </p:cNvCxnSpPr>
          <p:nvPr/>
        </p:nvCxnSpPr>
        <p:spPr>
          <a:xfrm rot="16200000" flipH="1">
            <a:off x="5415477" y="1822837"/>
            <a:ext cx="738047" cy="25212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连接符: 肘形 50">
            <a:extLst>
              <a:ext uri="{FF2B5EF4-FFF2-40B4-BE49-F238E27FC236}">
                <a16:creationId xmlns:a16="http://schemas.microsoft.com/office/drawing/2014/main" id="{525D071E-CADC-4941-8FEE-DEB200D39390}"/>
              </a:ext>
            </a:extLst>
          </p:cNvPr>
          <p:cNvCxnSpPr>
            <a:cxnSpLocks/>
            <a:stCxn id="12" idx="1"/>
            <a:endCxn id="34" idx="1"/>
          </p:cNvCxnSpPr>
          <p:nvPr/>
        </p:nvCxnSpPr>
        <p:spPr>
          <a:xfrm rot="10800000" flipH="1" flipV="1">
            <a:off x="6956938" y="2541829"/>
            <a:ext cx="24022" cy="658382"/>
          </a:xfrm>
          <a:prstGeom prst="bentConnector3">
            <a:avLst>
              <a:gd name="adj1" fmla="val -9516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连接符: 肘形 51">
            <a:extLst>
              <a:ext uri="{FF2B5EF4-FFF2-40B4-BE49-F238E27FC236}">
                <a16:creationId xmlns:a16="http://schemas.microsoft.com/office/drawing/2014/main" id="{4EFA0065-A4D8-40DC-81C0-04F01EA06123}"/>
              </a:ext>
            </a:extLst>
          </p:cNvPr>
          <p:cNvCxnSpPr>
            <a:cxnSpLocks/>
            <a:stCxn id="12" idx="1"/>
            <a:endCxn id="42" idx="1"/>
          </p:cNvCxnSpPr>
          <p:nvPr/>
        </p:nvCxnSpPr>
        <p:spPr>
          <a:xfrm rot="10800000" flipH="1" flipV="1">
            <a:off x="6956938" y="2541829"/>
            <a:ext cx="24022" cy="1330678"/>
          </a:xfrm>
          <a:prstGeom prst="bentConnector3">
            <a:avLst>
              <a:gd name="adj1" fmla="val -9516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18C044C8-ED39-4BAF-AEFF-8DD97AFAA93F}"/>
              </a:ext>
            </a:extLst>
          </p:cNvPr>
          <p:cNvCxnSpPr>
            <a:stCxn id="7" idx="2"/>
            <a:endCxn id="30" idx="0"/>
          </p:cNvCxnSpPr>
          <p:nvPr/>
        </p:nvCxnSpPr>
        <p:spPr>
          <a:xfrm>
            <a:off x="1016865" y="2749921"/>
            <a:ext cx="0" cy="234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528CDC0A-716C-453C-984A-85FCD6CF320E}"/>
              </a:ext>
            </a:extLst>
          </p:cNvPr>
          <p:cNvCxnSpPr>
            <a:cxnSpLocks/>
            <a:stCxn id="20" idx="2"/>
            <a:endCxn id="46" idx="0"/>
          </p:cNvCxnSpPr>
          <p:nvPr/>
        </p:nvCxnSpPr>
        <p:spPr>
          <a:xfrm>
            <a:off x="9217500" y="2749921"/>
            <a:ext cx="0" cy="234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矩形 55">
            <a:extLst>
              <a:ext uri="{FF2B5EF4-FFF2-40B4-BE49-F238E27FC236}">
                <a16:creationId xmlns:a16="http://schemas.microsoft.com/office/drawing/2014/main" id="{C3CC2D48-DEB3-497A-B287-EF4E6EBE6614}"/>
              </a:ext>
            </a:extLst>
          </p:cNvPr>
          <p:cNvSpPr/>
          <p:nvPr/>
        </p:nvSpPr>
        <p:spPr>
          <a:xfrm>
            <a:off x="2010872" y="2317921"/>
            <a:ext cx="1188000" cy="447815"/>
          </a:xfrm>
          <a:prstGeom prst="rect">
            <a:avLst/>
          </a:prstGeom>
          <a:ln>
            <a:solidFill>
              <a:schemeClr val="tx1"/>
            </a:solidFill>
          </a:ln>
        </p:spPr>
        <p:txBody>
          <a:bodyPr wrap="square">
            <a:noAutofit/>
          </a:bodyPr>
          <a:lstStyle/>
          <a:p>
            <a:pPr algn="ctr" defTabSz="1218804" fontAlgn="base">
              <a:spcBef>
                <a:spcPct val="10000"/>
              </a:spcBef>
              <a:spcAft>
                <a:spcPct val="0"/>
              </a:spcAft>
            </a:pPr>
            <a:r>
              <a:rPr lang="en-US" altLang="zh-CN" sz="1100" b="1" dirty="0">
                <a:latin typeface="微软雅黑" panose="020B0503020204020204" pitchFamily="34" charset="-122"/>
                <a:ea typeface="微软雅黑" panose="020B0503020204020204" pitchFamily="34" charset="-122"/>
              </a:rPr>
              <a:t>XX</a:t>
            </a:r>
            <a:r>
              <a:rPr lang="zh-CN" altLang="en-US" sz="1100" b="1" dirty="0">
                <a:latin typeface="微软雅黑" panose="020B0503020204020204" pitchFamily="34" charset="-122"/>
                <a:ea typeface="微软雅黑" panose="020B0503020204020204" pitchFamily="34" charset="-122"/>
              </a:rPr>
              <a:t>产品线</a:t>
            </a:r>
            <a:endParaRPr lang="en-US" altLang="zh-CN" sz="1100" b="1" dirty="0">
              <a:latin typeface="微软雅黑" panose="020B0503020204020204" pitchFamily="34" charset="-122"/>
              <a:ea typeface="微软雅黑" panose="020B0503020204020204" pitchFamily="34" charset="-122"/>
            </a:endParaRPr>
          </a:p>
          <a:p>
            <a:pPr algn="ctr" defTabSz="1218804" fontAlgn="base">
              <a:spcBef>
                <a:spcPct val="10000"/>
              </a:spcBef>
              <a:spcAft>
                <a:spcPct val="0"/>
              </a:spcAft>
            </a:pPr>
            <a:endParaRPr lang="en-US" altLang="zh-CN" sz="1100" b="1" dirty="0">
              <a:latin typeface="微软雅黑" panose="020B0503020204020204" pitchFamily="34" charset="-122"/>
              <a:ea typeface="微软雅黑" panose="020B0503020204020204" pitchFamily="34" charset="-122"/>
            </a:endParaRPr>
          </a:p>
        </p:txBody>
      </p:sp>
      <p:sp>
        <p:nvSpPr>
          <p:cNvPr id="60" name="矩形 59">
            <a:extLst>
              <a:ext uri="{FF2B5EF4-FFF2-40B4-BE49-F238E27FC236}">
                <a16:creationId xmlns:a16="http://schemas.microsoft.com/office/drawing/2014/main" id="{C52CC522-C50D-46E8-9C31-238F97FDD7BC}"/>
              </a:ext>
            </a:extLst>
          </p:cNvPr>
          <p:cNvSpPr/>
          <p:nvPr/>
        </p:nvSpPr>
        <p:spPr>
          <a:xfrm>
            <a:off x="2010872" y="2984211"/>
            <a:ext cx="1188000" cy="432000"/>
          </a:xfrm>
          <a:prstGeom prst="rect">
            <a:avLst/>
          </a:prstGeom>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sp>
        <p:nvSpPr>
          <p:cNvPr id="64" name="矩形 63">
            <a:extLst>
              <a:ext uri="{FF2B5EF4-FFF2-40B4-BE49-F238E27FC236}">
                <a16:creationId xmlns:a16="http://schemas.microsoft.com/office/drawing/2014/main" id="{C80D1BBC-4C76-4EC5-8197-4AF97CEB02A1}"/>
              </a:ext>
            </a:extLst>
          </p:cNvPr>
          <p:cNvSpPr/>
          <p:nvPr/>
        </p:nvSpPr>
        <p:spPr>
          <a:xfrm>
            <a:off x="2010872" y="3641719"/>
            <a:ext cx="1188000" cy="432000"/>
          </a:xfrm>
          <a:prstGeom prst="rect">
            <a:avLst/>
          </a:prstGeom>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cxnSp>
        <p:nvCxnSpPr>
          <p:cNvPr id="67" name="连接符: 肘形 66">
            <a:extLst>
              <a:ext uri="{FF2B5EF4-FFF2-40B4-BE49-F238E27FC236}">
                <a16:creationId xmlns:a16="http://schemas.microsoft.com/office/drawing/2014/main" id="{0A830A05-6D59-4A18-8964-B13DEB2452FF}"/>
              </a:ext>
            </a:extLst>
          </p:cNvPr>
          <p:cNvCxnSpPr>
            <a:cxnSpLocks/>
            <a:stCxn id="56" idx="1"/>
            <a:endCxn id="60" idx="1"/>
          </p:cNvCxnSpPr>
          <p:nvPr/>
        </p:nvCxnSpPr>
        <p:spPr>
          <a:xfrm rot="10800000" flipV="1">
            <a:off x="2010872" y="2541829"/>
            <a:ext cx="12700" cy="65838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连接符: 肘形 67">
            <a:extLst>
              <a:ext uri="{FF2B5EF4-FFF2-40B4-BE49-F238E27FC236}">
                <a16:creationId xmlns:a16="http://schemas.microsoft.com/office/drawing/2014/main" id="{F6858A6E-78D6-4351-B0AD-F05322CDD7C7}"/>
              </a:ext>
            </a:extLst>
          </p:cNvPr>
          <p:cNvCxnSpPr>
            <a:cxnSpLocks/>
            <a:stCxn id="16" idx="2"/>
            <a:endCxn id="56" idx="0"/>
          </p:cNvCxnSpPr>
          <p:nvPr/>
        </p:nvCxnSpPr>
        <p:spPr>
          <a:xfrm rot="5400000">
            <a:off x="3762633" y="422113"/>
            <a:ext cx="738047" cy="30535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32149A42-9071-4C59-932D-0E4B423C5F41}"/>
              </a:ext>
            </a:extLst>
          </p:cNvPr>
          <p:cNvCxnSpPr>
            <a:cxnSpLocks/>
            <a:stCxn id="60" idx="2"/>
            <a:endCxn id="64" idx="0"/>
          </p:cNvCxnSpPr>
          <p:nvPr/>
        </p:nvCxnSpPr>
        <p:spPr>
          <a:xfrm>
            <a:off x="2604872" y="3416211"/>
            <a:ext cx="0" cy="225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连接符: 肘形 69">
            <a:extLst>
              <a:ext uri="{FF2B5EF4-FFF2-40B4-BE49-F238E27FC236}">
                <a16:creationId xmlns:a16="http://schemas.microsoft.com/office/drawing/2014/main" id="{4A96F320-D649-4E62-8372-CDA156D3A08E}"/>
              </a:ext>
            </a:extLst>
          </p:cNvPr>
          <p:cNvCxnSpPr>
            <a:cxnSpLocks/>
            <a:stCxn id="56" idx="1"/>
            <a:endCxn id="64" idx="1"/>
          </p:cNvCxnSpPr>
          <p:nvPr/>
        </p:nvCxnSpPr>
        <p:spPr>
          <a:xfrm rot="10800000" flipV="1">
            <a:off x="2010872" y="2541829"/>
            <a:ext cx="12700" cy="1315890"/>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连接符: 肘形 70">
            <a:extLst>
              <a:ext uri="{FF2B5EF4-FFF2-40B4-BE49-F238E27FC236}">
                <a16:creationId xmlns:a16="http://schemas.microsoft.com/office/drawing/2014/main" id="{1BC68653-9382-4FA9-B573-4387C9735E40}"/>
              </a:ext>
            </a:extLst>
          </p:cNvPr>
          <p:cNvCxnSpPr>
            <a:cxnSpLocks/>
            <a:stCxn id="34" idx="3"/>
            <a:endCxn id="38" idx="3"/>
          </p:cNvCxnSpPr>
          <p:nvPr/>
        </p:nvCxnSpPr>
        <p:spPr>
          <a:xfrm>
            <a:off x="8168960" y="3200211"/>
            <a:ext cx="10501" cy="1356296"/>
          </a:xfrm>
          <a:prstGeom prst="bentConnector3">
            <a:avLst>
              <a:gd name="adj1" fmla="val 2276936"/>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矩形 72">
            <a:extLst>
              <a:ext uri="{FF2B5EF4-FFF2-40B4-BE49-F238E27FC236}">
                <a16:creationId xmlns:a16="http://schemas.microsoft.com/office/drawing/2014/main" id="{57220C3D-8F5A-4E2F-A31F-AF37E909BBE9}"/>
              </a:ext>
            </a:extLst>
          </p:cNvPr>
          <p:cNvSpPr/>
          <p:nvPr/>
        </p:nvSpPr>
        <p:spPr>
          <a:xfrm>
            <a:off x="3725932" y="2317921"/>
            <a:ext cx="1188000" cy="447815"/>
          </a:xfrm>
          <a:prstGeom prst="rect">
            <a:avLst/>
          </a:prstGeom>
          <a:ln>
            <a:solidFill>
              <a:schemeClr val="tx1"/>
            </a:solidFill>
          </a:ln>
        </p:spPr>
        <p:txBody>
          <a:bodyPr wrap="square">
            <a:noAutofit/>
          </a:bodyPr>
          <a:lstStyle/>
          <a:p>
            <a:pPr algn="ctr" defTabSz="1218804" fontAlgn="base">
              <a:spcBef>
                <a:spcPct val="10000"/>
              </a:spcBef>
              <a:spcAft>
                <a:spcPct val="0"/>
              </a:spcAft>
            </a:pPr>
            <a:r>
              <a:rPr lang="en-US" altLang="zh-CN" sz="1100" b="1" dirty="0">
                <a:latin typeface="微软雅黑" panose="020B0503020204020204" pitchFamily="34" charset="-122"/>
                <a:ea typeface="微软雅黑" panose="020B0503020204020204" pitchFamily="34" charset="-122"/>
              </a:rPr>
              <a:t>XXX</a:t>
            </a:r>
            <a:r>
              <a:rPr lang="zh-CN" altLang="en-US" sz="1100" b="1" dirty="0">
                <a:latin typeface="微软雅黑" panose="020B0503020204020204" pitchFamily="34" charset="-122"/>
                <a:ea typeface="微软雅黑" panose="020B0503020204020204" pitchFamily="34" charset="-122"/>
              </a:rPr>
              <a:t>事业部</a:t>
            </a:r>
            <a:endParaRPr lang="en-US" altLang="zh-CN" sz="1100" b="1" dirty="0">
              <a:latin typeface="微软雅黑" panose="020B0503020204020204" pitchFamily="34" charset="-122"/>
              <a:ea typeface="微软雅黑" panose="020B0503020204020204" pitchFamily="34" charset="-122"/>
            </a:endParaRPr>
          </a:p>
        </p:txBody>
      </p:sp>
      <p:sp>
        <p:nvSpPr>
          <p:cNvPr id="77" name="矩形 76">
            <a:extLst>
              <a:ext uri="{FF2B5EF4-FFF2-40B4-BE49-F238E27FC236}">
                <a16:creationId xmlns:a16="http://schemas.microsoft.com/office/drawing/2014/main" id="{50F95F57-22EF-4C90-A255-66E8AA5B3B1A}"/>
              </a:ext>
            </a:extLst>
          </p:cNvPr>
          <p:cNvSpPr/>
          <p:nvPr/>
        </p:nvSpPr>
        <p:spPr>
          <a:xfrm>
            <a:off x="3725932" y="2984211"/>
            <a:ext cx="1188000" cy="432000"/>
          </a:xfrm>
          <a:prstGeom prst="rect">
            <a:avLst/>
          </a:prstGeom>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r>
              <a:rPr lang="zh-CN" altLang="en-US" sz="1100" b="1" dirty="0">
                <a:latin typeface="微软雅黑" panose="020B0503020204020204" pitchFamily="34" charset="-122"/>
                <a:ea typeface="微软雅黑" panose="020B0503020204020204" pitchFamily="34" charset="-122"/>
              </a:rPr>
              <a:t>客群</a:t>
            </a:r>
            <a:endParaRPr lang="en-US" altLang="zh-CN" sz="1100" b="1" dirty="0">
              <a:latin typeface="微软雅黑" panose="020B0503020204020204" pitchFamily="34" charset="-122"/>
              <a:ea typeface="微软雅黑" panose="020B0503020204020204" pitchFamily="34" charset="-122"/>
            </a:endParaRPr>
          </a:p>
        </p:txBody>
      </p:sp>
      <p:sp>
        <p:nvSpPr>
          <p:cNvPr id="81" name="矩形 80">
            <a:extLst>
              <a:ext uri="{FF2B5EF4-FFF2-40B4-BE49-F238E27FC236}">
                <a16:creationId xmlns:a16="http://schemas.microsoft.com/office/drawing/2014/main" id="{FB43CC6B-5258-46A9-BB46-C3717A6329B0}"/>
              </a:ext>
            </a:extLst>
          </p:cNvPr>
          <p:cNvSpPr/>
          <p:nvPr/>
        </p:nvSpPr>
        <p:spPr>
          <a:xfrm>
            <a:off x="3725932" y="3639317"/>
            <a:ext cx="1188000" cy="432000"/>
          </a:xfrm>
          <a:prstGeom prst="rect">
            <a:avLst/>
          </a:prstGeom>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r>
              <a:rPr lang="zh-CN" altLang="en-US" sz="1100" b="1" dirty="0">
                <a:latin typeface="微软雅黑" panose="020B0503020204020204" pitchFamily="34" charset="-122"/>
                <a:ea typeface="微软雅黑" panose="020B0503020204020204" pitchFamily="34" charset="-122"/>
              </a:rPr>
              <a:t>客群</a:t>
            </a:r>
            <a:endParaRPr lang="en-US" altLang="zh-CN" sz="1100" b="1" dirty="0">
              <a:latin typeface="微软雅黑" panose="020B0503020204020204" pitchFamily="34" charset="-122"/>
              <a:ea typeface="微软雅黑" panose="020B0503020204020204" pitchFamily="34" charset="-122"/>
            </a:endParaRPr>
          </a:p>
        </p:txBody>
      </p:sp>
      <p:sp>
        <p:nvSpPr>
          <p:cNvPr id="85" name="矩形 84">
            <a:extLst>
              <a:ext uri="{FF2B5EF4-FFF2-40B4-BE49-F238E27FC236}">
                <a16:creationId xmlns:a16="http://schemas.microsoft.com/office/drawing/2014/main" id="{AE11123C-B265-4B97-99FF-F2704E7B816A}"/>
              </a:ext>
            </a:extLst>
          </p:cNvPr>
          <p:cNvSpPr/>
          <p:nvPr/>
        </p:nvSpPr>
        <p:spPr>
          <a:xfrm>
            <a:off x="3725932" y="4267759"/>
            <a:ext cx="1188000" cy="432000"/>
          </a:xfrm>
          <a:prstGeom prst="rect">
            <a:avLst/>
          </a:prstGeom>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a:t>
            </a:r>
            <a:r>
              <a:rPr lang="zh-CN" altLang="en-US" sz="1100" b="1" dirty="0">
                <a:latin typeface="微软雅黑" panose="020B0503020204020204" pitchFamily="34" charset="-122"/>
                <a:ea typeface="微软雅黑" panose="020B0503020204020204" pitchFamily="34" charset="-122"/>
              </a:rPr>
              <a:t>客群</a:t>
            </a:r>
            <a:endParaRPr lang="en-US" altLang="zh-CN" sz="1100" b="1" dirty="0">
              <a:latin typeface="微软雅黑" panose="020B0503020204020204" pitchFamily="34" charset="-122"/>
              <a:ea typeface="微软雅黑" panose="020B0503020204020204" pitchFamily="34" charset="-122"/>
            </a:endParaRPr>
          </a:p>
        </p:txBody>
      </p:sp>
      <p:cxnSp>
        <p:nvCxnSpPr>
          <p:cNvPr id="88" name="连接符: 肘形 87">
            <a:extLst>
              <a:ext uri="{FF2B5EF4-FFF2-40B4-BE49-F238E27FC236}">
                <a16:creationId xmlns:a16="http://schemas.microsoft.com/office/drawing/2014/main" id="{4074ECC1-1727-4B49-B51B-9229701A48B9}"/>
              </a:ext>
            </a:extLst>
          </p:cNvPr>
          <p:cNvCxnSpPr>
            <a:cxnSpLocks/>
            <a:stCxn id="73" idx="1"/>
            <a:endCxn id="77" idx="1"/>
          </p:cNvCxnSpPr>
          <p:nvPr/>
        </p:nvCxnSpPr>
        <p:spPr>
          <a:xfrm rot="10800000" flipV="1">
            <a:off x="3725932" y="2541829"/>
            <a:ext cx="12700" cy="65838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连接符: 肘形 88">
            <a:extLst>
              <a:ext uri="{FF2B5EF4-FFF2-40B4-BE49-F238E27FC236}">
                <a16:creationId xmlns:a16="http://schemas.microsoft.com/office/drawing/2014/main" id="{575A36D7-383C-469B-A89C-12536421C4DA}"/>
              </a:ext>
            </a:extLst>
          </p:cNvPr>
          <p:cNvCxnSpPr>
            <a:cxnSpLocks/>
            <a:stCxn id="73" idx="1"/>
            <a:endCxn id="85" idx="1"/>
          </p:cNvCxnSpPr>
          <p:nvPr/>
        </p:nvCxnSpPr>
        <p:spPr>
          <a:xfrm rot="10800000" flipV="1">
            <a:off x="3725932" y="2541829"/>
            <a:ext cx="12700" cy="1941930"/>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连接符: 肘形 89">
            <a:extLst>
              <a:ext uri="{FF2B5EF4-FFF2-40B4-BE49-F238E27FC236}">
                <a16:creationId xmlns:a16="http://schemas.microsoft.com/office/drawing/2014/main" id="{D735E689-1D0B-417A-B850-F5EE25DB1050}"/>
              </a:ext>
            </a:extLst>
          </p:cNvPr>
          <p:cNvCxnSpPr>
            <a:cxnSpLocks/>
            <a:stCxn id="73" idx="1"/>
            <a:endCxn id="81" idx="1"/>
          </p:cNvCxnSpPr>
          <p:nvPr/>
        </p:nvCxnSpPr>
        <p:spPr>
          <a:xfrm rot="10800000" flipV="1">
            <a:off x="3725932" y="2541829"/>
            <a:ext cx="12700" cy="1313488"/>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矩形 91">
            <a:extLst>
              <a:ext uri="{FF2B5EF4-FFF2-40B4-BE49-F238E27FC236}">
                <a16:creationId xmlns:a16="http://schemas.microsoft.com/office/drawing/2014/main" id="{EF702BA3-5C11-4E7D-851F-A8D08C094482}"/>
              </a:ext>
            </a:extLst>
          </p:cNvPr>
          <p:cNvSpPr/>
          <p:nvPr/>
        </p:nvSpPr>
        <p:spPr>
          <a:xfrm>
            <a:off x="2010872" y="4291313"/>
            <a:ext cx="1188000" cy="432000"/>
          </a:xfrm>
          <a:prstGeom prst="rect">
            <a:avLst/>
          </a:prstGeom>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cxnSp>
        <p:nvCxnSpPr>
          <p:cNvPr id="95" name="连接符: 肘形 94">
            <a:extLst>
              <a:ext uri="{FF2B5EF4-FFF2-40B4-BE49-F238E27FC236}">
                <a16:creationId xmlns:a16="http://schemas.microsoft.com/office/drawing/2014/main" id="{4C6213B6-1327-49CD-AEFF-A7A9584A20B6}"/>
              </a:ext>
            </a:extLst>
          </p:cNvPr>
          <p:cNvCxnSpPr>
            <a:cxnSpLocks/>
            <a:stCxn id="56" idx="1"/>
            <a:endCxn id="92" idx="1"/>
          </p:cNvCxnSpPr>
          <p:nvPr/>
        </p:nvCxnSpPr>
        <p:spPr>
          <a:xfrm rot="10800000" flipV="1">
            <a:off x="2010872" y="2541829"/>
            <a:ext cx="12700" cy="1965484"/>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连接符: 肘形 95">
            <a:extLst>
              <a:ext uri="{FF2B5EF4-FFF2-40B4-BE49-F238E27FC236}">
                <a16:creationId xmlns:a16="http://schemas.microsoft.com/office/drawing/2014/main" id="{A93C9F37-45A2-4B4F-9A91-308F6244A9D4}"/>
              </a:ext>
            </a:extLst>
          </p:cNvPr>
          <p:cNvCxnSpPr>
            <a:cxnSpLocks/>
            <a:stCxn id="16" idx="2"/>
            <a:endCxn id="73" idx="0"/>
          </p:cNvCxnSpPr>
          <p:nvPr/>
        </p:nvCxnSpPr>
        <p:spPr>
          <a:xfrm rot="5400000">
            <a:off x="4620163" y="1279643"/>
            <a:ext cx="738047" cy="13385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44D56210-81E5-430C-B8FA-06D5E62C4705}"/>
              </a:ext>
            </a:extLst>
          </p:cNvPr>
          <p:cNvSpPr/>
          <p:nvPr/>
        </p:nvSpPr>
        <p:spPr>
          <a:xfrm>
            <a:off x="10203129" y="2317921"/>
            <a:ext cx="1188000" cy="432000"/>
          </a:xfrm>
          <a:prstGeom prst="rect">
            <a:avLst/>
          </a:prstGeom>
          <a:solidFill>
            <a:schemeClr val="accent6">
              <a:lumMod val="20000"/>
              <a:lumOff val="80000"/>
            </a:schemeClr>
          </a:solidFill>
          <a:ln>
            <a:solidFill>
              <a:schemeClr val="tx1"/>
            </a:solidFill>
          </a:ln>
        </p:spPr>
        <p:txBody>
          <a:bodyPr wrap="square">
            <a:noAutofit/>
          </a:bodyPr>
          <a:lstStyle/>
          <a:p>
            <a:pPr algn="ctr" defTabSz="1218804" fontAlgn="base">
              <a:spcBef>
                <a:spcPct val="10000"/>
              </a:spcBef>
              <a:spcAft>
                <a:spcPct val="0"/>
              </a:spcAft>
            </a:pPr>
            <a:r>
              <a:rPr lang="en-US" altLang="zh-CN" sz="1100" b="1" dirty="0">
                <a:latin typeface="微软雅黑" panose="020B0503020204020204" pitchFamily="34" charset="-122"/>
                <a:ea typeface="微软雅黑" panose="020B0503020204020204" pitchFamily="34" charset="-122"/>
              </a:rPr>
              <a:t>XXX</a:t>
            </a:r>
          </a:p>
        </p:txBody>
      </p:sp>
      <p:cxnSp>
        <p:nvCxnSpPr>
          <p:cNvPr id="101" name="连接符: 肘形 100">
            <a:extLst>
              <a:ext uri="{FF2B5EF4-FFF2-40B4-BE49-F238E27FC236}">
                <a16:creationId xmlns:a16="http://schemas.microsoft.com/office/drawing/2014/main" id="{13EC1E2E-4ECF-4D4B-9FA4-3CDD46429D21}"/>
              </a:ext>
            </a:extLst>
          </p:cNvPr>
          <p:cNvCxnSpPr>
            <a:cxnSpLocks/>
            <a:stCxn id="16" idx="2"/>
            <a:endCxn id="98" idx="0"/>
          </p:cNvCxnSpPr>
          <p:nvPr/>
        </p:nvCxnSpPr>
        <p:spPr>
          <a:xfrm rot="16200000" flipH="1">
            <a:off x="7858761" y="-620448"/>
            <a:ext cx="738047" cy="513868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矩形 102">
            <a:extLst>
              <a:ext uri="{FF2B5EF4-FFF2-40B4-BE49-F238E27FC236}">
                <a16:creationId xmlns:a16="http://schemas.microsoft.com/office/drawing/2014/main" id="{F9D33E41-1C0D-4CEA-B650-EF3F15E74DC1}"/>
              </a:ext>
            </a:extLst>
          </p:cNvPr>
          <p:cNvSpPr/>
          <p:nvPr/>
        </p:nvSpPr>
        <p:spPr>
          <a:xfrm>
            <a:off x="5311485" y="2984211"/>
            <a:ext cx="1188000" cy="432000"/>
          </a:xfrm>
          <a:prstGeom prst="rect">
            <a:avLst/>
          </a:prstGeom>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sp>
        <p:nvSpPr>
          <p:cNvPr id="107" name="矩形 106">
            <a:extLst>
              <a:ext uri="{FF2B5EF4-FFF2-40B4-BE49-F238E27FC236}">
                <a16:creationId xmlns:a16="http://schemas.microsoft.com/office/drawing/2014/main" id="{0419B11F-058F-4FC5-9AF2-5071D6DF82B5}"/>
              </a:ext>
            </a:extLst>
          </p:cNvPr>
          <p:cNvSpPr/>
          <p:nvPr/>
        </p:nvSpPr>
        <p:spPr>
          <a:xfrm>
            <a:off x="5311485" y="3639317"/>
            <a:ext cx="1188000" cy="432000"/>
          </a:xfrm>
          <a:prstGeom prst="rect">
            <a:avLst/>
          </a:prstGeom>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sp>
        <p:nvSpPr>
          <p:cNvPr id="111" name="矩形 110">
            <a:extLst>
              <a:ext uri="{FF2B5EF4-FFF2-40B4-BE49-F238E27FC236}">
                <a16:creationId xmlns:a16="http://schemas.microsoft.com/office/drawing/2014/main" id="{129655F8-80E0-41D7-BA48-DB61E4D03489}"/>
              </a:ext>
            </a:extLst>
          </p:cNvPr>
          <p:cNvSpPr/>
          <p:nvPr/>
        </p:nvSpPr>
        <p:spPr>
          <a:xfrm>
            <a:off x="5311485" y="4267759"/>
            <a:ext cx="1188000" cy="432000"/>
          </a:xfrm>
          <a:prstGeom prst="rect">
            <a:avLst/>
          </a:prstGeom>
          <a:ln>
            <a:solidFill>
              <a:schemeClr val="tx1"/>
            </a:solidFill>
          </a:ln>
        </p:spPr>
        <p:txBody>
          <a:bodyPr wrap="square">
            <a:noAutofit/>
          </a:bodyPr>
          <a:lstStyle/>
          <a:p>
            <a:pPr algn="ctr"/>
            <a:r>
              <a:rPr lang="en-US" altLang="zh-CN" sz="1100" b="1" dirty="0">
                <a:latin typeface="微软雅黑" panose="020B0503020204020204" pitchFamily="34" charset="-122"/>
                <a:ea typeface="微软雅黑" panose="020B0503020204020204" pitchFamily="34" charset="-122"/>
              </a:rPr>
              <a:t>XXX…</a:t>
            </a:r>
          </a:p>
        </p:txBody>
      </p:sp>
      <p:cxnSp>
        <p:nvCxnSpPr>
          <p:cNvPr id="114" name="连接符: 肘形 113">
            <a:extLst>
              <a:ext uri="{FF2B5EF4-FFF2-40B4-BE49-F238E27FC236}">
                <a16:creationId xmlns:a16="http://schemas.microsoft.com/office/drawing/2014/main" id="{5B61CA2F-EB1F-4441-9D8C-D06CA4B7EF05}"/>
              </a:ext>
            </a:extLst>
          </p:cNvPr>
          <p:cNvCxnSpPr>
            <a:cxnSpLocks/>
            <a:stCxn id="24" idx="1"/>
            <a:endCxn id="103" idx="1"/>
          </p:cNvCxnSpPr>
          <p:nvPr/>
        </p:nvCxnSpPr>
        <p:spPr>
          <a:xfrm rot="10800000" flipV="1">
            <a:off x="5311486" y="2533921"/>
            <a:ext cx="5075" cy="666290"/>
          </a:xfrm>
          <a:prstGeom prst="bentConnector3">
            <a:avLst>
              <a:gd name="adj1" fmla="val 46044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连接符: 肘形 114">
            <a:extLst>
              <a:ext uri="{FF2B5EF4-FFF2-40B4-BE49-F238E27FC236}">
                <a16:creationId xmlns:a16="http://schemas.microsoft.com/office/drawing/2014/main" id="{E89482CC-E373-4144-9C70-3416E2D27B18}"/>
              </a:ext>
            </a:extLst>
          </p:cNvPr>
          <p:cNvCxnSpPr>
            <a:cxnSpLocks/>
            <a:stCxn id="24" idx="1"/>
            <a:endCxn id="111" idx="1"/>
          </p:cNvCxnSpPr>
          <p:nvPr/>
        </p:nvCxnSpPr>
        <p:spPr>
          <a:xfrm rot="10800000" flipV="1">
            <a:off x="5311486" y="2533921"/>
            <a:ext cx="5075" cy="1949838"/>
          </a:xfrm>
          <a:prstGeom prst="bentConnector3">
            <a:avLst>
              <a:gd name="adj1" fmla="val 46044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连接符: 肘形 115">
            <a:extLst>
              <a:ext uri="{FF2B5EF4-FFF2-40B4-BE49-F238E27FC236}">
                <a16:creationId xmlns:a16="http://schemas.microsoft.com/office/drawing/2014/main" id="{21BB1121-C00C-401A-81F9-52A659C90421}"/>
              </a:ext>
            </a:extLst>
          </p:cNvPr>
          <p:cNvCxnSpPr>
            <a:cxnSpLocks/>
            <a:stCxn id="24" idx="1"/>
            <a:endCxn id="107" idx="1"/>
          </p:cNvCxnSpPr>
          <p:nvPr/>
        </p:nvCxnSpPr>
        <p:spPr>
          <a:xfrm rot="10800000" flipV="1">
            <a:off x="5311486" y="2533921"/>
            <a:ext cx="5075" cy="1321396"/>
          </a:xfrm>
          <a:prstGeom prst="bentConnector3">
            <a:avLst>
              <a:gd name="adj1" fmla="val 460443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53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348711" y="149628"/>
            <a:ext cx="11514953" cy="777600"/>
          </a:xfrm>
        </p:spPr>
        <p:txBody>
          <a:bodyPr anchor="ctr">
            <a:normAutofit fontScale="97500"/>
          </a:bodyPr>
          <a:lstStyle/>
          <a:p>
            <a:r>
              <a:rPr lang="zh-CN" altLang="en-US" sz="2500" b="1" dirty="0">
                <a:solidFill>
                  <a:srgbClr val="C00000"/>
                </a:solidFill>
                <a:cs typeface="+mn-ea"/>
              </a:rPr>
              <a:t>行业趋势：</a:t>
            </a:r>
            <a:r>
              <a:rPr lang="zh-CN" altLang="en-US" sz="2100" b="1" dirty="0">
                <a:solidFill>
                  <a:srgbClr val="C00000"/>
                </a:solidFill>
                <a:cs typeface="+mn-ea"/>
              </a:rPr>
              <a:t>建筑行业连续</a:t>
            </a:r>
            <a:r>
              <a:rPr lang="en-US" altLang="zh-CN" sz="2100" b="1" dirty="0">
                <a:solidFill>
                  <a:srgbClr val="C00000"/>
                </a:solidFill>
                <a:cs typeface="+mn-ea"/>
              </a:rPr>
              <a:t>3</a:t>
            </a:r>
            <a:r>
              <a:rPr lang="zh-CN" altLang="en-US" sz="2100" b="1" dirty="0">
                <a:solidFill>
                  <a:srgbClr val="C00000"/>
                </a:solidFill>
                <a:cs typeface="+mn-ea"/>
              </a:rPr>
              <a:t>年不景气，数字化市场规模增长潜力大，数字化转型是新的增长点</a:t>
            </a:r>
            <a:endParaRPr lang="zh-CN" altLang="en-US" sz="2800" b="1" dirty="0">
              <a:solidFill>
                <a:srgbClr val="C00000"/>
              </a:solidFill>
              <a:sym typeface="+mn-ea"/>
            </a:endParaRPr>
          </a:p>
        </p:txBody>
      </p:sp>
      <p:graphicFrame>
        <p:nvGraphicFramePr>
          <p:cNvPr id="87" name="表格 86"/>
          <p:cNvGraphicFramePr>
            <a:graphicFrameLocks noGrp="1"/>
          </p:cNvGraphicFramePr>
          <p:nvPr/>
        </p:nvGraphicFramePr>
        <p:xfrm>
          <a:off x="5993919" y="984109"/>
          <a:ext cx="5869746" cy="5682679"/>
        </p:xfrm>
        <a:graphic>
          <a:graphicData uri="http://schemas.openxmlformats.org/drawingml/2006/table">
            <a:tbl>
              <a:tblPr firstRow="1" bandRow="1">
                <a:tableStyleId>{68D230F3-CF80-4859-8CE7-A43EE81993B5}</a:tableStyleId>
              </a:tblPr>
              <a:tblGrid>
                <a:gridCol w="5869746">
                  <a:extLst>
                    <a:ext uri="{9D8B030D-6E8A-4147-A177-3AD203B41FA5}">
                      <a16:colId xmlns:a16="http://schemas.microsoft.com/office/drawing/2014/main" val="20001"/>
                    </a:ext>
                  </a:extLst>
                </a:gridCol>
              </a:tblGrid>
              <a:tr h="5351652">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zh-CN" altLang="en-US" sz="1400" b="1" dirty="0">
                          <a:solidFill>
                            <a:srgbClr val="C00000"/>
                          </a:solidFill>
                          <a:latin typeface="微软雅黑" pitchFamily="34" charset="-122"/>
                          <a:ea typeface="微软雅黑" pitchFamily="34" charset="-122"/>
                        </a:rPr>
                        <a:t>建筑行业概览 </a:t>
                      </a:r>
                      <a:r>
                        <a:rPr lang="en-US" altLang="zh-CN" sz="1400" b="1" dirty="0">
                          <a:solidFill>
                            <a:srgbClr val="C00000"/>
                          </a:solidFill>
                          <a:latin typeface="微软雅黑" pitchFamily="34" charset="-122"/>
                          <a:ea typeface="微软雅黑" pitchFamily="34" charset="-122"/>
                        </a:rPr>
                        <a:t>| </a:t>
                      </a:r>
                      <a:r>
                        <a:rPr lang="zh-CN" altLang="en-US" sz="1400" b="1" dirty="0">
                          <a:solidFill>
                            <a:srgbClr val="C00000"/>
                          </a:solidFill>
                          <a:latin typeface="微软雅黑" pitchFamily="34" charset="-122"/>
                          <a:ea typeface="微软雅黑" pitchFamily="34" charset="-122"/>
                        </a:rPr>
                        <a:t>信息化程度低的国民经济支柱产业</a:t>
                      </a:r>
                      <a:endParaRPr kumimoji="0" lang="en-GB" altLang="zh-CN" sz="14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p>
                      <a:pPr marL="216000" marR="0" lvl="0" indent="-2160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2023</a:t>
                      </a:r>
                      <a:r>
                        <a:rPr lang="zh-CN" altLang="en-US"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年全国建筑业总产值</a:t>
                      </a:r>
                      <a:r>
                        <a:rPr lang="en-US" altLang="zh-CN"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31.59</a:t>
                      </a:r>
                      <a:r>
                        <a:rPr lang="zh-CN" altLang="en-US"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万亿元，同比增长</a:t>
                      </a:r>
                      <a:r>
                        <a:rPr lang="en-US" altLang="zh-CN"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5.8%</a:t>
                      </a:r>
                      <a:r>
                        <a:rPr lang="zh-CN" altLang="en-US"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；实现增加值</a:t>
                      </a:r>
                      <a:r>
                        <a:rPr lang="en-US" altLang="zh-CN"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8.57</a:t>
                      </a:r>
                      <a:r>
                        <a:rPr lang="zh-CN" altLang="en-US"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万亿元，占国内生产总值</a:t>
                      </a:r>
                      <a:r>
                        <a:rPr lang="en-US" altLang="zh-CN"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6.8%</a:t>
                      </a:r>
                      <a:r>
                        <a:rPr lang="zh-CN" altLang="en-US"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，增速为</a:t>
                      </a:r>
                      <a:r>
                        <a:rPr lang="en-US" altLang="zh-CN"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7.1%</a:t>
                      </a:r>
                      <a:r>
                        <a:rPr lang="zh-CN" altLang="en-US"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，高于</a:t>
                      </a:r>
                      <a:r>
                        <a:rPr lang="en-US" altLang="zh-CN"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GDP</a:t>
                      </a:r>
                      <a:r>
                        <a:rPr lang="zh-CN" altLang="en-US"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增速</a:t>
                      </a:r>
                      <a:r>
                        <a:rPr lang="en-US" altLang="zh-CN"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1.9</a:t>
                      </a:r>
                      <a:r>
                        <a:rPr lang="zh-CN" altLang="en-US"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rPr>
                        <a:t>个百分点；</a:t>
                      </a:r>
                      <a:endParaRPr lang="en-US" altLang="zh-CN" sz="1200" b="0" noProof="0" dirty="0">
                        <a:ln>
                          <a:noFill/>
                        </a:ln>
                        <a:solidFill>
                          <a:srgbClr val="1D1D1A"/>
                        </a:solidFill>
                        <a:effectLst/>
                        <a:uLnTx/>
                        <a:uFillTx/>
                        <a:latin typeface="微软雅黑" panose="020B0503020204020204" pitchFamily="34" charset="-122"/>
                        <a:ea typeface="微软雅黑" panose="020B0503020204020204" pitchFamily="34" charset="-122"/>
                        <a:sym typeface="+mn-ea"/>
                      </a:endParaRPr>
                    </a:p>
                    <a:p>
                      <a:pPr marL="216000" marR="0" lvl="0" indent="-216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200" b="0" dirty="0">
                          <a:latin typeface="微软雅黑" panose="020B0503020204020204" pitchFamily="34" charset="-122"/>
                          <a:ea typeface="微软雅黑" panose="020B0503020204020204" pitchFamily="34" charset="-122"/>
                          <a:cs typeface="Arial" pitchFamily="34" charset="0"/>
                        </a:rPr>
                        <a:t>从全球经济来看，建筑行业占据着举足轻重的地位，在全球</a:t>
                      </a:r>
                      <a:r>
                        <a:rPr lang="en-US" altLang="zh-CN" sz="1200" b="0" dirty="0">
                          <a:latin typeface="微软雅黑" panose="020B0503020204020204" pitchFamily="34" charset="-122"/>
                          <a:ea typeface="微软雅黑" panose="020B0503020204020204" pitchFamily="34" charset="-122"/>
                          <a:cs typeface="Arial" pitchFamily="34" charset="0"/>
                        </a:rPr>
                        <a:t>GDP</a:t>
                      </a:r>
                      <a:r>
                        <a:rPr lang="zh-CN" altLang="en-US" sz="1200" b="0" dirty="0">
                          <a:latin typeface="微软雅黑" panose="020B0503020204020204" pitchFamily="34" charset="-122"/>
                          <a:ea typeface="微软雅黑" panose="020B0503020204020204" pitchFamily="34" charset="-122"/>
                          <a:cs typeface="Arial" pitchFamily="34" charset="0"/>
                        </a:rPr>
                        <a:t>中占比</a:t>
                      </a:r>
                      <a:r>
                        <a:rPr lang="en-US" altLang="zh-CN" sz="1200" b="0" dirty="0">
                          <a:latin typeface="微软雅黑" panose="020B0503020204020204" pitchFamily="34" charset="-122"/>
                          <a:ea typeface="微软雅黑" panose="020B0503020204020204" pitchFamily="34" charset="-122"/>
                          <a:cs typeface="Arial" pitchFamily="34" charset="0"/>
                        </a:rPr>
                        <a:t>6%</a:t>
                      </a:r>
                      <a:r>
                        <a:rPr lang="zh-CN" altLang="en-US" sz="1200" b="0" dirty="0">
                          <a:latin typeface="微软雅黑" panose="020B0503020204020204" pitchFamily="34" charset="-122"/>
                          <a:ea typeface="微软雅黑" panose="020B0503020204020204" pitchFamily="34" charset="-122"/>
                          <a:cs typeface="Arial" pitchFamily="34" charset="0"/>
                        </a:rPr>
                        <a:t>。其中，在发达国家经济体中约占</a:t>
                      </a:r>
                      <a:r>
                        <a:rPr lang="en-US" altLang="zh-CN" sz="1200" b="0" dirty="0">
                          <a:latin typeface="微软雅黑" panose="020B0503020204020204" pitchFamily="34" charset="-122"/>
                          <a:ea typeface="微软雅黑" panose="020B0503020204020204" pitchFamily="34" charset="-122"/>
                          <a:cs typeface="Arial" pitchFamily="34" charset="0"/>
                        </a:rPr>
                        <a:t>GDP</a:t>
                      </a:r>
                      <a:r>
                        <a:rPr lang="zh-CN" altLang="en-US" sz="1200" b="0" dirty="0">
                          <a:latin typeface="微软雅黑" panose="020B0503020204020204" pitchFamily="34" charset="-122"/>
                          <a:ea typeface="微软雅黑" panose="020B0503020204020204" pitchFamily="34" charset="-122"/>
                          <a:cs typeface="Arial" pitchFamily="34" charset="0"/>
                        </a:rPr>
                        <a:t>的</a:t>
                      </a:r>
                      <a:r>
                        <a:rPr lang="en-US" altLang="zh-CN" sz="1200" b="0" dirty="0">
                          <a:latin typeface="微软雅黑" panose="020B0503020204020204" pitchFamily="34" charset="-122"/>
                          <a:ea typeface="微软雅黑" panose="020B0503020204020204" pitchFamily="34" charset="-122"/>
                          <a:cs typeface="Arial" pitchFamily="34" charset="0"/>
                        </a:rPr>
                        <a:t>5%</a:t>
                      </a:r>
                      <a:r>
                        <a:rPr lang="zh-CN" altLang="en-US" sz="1200" b="0" dirty="0">
                          <a:latin typeface="微软雅黑" panose="020B0503020204020204" pitchFamily="34" charset="-122"/>
                          <a:ea typeface="微软雅黑" panose="020B0503020204020204" pitchFamily="34" charset="-122"/>
                          <a:cs typeface="Arial" pitchFamily="34" charset="0"/>
                        </a:rPr>
                        <a:t>（美国</a:t>
                      </a:r>
                      <a:r>
                        <a:rPr lang="en-US" altLang="zh-CN" sz="1200" b="0" dirty="0">
                          <a:latin typeface="微软雅黑" panose="020B0503020204020204" pitchFamily="34" charset="-122"/>
                          <a:ea typeface="微软雅黑" panose="020B0503020204020204" pitchFamily="34" charset="-122"/>
                          <a:cs typeface="Arial" pitchFamily="34" charset="0"/>
                        </a:rPr>
                        <a:t>4.1%</a:t>
                      </a:r>
                      <a:r>
                        <a:rPr lang="zh-CN" altLang="en-US" sz="1200" b="0" dirty="0">
                          <a:latin typeface="微软雅黑" panose="020B0503020204020204" pitchFamily="34" charset="-122"/>
                          <a:ea typeface="微软雅黑" panose="020B0503020204020204" pitchFamily="34" charset="-122"/>
                          <a:cs typeface="Arial" pitchFamily="34" charset="0"/>
                        </a:rPr>
                        <a:t>，欧盟</a:t>
                      </a:r>
                      <a:r>
                        <a:rPr lang="en-US" altLang="zh-CN" sz="1200" b="0" dirty="0">
                          <a:latin typeface="微软雅黑" panose="020B0503020204020204" pitchFamily="34" charset="-122"/>
                          <a:ea typeface="微软雅黑" panose="020B0503020204020204" pitchFamily="34" charset="-122"/>
                          <a:cs typeface="Arial" pitchFamily="34" charset="0"/>
                        </a:rPr>
                        <a:t>4.9%</a:t>
                      </a:r>
                      <a:r>
                        <a:rPr lang="zh-CN" altLang="en-US" sz="1200" b="0" dirty="0">
                          <a:latin typeface="微软雅黑" panose="020B0503020204020204" pitchFamily="34" charset="-122"/>
                          <a:ea typeface="微软雅黑" panose="020B0503020204020204" pitchFamily="34" charset="-122"/>
                          <a:cs typeface="Arial" pitchFamily="34" charset="0"/>
                        </a:rPr>
                        <a:t>，日本</a:t>
                      </a:r>
                      <a:r>
                        <a:rPr lang="en-US" altLang="zh-CN" sz="1200" b="0" dirty="0">
                          <a:latin typeface="微软雅黑" panose="020B0503020204020204" pitchFamily="34" charset="-122"/>
                          <a:ea typeface="微软雅黑" panose="020B0503020204020204" pitchFamily="34" charset="-122"/>
                          <a:cs typeface="Arial" pitchFamily="34" charset="0"/>
                        </a:rPr>
                        <a:t>5.7%</a:t>
                      </a:r>
                      <a:r>
                        <a:rPr lang="zh-CN" altLang="en-US" sz="1200" b="0" dirty="0">
                          <a:latin typeface="微软雅黑" panose="020B0503020204020204" pitchFamily="34" charset="-122"/>
                          <a:ea typeface="微软雅黑" panose="020B0503020204020204" pitchFamily="34" charset="-122"/>
                          <a:cs typeface="Arial" pitchFamily="34" charset="0"/>
                        </a:rPr>
                        <a:t>），在发展中国家经济体中约占</a:t>
                      </a:r>
                      <a:r>
                        <a:rPr lang="en-US" altLang="zh-CN" sz="1200" b="0" dirty="0">
                          <a:latin typeface="微软雅黑" panose="020B0503020204020204" pitchFamily="34" charset="-122"/>
                          <a:ea typeface="微软雅黑" panose="020B0503020204020204" pitchFamily="34" charset="-122"/>
                          <a:cs typeface="Arial" pitchFamily="34" charset="0"/>
                        </a:rPr>
                        <a:t>GDP</a:t>
                      </a:r>
                      <a:r>
                        <a:rPr lang="zh-CN" altLang="en-US" sz="1200" b="0" dirty="0">
                          <a:latin typeface="微软雅黑" panose="020B0503020204020204" pitchFamily="34" charset="-122"/>
                          <a:ea typeface="微软雅黑" panose="020B0503020204020204" pitchFamily="34" charset="-122"/>
                          <a:cs typeface="Arial" pitchFamily="34" charset="0"/>
                        </a:rPr>
                        <a:t>的</a:t>
                      </a:r>
                      <a:r>
                        <a:rPr lang="en-US" altLang="zh-CN" sz="1200" b="0" dirty="0">
                          <a:latin typeface="微软雅黑" panose="020B0503020204020204" pitchFamily="34" charset="-122"/>
                          <a:ea typeface="微软雅黑" panose="020B0503020204020204" pitchFamily="34" charset="-122"/>
                          <a:cs typeface="Arial" pitchFamily="34" charset="0"/>
                        </a:rPr>
                        <a:t>8%</a:t>
                      </a:r>
                      <a:r>
                        <a:rPr lang="zh-CN" altLang="en-US" sz="1200" b="0" dirty="0">
                          <a:latin typeface="微软雅黑" panose="020B0503020204020204" pitchFamily="34" charset="-122"/>
                          <a:ea typeface="微软雅黑" panose="020B0503020204020204" pitchFamily="34" charset="-122"/>
                          <a:cs typeface="Arial" pitchFamily="34" charset="0"/>
                        </a:rPr>
                        <a:t>。</a:t>
                      </a:r>
                      <a:r>
                        <a:rPr lang="en-US" altLang="zh-CN" sz="1200" b="0" dirty="0">
                          <a:latin typeface="微软雅黑" panose="020B0503020204020204" pitchFamily="34" charset="-122"/>
                          <a:ea typeface="微软雅黑" panose="020B0503020204020204" pitchFamily="34" charset="-122"/>
                          <a:cs typeface="Arial" pitchFamily="34" charset="0"/>
                        </a:rPr>
                        <a:t>IDC</a:t>
                      </a:r>
                      <a:r>
                        <a:rPr lang="zh-CN" altLang="en-US" sz="1200" b="0" dirty="0">
                          <a:latin typeface="微软雅黑" panose="020B0503020204020204" pitchFamily="34" charset="-122"/>
                          <a:ea typeface="微软雅黑" panose="020B0503020204020204" pitchFamily="34" charset="-122"/>
                          <a:cs typeface="Arial" pitchFamily="34" charset="0"/>
                        </a:rPr>
                        <a:t>数据显示，中国数字建造市场在</a:t>
                      </a:r>
                      <a:r>
                        <a:rPr lang="en-US" altLang="zh-CN" sz="1200" b="0" dirty="0">
                          <a:latin typeface="微软雅黑" panose="020B0503020204020204" pitchFamily="34" charset="-122"/>
                          <a:ea typeface="微软雅黑" panose="020B0503020204020204" pitchFamily="34" charset="-122"/>
                          <a:cs typeface="Arial" pitchFamily="34" charset="0"/>
                        </a:rPr>
                        <a:t>2025</a:t>
                      </a:r>
                      <a:r>
                        <a:rPr lang="zh-CN" altLang="en-US" sz="1200" b="0" dirty="0">
                          <a:latin typeface="微软雅黑" panose="020B0503020204020204" pitchFamily="34" charset="-122"/>
                          <a:ea typeface="微软雅黑" panose="020B0503020204020204" pitchFamily="34" charset="-122"/>
                          <a:cs typeface="Arial" pitchFamily="34" charset="0"/>
                        </a:rPr>
                        <a:t>年之前预期保持</a:t>
                      </a:r>
                      <a:r>
                        <a:rPr lang="en-US" altLang="zh-CN" sz="1200" b="0" dirty="0">
                          <a:latin typeface="微软雅黑" panose="020B0503020204020204" pitchFamily="34" charset="-122"/>
                          <a:ea typeface="微软雅黑" panose="020B0503020204020204" pitchFamily="34" charset="-122"/>
                          <a:cs typeface="Arial" pitchFamily="34" charset="0"/>
                        </a:rPr>
                        <a:t>10%</a:t>
                      </a:r>
                      <a:r>
                        <a:rPr lang="zh-CN" altLang="en-US" sz="1200" b="0" dirty="0">
                          <a:latin typeface="微软雅黑" panose="020B0503020204020204" pitchFamily="34" charset="-122"/>
                          <a:ea typeface="微软雅黑" panose="020B0503020204020204" pitchFamily="34" charset="-122"/>
                          <a:cs typeface="Arial" pitchFamily="34" charset="0"/>
                        </a:rPr>
                        <a:t>以上的复合增长率，高于建筑业增加值历年</a:t>
                      </a:r>
                      <a:r>
                        <a:rPr lang="en-US" altLang="zh-CN" sz="1200" b="0" dirty="0">
                          <a:latin typeface="微软雅黑" panose="020B0503020204020204" pitchFamily="34" charset="-122"/>
                          <a:ea typeface="微软雅黑" panose="020B0503020204020204" pitchFamily="34" charset="-122"/>
                          <a:cs typeface="Arial" pitchFamily="34" charset="0"/>
                        </a:rPr>
                        <a:t>3-7%</a:t>
                      </a:r>
                      <a:r>
                        <a:rPr lang="zh-CN" altLang="en-US" sz="1200" b="0" dirty="0">
                          <a:latin typeface="微软雅黑" panose="020B0503020204020204" pitchFamily="34" charset="-122"/>
                          <a:ea typeface="微软雅黑" panose="020B0503020204020204" pitchFamily="34" charset="-122"/>
                          <a:cs typeface="Arial" pitchFamily="34" charset="0"/>
                        </a:rPr>
                        <a:t>的增速。</a:t>
                      </a:r>
                      <a:endParaRPr lang="en-US" altLang="zh-CN" sz="1200" b="0" dirty="0">
                        <a:latin typeface="微软雅黑" panose="020B0503020204020204" pitchFamily="34" charset="-122"/>
                        <a:ea typeface="微软雅黑" panose="020B0503020204020204" pitchFamily="34" charset="-122"/>
                        <a:cs typeface="Arial" pitchFamily="34" charset="0"/>
                      </a:endParaRPr>
                    </a:p>
                    <a:p>
                      <a:pPr marL="216000" marR="0" lvl="0" indent="-216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200" b="0" dirty="0">
                          <a:solidFill>
                            <a:schemeClr val="tx1"/>
                          </a:solidFill>
                          <a:latin typeface="微软雅黑" panose="020B0503020204020204" pitchFamily="34" charset="-122"/>
                          <a:ea typeface="微软雅黑" panose="020B0503020204020204" pitchFamily="34" charset="-122"/>
                          <a:cs typeface="Arial" pitchFamily="34" charset="0"/>
                        </a:rPr>
                        <a:t>2021~2023</a:t>
                      </a:r>
                      <a:r>
                        <a:rPr lang="zh-CN" altLang="en-US" sz="1200" b="0" dirty="0">
                          <a:solidFill>
                            <a:schemeClr val="tx1"/>
                          </a:solidFill>
                          <a:latin typeface="微软雅黑" panose="020B0503020204020204" pitchFamily="34" charset="-122"/>
                          <a:ea typeface="微软雅黑" panose="020B0503020204020204" pitchFamily="34" charset="-122"/>
                          <a:cs typeface="Arial" pitchFamily="34" charset="0"/>
                        </a:rPr>
                        <a:t>年建筑行业持续不景气，</a:t>
                      </a:r>
                      <a:r>
                        <a:rPr lang="en-US" altLang="zh-CN" sz="1200" b="0" dirty="0">
                          <a:solidFill>
                            <a:schemeClr val="tx1"/>
                          </a:solidFill>
                          <a:latin typeface="微软雅黑" panose="020B0503020204020204" pitchFamily="34" charset="-122"/>
                          <a:ea typeface="微软雅黑" panose="020B0503020204020204" pitchFamily="34" charset="-122"/>
                          <a:cs typeface="Arial" pitchFamily="34" charset="0"/>
                        </a:rPr>
                        <a:t>2023</a:t>
                      </a:r>
                      <a:r>
                        <a:rPr lang="zh-CN" altLang="en-US" sz="1200" b="0" dirty="0">
                          <a:solidFill>
                            <a:schemeClr val="tx1"/>
                          </a:solidFill>
                          <a:latin typeface="微软雅黑" panose="020B0503020204020204" pitchFamily="34" charset="-122"/>
                          <a:ea typeface="微软雅黑" panose="020B0503020204020204" pitchFamily="34" charset="-122"/>
                          <a:cs typeface="Arial" pitchFamily="34" charset="0"/>
                        </a:rPr>
                        <a:t>年略有回升，营收压力大</a:t>
                      </a:r>
                      <a:endParaRPr lang="en-US" altLang="zh-CN" sz="1400" b="0" dirty="0">
                        <a:solidFill>
                          <a:schemeClr val="tx1"/>
                        </a:solidFill>
                        <a:latin typeface="微软雅黑" panose="020B0503020204020204" pitchFamily="34" charset="-122"/>
                        <a:ea typeface="微软雅黑" panose="020B0503020204020204" pitchFamily="34" charset="-122"/>
                        <a:cs typeface="Arial" pitchFamily="34" charset="0"/>
                      </a:endParaRPr>
                    </a:p>
                    <a:p>
                      <a:pPr>
                        <a:lnSpc>
                          <a:spcPct val="150000"/>
                        </a:lnSpc>
                      </a:pPr>
                      <a:r>
                        <a:rPr lang="zh-CN" altLang="en-US" sz="1400" b="1" dirty="0">
                          <a:solidFill>
                            <a:srgbClr val="C00000"/>
                          </a:solidFill>
                          <a:latin typeface="微软雅黑" panose="020B0503020204020204" pitchFamily="34" charset="-122"/>
                          <a:ea typeface="微软雅黑" panose="020B0503020204020204" pitchFamily="34" charset="-122"/>
                          <a:cs typeface="Arial" pitchFamily="34" charset="0"/>
                        </a:rPr>
                        <a:t>信息化程度低，未来建筑行业的数字化增长潜力大</a:t>
                      </a:r>
                      <a:endParaRPr lang="en-US" altLang="zh-CN" sz="1400" b="1" dirty="0">
                        <a:solidFill>
                          <a:srgbClr val="C00000"/>
                        </a:solidFill>
                        <a:latin typeface="微软雅黑" panose="020B0503020204020204" pitchFamily="34" charset="-122"/>
                        <a:ea typeface="微软雅黑" panose="020B0503020204020204" pitchFamily="34" charset="-122"/>
                        <a:cs typeface="Arial" pitchFamily="34" charset="0"/>
                      </a:endParaRPr>
                    </a:p>
                    <a:p>
                      <a:pPr marL="216000" marR="0" lvl="0" indent="-2160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rPr>
                        <a:t>我国建筑施工行业经历持续多年的高速发展，技术水平特别是建筑信息化的发展水平不断进步，但行业整体管理水平相对落后，问题严重，工程管理过程中发展方式粗放、能耗高、污染大、效率低等问题尤为突出。</a:t>
                      </a:r>
                      <a:endParaRPr lang="en-US" altLang="zh-CN"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p>
                      <a:pPr marL="216000" marR="0" lvl="0" indent="-2160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rPr>
                        <a:t>目前建筑行业工程浪费达到</a:t>
                      </a:r>
                      <a:r>
                        <a:rPr lang="en-US" altLang="zh-CN"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rPr>
                        <a:t>38%</a:t>
                      </a:r>
                      <a:r>
                        <a:rPr lang="zh-CN" altLang="en-US"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rPr>
                        <a:t>，利润率低于</a:t>
                      </a:r>
                      <a:r>
                        <a:rPr lang="en-US" altLang="zh-CN"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rPr>
                        <a:t>3% </a:t>
                      </a:r>
                      <a:r>
                        <a:rPr lang="zh-CN" altLang="en-US"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rPr>
                        <a:t>。对于管理粗放、竞争力弱的建筑企业，发展信息化能力已经成为亟待解决的事情。</a:t>
                      </a:r>
                      <a:endParaRPr lang="en-US" altLang="zh-CN"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p>
                      <a:pPr marL="216000" marR="0" lvl="0" indent="-2160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zh-CN" sz="12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mn-cs"/>
                        </a:rPr>
                        <a:t>丁烈云院士指出“中国建筑行业产生的数据量极大，但真正存储下来的数据仅为北美的 7%。”根据《数字建筑发展白皮书（2022）》，2019 年全球建筑数字化市场规模约为 98 亿美 元，预计到 2027 年将超过 291 亿美元，年均复合增长率达 18.2%。</a:t>
                      </a:r>
                      <a:endParaRPr lang="en-US" altLang="zh-CN"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endParaRPr>
                    </a:p>
                    <a:p>
                      <a:pPr marL="0" indent="0" algn="l" defTabSz="1188085" rtl="0" eaLnBrk="1" latinLnBrk="0" hangingPunct="1">
                        <a:lnSpc>
                          <a:spcPct val="150000"/>
                        </a:lnSpc>
                        <a:buFont typeface="Arial" panose="020B0604020202020204" pitchFamily="34" charset="0"/>
                        <a:buNone/>
                      </a:pPr>
                      <a:r>
                        <a:rPr lang="zh-CN" altLang="en-US" sz="1400" b="1" kern="1200" dirty="0">
                          <a:solidFill>
                            <a:srgbClr val="C00000"/>
                          </a:solidFill>
                          <a:latin typeface="微软雅黑" panose="020B0503020204020204" pitchFamily="34" charset="-122"/>
                          <a:ea typeface="微软雅黑" panose="020B0503020204020204" pitchFamily="34" charset="-122"/>
                          <a:cs typeface="Arial" pitchFamily="34" charset="0"/>
                        </a:rPr>
                        <a:t>建筑行业呼唤转型升级，</a:t>
                      </a:r>
                      <a:r>
                        <a:rPr lang="zh-CN" altLang="en-US" sz="1400" b="1" dirty="0">
                          <a:solidFill>
                            <a:srgbClr val="C00000"/>
                          </a:solidFill>
                          <a:latin typeface="微软雅黑" pitchFamily="34" charset="-122"/>
                          <a:ea typeface="微软雅黑" pitchFamily="34" charset="-122"/>
                        </a:rPr>
                        <a:t>数字化战略转型风起云涌</a:t>
                      </a:r>
                      <a:endParaRPr lang="en-US" altLang="zh-CN" sz="1400" b="1" kern="1200" dirty="0">
                        <a:solidFill>
                          <a:srgbClr val="C00000"/>
                        </a:solidFill>
                        <a:latin typeface="微软雅黑" panose="020B0503020204020204" pitchFamily="34" charset="-122"/>
                        <a:ea typeface="微软雅黑" panose="020B0503020204020204" pitchFamily="34" charset="-122"/>
                        <a:cs typeface="Arial" pitchFamily="34" charset="0"/>
                      </a:endParaRPr>
                    </a:p>
                    <a:p>
                      <a:pPr marL="216000" marR="0" lvl="0" indent="-2160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b="0" kern="1200" noProof="0" dirty="0">
                          <a:ln>
                            <a:noFill/>
                          </a:ln>
                          <a:solidFill>
                            <a:srgbClr val="1D1D1A"/>
                          </a:solidFill>
                          <a:effectLst/>
                          <a:uLnTx/>
                          <a:uFillTx/>
                          <a:latin typeface="微软雅黑" panose="020B0503020204020204" pitchFamily="34" charset="-122"/>
                          <a:ea typeface="微软雅黑" panose="020B0503020204020204" pitchFamily="34" charset="-122"/>
                          <a:cs typeface="+mn-cs"/>
                          <a:sym typeface="+mn-ea"/>
                        </a:rPr>
                        <a:t>消费升级拉动，环境要求推动，</a:t>
                      </a:r>
                      <a:r>
                        <a:rPr lang="zh-CN" altLang="en-US"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sym typeface="+mn-lt"/>
                        </a:rPr>
                        <a:t>技术革新驱动，产业发展倒逼</a:t>
                      </a:r>
                      <a:endParaRPr lang="en-US" altLang="zh-CN" sz="1200" b="0" kern="1200" dirty="0">
                        <a:ln>
                          <a:noFill/>
                        </a:ln>
                        <a:solidFill>
                          <a:srgbClr val="1D1D1A"/>
                        </a:solidFill>
                        <a:effectLst/>
                        <a:uLnTx/>
                        <a:uFillTx/>
                        <a:latin typeface="微软雅黑" panose="020B0503020204020204" pitchFamily="34" charset="-122"/>
                        <a:ea typeface="微软雅黑" panose="020B0503020204020204" pitchFamily="34" charset="-122"/>
                        <a:cs typeface="+mn-cs"/>
                        <a:sym typeface="+mn-lt"/>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6" name="图片 5">
            <a:extLst>
              <a:ext uri="{FF2B5EF4-FFF2-40B4-BE49-F238E27FC236}">
                <a16:creationId xmlns:a16="http://schemas.microsoft.com/office/drawing/2014/main" id="{FA003A24-DF9E-452E-BB61-073AADE0B2D3}"/>
              </a:ext>
            </a:extLst>
          </p:cNvPr>
          <p:cNvPicPr>
            <a:picLocks noChangeAspect="1"/>
          </p:cNvPicPr>
          <p:nvPr/>
        </p:nvPicPr>
        <p:blipFill>
          <a:blip r:embed="rId3"/>
          <a:stretch>
            <a:fillRect/>
          </a:stretch>
        </p:blipFill>
        <p:spPr>
          <a:xfrm>
            <a:off x="1117756" y="4590252"/>
            <a:ext cx="4579244" cy="1988580"/>
          </a:xfrm>
          <a:prstGeom prst="rect">
            <a:avLst/>
          </a:prstGeom>
        </p:spPr>
      </p:pic>
      <p:pic>
        <p:nvPicPr>
          <p:cNvPr id="7" name="图片 6">
            <a:extLst>
              <a:ext uri="{FF2B5EF4-FFF2-40B4-BE49-F238E27FC236}">
                <a16:creationId xmlns:a16="http://schemas.microsoft.com/office/drawing/2014/main" id="{BF56AB78-9868-4815-ABA2-56596D290AB4}"/>
              </a:ext>
            </a:extLst>
          </p:cNvPr>
          <p:cNvPicPr>
            <a:picLocks noChangeAspect="1"/>
          </p:cNvPicPr>
          <p:nvPr/>
        </p:nvPicPr>
        <p:blipFill>
          <a:blip r:embed="rId4"/>
          <a:stretch>
            <a:fillRect/>
          </a:stretch>
        </p:blipFill>
        <p:spPr>
          <a:xfrm>
            <a:off x="1146205" y="965857"/>
            <a:ext cx="4256889" cy="1828886"/>
          </a:xfrm>
          <a:prstGeom prst="rect">
            <a:avLst/>
          </a:prstGeom>
        </p:spPr>
      </p:pic>
      <p:pic>
        <p:nvPicPr>
          <p:cNvPr id="8" name="Picture 2" descr="https://imagepphcloud.thepaper.cn/pph/image/295/325/269.png">
            <a:extLst>
              <a:ext uri="{FF2B5EF4-FFF2-40B4-BE49-F238E27FC236}">
                <a16:creationId xmlns:a16="http://schemas.microsoft.com/office/drawing/2014/main" id="{23014F7D-FCE9-4259-8C13-72DBFBCBCE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7912" y="2841901"/>
            <a:ext cx="4158932" cy="1636617"/>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E982E4F7-8B3B-44C6-AB15-7AAADFE18441}"/>
              </a:ext>
            </a:extLst>
          </p:cNvPr>
          <p:cNvSpPr/>
          <p:nvPr/>
        </p:nvSpPr>
        <p:spPr>
          <a:xfrm>
            <a:off x="348712" y="1108722"/>
            <a:ext cx="845998" cy="830997"/>
          </a:xfrm>
          <a:prstGeom prst="rect">
            <a:avLst/>
          </a:prstGeom>
        </p:spPr>
        <p:txBody>
          <a:bodyPr wrap="square">
            <a:spAutoFit/>
          </a:bodyPr>
          <a:lstStyle/>
          <a:p>
            <a:r>
              <a:rPr lang="zh-CN" altLang="en-US" sz="1200" b="1" dirty="0">
                <a:latin typeface="MicrosoftYaHei"/>
              </a:rPr>
              <a:t>国内生产总值、建筑业增加值及增速</a:t>
            </a:r>
          </a:p>
        </p:txBody>
      </p:sp>
      <p:sp>
        <p:nvSpPr>
          <p:cNvPr id="10" name="矩形 9">
            <a:extLst>
              <a:ext uri="{FF2B5EF4-FFF2-40B4-BE49-F238E27FC236}">
                <a16:creationId xmlns:a16="http://schemas.microsoft.com/office/drawing/2014/main" id="{DFEE93D4-8FE9-46CD-B671-2319602185D6}"/>
              </a:ext>
            </a:extLst>
          </p:cNvPr>
          <p:cNvSpPr/>
          <p:nvPr/>
        </p:nvSpPr>
        <p:spPr>
          <a:xfrm>
            <a:off x="348712" y="3128688"/>
            <a:ext cx="845998" cy="830997"/>
          </a:xfrm>
          <a:prstGeom prst="rect">
            <a:avLst/>
          </a:prstGeom>
        </p:spPr>
        <p:txBody>
          <a:bodyPr wrap="square">
            <a:spAutoFit/>
          </a:bodyPr>
          <a:lstStyle/>
          <a:p>
            <a:r>
              <a:rPr lang="zh-CN" altLang="en-US" sz="1200" b="1" dirty="0">
                <a:latin typeface="MicrosoftYaHei"/>
              </a:rPr>
              <a:t>建筑业增加值占国内生产总值比重</a:t>
            </a:r>
          </a:p>
        </p:txBody>
      </p:sp>
      <p:sp>
        <p:nvSpPr>
          <p:cNvPr id="11" name="矩形 10">
            <a:extLst>
              <a:ext uri="{FF2B5EF4-FFF2-40B4-BE49-F238E27FC236}">
                <a16:creationId xmlns:a16="http://schemas.microsoft.com/office/drawing/2014/main" id="{37DE3598-9B89-4172-9C8B-A414F3AE581A}"/>
              </a:ext>
            </a:extLst>
          </p:cNvPr>
          <p:cNvSpPr/>
          <p:nvPr/>
        </p:nvSpPr>
        <p:spPr>
          <a:xfrm>
            <a:off x="405709" y="4924419"/>
            <a:ext cx="845998" cy="646331"/>
          </a:xfrm>
          <a:prstGeom prst="rect">
            <a:avLst/>
          </a:prstGeom>
        </p:spPr>
        <p:txBody>
          <a:bodyPr wrap="square">
            <a:spAutoFit/>
          </a:bodyPr>
          <a:lstStyle/>
          <a:p>
            <a:r>
              <a:rPr lang="zh-CN" altLang="en-US" sz="1200" b="1" dirty="0">
                <a:latin typeface="MicrosoftYaHei"/>
              </a:rPr>
              <a:t>全国建筑业总产值及增速</a:t>
            </a:r>
          </a:p>
        </p:txBody>
      </p:sp>
      <p:sp>
        <p:nvSpPr>
          <p:cNvPr id="12" name="矩形 11">
            <a:extLst>
              <a:ext uri="{FF2B5EF4-FFF2-40B4-BE49-F238E27FC236}">
                <a16:creationId xmlns:a16="http://schemas.microsoft.com/office/drawing/2014/main" id="{2B843212-DC22-4D3F-B0CB-3C33E9AE3EDE}"/>
              </a:ext>
            </a:extLst>
          </p:cNvPr>
          <p:cNvSpPr/>
          <p:nvPr/>
        </p:nvSpPr>
        <p:spPr>
          <a:xfrm>
            <a:off x="2529840" y="6552066"/>
            <a:ext cx="3035807" cy="215444"/>
          </a:xfrm>
          <a:prstGeom prst="rect">
            <a:avLst/>
          </a:prstGeom>
        </p:spPr>
        <p:txBody>
          <a:bodyPr wrap="square">
            <a:spAutoFit/>
          </a:bodyPr>
          <a:lstStyle/>
          <a:p>
            <a:r>
              <a:rPr lang="zh-CN" altLang="en-US" sz="800" dirty="0">
                <a:solidFill>
                  <a:srgbClr val="1D1D1A"/>
                </a:solidFill>
                <a:latin typeface="微软雅黑" panose="020B0503020204020204" pitchFamily="34" charset="-122"/>
                <a:ea typeface="微软雅黑" panose="020B0503020204020204" pitchFamily="34" charset="-122"/>
                <a:sym typeface="+mn-ea"/>
              </a:rPr>
              <a:t>来源：中国建筑业协会</a:t>
            </a:r>
            <a:r>
              <a:rPr lang="en-US" altLang="zh-CN" sz="800" dirty="0">
                <a:solidFill>
                  <a:srgbClr val="1D1D1A"/>
                </a:solidFill>
                <a:latin typeface="微软雅黑" panose="020B0503020204020204" pitchFamily="34" charset="-122"/>
                <a:ea typeface="微软雅黑" panose="020B0503020204020204" pitchFamily="34" charset="-122"/>
                <a:sym typeface="+mn-ea"/>
              </a:rPr>
              <a:t>《2023</a:t>
            </a:r>
            <a:r>
              <a:rPr lang="zh-CN" altLang="en-US" sz="800" dirty="0">
                <a:solidFill>
                  <a:srgbClr val="1D1D1A"/>
                </a:solidFill>
                <a:latin typeface="微软雅黑" panose="020B0503020204020204" pitchFamily="34" charset="-122"/>
                <a:ea typeface="微软雅黑" panose="020B0503020204020204" pitchFamily="34" charset="-122"/>
                <a:sym typeface="+mn-ea"/>
              </a:rPr>
              <a:t>年建筑业发展统计分析</a:t>
            </a:r>
            <a:r>
              <a:rPr lang="en-US" altLang="zh-CN" sz="800" dirty="0">
                <a:solidFill>
                  <a:srgbClr val="1D1D1A"/>
                </a:solidFill>
                <a:latin typeface="微软雅黑" panose="020B0503020204020204" pitchFamily="34" charset="-122"/>
                <a:ea typeface="微软雅黑" panose="020B0503020204020204" pitchFamily="34" charset="-122"/>
                <a:sym typeface="+mn-ea"/>
              </a:rPr>
              <a:t>》</a:t>
            </a:r>
            <a:endParaRPr lang="zh-CN" altLang="en-US" sz="800" dirty="0"/>
          </a:p>
        </p:txBody>
      </p:sp>
      <p:sp>
        <p:nvSpPr>
          <p:cNvPr id="13" name="星形: 七角 12">
            <a:extLst>
              <a:ext uri="{FF2B5EF4-FFF2-40B4-BE49-F238E27FC236}">
                <a16:creationId xmlns:a16="http://schemas.microsoft.com/office/drawing/2014/main" id="{D3DA104C-0CCB-4525-9A83-81D1D47E2B65}"/>
              </a:ext>
            </a:extLst>
          </p:cNvPr>
          <p:cNvSpPr/>
          <p:nvPr/>
        </p:nvSpPr>
        <p:spPr>
          <a:xfrm>
            <a:off x="1497205" y="824693"/>
            <a:ext cx="2149379" cy="673265"/>
          </a:xfrm>
          <a:prstGeom prst="star7">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样例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副标题 64">
            <a:extLst>
              <a:ext uri="{FF2B5EF4-FFF2-40B4-BE49-F238E27FC236}">
                <a16:creationId xmlns:a16="http://schemas.microsoft.com/office/drawing/2014/main" id="{BF4CFABB-F0AD-46E7-A51F-D0E16F2FA9BB}"/>
              </a:ext>
            </a:extLst>
          </p:cNvPr>
          <p:cNvSpPr>
            <a:spLocks noGrp="1"/>
          </p:cNvSpPr>
          <p:nvPr>
            <p:ph type="subTitle" idx="1"/>
          </p:nvPr>
        </p:nvSpPr>
        <p:spPr/>
        <p:txBody>
          <a:bodyPr/>
          <a:lstStyle/>
          <a:p>
            <a:r>
              <a:rPr lang="zh-CN" altLang="en-US" dirty="0"/>
              <a:t>公司业务地图（公司的业务全景图）</a:t>
            </a:r>
          </a:p>
        </p:txBody>
      </p:sp>
      <p:sp>
        <p:nvSpPr>
          <p:cNvPr id="2" name="文本框 1">
            <a:extLst>
              <a:ext uri="{FF2B5EF4-FFF2-40B4-BE49-F238E27FC236}">
                <a16:creationId xmlns:a16="http://schemas.microsoft.com/office/drawing/2014/main" id="{8D2A3072-6314-4126-A79A-CE7381A449CA}"/>
              </a:ext>
            </a:extLst>
          </p:cNvPr>
          <p:cNvSpPr txBox="1"/>
          <p:nvPr/>
        </p:nvSpPr>
        <p:spPr>
          <a:xfrm>
            <a:off x="391546" y="1175656"/>
            <a:ext cx="5706835" cy="276999"/>
          </a:xfrm>
          <a:prstGeom prst="rect">
            <a:avLst/>
          </a:prstGeom>
          <a:noFill/>
        </p:spPr>
        <p:txBody>
          <a:bodyPr wrap="square" lIns="0" tIns="0" rIns="0" bIns="0" rtlCol="0">
            <a:spAutoFit/>
          </a:bodyPr>
          <a:lstStyle/>
          <a:p>
            <a:pPr algn="l"/>
            <a:r>
              <a:rPr kumimoji="1" lang="zh-CN" altLang="en-US" dirty="0">
                <a:solidFill>
                  <a:srgbClr val="000000"/>
                </a:solidFill>
                <a:latin typeface="微软雅黑" panose="020B0503020204020204" pitchFamily="34" charset="-122"/>
                <a:ea typeface="微软雅黑" panose="020B0503020204020204" pitchFamily="34" charset="-122"/>
              </a:rPr>
              <a:t>公司的业务和解决方案分类</a:t>
            </a:r>
          </a:p>
        </p:txBody>
      </p:sp>
    </p:spTree>
    <p:extLst>
      <p:ext uri="{BB962C8B-B14F-4D97-AF65-F5344CB8AC3E}">
        <p14:creationId xmlns:p14="http://schemas.microsoft.com/office/powerpoint/2010/main" val="289523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349200" y="14400"/>
            <a:ext cx="10742400" cy="777600"/>
          </a:xfrm>
        </p:spPr>
        <p:txBody>
          <a:bodyPr lIns="0" tIns="0" rIns="0" bIns="0" anchor="ctr">
            <a:noAutofit/>
          </a:bodyPr>
          <a:lstStyle/>
          <a:p>
            <a:pPr defTabSz="1188085"/>
            <a:r>
              <a:rPr lang="zh-CN" altLang="en-US" sz="2800" dirty="0">
                <a:solidFill>
                  <a:srgbClr val="C00000"/>
                </a:solidFill>
              </a:rPr>
              <a:t>公司业务地图：三大业务板块及其收入结构</a:t>
            </a:r>
            <a:endParaRPr lang="zh-CN" altLang="en-US" sz="2800" dirty="0">
              <a:solidFill>
                <a:srgbClr val="C00000"/>
              </a:solidFill>
              <a:latin typeface="微软雅黑" panose="020B0503020204020204" pitchFamily="34" charset="-122"/>
              <a:ea typeface="微软雅黑" panose="020B0503020204020204" pitchFamily="34" charset="-122"/>
              <a:cs typeface="+mn-ea"/>
            </a:endParaRPr>
          </a:p>
        </p:txBody>
      </p:sp>
      <p:sp>
        <p:nvSpPr>
          <p:cNvPr id="51" name="矩形 50"/>
          <p:cNvSpPr/>
          <p:nvPr/>
        </p:nvSpPr>
        <p:spPr>
          <a:xfrm>
            <a:off x="319040" y="3190070"/>
            <a:ext cx="11498362" cy="3716787"/>
          </a:xfrm>
          <a:prstGeom prst="rect">
            <a:avLst/>
          </a:prstGeom>
          <a:noFill/>
        </p:spPr>
        <p:txBody>
          <a:bodyPr wrap="square">
            <a:spAutoFit/>
          </a:bodyPr>
          <a:lstStyle/>
          <a:p>
            <a:pPr lvl="0" defTabSz="913765">
              <a:lnSpc>
                <a:spcPct val="150000"/>
              </a:lnSpc>
              <a:defRPr/>
            </a:pPr>
            <a:r>
              <a:rPr lang="zh-CN" altLang="en-US" sz="1600" b="1"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业务分类：</a:t>
            </a:r>
            <a:endParaRPr kumimoji="0" lang="en-US" altLang="zh-CN"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171450" lvl="0" indent="-171450" defTabSz="685800">
              <a:lnSpc>
                <a:spcPct val="150000"/>
              </a:lnSpc>
              <a:spcBef>
                <a:spcPts val="600"/>
              </a:spcBef>
              <a:buFont typeface="Arial" panose="020B0604020202020204" pitchFamily="34" charset="0"/>
              <a:buChar char="•"/>
              <a:defRPr/>
            </a:pPr>
            <a:r>
              <a:rPr lang="zh-CN" altLang="en-US" sz="1400" dirty="0">
                <a:solidFill>
                  <a:srgbClr val="000000"/>
                </a:solidFill>
                <a:latin typeface="微软雅黑" charset="0"/>
                <a:ea typeface="微软雅黑" charset="0"/>
                <a:sym typeface="Arial" panose="020B0604020202020204" pitchFamily="34" charset="0"/>
              </a:rPr>
              <a:t>根据业务阶段及服务客户不同，</a:t>
            </a:r>
            <a:r>
              <a:rPr lang="zh-CN" altLang="en-US" sz="1400" dirty="0">
                <a:solidFill>
                  <a:srgbClr val="C00000"/>
                </a:solidFill>
                <a:latin typeface="微软雅黑" charset="0"/>
                <a:ea typeface="微软雅黑" charset="0"/>
                <a:sym typeface="Arial" panose="020B0604020202020204" pitchFamily="34" charset="0"/>
              </a:rPr>
              <a:t>业务划分为三大业务板块（数字成本、数字施工、数字设计）和数个创新业务单元业务板块（数字建设方、数字城市、数字供采、数字教育、数字金融等）</a:t>
            </a:r>
            <a:r>
              <a:rPr lang="zh-CN" altLang="en-US" sz="1400" dirty="0">
                <a:solidFill>
                  <a:srgbClr val="000000"/>
                </a:solidFill>
                <a:latin typeface="微软雅黑" charset="0"/>
                <a:ea typeface="微软雅黑" charset="0"/>
                <a:sym typeface="Arial" panose="020B0604020202020204" pitchFamily="34" charset="0"/>
              </a:rPr>
              <a:t>，根据业务区域分为国内业务和海外业务；</a:t>
            </a:r>
            <a:endParaRPr lang="en-US" altLang="zh-CN" sz="1400" dirty="0">
              <a:solidFill>
                <a:srgbClr val="000000"/>
              </a:solidFill>
              <a:latin typeface="微软雅黑" charset="0"/>
              <a:ea typeface="微软雅黑" charset="0"/>
              <a:sym typeface="Arial" panose="020B0604020202020204" pitchFamily="34" charset="0"/>
            </a:endParaRPr>
          </a:p>
          <a:p>
            <a:pPr marL="171450" lvl="0" indent="-171450" defTabSz="685800">
              <a:lnSpc>
                <a:spcPct val="150000"/>
              </a:lnSpc>
              <a:spcBef>
                <a:spcPts val="600"/>
              </a:spcBef>
              <a:buFont typeface="Arial" panose="020B0604020202020204" pitchFamily="34" charset="0"/>
              <a:buChar char="•"/>
              <a:defRPr/>
            </a:pPr>
            <a:r>
              <a:rPr lang="zh-CN" altLang="en-US" sz="1400" b="1" dirty="0">
                <a:solidFill>
                  <a:srgbClr val="C00000"/>
                </a:solidFill>
                <a:latin typeface="微软雅黑" charset="0"/>
                <a:ea typeface="微软雅黑" charset="0"/>
                <a:sym typeface="Arial" panose="020B0604020202020204" pitchFamily="34" charset="0"/>
              </a:rPr>
              <a:t>数字成本业务：</a:t>
            </a:r>
            <a:r>
              <a:rPr lang="zh-CN" altLang="en-US" sz="1400" dirty="0">
                <a:solidFill>
                  <a:srgbClr val="000000"/>
                </a:solidFill>
                <a:latin typeface="微软雅黑" charset="0"/>
                <a:ea typeface="微软雅黑" charset="0"/>
                <a:sym typeface="Arial" panose="020B0604020202020204" pitchFamily="34" charset="0"/>
              </a:rPr>
              <a:t>主要为建设工程项目管理各参与方提供软件产品与数据服务，包括传统的造价岗位工具；并向项目前期的价值管理和项目施工过程中的数据管理延伸，通过数据赋能业务管理，为建设方、施工方、咨询方提供数字新成本、数字新咨询等产品与服务。数字成本业务目前主要以</a:t>
            </a:r>
            <a:r>
              <a:rPr lang="en-US" altLang="zh-CN" sz="1400" dirty="0">
                <a:solidFill>
                  <a:srgbClr val="000000"/>
                </a:solidFill>
                <a:latin typeface="微软雅黑" charset="0"/>
                <a:ea typeface="微软雅黑" charset="0"/>
                <a:sym typeface="Arial" panose="020B0604020202020204" pitchFamily="34" charset="0"/>
              </a:rPr>
              <a:t>SaaS </a:t>
            </a:r>
            <a:r>
              <a:rPr lang="zh-CN" altLang="en-US" sz="1400" dirty="0">
                <a:solidFill>
                  <a:srgbClr val="000000"/>
                </a:solidFill>
                <a:latin typeface="微软雅黑" charset="0"/>
                <a:ea typeface="微软雅黑" charset="0"/>
                <a:sym typeface="Arial" panose="020B0604020202020204" pitchFamily="34" charset="0"/>
              </a:rPr>
              <a:t>模式为客户提供产品和服务；</a:t>
            </a:r>
            <a:endParaRPr lang="en-US" altLang="zh-CN" sz="1400" dirty="0">
              <a:solidFill>
                <a:srgbClr val="000000"/>
              </a:solidFill>
              <a:latin typeface="微软雅黑" charset="0"/>
              <a:ea typeface="微软雅黑" charset="0"/>
              <a:sym typeface="Arial" panose="020B0604020202020204" pitchFamily="34" charset="0"/>
            </a:endParaRPr>
          </a:p>
          <a:p>
            <a:pPr marL="171450" lvl="0" indent="-171450" defTabSz="685800">
              <a:lnSpc>
                <a:spcPct val="150000"/>
              </a:lnSpc>
              <a:spcBef>
                <a:spcPts val="600"/>
              </a:spcBef>
              <a:buFont typeface="Arial" panose="020B0604020202020204" pitchFamily="34" charset="0"/>
              <a:buChar char="•"/>
              <a:defRPr/>
            </a:pPr>
            <a:r>
              <a:rPr lang="zh-CN" altLang="en-US" sz="1400" b="1" dirty="0">
                <a:solidFill>
                  <a:srgbClr val="C00000"/>
                </a:solidFill>
                <a:latin typeface="微软雅黑" charset="0"/>
                <a:ea typeface="微软雅黑" charset="0"/>
                <a:sym typeface="Arial" panose="020B0604020202020204" pitchFamily="34" charset="0"/>
              </a:rPr>
              <a:t>数字施工业务：</a:t>
            </a:r>
            <a:r>
              <a:rPr lang="zh-CN" altLang="en-US" sz="1400" dirty="0">
                <a:solidFill>
                  <a:srgbClr val="000000"/>
                </a:solidFill>
                <a:latin typeface="微软雅黑" charset="0"/>
                <a:ea typeface="微软雅黑" charset="0"/>
                <a:sym typeface="Arial" panose="020B0604020202020204" pitchFamily="34" charset="0"/>
              </a:rPr>
              <a:t>主要聚焦工程项目建造过程，通过“平台</a:t>
            </a:r>
            <a:r>
              <a:rPr lang="en-US" altLang="zh-CN" sz="1400" dirty="0">
                <a:solidFill>
                  <a:srgbClr val="000000"/>
                </a:solidFill>
                <a:latin typeface="微软雅黑" charset="0"/>
                <a:ea typeface="微软雅黑" charset="0"/>
                <a:sym typeface="Arial" panose="020B0604020202020204" pitchFamily="34" charset="0"/>
              </a:rPr>
              <a:t>+</a:t>
            </a:r>
            <a:r>
              <a:rPr lang="zh-CN" altLang="en-US" sz="1400" dirty="0">
                <a:solidFill>
                  <a:srgbClr val="000000"/>
                </a:solidFill>
                <a:latin typeface="微软雅黑" charset="0"/>
                <a:ea typeface="微软雅黑" charset="0"/>
                <a:sym typeface="Arial" panose="020B0604020202020204" pitchFamily="34" charset="0"/>
              </a:rPr>
              <a:t>组件”的模式，为施工企业提供涵盖项目管理到企业管理的平台化解决方案，具体包括项目端的</a:t>
            </a:r>
            <a:r>
              <a:rPr lang="en-US" altLang="zh-CN" sz="1400" dirty="0">
                <a:solidFill>
                  <a:srgbClr val="000000"/>
                </a:solidFill>
                <a:latin typeface="微软雅黑" charset="0"/>
                <a:ea typeface="微软雅黑" charset="0"/>
                <a:sym typeface="Arial" panose="020B0604020202020204" pitchFamily="34" charset="0"/>
              </a:rPr>
              <a:t>BIM+</a:t>
            </a:r>
            <a:r>
              <a:rPr lang="zh-CN" altLang="en-US" sz="1400" dirty="0">
                <a:solidFill>
                  <a:srgbClr val="000000"/>
                </a:solidFill>
                <a:latin typeface="微软雅黑" charset="0"/>
                <a:ea typeface="微软雅黑" charset="0"/>
                <a:sym typeface="Arial" panose="020B0604020202020204" pitchFamily="34" charset="0"/>
              </a:rPr>
              <a:t>智慧工地系列产品，以及面向施工企业的企业级软件和项企一体化产品。</a:t>
            </a:r>
            <a:endParaRPr lang="en-US" altLang="zh-CN" sz="1400" dirty="0">
              <a:solidFill>
                <a:srgbClr val="000000"/>
              </a:solidFill>
              <a:latin typeface="微软雅黑" charset="0"/>
              <a:ea typeface="微软雅黑" charset="0"/>
              <a:sym typeface="Arial" panose="020B0604020202020204" pitchFamily="34" charset="0"/>
            </a:endParaRPr>
          </a:p>
          <a:p>
            <a:pPr marL="171450" lvl="0" indent="-171450" defTabSz="685800">
              <a:lnSpc>
                <a:spcPct val="150000"/>
              </a:lnSpc>
              <a:spcBef>
                <a:spcPts val="600"/>
              </a:spcBef>
              <a:buFont typeface="Arial" panose="020B0604020202020204" pitchFamily="34" charset="0"/>
              <a:buChar char="•"/>
              <a:defRPr/>
            </a:pPr>
            <a:r>
              <a:rPr lang="zh-CN" altLang="en-US" sz="1400" b="1" dirty="0">
                <a:solidFill>
                  <a:srgbClr val="C00000"/>
                </a:solidFill>
                <a:latin typeface="微软雅黑" charset="0"/>
                <a:ea typeface="微软雅黑" charset="0"/>
                <a:sym typeface="Arial" panose="020B0604020202020204" pitchFamily="34" charset="0"/>
              </a:rPr>
              <a:t>数字设计业务：</a:t>
            </a:r>
            <a:r>
              <a:rPr lang="zh-CN" altLang="en-US" sz="1400" dirty="0">
                <a:solidFill>
                  <a:srgbClr val="000000"/>
                </a:solidFill>
                <a:latin typeface="微软雅黑" charset="0"/>
                <a:ea typeface="微软雅黑" charset="0"/>
                <a:sym typeface="Arial" panose="020B0604020202020204" pitchFamily="34" charset="0"/>
              </a:rPr>
              <a:t>主要面向设计院客户，提供完全自主知识产权的三维正向设计平台产品与服务，涵盖建筑设计、市政设计和设计成果数字化交付审查等方面。</a:t>
            </a:r>
            <a:endParaRPr lang="en-US" altLang="zh-CN" sz="1400" dirty="0">
              <a:solidFill>
                <a:srgbClr val="000000"/>
              </a:solidFill>
              <a:latin typeface="微软雅黑" charset="0"/>
              <a:ea typeface="微软雅黑" charset="0"/>
              <a:sym typeface="Arial" panose="020B0604020202020204" pitchFamily="34" charset="0"/>
            </a:endParaRPr>
          </a:p>
        </p:txBody>
      </p:sp>
      <p:graphicFrame>
        <p:nvGraphicFramePr>
          <p:cNvPr id="2" name="表格 1">
            <a:extLst>
              <a:ext uri="{FF2B5EF4-FFF2-40B4-BE49-F238E27FC236}">
                <a16:creationId xmlns:a16="http://schemas.microsoft.com/office/drawing/2014/main" id="{A93BAD94-5FC4-49F5-80CB-0C5EA33B2C08}"/>
              </a:ext>
            </a:extLst>
          </p:cNvPr>
          <p:cNvGraphicFramePr>
            <a:graphicFrameLocks noGrp="1"/>
          </p:cNvGraphicFramePr>
          <p:nvPr/>
        </p:nvGraphicFramePr>
        <p:xfrm>
          <a:off x="349201" y="792491"/>
          <a:ext cx="8317279" cy="2397579"/>
        </p:xfrm>
        <a:graphic>
          <a:graphicData uri="http://schemas.openxmlformats.org/drawingml/2006/table">
            <a:tbl>
              <a:tblPr firstRow="1" bandRow="1">
                <a:tableStyleId>{5C22544A-7EE6-4342-B048-85BDC9FD1C3A}</a:tableStyleId>
              </a:tblPr>
              <a:tblGrid>
                <a:gridCol w="1086007">
                  <a:extLst>
                    <a:ext uri="{9D8B030D-6E8A-4147-A177-3AD203B41FA5}">
                      <a16:colId xmlns:a16="http://schemas.microsoft.com/office/drawing/2014/main" val="1893532771"/>
                    </a:ext>
                  </a:extLst>
                </a:gridCol>
                <a:gridCol w="955959">
                  <a:extLst>
                    <a:ext uri="{9D8B030D-6E8A-4147-A177-3AD203B41FA5}">
                      <a16:colId xmlns:a16="http://schemas.microsoft.com/office/drawing/2014/main" val="2976039358"/>
                    </a:ext>
                  </a:extLst>
                </a:gridCol>
                <a:gridCol w="650990">
                  <a:extLst>
                    <a:ext uri="{9D8B030D-6E8A-4147-A177-3AD203B41FA5}">
                      <a16:colId xmlns:a16="http://schemas.microsoft.com/office/drawing/2014/main" val="1902976884"/>
                    </a:ext>
                  </a:extLst>
                </a:gridCol>
                <a:gridCol w="693719">
                  <a:extLst>
                    <a:ext uri="{9D8B030D-6E8A-4147-A177-3AD203B41FA5}">
                      <a16:colId xmlns:a16="http://schemas.microsoft.com/office/drawing/2014/main" val="707340916"/>
                    </a:ext>
                  </a:extLst>
                </a:gridCol>
                <a:gridCol w="913230">
                  <a:extLst>
                    <a:ext uri="{9D8B030D-6E8A-4147-A177-3AD203B41FA5}">
                      <a16:colId xmlns:a16="http://schemas.microsoft.com/office/drawing/2014/main" val="231489808"/>
                    </a:ext>
                  </a:extLst>
                </a:gridCol>
                <a:gridCol w="803475">
                  <a:extLst>
                    <a:ext uri="{9D8B030D-6E8A-4147-A177-3AD203B41FA5}">
                      <a16:colId xmlns:a16="http://schemas.microsoft.com/office/drawing/2014/main" val="2384912554"/>
                    </a:ext>
                  </a:extLst>
                </a:gridCol>
                <a:gridCol w="803475">
                  <a:extLst>
                    <a:ext uri="{9D8B030D-6E8A-4147-A177-3AD203B41FA5}">
                      <a16:colId xmlns:a16="http://schemas.microsoft.com/office/drawing/2014/main" val="938705811"/>
                    </a:ext>
                  </a:extLst>
                </a:gridCol>
                <a:gridCol w="986026">
                  <a:extLst>
                    <a:ext uri="{9D8B030D-6E8A-4147-A177-3AD203B41FA5}">
                      <a16:colId xmlns:a16="http://schemas.microsoft.com/office/drawing/2014/main" val="3383965468"/>
                    </a:ext>
                  </a:extLst>
                </a:gridCol>
                <a:gridCol w="620923">
                  <a:extLst>
                    <a:ext uri="{9D8B030D-6E8A-4147-A177-3AD203B41FA5}">
                      <a16:colId xmlns:a16="http://schemas.microsoft.com/office/drawing/2014/main" val="291782423"/>
                    </a:ext>
                  </a:extLst>
                </a:gridCol>
                <a:gridCol w="803475">
                  <a:extLst>
                    <a:ext uri="{9D8B030D-6E8A-4147-A177-3AD203B41FA5}">
                      <a16:colId xmlns:a16="http://schemas.microsoft.com/office/drawing/2014/main" val="904672644"/>
                    </a:ext>
                  </a:extLst>
                </a:gridCol>
              </a:tblGrid>
              <a:tr h="359637">
                <a:tc>
                  <a:txBody>
                    <a:bodyPr/>
                    <a:lstStyle/>
                    <a:p>
                      <a:endParaRPr lang="zh-CN" altLang="en-US" sz="1200" dirty="0">
                        <a:solidFill>
                          <a:schemeClr val="tx1"/>
                        </a:solidFill>
                        <a:latin typeface="+mj-ea"/>
                        <a:ea typeface="+mj-ea"/>
                      </a:endParaRPr>
                    </a:p>
                  </a:txBody>
                  <a:tcPr anchor="ctr">
                    <a:solidFill>
                      <a:srgbClr val="92D050"/>
                    </a:solidFill>
                  </a:tcPr>
                </a:tc>
                <a:tc gridSpan="3">
                  <a:txBody>
                    <a:bodyPr/>
                    <a:lstStyle/>
                    <a:p>
                      <a:pPr algn="ctr"/>
                      <a:r>
                        <a:rPr lang="en-US" altLang="zh-CN" sz="1200" dirty="0">
                          <a:solidFill>
                            <a:schemeClr val="tx1"/>
                          </a:solidFill>
                          <a:latin typeface="+mj-ea"/>
                          <a:ea typeface="+mj-ea"/>
                        </a:rPr>
                        <a:t>2021</a:t>
                      </a:r>
                      <a:r>
                        <a:rPr lang="zh-CN" altLang="en-US" sz="1200" dirty="0">
                          <a:solidFill>
                            <a:schemeClr val="tx1"/>
                          </a:solidFill>
                          <a:latin typeface="+mj-ea"/>
                          <a:ea typeface="+mj-ea"/>
                        </a:rPr>
                        <a:t>年</a:t>
                      </a:r>
                    </a:p>
                  </a:txBody>
                  <a:tcPr anchor="ctr">
                    <a:solidFill>
                      <a:srgbClr val="92D050"/>
                    </a:solidFill>
                  </a:tcPr>
                </a:tc>
                <a:tc hMerge="1">
                  <a:txBody>
                    <a:bodyPr/>
                    <a:lstStyle/>
                    <a:p>
                      <a:endParaRPr lang="zh-CN" altLang="en-US"/>
                    </a:p>
                  </a:txBody>
                  <a:tcPr/>
                </a:tc>
                <a:tc hMerge="1">
                  <a:txBody>
                    <a:bodyPr/>
                    <a:lstStyle/>
                    <a:p>
                      <a:endParaRPr lang="zh-CN" altLang="en-US" dirty="0"/>
                    </a:p>
                  </a:txBody>
                  <a:tcPr/>
                </a:tc>
                <a:tc gridSpan="3">
                  <a:txBody>
                    <a:bodyPr/>
                    <a:lstStyle/>
                    <a:p>
                      <a:pPr algn="ctr"/>
                      <a:r>
                        <a:rPr lang="en-US" altLang="zh-CN" sz="1200" dirty="0">
                          <a:solidFill>
                            <a:schemeClr val="tx1"/>
                          </a:solidFill>
                          <a:latin typeface="+mj-ea"/>
                          <a:ea typeface="+mj-ea"/>
                        </a:rPr>
                        <a:t>2022</a:t>
                      </a:r>
                      <a:r>
                        <a:rPr lang="zh-CN" altLang="en-US" sz="1200" dirty="0">
                          <a:solidFill>
                            <a:schemeClr val="tx1"/>
                          </a:solidFill>
                          <a:latin typeface="+mj-ea"/>
                          <a:ea typeface="+mj-ea"/>
                        </a:rPr>
                        <a:t>年</a:t>
                      </a:r>
                    </a:p>
                  </a:txBody>
                  <a:tcPr anchor="ctr">
                    <a:solidFill>
                      <a:srgbClr val="92D050"/>
                    </a:solidFill>
                  </a:tcPr>
                </a:tc>
                <a:tc hMerge="1">
                  <a:txBody>
                    <a:bodyPr/>
                    <a:lstStyle/>
                    <a:p>
                      <a:endParaRPr lang="zh-CN" altLang="en-US"/>
                    </a:p>
                  </a:txBody>
                  <a:tcPr/>
                </a:tc>
                <a:tc hMerge="1">
                  <a:txBody>
                    <a:bodyPr/>
                    <a:lstStyle/>
                    <a:p>
                      <a:endParaRPr lang="zh-CN" altLang="en-US" dirty="0"/>
                    </a:p>
                  </a:txBody>
                  <a:tcPr/>
                </a:tc>
                <a:tc gridSpan="3">
                  <a:txBody>
                    <a:bodyPr/>
                    <a:lstStyle/>
                    <a:p>
                      <a:pPr algn="ctr"/>
                      <a:r>
                        <a:rPr lang="en-US" altLang="zh-CN" sz="1200" dirty="0">
                          <a:solidFill>
                            <a:schemeClr val="tx1"/>
                          </a:solidFill>
                          <a:latin typeface="+mj-ea"/>
                          <a:ea typeface="+mj-ea"/>
                        </a:rPr>
                        <a:t>2023</a:t>
                      </a:r>
                      <a:r>
                        <a:rPr lang="zh-CN" altLang="en-US" sz="1200" dirty="0">
                          <a:solidFill>
                            <a:schemeClr val="tx1"/>
                          </a:solidFill>
                          <a:latin typeface="+mj-ea"/>
                          <a:ea typeface="+mj-ea"/>
                        </a:rPr>
                        <a:t>年</a:t>
                      </a:r>
                    </a:p>
                  </a:txBody>
                  <a:tcPr anchor="ctr">
                    <a:solidFill>
                      <a:srgbClr val="92D050"/>
                    </a:solidFill>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1617408590"/>
                  </a:ext>
                </a:extLst>
              </a:tr>
              <a:tr h="339657">
                <a:tc>
                  <a:txBody>
                    <a:bodyPr/>
                    <a:lstStyle/>
                    <a:p>
                      <a:endParaRPr lang="zh-CN" altLang="en-US" sz="1100" dirty="0">
                        <a:latin typeface="+mj-ea"/>
                        <a:ea typeface="+mj-ea"/>
                      </a:endParaRPr>
                    </a:p>
                  </a:txBody>
                  <a:tcPr anchor="ctr"/>
                </a:tc>
                <a:tc>
                  <a:txBody>
                    <a:bodyPr/>
                    <a:lstStyle/>
                    <a:p>
                      <a:pPr algn="ctr"/>
                      <a:r>
                        <a:rPr lang="zh-CN" altLang="en-US" sz="1100" dirty="0">
                          <a:latin typeface="+mj-ea"/>
                          <a:ea typeface="+mj-ea"/>
                        </a:rPr>
                        <a:t>收入（亿元）</a:t>
                      </a:r>
                    </a:p>
                  </a:txBody>
                  <a:tcPr anchor="ctr"/>
                </a:tc>
                <a:tc>
                  <a:txBody>
                    <a:bodyPr/>
                    <a:lstStyle/>
                    <a:p>
                      <a:pPr algn="ctr"/>
                      <a:r>
                        <a:rPr lang="zh-CN" altLang="en-US" sz="1100" dirty="0">
                          <a:latin typeface="+mj-ea"/>
                          <a:ea typeface="+mj-ea"/>
                        </a:rPr>
                        <a:t>占比</a:t>
                      </a:r>
                    </a:p>
                  </a:txBody>
                  <a:tcPr anchor="ctr"/>
                </a:tc>
                <a:tc>
                  <a:txBody>
                    <a:bodyPr/>
                    <a:lstStyle/>
                    <a:p>
                      <a:pPr algn="ctr"/>
                      <a:r>
                        <a:rPr lang="zh-CN" altLang="en-US" sz="1100" dirty="0">
                          <a:latin typeface="+mj-ea"/>
                          <a:ea typeface="+mj-ea"/>
                        </a:rPr>
                        <a:t>毛利率</a:t>
                      </a:r>
                    </a:p>
                  </a:txBody>
                  <a:tcPr anchor="ctr"/>
                </a:tc>
                <a:tc>
                  <a:txBody>
                    <a:bodyPr/>
                    <a:lstStyle/>
                    <a:p>
                      <a:pPr algn="ctr"/>
                      <a:r>
                        <a:rPr lang="zh-CN" altLang="en-US" sz="1100" dirty="0">
                          <a:latin typeface="+mj-ea"/>
                          <a:ea typeface="+mj-ea"/>
                        </a:rPr>
                        <a:t>收入（亿元）</a:t>
                      </a:r>
                    </a:p>
                  </a:txBody>
                  <a:tcPr anchor="ctr"/>
                </a:tc>
                <a:tc>
                  <a:txBody>
                    <a:bodyPr/>
                    <a:lstStyle/>
                    <a:p>
                      <a:pPr algn="ctr"/>
                      <a:r>
                        <a:rPr lang="zh-CN" altLang="en-US" sz="1100" dirty="0">
                          <a:latin typeface="+mj-ea"/>
                          <a:ea typeface="+mj-ea"/>
                        </a:rPr>
                        <a:t>占比</a:t>
                      </a:r>
                    </a:p>
                  </a:txBody>
                  <a:tcPr anchor="ctr"/>
                </a:tc>
                <a:tc>
                  <a:txBody>
                    <a:bodyPr/>
                    <a:lstStyle/>
                    <a:p>
                      <a:pPr algn="ctr"/>
                      <a:r>
                        <a:rPr lang="zh-CN" altLang="en-US" sz="1100" dirty="0">
                          <a:latin typeface="+mj-ea"/>
                          <a:ea typeface="+mj-ea"/>
                        </a:rPr>
                        <a:t>毛利率</a:t>
                      </a:r>
                    </a:p>
                  </a:txBody>
                  <a:tcPr anchor="ctr"/>
                </a:tc>
                <a:tc>
                  <a:txBody>
                    <a:bodyPr/>
                    <a:lstStyle/>
                    <a:p>
                      <a:pPr algn="ctr"/>
                      <a:r>
                        <a:rPr lang="zh-CN" altLang="en-US" sz="1100" dirty="0">
                          <a:latin typeface="+mj-ea"/>
                          <a:ea typeface="+mj-ea"/>
                        </a:rPr>
                        <a:t>收入（亿元）</a:t>
                      </a:r>
                    </a:p>
                  </a:txBody>
                  <a:tcPr anchor="ctr"/>
                </a:tc>
                <a:tc>
                  <a:txBody>
                    <a:bodyPr/>
                    <a:lstStyle/>
                    <a:p>
                      <a:pPr algn="ctr"/>
                      <a:r>
                        <a:rPr lang="zh-CN" altLang="en-US" sz="1100" dirty="0">
                          <a:latin typeface="+mj-ea"/>
                          <a:ea typeface="+mj-ea"/>
                        </a:rPr>
                        <a:t>占比</a:t>
                      </a:r>
                    </a:p>
                  </a:txBody>
                  <a:tcPr anchor="ctr"/>
                </a:tc>
                <a:tc>
                  <a:txBody>
                    <a:bodyPr/>
                    <a:lstStyle/>
                    <a:p>
                      <a:pPr algn="ctr"/>
                      <a:r>
                        <a:rPr lang="zh-CN" altLang="en-US" sz="1100" dirty="0">
                          <a:latin typeface="+mj-ea"/>
                          <a:ea typeface="+mj-ea"/>
                        </a:rPr>
                        <a:t>毛利率</a:t>
                      </a:r>
                    </a:p>
                  </a:txBody>
                  <a:tcPr anchor="ctr"/>
                </a:tc>
                <a:extLst>
                  <a:ext uri="{0D108BD9-81ED-4DB2-BD59-A6C34878D82A}">
                    <a16:rowId xmlns:a16="http://schemas.microsoft.com/office/drawing/2014/main" val="976587276"/>
                  </a:ext>
                </a:extLst>
              </a:tr>
              <a:tr h="339657">
                <a:tc>
                  <a:txBody>
                    <a:bodyPr/>
                    <a:lstStyle/>
                    <a:p>
                      <a:r>
                        <a:rPr lang="zh-CN" altLang="en-US" sz="1100" dirty="0">
                          <a:latin typeface="+mj-ea"/>
                          <a:ea typeface="+mj-ea"/>
                        </a:rPr>
                        <a:t>数字成本业务</a:t>
                      </a:r>
                    </a:p>
                  </a:txBody>
                  <a:tcPr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38.1 </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67.9%</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92.3%</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47.7 </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72.4%</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91.2%</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51.7 </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78.8%</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92.5%</a:t>
                      </a:r>
                    </a:p>
                  </a:txBody>
                  <a:tcPr marL="7620" marR="7620" marT="7620" marB="0" anchor="ctr"/>
                </a:tc>
                <a:extLst>
                  <a:ext uri="{0D108BD9-81ED-4DB2-BD59-A6C34878D82A}">
                    <a16:rowId xmlns:a16="http://schemas.microsoft.com/office/drawing/2014/main" val="2359012846"/>
                  </a:ext>
                </a:extLst>
              </a:tr>
              <a:tr h="339657">
                <a:tc>
                  <a:txBody>
                    <a:bodyPr/>
                    <a:lstStyle/>
                    <a:p>
                      <a:r>
                        <a:rPr lang="zh-CN" altLang="en-US" sz="1100" dirty="0">
                          <a:latin typeface="+mj-ea"/>
                          <a:ea typeface="+mj-ea"/>
                        </a:rPr>
                        <a:t>数字施工业务</a:t>
                      </a:r>
                    </a:p>
                  </a:txBody>
                  <a:tcPr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12.1 </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21.5%</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65.8%</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13.3 </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20.1%</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54.0%</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8.6 </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13.1%</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31.5%</a:t>
                      </a:r>
                    </a:p>
                  </a:txBody>
                  <a:tcPr marL="7620" marR="7620" marT="7620" marB="0" anchor="ctr"/>
                </a:tc>
                <a:extLst>
                  <a:ext uri="{0D108BD9-81ED-4DB2-BD59-A6C34878D82A}">
                    <a16:rowId xmlns:a16="http://schemas.microsoft.com/office/drawing/2014/main" val="1398161625"/>
                  </a:ext>
                </a:extLst>
              </a:tr>
              <a:tr h="339657">
                <a:tc>
                  <a:txBody>
                    <a:bodyPr/>
                    <a:lstStyle/>
                    <a:p>
                      <a:r>
                        <a:rPr lang="zh-CN" altLang="en-US" sz="1100" dirty="0">
                          <a:latin typeface="+mj-ea"/>
                          <a:ea typeface="+mj-ea"/>
                        </a:rPr>
                        <a:t>其他业务</a:t>
                      </a:r>
                    </a:p>
                  </a:txBody>
                  <a:tcPr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3.2 </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5.6%</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48.0%</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2.2 </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3.3%</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69.2%</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2.5 </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3.8%</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44.1%</a:t>
                      </a:r>
                    </a:p>
                  </a:txBody>
                  <a:tcPr marL="7620" marR="7620" marT="7620" marB="0" anchor="ctr"/>
                </a:tc>
                <a:extLst>
                  <a:ext uri="{0D108BD9-81ED-4DB2-BD59-A6C34878D82A}">
                    <a16:rowId xmlns:a16="http://schemas.microsoft.com/office/drawing/2014/main" val="4038921231"/>
                  </a:ext>
                </a:extLst>
              </a:tr>
              <a:tr h="339657">
                <a:tc>
                  <a:txBody>
                    <a:bodyPr/>
                    <a:lstStyle/>
                    <a:p>
                      <a:r>
                        <a:rPr lang="zh-CN" altLang="en-US" sz="1100" dirty="0">
                          <a:latin typeface="+mj-ea"/>
                          <a:ea typeface="+mj-ea"/>
                        </a:rPr>
                        <a:t>海外业务</a:t>
                      </a:r>
                    </a:p>
                  </a:txBody>
                  <a:tcPr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1.5 </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2.7%</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88.9%</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1.5 </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2.3%</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86.6%</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1.9 </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3.0%</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88.9%</a:t>
                      </a:r>
                    </a:p>
                  </a:txBody>
                  <a:tcPr marL="7620" marR="7620" marT="7620" marB="0" anchor="ctr"/>
                </a:tc>
                <a:extLst>
                  <a:ext uri="{0D108BD9-81ED-4DB2-BD59-A6C34878D82A}">
                    <a16:rowId xmlns:a16="http://schemas.microsoft.com/office/drawing/2014/main" val="3899418525"/>
                  </a:ext>
                </a:extLst>
              </a:tr>
              <a:tr h="339657">
                <a:tc>
                  <a:txBody>
                    <a:bodyPr/>
                    <a:lstStyle/>
                    <a:p>
                      <a:r>
                        <a:rPr lang="zh-CN" altLang="en-US" sz="1100" dirty="0">
                          <a:latin typeface="+mj-ea"/>
                          <a:ea typeface="+mj-ea"/>
                        </a:rPr>
                        <a:t>数字设计业务</a:t>
                      </a:r>
                    </a:p>
                  </a:txBody>
                  <a:tcPr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1.3 </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2.3%</a:t>
                      </a:r>
                    </a:p>
                  </a:txBody>
                  <a:tcPr marL="7620" marR="7620" marT="7620" marB="0" anchor="ctr"/>
                </a:tc>
                <a:tc>
                  <a:txBody>
                    <a:bodyPr/>
                    <a:lstStyle/>
                    <a:p>
                      <a:pPr algn="ctr" rtl="0" fontAlgn="ctr"/>
                      <a:r>
                        <a:rPr lang="en-US" altLang="zh-CN" sz="1100" b="0" i="0" u="none" strike="noStrike">
                          <a:solidFill>
                            <a:srgbClr val="1D1D1A"/>
                          </a:solidFill>
                          <a:effectLst/>
                          <a:latin typeface="微软雅黑" panose="020B0503020204020204" pitchFamily="34" charset="-122"/>
                          <a:ea typeface="微软雅黑" panose="020B0503020204020204" pitchFamily="34" charset="-122"/>
                        </a:rPr>
                        <a:t>95.8%</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1.2 </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1.8%</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93.0%</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0.9 </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1.3%</a:t>
                      </a:r>
                    </a:p>
                  </a:txBody>
                  <a:tcPr marL="7620" marR="7620" marT="7620" marB="0" anchor="ctr"/>
                </a:tc>
                <a:tc>
                  <a:txBody>
                    <a:bodyPr/>
                    <a:lstStyle/>
                    <a:p>
                      <a:pPr algn="ctr" rtl="0" fontAlgn="ctr"/>
                      <a:r>
                        <a:rPr lang="en-US" altLang="zh-CN" sz="1100" b="0" i="0" u="none" strike="noStrike" dirty="0">
                          <a:solidFill>
                            <a:srgbClr val="1D1D1A"/>
                          </a:solidFill>
                          <a:effectLst/>
                          <a:latin typeface="微软雅黑" panose="020B0503020204020204" pitchFamily="34" charset="-122"/>
                          <a:ea typeface="微软雅黑" panose="020B0503020204020204" pitchFamily="34" charset="-122"/>
                        </a:rPr>
                        <a:t>98.1%</a:t>
                      </a:r>
                    </a:p>
                  </a:txBody>
                  <a:tcPr marL="7620" marR="7620" marT="7620" marB="0" anchor="ctr"/>
                </a:tc>
                <a:extLst>
                  <a:ext uri="{0D108BD9-81ED-4DB2-BD59-A6C34878D82A}">
                    <a16:rowId xmlns:a16="http://schemas.microsoft.com/office/drawing/2014/main" val="1870605242"/>
                  </a:ext>
                </a:extLst>
              </a:tr>
            </a:tbl>
          </a:graphicData>
        </a:graphic>
      </p:graphicFrame>
      <p:pic>
        <p:nvPicPr>
          <p:cNvPr id="11" name="图片 10">
            <a:extLst>
              <a:ext uri="{FF2B5EF4-FFF2-40B4-BE49-F238E27FC236}">
                <a16:creationId xmlns:a16="http://schemas.microsoft.com/office/drawing/2014/main" id="{2DEC2B4A-8B1B-447A-BC39-990BF91F6CFC}"/>
              </a:ext>
            </a:extLst>
          </p:cNvPr>
          <p:cNvPicPr>
            <a:picLocks noChangeAspect="1"/>
          </p:cNvPicPr>
          <p:nvPr/>
        </p:nvPicPr>
        <p:blipFill rotWithShape="1">
          <a:blip r:embed="rId3"/>
          <a:srcRect b="6353"/>
          <a:stretch/>
        </p:blipFill>
        <p:spPr>
          <a:xfrm>
            <a:off x="9023426" y="508669"/>
            <a:ext cx="2692057" cy="3080106"/>
          </a:xfrm>
          <a:prstGeom prst="rect">
            <a:avLst/>
          </a:prstGeom>
        </p:spPr>
      </p:pic>
      <p:sp>
        <p:nvSpPr>
          <p:cNvPr id="6" name="星形: 七角 5">
            <a:extLst>
              <a:ext uri="{FF2B5EF4-FFF2-40B4-BE49-F238E27FC236}">
                <a16:creationId xmlns:a16="http://schemas.microsoft.com/office/drawing/2014/main" id="{913C25DF-9892-4C78-9A6C-9C06DBCA6C8C}"/>
              </a:ext>
            </a:extLst>
          </p:cNvPr>
          <p:cNvSpPr/>
          <p:nvPr/>
        </p:nvSpPr>
        <p:spPr>
          <a:xfrm>
            <a:off x="1497205" y="824693"/>
            <a:ext cx="2149379" cy="673265"/>
          </a:xfrm>
          <a:prstGeom prst="star7">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样例</a:t>
            </a:r>
          </a:p>
        </p:txBody>
      </p:sp>
      <p:sp>
        <p:nvSpPr>
          <p:cNvPr id="3" name="文本框 2">
            <a:extLst>
              <a:ext uri="{FF2B5EF4-FFF2-40B4-BE49-F238E27FC236}">
                <a16:creationId xmlns:a16="http://schemas.microsoft.com/office/drawing/2014/main" id="{35556FF7-F20A-4A8D-B887-B7C1017FC7FE}"/>
              </a:ext>
            </a:extLst>
          </p:cNvPr>
          <p:cNvSpPr txBox="1"/>
          <p:nvPr/>
        </p:nvSpPr>
        <p:spPr>
          <a:xfrm>
            <a:off x="9122218" y="3527219"/>
            <a:ext cx="2446575" cy="107722"/>
          </a:xfrm>
          <a:prstGeom prst="rect">
            <a:avLst/>
          </a:prstGeom>
          <a:noFill/>
        </p:spPr>
        <p:txBody>
          <a:bodyPr wrap="square" lIns="0" tIns="0" rIns="0" bIns="0" rtlCol="0">
            <a:spAutoFit/>
          </a:bodyPr>
          <a:lstStyle/>
          <a:p>
            <a:pPr algn="l"/>
            <a:r>
              <a:rPr kumimoji="1" lang="zh-CN" altLang="en-US" sz="700" dirty="0">
                <a:solidFill>
                  <a:srgbClr val="000000"/>
                </a:solidFill>
                <a:latin typeface="微软雅黑" panose="020B0503020204020204" pitchFamily="34" charset="-122"/>
                <a:ea typeface="微软雅黑" panose="020B0503020204020204" pitchFamily="34" charset="-122"/>
              </a:rPr>
              <a:t>来源：公司历年年报</a:t>
            </a:r>
          </a:p>
        </p:txBody>
      </p:sp>
    </p:spTree>
    <p:extLst>
      <p:ext uri="{BB962C8B-B14F-4D97-AF65-F5344CB8AC3E}">
        <p14:creationId xmlns:p14="http://schemas.microsoft.com/office/powerpoint/2010/main" val="3086506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3c495b2-8a19-4ae3-8d06-1842d0014de1}"/>
</p:tagLst>
</file>

<file path=ppt/theme/theme1.xml><?xml version="1.0" encoding="utf-8"?>
<a:theme xmlns:a="http://schemas.openxmlformats.org/drawingml/2006/main" name="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结束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smtClean="0">
            <a:solidFill>
              <a:srgbClr val="000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2196</TotalTime>
  <Words>6625</Words>
  <Application>Microsoft Office PowerPoint</Application>
  <PresentationFormat>自定义</PresentationFormat>
  <Paragraphs>824</Paragraphs>
  <Slides>33</Slides>
  <Notes>22</Notes>
  <HiddenSlides>0</HiddenSlides>
  <MMClips>0</MMClips>
  <ScaleCrop>false</ScaleCrop>
  <HeadingPairs>
    <vt:vector size="8" baseType="variant">
      <vt:variant>
        <vt:lpstr>已用的字体</vt:lpstr>
      </vt:variant>
      <vt:variant>
        <vt:i4>11</vt:i4>
      </vt:variant>
      <vt:variant>
        <vt:lpstr>主题</vt:lpstr>
      </vt:variant>
      <vt:variant>
        <vt:i4>3</vt:i4>
      </vt:variant>
      <vt:variant>
        <vt:lpstr>嵌入 OLE 服务器</vt:lpstr>
      </vt:variant>
      <vt:variant>
        <vt:i4>1</vt:i4>
      </vt:variant>
      <vt:variant>
        <vt:lpstr>幻灯片标题</vt:lpstr>
      </vt:variant>
      <vt:variant>
        <vt:i4>33</vt:i4>
      </vt:variant>
    </vt:vector>
  </HeadingPairs>
  <TitlesOfParts>
    <vt:vector size="48" baseType="lpstr">
      <vt:lpstr>.AppleSystemUIFont</vt:lpstr>
      <vt:lpstr>FrutigerNext LT Medium</vt:lpstr>
      <vt:lpstr>MicrosoftYaHei</vt:lpstr>
      <vt:lpstr>等线</vt:lpstr>
      <vt:lpstr>等线 Light</vt:lpstr>
      <vt:lpstr>微软雅黑</vt:lpstr>
      <vt:lpstr>Arial</vt:lpstr>
      <vt:lpstr>Calibri</vt:lpstr>
      <vt:lpstr>Calibri Light</vt:lpstr>
      <vt:lpstr>Impact</vt:lpstr>
      <vt:lpstr>Wingdings</vt:lpstr>
      <vt:lpstr>章节页</vt:lpstr>
      <vt:lpstr>结束页</vt:lpstr>
      <vt:lpstr>2_章节页</vt:lpstr>
      <vt:lpstr>Worksheet</vt:lpstr>
      <vt:lpstr>xx场景 xx伙伴公司以及xx解决方案基本信息框架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解决方案版本节奏</vt:lpstr>
      <vt:lpstr>与华为合作的组织和机制、期望、诉求、建议</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xx场景 xx伙伴xx解决方案立项申请</dc:title>
  <dc:creator>songhualin</dc:creator>
  <cp:lastModifiedBy>Zhouqinghua(BJ-CloudEco)</cp:lastModifiedBy>
  <cp:revision>61</cp:revision>
  <dcterms:created xsi:type="dcterms:W3CDTF">2023-12-19T01:38:27Z</dcterms:created>
  <dcterms:modified xsi:type="dcterms:W3CDTF">2025-07-04T01:35:48Z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(3)47D9433qFa5cfCWQNwiQM0k/OsnVT513MwEHTnBQn/oOCb0KoWCJEOq1IP+gZpJBssOpZqKm
QkCib6u2Ss4dt5L4QWaV4LAhfhxpeL7aUQUms7hM+rL+hSFqukzUzYjf0K5xdSn4FuwPgbYk
wMcVlkS/ZOKjdqIUn7V78J9xFWaPSRg/8nGCdE6/01zLNHImczo6R3X7v89+8W708qptSfbq
VgQxYcEFYJVwuHxp+c</vt:lpwstr>
  </property>
  <property fmtid="{D5CDD505-2E9C-101B-9397-08002B2CF9AE}" pid="3" name="_2015_ms_pID_7253431">
    <vt:lpwstr>rwJsQSm2K9h5GM34rROliWTwruVNbPsPK/QVTAa4qBNKC4Ei4uyl5x
/jZ4uROI1J4JQXv6PgZcFEh5/gQXOBEa3WgEyZl+HyxQJdLhQHFLnPRxDNQkxTsZd4l8+NSL
Rcy8GaAyAVI1wsUBbJCQd6zbYJLTLGKZClhIJjd0e4uRV33C97MgHRH9xA43GuMXgd0xZGEE
oQwtF/k/ZgWSNGoZDkZTifziZJV3wVV0egG7</vt:lpwstr>
  </property>
  <property fmtid="{D5CDD505-2E9C-101B-9397-08002B2CF9AE}" pid="4" name="_2015_ms_pID_7253432">
    <vt:lpwstr>nQ==</vt:lpwstr>
  </property>
  <property fmtid="{D5CDD505-2E9C-101B-9397-08002B2CF9AE}" pid="5" name="KSOProductBuildVer">
    <vt:lpwstr>2052-0.0.0.0</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1692528909</vt:lpwstr>
  </property>
  <property fmtid="{D5CDD505-2E9C-101B-9397-08002B2CF9AE}" pid="10" name="ICV">
    <vt:lpwstr/>
  </property>
</Properties>
</file>