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3.xml" ContentType="application/vnd.openxmlformats-officedocument.presentationml.notesSlide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12"/>
  </p:notesMasterIdLst>
  <p:handoutMasterIdLst>
    <p:handoutMasterId r:id="rId13"/>
  </p:handoutMasterIdLst>
  <p:sldIdLst>
    <p:sldId id="256" r:id="rId3"/>
    <p:sldId id="443" r:id="rId4"/>
    <p:sldId id="434" r:id="rId5"/>
    <p:sldId id="449" r:id="rId6"/>
    <p:sldId id="453" r:id="rId7"/>
    <p:sldId id="440" r:id="rId8"/>
    <p:sldId id="441" r:id="rId9"/>
    <p:sldId id="259" r:id="rId10"/>
    <p:sldId id="439" r:id="rId1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浅色主题" id="{B59823E0-44C9-45C3-B2DB-2F9DF8281D61}">
          <p14:sldIdLst>
            <p14:sldId id="256"/>
            <p14:sldId id="443"/>
            <p14:sldId id="434"/>
            <p14:sldId id="449"/>
            <p14:sldId id="453"/>
            <p14:sldId id="440"/>
            <p14:sldId id="441"/>
            <p14:sldId id="259"/>
            <p14:sldId id="439"/>
          </p14:sldIdLst>
        </p14:section>
        <p14:section name="深色主题" id="{53614F1B-4CCF-43EC-9C91-88A850D2DBD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92" userDrawn="1">
          <p15:clr>
            <a:srgbClr val="A4A3A4"/>
          </p15:clr>
        </p15:guide>
        <p15:guide id="2" pos="38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4F8"/>
    <a:srgbClr val="E8F8E8"/>
    <a:srgbClr val="0067D6"/>
    <a:srgbClr val="142D5A"/>
    <a:srgbClr val="1D4999"/>
    <a:srgbClr val="D9D9D9"/>
    <a:srgbClr val="C7E3FF"/>
    <a:srgbClr val="66B6FF"/>
    <a:srgbClr val="003787"/>
    <a:srgbClr val="014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9061" autoAdjust="0"/>
  </p:normalViewPr>
  <p:slideViewPr>
    <p:cSldViewPr snapToGrid="0" showGuides="1">
      <p:cViewPr varScale="1">
        <p:scale>
          <a:sx n="76" d="100"/>
          <a:sy n="76" d="100"/>
        </p:scale>
        <p:origin x="77" y="307"/>
      </p:cViewPr>
      <p:guideLst>
        <p:guide orient="horz" pos="2192"/>
        <p:guide pos="38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2025/6/25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.xml"/><Relationship Id="rId7" Type="http://schemas.openxmlformats.org/officeDocument/2006/relationships/image" Target="../media/image1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10" Type="http://schemas.openxmlformats.org/officeDocument/2006/relationships/image" Target="../media/image3.png"/><Relationship Id="rId4" Type="http://schemas.openxmlformats.org/officeDocument/2006/relationships/tags" Target="../tags/tag7.xml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4.xml"/><Relationship Id="rId7" Type="http://schemas.openxmlformats.org/officeDocument/2006/relationships/image" Target="../media/image1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1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 descr="装饰元素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9750" y="539750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正文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矢量智能对象 拷贝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rcRect l="47774"/>
          <a:stretch>
            <a:fillRect/>
          </a:stretch>
        </p:blipFill>
        <p:spPr>
          <a:xfrm>
            <a:off x="0" y="264160"/>
            <a:ext cx="744855" cy="741680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8575675" y="2440940"/>
            <a:ext cx="6486525" cy="41376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65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6713220" y="3429000"/>
            <a:ext cx="6486525" cy="41376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>
                  <a:alpha val="63000"/>
                </a:srgbClr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17" name="文本框 16"/>
          <p:cNvSpPr txBox="1"/>
          <p:nvPr userDrawn="1">
            <p:custDataLst>
              <p:tags r:id="rId4"/>
            </p:custDataLst>
          </p:nvPr>
        </p:nvSpPr>
        <p:spPr>
          <a:xfrm>
            <a:off x="9488805" y="6478270"/>
            <a:ext cx="25711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微软雅黑" panose="020B0703020204020201" charset="-122"/>
              </a:rPr>
              <a:t>FUTONG TECHNOLOGY</a:t>
            </a:r>
          </a:p>
        </p:txBody>
      </p:sp>
      <p:sp>
        <p:nvSpPr>
          <p:cNvPr id="18" name="文本框 17"/>
          <p:cNvSpPr txBox="1"/>
          <p:nvPr userDrawn="1">
            <p:custDataLst>
              <p:tags r:id="rId5"/>
            </p:custDataLst>
          </p:nvPr>
        </p:nvSpPr>
        <p:spPr>
          <a:xfrm>
            <a:off x="158750" y="6477635"/>
            <a:ext cx="34499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富通科技集团</a:t>
            </a:r>
          </a:p>
        </p:txBody>
      </p:sp>
      <p:cxnSp>
        <p:nvCxnSpPr>
          <p:cNvPr id="19" name="直接连接符 18"/>
          <p:cNvCxnSpPr/>
          <p:nvPr userDrawn="1">
            <p:custDataLst>
              <p:tags r:id="rId6"/>
            </p:custDataLst>
          </p:nvPr>
        </p:nvCxnSpPr>
        <p:spPr>
          <a:xfrm>
            <a:off x="-5080" y="6373495"/>
            <a:ext cx="1222057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Users/feng/Desktop/富通集团PPT模板/组 3.png组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4" b="4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/Users/feng/Desktop/富通集团PPT模板/矢量智能对象.png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rcRect l="79" r="79"/>
          <a:stretch>
            <a:fillRect/>
          </a:stretch>
        </p:blipFill>
        <p:spPr>
          <a:xfrm>
            <a:off x="539750" y="550545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 userDrawn="1">
            <p:custDataLst>
              <p:tags r:id="rId1"/>
            </p:custDataLst>
          </p:nvPr>
        </p:nvSpPr>
        <p:spPr>
          <a:xfrm>
            <a:off x="-4386580" y="1038860"/>
            <a:ext cx="8336280" cy="531685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pic>
        <p:nvPicPr>
          <p:cNvPr id="7" name="图片 6" descr="矢量智能对象 拷贝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485" y="4044950"/>
            <a:ext cx="3653790" cy="1898650"/>
          </a:xfrm>
          <a:prstGeom prst="rect">
            <a:avLst/>
          </a:prstGeom>
        </p:spPr>
      </p:pic>
      <p:pic>
        <p:nvPicPr>
          <p:cNvPr id="10" name="图片 9" descr="矢量智能对象 拷贝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6094095" y="276860"/>
            <a:ext cx="8703945" cy="4501515"/>
          </a:xfrm>
          <a:prstGeom prst="rect">
            <a:avLst/>
          </a:prstGeom>
        </p:spPr>
      </p:pic>
      <p:pic>
        <p:nvPicPr>
          <p:cNvPr id="12" name="图片 11" descr="矢量智能对象 拷贝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485" y="4044950"/>
            <a:ext cx="3653790" cy="1898650"/>
          </a:xfrm>
          <a:prstGeom prst="rect">
            <a:avLst/>
          </a:prstGeom>
        </p:spPr>
      </p:pic>
      <p:pic>
        <p:nvPicPr>
          <p:cNvPr id="13" name="图片 12" descr="矢量智能对象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39750" y="539750"/>
            <a:ext cx="1443355" cy="46418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 userDrawn="1">
            <p:custDataLst>
              <p:tags r:id="rId1"/>
            </p:custDataLst>
          </p:nvPr>
        </p:nvSpPr>
        <p:spPr>
          <a:xfrm>
            <a:off x="4510405" y="413385"/>
            <a:ext cx="10718165" cy="68364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D2E4FF">
                  <a:alpha val="100000"/>
                </a:srgbClr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19" name="任意多边形 18"/>
          <p:cNvSpPr/>
          <p:nvPr userDrawn="1">
            <p:custDataLst>
              <p:tags r:id="rId2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4" name="图片 23" descr="矢量智能对象 拷贝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 r="37113" b="22797"/>
          <a:stretch>
            <a:fillRect/>
          </a:stretch>
        </p:blipFill>
        <p:spPr>
          <a:xfrm>
            <a:off x="7412355" y="3839845"/>
            <a:ext cx="4779645" cy="3049270"/>
          </a:xfrm>
          <a:prstGeom prst="rect">
            <a:avLst/>
          </a:prstGeom>
        </p:spPr>
      </p:pic>
      <p:sp>
        <p:nvSpPr>
          <p:cNvPr id="27" name="文本框 26"/>
          <p:cNvSpPr txBox="1"/>
          <p:nvPr userDrawn="1">
            <p:custDataLst>
              <p:tags r:id="rId4"/>
            </p:custDataLst>
          </p:nvPr>
        </p:nvSpPr>
        <p:spPr>
          <a:xfrm>
            <a:off x="539750" y="6031865"/>
            <a:ext cx="107181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FUTONG TECHNOLOGY</a:t>
            </a:r>
            <a:endParaRPr lang="zh-CN" altLang="en-US" sz="1200">
              <a:solidFill>
                <a:srgbClr val="90B2DE"/>
              </a:solidFill>
              <a:latin typeface="Source Han Sans CN Regular" panose="020B0400000000000000" charset="-122"/>
              <a:ea typeface="Source Han Sans CN Regular" panose="020B0400000000000000" charset="-122"/>
              <a:cs typeface="Source Han Sans CN Regular" panose="020B04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正文页面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矢量智能对象 拷贝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rcRect l="47418"/>
          <a:stretch>
            <a:fillRect/>
          </a:stretch>
        </p:blipFill>
        <p:spPr>
          <a:xfrm>
            <a:off x="-5080" y="264160"/>
            <a:ext cx="749935" cy="741680"/>
          </a:xfrm>
          <a:prstGeom prst="rect">
            <a:avLst/>
          </a:prstGeom>
        </p:spPr>
      </p:pic>
      <p:sp>
        <p:nvSpPr>
          <p:cNvPr id="27" name="文本框 26"/>
          <p:cNvSpPr txBox="1"/>
          <p:nvPr userDrawn="1">
            <p:custDataLst>
              <p:tags r:id="rId2"/>
            </p:custDataLst>
          </p:nvPr>
        </p:nvSpPr>
        <p:spPr>
          <a:xfrm>
            <a:off x="9488805" y="6478270"/>
            <a:ext cx="25711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微软雅黑" panose="020B0703020204020201" charset="-122"/>
              </a:rPr>
              <a:t>FUTONG TECHNOLOGY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3"/>
            </p:custDataLst>
          </p:nvPr>
        </p:nvSpPr>
        <p:spPr>
          <a:xfrm>
            <a:off x="158750" y="6477635"/>
            <a:ext cx="34499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  <a:sym typeface="+mn-ea"/>
              </a:rPr>
              <a:t>富通科技集团</a:t>
            </a: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-5080" y="6373495"/>
            <a:ext cx="1222057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空白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装饰元素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9750" y="539750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1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 descr="/Users/feng/Desktop/富通集团PPT模板/组 3.png组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t="4" b="4"/>
          <a:stretch>
            <a:fillRect/>
          </a:stretch>
        </p:blipFill>
        <p:spPr>
          <a:xfrm>
            <a:off x="4659630" y="413385"/>
            <a:ext cx="7541260" cy="6453505"/>
          </a:xfrm>
          <a:prstGeom prst="rect">
            <a:avLst/>
          </a:prstGeom>
        </p:spPr>
      </p:pic>
      <p:pic>
        <p:nvPicPr>
          <p:cNvPr id="13" name="图片 12" descr="/Users/feng/Desktop/富通集团PPT模板/矢量智能对象.png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 l="79" r="79"/>
          <a:stretch>
            <a:fillRect/>
          </a:stretch>
        </p:blipFill>
        <p:spPr>
          <a:xfrm>
            <a:off x="539750" y="550545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目录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9"/>
          <p:cNvSpPr/>
          <p:nvPr userDrawn="1">
            <p:custDataLst>
              <p:tags r:id="rId1"/>
            </p:custDataLst>
          </p:nvPr>
        </p:nvSpPr>
        <p:spPr>
          <a:xfrm>
            <a:off x="-2724150" y="260985"/>
            <a:ext cx="5334000" cy="340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19" name="任意多边形 18"/>
          <p:cNvSpPr/>
          <p:nvPr userDrawn="1">
            <p:custDataLst>
              <p:tags r:id="rId2"/>
            </p:custDataLst>
          </p:nvPr>
        </p:nvSpPr>
        <p:spPr>
          <a:xfrm>
            <a:off x="8283575" y="276860"/>
            <a:ext cx="5334000" cy="340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2" name="任意多边形 1"/>
          <p:cNvSpPr/>
          <p:nvPr userDrawn="1">
            <p:custDataLst>
              <p:tags r:id="rId3"/>
            </p:custDataLst>
          </p:nvPr>
        </p:nvSpPr>
        <p:spPr>
          <a:xfrm>
            <a:off x="-4386580" y="1038860"/>
            <a:ext cx="8336280" cy="531685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pic>
        <p:nvPicPr>
          <p:cNvPr id="3" name="图片 2" descr="矢量智能对象 拷贝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485" y="4044950"/>
            <a:ext cx="3653790" cy="1898650"/>
          </a:xfrm>
          <a:prstGeom prst="rect">
            <a:avLst/>
          </a:prstGeom>
        </p:spPr>
      </p:pic>
      <p:pic>
        <p:nvPicPr>
          <p:cNvPr id="27" name="图片 26" descr="/Users/feng/Desktop/富通集团PPT模板/矢量智能对象.png矢量智能对象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9"/>
          <a:srcRect l="79" r="79"/>
          <a:stretch>
            <a:fillRect/>
          </a:stretch>
        </p:blipFill>
        <p:spPr>
          <a:xfrm>
            <a:off x="584200" y="539750"/>
            <a:ext cx="1240790" cy="399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章节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 userDrawn="1">
            <p:custDataLst>
              <p:tags r:id="rId1"/>
            </p:custDataLst>
          </p:nvPr>
        </p:nvSpPr>
        <p:spPr>
          <a:xfrm>
            <a:off x="4510405" y="413385"/>
            <a:ext cx="10718165" cy="68364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913" h="9513">
                <a:moveTo>
                  <a:pt x="3512" y="1472"/>
                </a:moveTo>
                <a:cubicBezTo>
                  <a:pt x="3744" y="669"/>
                  <a:pt x="4818" y="-22"/>
                  <a:pt x="5582" y="0"/>
                </a:cubicBezTo>
                <a:lnTo>
                  <a:pt x="5624" y="1"/>
                </a:lnTo>
                <a:lnTo>
                  <a:pt x="5665" y="2"/>
                </a:lnTo>
                <a:lnTo>
                  <a:pt x="5725" y="3"/>
                </a:lnTo>
                <a:lnTo>
                  <a:pt x="5731" y="3"/>
                </a:lnTo>
                <a:lnTo>
                  <a:pt x="13194" y="2"/>
                </a:lnTo>
                <a:lnTo>
                  <a:pt x="13193" y="4"/>
                </a:lnTo>
                <a:lnTo>
                  <a:pt x="14913" y="4"/>
                </a:lnTo>
                <a:lnTo>
                  <a:pt x="11402" y="8039"/>
                </a:lnTo>
                <a:lnTo>
                  <a:pt x="11401" y="8039"/>
                </a:lnTo>
                <a:cubicBezTo>
                  <a:pt x="11169" y="8843"/>
                  <a:pt x="10095" y="9534"/>
                  <a:pt x="9331" y="9512"/>
                </a:cubicBezTo>
                <a:lnTo>
                  <a:pt x="9289" y="9511"/>
                </a:lnTo>
                <a:lnTo>
                  <a:pt x="9248" y="9509"/>
                </a:lnTo>
                <a:lnTo>
                  <a:pt x="9188" y="9508"/>
                </a:lnTo>
                <a:lnTo>
                  <a:pt x="9182" y="9508"/>
                </a:lnTo>
                <a:lnTo>
                  <a:pt x="1719" y="9509"/>
                </a:lnTo>
                <a:lnTo>
                  <a:pt x="1720" y="9507"/>
                </a:lnTo>
                <a:lnTo>
                  <a:pt x="0" y="9507"/>
                </a:lnTo>
                <a:lnTo>
                  <a:pt x="3511" y="1472"/>
                </a:lnTo>
                <a:lnTo>
                  <a:pt x="3512" y="1472"/>
                </a:lnTo>
                <a:close/>
              </a:path>
            </a:pathLst>
          </a:custGeom>
          <a:gradFill rotWithShape="1">
            <a:gsLst>
              <a:gs pos="100000">
                <a:srgbClr val="2C55A4">
                  <a:alpha val="0"/>
                </a:srgbClr>
              </a:gs>
              <a:gs pos="0">
                <a:srgbClr val="2A53A0"/>
              </a:gs>
            </a:gsLst>
            <a:lin ang="540000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00"/>
          </a:p>
        </p:txBody>
      </p:sp>
      <p:sp>
        <p:nvSpPr>
          <p:cNvPr id="9" name="任意多边形 8"/>
          <p:cNvSpPr/>
          <p:nvPr userDrawn="1">
            <p:custDataLst>
              <p:tags r:id="rId2"/>
            </p:custDataLst>
          </p:nvPr>
        </p:nvSpPr>
        <p:spPr>
          <a:xfrm>
            <a:off x="6634480" y="852170"/>
            <a:ext cx="8378190" cy="6036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235" h="9539">
                <a:moveTo>
                  <a:pt x="3523" y="1475"/>
                </a:moveTo>
                <a:cubicBezTo>
                  <a:pt x="3787" y="656"/>
                  <a:pt x="4810" y="-48"/>
                  <a:pt x="5683" y="0"/>
                </a:cubicBezTo>
                <a:lnTo>
                  <a:pt x="5743" y="1"/>
                </a:lnTo>
                <a:lnTo>
                  <a:pt x="5749" y="1"/>
                </a:lnTo>
                <a:lnTo>
                  <a:pt x="13235" y="0"/>
                </a:lnTo>
                <a:lnTo>
                  <a:pt x="9076" y="9537"/>
                </a:lnTo>
                <a:lnTo>
                  <a:pt x="0" y="9537"/>
                </a:lnTo>
                <a:lnTo>
                  <a:pt x="3522" y="1475"/>
                </a:lnTo>
                <a:lnTo>
                  <a:pt x="3523" y="1475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 descr="矢量智能对象 拷贝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12355" y="3839845"/>
            <a:ext cx="7600315" cy="3949700"/>
          </a:xfrm>
          <a:prstGeom prst="rect">
            <a:avLst/>
          </a:prstGeom>
        </p:spPr>
      </p:pic>
      <p:sp>
        <p:nvSpPr>
          <p:cNvPr id="27" name="文本框 26"/>
          <p:cNvSpPr txBox="1"/>
          <p:nvPr userDrawn="1">
            <p:custDataLst>
              <p:tags r:id="rId4"/>
            </p:custDataLst>
          </p:nvPr>
        </p:nvSpPr>
        <p:spPr>
          <a:xfrm>
            <a:off x="539750" y="6031865"/>
            <a:ext cx="107181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FUTONG TECHNOLOGY</a:t>
            </a:r>
            <a:endParaRPr lang="zh-CN" altLang="en-US" sz="1200">
              <a:solidFill>
                <a:srgbClr val="90B2DE"/>
              </a:solidFill>
              <a:latin typeface="Source Han Sans CN Regular" panose="020B0400000000000000" charset="-122"/>
              <a:ea typeface="Source Han Sans CN Regular" panose="020B0400000000000000" charset="-122"/>
              <a:cs typeface="Source Han Sans CN Regular" panose="020B0400000000000000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D2E4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42D5A"/>
            </a:gs>
            <a:gs pos="100000">
              <a:srgbClr val="1D49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i.baidu.com/ai-doc/MT/ykqq95r2y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39750" y="1769110"/>
            <a:ext cx="61004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0" b="1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康乃馨销售订单转化</a:t>
            </a:r>
            <a:endParaRPr lang="en-US" altLang="zh-CN" sz="4200" b="1" dirty="0">
              <a:solidFill>
                <a:srgbClr val="0065BB"/>
              </a:solidFill>
              <a:latin typeface="Source Han Sans CN Regular" panose="020B0400000000000000" charset="-122"/>
              <a:ea typeface="Source Han Sans CN Regular" panose="020B0400000000000000" charset="-122"/>
              <a:cs typeface="Source Han Sans CN Regular" panose="020B0400000000000000" charset="-122"/>
            </a:endParaRPr>
          </a:p>
          <a:p>
            <a:r>
              <a:rPr lang="zh-CN" altLang="en-US" sz="4200" b="1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人工智能方案</a:t>
            </a:r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539750" y="3159125"/>
            <a:ext cx="6100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FUTONG TECHNOLOGY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539750" y="5727700"/>
            <a:ext cx="6100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版本</a:t>
            </a:r>
            <a:r>
              <a:rPr lang="en-US" altLang="zh-CN" sz="1600" dirty="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V 3.0</a:t>
            </a:r>
          </a:p>
          <a:p>
            <a:r>
              <a:rPr lang="zh-CN" altLang="en-US" sz="1600" dirty="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主讲人：马洋</a:t>
            </a:r>
            <a:r>
              <a:rPr lang="en-US" altLang="zh-CN" sz="1600" dirty="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 </a:t>
            </a:r>
            <a:r>
              <a:rPr lang="zh-CN" altLang="en-US" sz="1600" dirty="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时间：</a:t>
            </a:r>
            <a:r>
              <a:rPr lang="en-US" altLang="zh-CN" sz="1600" dirty="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2025.06.25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用户现状说明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34390" y="989202"/>
            <a:ext cx="10775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用户当前销售订单转化链路需要有多个业务角色参与，整个流程通常会占用业务人员和客户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2-3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个工作日左右，当下单合同过多时或业务人员是个新手小白时，会出现一些对合同识别不准确的情况，导致下单语言出现问题，比如规格、规范、工艺、单价、款式、前后信息矛盾等</a:t>
            </a:r>
          </a:p>
          <a:p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06704" y="1383667"/>
          <a:ext cx="11302999" cy="4926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1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1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步骤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集团客户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业务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工厂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1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2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3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4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5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6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7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8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9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7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703020204020201" charset="-122"/>
                          <a:ea typeface="微软雅黑" panose="020B0703020204020201" charset="-122"/>
                        </a:rPr>
                        <a:t>10</a:t>
                      </a:r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微软雅黑" panose="020B0703020204020201" charset="-122"/>
                        <a:ea typeface="微软雅黑" panose="020B0703020204020201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1127760" y="194310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下发采购合同</a:t>
            </a:r>
          </a:p>
        </p:txBody>
      </p:sp>
      <p:sp>
        <p:nvSpPr>
          <p:cNvPr id="18" name="矩形 17"/>
          <p:cNvSpPr/>
          <p:nvPr/>
        </p:nvSpPr>
        <p:spPr>
          <a:xfrm>
            <a:off x="2735580" y="240030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原文拆分</a:t>
            </a:r>
          </a:p>
        </p:txBody>
      </p:sp>
      <p:sp>
        <p:nvSpPr>
          <p:cNvPr id="19" name="矩形 18"/>
          <p:cNvSpPr/>
          <p:nvPr/>
        </p:nvSpPr>
        <p:spPr>
          <a:xfrm>
            <a:off x="4000500" y="287274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规则转化</a:t>
            </a:r>
          </a:p>
        </p:txBody>
      </p:sp>
      <p:sp>
        <p:nvSpPr>
          <p:cNvPr id="22" name="矩形 21"/>
          <p:cNvSpPr/>
          <p:nvPr/>
        </p:nvSpPr>
        <p:spPr>
          <a:xfrm>
            <a:off x="9935845" y="420243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确认生产工艺</a:t>
            </a:r>
          </a:p>
        </p:txBody>
      </p:sp>
      <p:sp>
        <p:nvSpPr>
          <p:cNvPr id="23" name="矩形 22"/>
          <p:cNvSpPr/>
          <p:nvPr/>
        </p:nvSpPr>
        <p:spPr>
          <a:xfrm>
            <a:off x="6339840" y="4202430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协调打样</a:t>
            </a:r>
          </a:p>
        </p:txBody>
      </p:sp>
      <p:sp>
        <p:nvSpPr>
          <p:cNvPr id="24" name="菱形 23"/>
          <p:cNvSpPr/>
          <p:nvPr/>
        </p:nvSpPr>
        <p:spPr>
          <a:xfrm>
            <a:off x="1013460" y="4635501"/>
            <a:ext cx="120396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确认样品</a:t>
            </a:r>
          </a:p>
        </p:txBody>
      </p:sp>
      <p:sp>
        <p:nvSpPr>
          <p:cNvPr id="25" name="矩形 24"/>
          <p:cNvSpPr/>
          <p:nvPr/>
        </p:nvSpPr>
        <p:spPr>
          <a:xfrm>
            <a:off x="6827520" y="5099052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迭代调整</a:t>
            </a:r>
          </a:p>
        </p:txBody>
      </p:sp>
      <p:sp>
        <p:nvSpPr>
          <p:cNvPr id="26" name="矩形 25"/>
          <p:cNvSpPr/>
          <p:nvPr/>
        </p:nvSpPr>
        <p:spPr>
          <a:xfrm>
            <a:off x="8130540" y="5517515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ERP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下单</a:t>
            </a:r>
          </a:p>
        </p:txBody>
      </p:sp>
      <p:sp>
        <p:nvSpPr>
          <p:cNvPr id="27" name="矩形 26"/>
          <p:cNvSpPr/>
          <p:nvPr/>
        </p:nvSpPr>
        <p:spPr>
          <a:xfrm>
            <a:off x="10050780" y="5989955"/>
            <a:ext cx="975360" cy="220980"/>
          </a:xfrm>
          <a:prstGeom prst="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生产交付</a:t>
            </a:r>
          </a:p>
        </p:txBody>
      </p:sp>
      <p:cxnSp>
        <p:nvCxnSpPr>
          <p:cNvPr id="31" name="连接符: 肘形 30"/>
          <p:cNvCxnSpPr>
            <a:stCxn id="17" idx="3"/>
            <a:endCxn id="18" idx="0"/>
          </p:cNvCxnSpPr>
          <p:nvPr/>
        </p:nvCxnSpPr>
        <p:spPr>
          <a:xfrm>
            <a:off x="2103120" y="2053590"/>
            <a:ext cx="1120140" cy="346710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连接符: 肘形 31"/>
          <p:cNvCxnSpPr>
            <a:stCxn id="18" idx="3"/>
            <a:endCxn id="19" idx="1"/>
          </p:cNvCxnSpPr>
          <p:nvPr/>
        </p:nvCxnSpPr>
        <p:spPr>
          <a:xfrm>
            <a:off x="3710940" y="2510790"/>
            <a:ext cx="289560" cy="472440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连接符: 肘形 34"/>
          <p:cNvCxnSpPr>
            <a:stCxn id="19" idx="3"/>
            <a:endCxn id="3" idx="0"/>
          </p:cNvCxnSpPr>
          <p:nvPr/>
        </p:nvCxnSpPr>
        <p:spPr>
          <a:xfrm>
            <a:off x="4975860" y="2983230"/>
            <a:ext cx="961889" cy="344806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菱形 50"/>
          <p:cNvSpPr/>
          <p:nvPr/>
        </p:nvSpPr>
        <p:spPr>
          <a:xfrm>
            <a:off x="9926955" y="3318829"/>
            <a:ext cx="122301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工厂评估</a:t>
            </a:r>
          </a:p>
        </p:txBody>
      </p:sp>
      <p:cxnSp>
        <p:nvCxnSpPr>
          <p:cNvPr id="63" name="直接箭头连接符 62"/>
          <p:cNvCxnSpPr>
            <a:stCxn id="3" idx="3"/>
          </p:cNvCxnSpPr>
          <p:nvPr/>
        </p:nvCxnSpPr>
        <p:spPr>
          <a:xfrm>
            <a:off x="6549254" y="3442336"/>
            <a:ext cx="3377701" cy="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连接符: 肘形 63"/>
          <p:cNvCxnSpPr>
            <a:stCxn id="51" idx="2"/>
            <a:endCxn id="22" idx="0"/>
          </p:cNvCxnSpPr>
          <p:nvPr/>
        </p:nvCxnSpPr>
        <p:spPr>
          <a:xfrm rot="5400000">
            <a:off x="10153493" y="3817462"/>
            <a:ext cx="655001" cy="114935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>
            <a:stCxn id="22" idx="1"/>
            <a:endCxn id="23" idx="3"/>
          </p:cNvCxnSpPr>
          <p:nvPr/>
        </p:nvCxnSpPr>
        <p:spPr>
          <a:xfrm flipH="1">
            <a:off x="7315200" y="4312920"/>
            <a:ext cx="2620645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连接符: 肘形 72"/>
          <p:cNvCxnSpPr>
            <a:stCxn id="23" idx="1"/>
            <a:endCxn id="24" idx="3"/>
          </p:cNvCxnSpPr>
          <p:nvPr/>
        </p:nvCxnSpPr>
        <p:spPr>
          <a:xfrm rot="10800000" flipV="1">
            <a:off x="2217420" y="4312919"/>
            <a:ext cx="4122420" cy="436881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连接符: 肘形 75"/>
          <p:cNvCxnSpPr>
            <a:stCxn id="24" idx="1"/>
            <a:endCxn id="3" idx="1"/>
          </p:cNvCxnSpPr>
          <p:nvPr/>
        </p:nvCxnSpPr>
        <p:spPr>
          <a:xfrm rot="10800000" flipH="1">
            <a:off x="1013460" y="3442337"/>
            <a:ext cx="4312784" cy="1307465"/>
          </a:xfrm>
          <a:prstGeom prst="bentConnector3">
            <a:avLst>
              <a:gd name="adj1" fmla="val -1767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连接符: 肘形 79"/>
          <p:cNvCxnSpPr>
            <a:stCxn id="24" idx="2"/>
          </p:cNvCxnSpPr>
          <p:nvPr/>
        </p:nvCxnSpPr>
        <p:spPr>
          <a:xfrm rot="16200000" flipH="1">
            <a:off x="4033837" y="2445704"/>
            <a:ext cx="375287" cy="5212080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连接符: 肘形 82"/>
          <p:cNvCxnSpPr>
            <a:stCxn id="25" idx="3"/>
            <a:endCxn id="26" idx="1"/>
          </p:cNvCxnSpPr>
          <p:nvPr/>
        </p:nvCxnSpPr>
        <p:spPr>
          <a:xfrm>
            <a:off x="7802880" y="5209542"/>
            <a:ext cx="327660" cy="418463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连接符: 肘形 85"/>
          <p:cNvCxnSpPr>
            <a:stCxn id="26" idx="3"/>
            <a:endCxn id="27" idx="1"/>
          </p:cNvCxnSpPr>
          <p:nvPr/>
        </p:nvCxnSpPr>
        <p:spPr>
          <a:xfrm>
            <a:off x="9105900" y="5628005"/>
            <a:ext cx="944880" cy="472440"/>
          </a:xfrm>
          <a:prstGeom prst="bentConnector3">
            <a:avLst>
              <a:gd name="adj1" fmla="val 6371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流程图: 文档 90"/>
          <p:cNvSpPr/>
          <p:nvPr/>
        </p:nvSpPr>
        <p:spPr>
          <a:xfrm>
            <a:off x="2007868" y="1599415"/>
            <a:ext cx="636271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英文</a:t>
            </a:r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PDF</a:t>
            </a:r>
            <a:endParaRPr lang="zh-CN" altLang="en-US" sz="8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2599619" y="1595823"/>
            <a:ext cx="1353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可能含新产品</a:t>
            </a:r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新规格要求</a:t>
            </a:r>
          </a:p>
        </p:txBody>
      </p:sp>
      <p:sp>
        <p:nvSpPr>
          <p:cNvPr id="93" name="流程图: 文档 92"/>
          <p:cNvSpPr/>
          <p:nvPr/>
        </p:nvSpPr>
        <p:spPr>
          <a:xfrm>
            <a:off x="3646170" y="2066598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英文</a:t>
            </a:r>
            <a:r>
              <a:rPr lang="en-US" altLang="zh-CN" sz="800" b="1" dirty="0" err="1">
                <a:latin typeface="微软雅黑" panose="020B0703020204020201" charset="-122"/>
                <a:ea typeface="微软雅黑" panose="020B0703020204020201" charset="-122"/>
              </a:rPr>
              <a:t>Execl</a:t>
            </a:r>
            <a:endParaRPr lang="zh-CN" altLang="en-US" sz="8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cxnSp>
        <p:nvCxnSpPr>
          <p:cNvPr id="95" name="连接符: 肘形 94"/>
          <p:cNvCxnSpPr>
            <a:stCxn id="18" idx="1"/>
            <a:endCxn id="17" idx="2"/>
          </p:cNvCxnSpPr>
          <p:nvPr/>
        </p:nvCxnSpPr>
        <p:spPr>
          <a:xfrm rot="10800000">
            <a:off x="1615440" y="2164080"/>
            <a:ext cx="1120140" cy="346710"/>
          </a:xfrm>
          <a:prstGeom prst="bentConnector2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本框 97"/>
          <p:cNvSpPr txBox="1"/>
          <p:nvPr/>
        </p:nvSpPr>
        <p:spPr>
          <a:xfrm>
            <a:off x="4183380" y="2056358"/>
            <a:ext cx="1904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拆解新需求条款，报价</a:t>
            </a:r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+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产品清单确认</a:t>
            </a:r>
          </a:p>
        </p:txBody>
      </p:sp>
      <p:sp>
        <p:nvSpPr>
          <p:cNvPr id="99" name="文本框 98"/>
          <p:cNvSpPr txBox="1"/>
          <p:nvPr/>
        </p:nvSpPr>
        <p:spPr>
          <a:xfrm>
            <a:off x="1618549" y="2506757"/>
            <a:ext cx="8274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PI: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客户确认单</a:t>
            </a:r>
          </a:p>
        </p:txBody>
      </p:sp>
      <p:sp>
        <p:nvSpPr>
          <p:cNvPr id="100" name="流程图: 文档 99"/>
          <p:cNvSpPr/>
          <p:nvPr/>
        </p:nvSpPr>
        <p:spPr>
          <a:xfrm>
            <a:off x="4831081" y="2514377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中文</a:t>
            </a:r>
            <a:r>
              <a:rPr lang="en-US" altLang="zh-CN" sz="800" b="1" dirty="0" err="1">
                <a:latin typeface="微软雅黑" panose="020B0703020204020201" charset="-122"/>
                <a:ea typeface="微软雅黑" panose="020B0703020204020201" charset="-122"/>
              </a:rPr>
              <a:t>Execl</a:t>
            </a:r>
            <a:endParaRPr lang="zh-CN" altLang="en-US" sz="8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5368291" y="2550707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初步转换</a:t>
            </a:r>
          </a:p>
        </p:txBody>
      </p:sp>
      <p:sp>
        <p:nvSpPr>
          <p:cNvPr id="102" name="标注: 上箭头 101"/>
          <p:cNvSpPr/>
          <p:nvPr/>
        </p:nvSpPr>
        <p:spPr>
          <a:xfrm>
            <a:off x="3952875" y="3123444"/>
            <a:ext cx="1004566" cy="390769"/>
          </a:xfrm>
          <a:prstGeom prst="up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大模型核心环节</a:t>
            </a:r>
          </a:p>
        </p:txBody>
      </p:sp>
      <p:sp>
        <p:nvSpPr>
          <p:cNvPr id="103" name="文本框 102"/>
          <p:cNvSpPr txBox="1"/>
          <p:nvPr/>
        </p:nvSpPr>
        <p:spPr>
          <a:xfrm>
            <a:off x="10480993" y="360700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判断为新单</a:t>
            </a:r>
          </a:p>
        </p:txBody>
      </p:sp>
      <p:sp>
        <p:nvSpPr>
          <p:cNvPr id="104" name="文本框 103"/>
          <p:cNvSpPr txBox="1"/>
          <p:nvPr/>
        </p:nvSpPr>
        <p:spPr>
          <a:xfrm>
            <a:off x="9851707" y="4420873"/>
            <a:ext cx="13131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如需开模，提供时间计划</a:t>
            </a:r>
          </a:p>
        </p:txBody>
      </p:sp>
      <p:sp>
        <p:nvSpPr>
          <p:cNvPr id="105" name="文本框 104"/>
          <p:cNvSpPr txBox="1"/>
          <p:nvPr/>
        </p:nvSpPr>
        <p:spPr>
          <a:xfrm>
            <a:off x="8270847" y="4099699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样品周期</a:t>
            </a:r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成本反馈</a:t>
            </a:r>
          </a:p>
        </p:txBody>
      </p:sp>
      <p:sp>
        <p:nvSpPr>
          <p:cNvPr id="109" name="文本框 108"/>
          <p:cNvSpPr txBox="1"/>
          <p:nvPr/>
        </p:nvSpPr>
        <p:spPr>
          <a:xfrm>
            <a:off x="8089708" y="4306803"/>
            <a:ext cx="1415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小样品生产，工厂提供首样</a:t>
            </a:r>
          </a:p>
        </p:txBody>
      </p:sp>
      <p:sp>
        <p:nvSpPr>
          <p:cNvPr id="110" name="流程图: 文档 109"/>
          <p:cNvSpPr/>
          <p:nvPr/>
        </p:nvSpPr>
        <p:spPr>
          <a:xfrm>
            <a:off x="2007868" y="4370477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样品验收报告</a:t>
            </a:r>
          </a:p>
        </p:txBody>
      </p:sp>
      <p:sp>
        <p:nvSpPr>
          <p:cNvPr id="111" name="文本框 110"/>
          <p:cNvSpPr txBox="1"/>
          <p:nvPr/>
        </p:nvSpPr>
        <p:spPr>
          <a:xfrm>
            <a:off x="1673363" y="4840929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客户签字或提出修改</a:t>
            </a:r>
          </a:p>
        </p:txBody>
      </p:sp>
      <p:sp>
        <p:nvSpPr>
          <p:cNvPr id="112" name="流程图: 文档 111"/>
          <p:cNvSpPr/>
          <p:nvPr/>
        </p:nvSpPr>
        <p:spPr>
          <a:xfrm>
            <a:off x="9075419" y="5201532"/>
            <a:ext cx="537210" cy="329083"/>
          </a:xfrm>
          <a:prstGeom prst="flowChartDocumen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大货生产订单</a:t>
            </a:r>
          </a:p>
        </p:txBody>
      </p:sp>
      <p:sp>
        <p:nvSpPr>
          <p:cNvPr id="113" name="文本框 112"/>
          <p:cNvSpPr txBox="1"/>
          <p:nvPr/>
        </p:nvSpPr>
        <p:spPr>
          <a:xfrm>
            <a:off x="8157050" y="532256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按确认样品生产</a:t>
            </a:r>
          </a:p>
        </p:txBody>
      </p:sp>
      <p:sp>
        <p:nvSpPr>
          <p:cNvPr id="114" name="文本框 113"/>
          <p:cNvSpPr txBox="1"/>
          <p:nvPr/>
        </p:nvSpPr>
        <p:spPr>
          <a:xfrm>
            <a:off x="10240942" y="5770770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交付大货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10087053" y="618815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可能需批次质检</a:t>
            </a:r>
          </a:p>
        </p:txBody>
      </p:sp>
      <p:sp>
        <p:nvSpPr>
          <p:cNvPr id="116" name="文本框 115"/>
          <p:cNvSpPr txBox="1"/>
          <p:nvPr/>
        </p:nvSpPr>
        <p:spPr>
          <a:xfrm>
            <a:off x="1150775" y="2688590"/>
            <a:ext cx="1904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拆解新需求条款，报价</a:t>
            </a:r>
            <a:r>
              <a:rPr lang="en-US" altLang="zh-CN" sz="800" b="1" dirty="0">
                <a:latin typeface="微软雅黑" panose="020B0703020204020201" charset="-122"/>
                <a:ea typeface="微软雅黑" panose="020B0703020204020201" charset="-122"/>
              </a:rPr>
              <a:t>+</a:t>
            </a:r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产品清单确认</a:t>
            </a:r>
          </a:p>
        </p:txBody>
      </p:sp>
      <p:sp>
        <p:nvSpPr>
          <p:cNvPr id="3" name="菱形 2"/>
          <p:cNvSpPr/>
          <p:nvPr/>
        </p:nvSpPr>
        <p:spPr>
          <a:xfrm>
            <a:off x="5326244" y="3328036"/>
            <a:ext cx="122301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业务评估</a:t>
            </a:r>
          </a:p>
        </p:txBody>
      </p:sp>
      <p:cxnSp>
        <p:nvCxnSpPr>
          <p:cNvPr id="14" name="连接符: 肘形 13"/>
          <p:cNvCxnSpPr>
            <a:stCxn id="38" idx="2"/>
            <a:endCxn id="26" idx="2"/>
          </p:cNvCxnSpPr>
          <p:nvPr/>
        </p:nvCxnSpPr>
        <p:spPr>
          <a:xfrm rot="16200000" flipH="1">
            <a:off x="6447009" y="3567284"/>
            <a:ext cx="1661950" cy="2680471"/>
          </a:xfrm>
          <a:prstGeom prst="bentConnector3">
            <a:avLst>
              <a:gd name="adj1" fmla="val 11375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537296" y="3193739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判断为新单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032999" y="368599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solidFill>
                  <a:schemeClr val="accent2">
                    <a:lumMod val="7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判断为调整翻单</a:t>
            </a:r>
          </a:p>
        </p:txBody>
      </p:sp>
      <p:sp>
        <p:nvSpPr>
          <p:cNvPr id="38" name="菱形 37"/>
          <p:cNvSpPr/>
          <p:nvPr/>
        </p:nvSpPr>
        <p:spPr>
          <a:xfrm>
            <a:off x="5326244" y="3847945"/>
            <a:ext cx="122301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业务评估</a:t>
            </a:r>
          </a:p>
        </p:txBody>
      </p:sp>
      <p:cxnSp>
        <p:nvCxnSpPr>
          <p:cNvPr id="41" name="直接箭头连接符 40"/>
          <p:cNvCxnSpPr>
            <a:stCxn id="3" idx="2"/>
            <a:endCxn id="38" idx="0"/>
          </p:cNvCxnSpPr>
          <p:nvPr/>
        </p:nvCxnSpPr>
        <p:spPr>
          <a:xfrm>
            <a:off x="5937749" y="3556636"/>
            <a:ext cx="0" cy="2913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5888276" y="453501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dirty="0">
                <a:solidFill>
                  <a:srgbClr val="C00000"/>
                </a:solidFill>
                <a:latin typeface="微软雅黑" panose="020B0703020204020201" charset="-122"/>
                <a:ea typeface="微软雅黑" panose="020B0703020204020201" charset="-122"/>
              </a:rPr>
              <a:t>判断为完全翻单</a:t>
            </a:r>
          </a:p>
        </p:txBody>
      </p:sp>
      <p:cxnSp>
        <p:nvCxnSpPr>
          <p:cNvPr id="47" name="连接符: 肘形 46"/>
          <p:cNvCxnSpPr>
            <a:stCxn id="38" idx="3"/>
            <a:endCxn id="22" idx="0"/>
          </p:cNvCxnSpPr>
          <p:nvPr/>
        </p:nvCxnSpPr>
        <p:spPr>
          <a:xfrm>
            <a:off x="6549254" y="3962245"/>
            <a:ext cx="3874271" cy="240185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菱形 52"/>
          <p:cNvSpPr/>
          <p:nvPr/>
        </p:nvSpPr>
        <p:spPr>
          <a:xfrm>
            <a:off x="1031528" y="3850157"/>
            <a:ext cx="1203960" cy="228600"/>
          </a:xfrm>
          <a:prstGeom prst="diamond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b="1" dirty="0">
                <a:latin typeface="微软雅黑" panose="020B0703020204020201" charset="-122"/>
                <a:ea typeface="微软雅黑" panose="020B0703020204020201" charset="-122"/>
              </a:rPr>
              <a:t>确认工艺</a:t>
            </a:r>
          </a:p>
        </p:txBody>
      </p:sp>
      <p:cxnSp>
        <p:nvCxnSpPr>
          <p:cNvPr id="60" name="直接箭头连接符 59"/>
          <p:cNvCxnSpPr>
            <a:stCxn id="53" idx="3"/>
            <a:endCxn id="38" idx="1"/>
          </p:cNvCxnSpPr>
          <p:nvPr/>
        </p:nvCxnSpPr>
        <p:spPr>
          <a:xfrm flipV="1">
            <a:off x="2235488" y="3962245"/>
            <a:ext cx="3090756" cy="221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业务痛点分析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834390" y="1536702"/>
            <a:ext cx="4030980" cy="43967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860472" y="1536701"/>
            <a:ext cx="5946775" cy="173545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158722" y="16512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703020204020201" charset="-122"/>
                <a:ea typeface="微软雅黑" panose="020B0703020204020201" charset="-122"/>
              </a:rPr>
              <a:t>业务痛点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916351" y="1598060"/>
            <a:ext cx="5833745" cy="16127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200" b="1" dirty="0">
                <a:latin typeface="微软雅黑" panose="020B0703020204020201" charset="-122"/>
                <a:ea typeface="微软雅黑" panose="020B0703020204020201" charset="-122"/>
              </a:rPr>
              <a:t>核心技术问题</a:t>
            </a:r>
            <a:r>
              <a:rPr lang="en-US" altLang="zh-CN" sz="1200" b="1" dirty="0">
                <a:latin typeface="微软雅黑" panose="020B0703020204020201" charset="-122"/>
                <a:ea typeface="微软雅黑" panose="020B0703020204020201" charset="-122"/>
              </a:rPr>
              <a:t>1:</a:t>
            </a:r>
          </a:p>
          <a:p>
            <a:pPr algn="l"/>
            <a:endParaRPr lang="en-US" altLang="zh-CN" sz="1200" dirty="0">
              <a:latin typeface="微软雅黑" panose="020B0703020204020201" charset="-122"/>
              <a:ea typeface="微软雅黑" panose="020B0703020204020201" charset="-122"/>
            </a:endParaRP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非结构化数据处理：如何实现多模态（文本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图像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视频）数据的统一特征提取与表征学习？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数据异构性挑战：设计怎样的跨域适配架构来解决不同数据源（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PDF/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扫描件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数据库等）的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schema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差异？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如何向量化处理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，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弹性搜索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、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召回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、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粗排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、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精排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如何通过大模型能力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+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业务规则引擎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+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人工核验保证结果准确率</a:t>
            </a:r>
          </a:p>
          <a:p>
            <a:endParaRPr lang="en-US" altLang="zh-CN" sz="1200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15" name="箭头: 右 14"/>
          <p:cNvSpPr/>
          <p:nvPr/>
        </p:nvSpPr>
        <p:spPr>
          <a:xfrm>
            <a:off x="5031133" y="2174238"/>
            <a:ext cx="662940" cy="46037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34390" y="1016634"/>
            <a:ext cx="107753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业务流程中合同转订单存在步骤多、周期长、理解偏差、知识难沉淀等痛点，对应拆解出非结构化数据处理、多级分类体系构建等核心技术问题 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88047" y="2301798"/>
            <a:ext cx="392366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400">
                <a:latin typeface="微软雅黑" panose="020B0703020204020201" charset="-122"/>
                <a:ea typeface="微软雅黑" panose="020B0703020204020201" charset="-122"/>
              </a:rPr>
              <a:t>合同到订单转化步骤过多，会占用业务人员大量时间去沟通和对接</a:t>
            </a:r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400">
                <a:latin typeface="微软雅黑" panose="020B0703020204020201" charset="-122"/>
                <a:ea typeface="微软雅黑" panose="020B0703020204020201" charset="-122"/>
              </a:rPr>
              <a:t>合同到订单转化的周期较长，无法做到实时下单，通常需要</a:t>
            </a:r>
            <a:r>
              <a:rPr lang="en-US" altLang="zh-CN" sz="1400">
                <a:latin typeface="微软雅黑" panose="020B0703020204020201" charset="-122"/>
                <a:ea typeface="微软雅黑" panose="020B0703020204020201" charset="-122"/>
              </a:rPr>
              <a:t>2-3</a:t>
            </a:r>
            <a:r>
              <a:rPr lang="zh-CN" altLang="en-US" sz="1400">
                <a:latin typeface="微软雅黑" panose="020B0703020204020201" charset="-122"/>
                <a:ea typeface="微软雅黑" panose="020B0703020204020201" charset="-122"/>
              </a:rPr>
              <a:t>天</a:t>
            </a:r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400">
                <a:latin typeface="微软雅黑" panose="020B0703020204020201" charset="-122"/>
                <a:ea typeface="微软雅黑" panose="020B0703020204020201" charset="-122"/>
              </a:rPr>
              <a:t>不同业务人员对订单的理解和转化会存在偏差，影响对订单关键字段识别的准确率</a:t>
            </a:r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400">
                <a:latin typeface="微软雅黑" panose="020B0703020204020201" charset="-122"/>
                <a:ea typeface="微软雅黑" panose="020B0703020204020201" charset="-122"/>
              </a:rPr>
              <a:t>专业的经验、规则、知识目前还无法沉淀到企业内作为数据资产进行利用，更多的还需要人工经验去判断</a:t>
            </a:r>
            <a:endParaRPr lang="en-US" altLang="zh-CN" sz="1400">
              <a:latin typeface="微软雅黑" panose="020B0703020204020201" charset="-122"/>
              <a:ea typeface="微软雅黑" panose="020B0703020204020201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zh-CN" altLang="en-US" sz="1000" dirty="0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zh-CN" altLang="en-US" sz="1000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59837" y="3732530"/>
            <a:ext cx="5946775" cy="22009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936672" y="3937954"/>
            <a:ext cx="5833745" cy="1652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200" b="1" dirty="0">
                <a:latin typeface="微软雅黑" panose="020B0703020204020201" charset="-122"/>
                <a:ea typeface="微软雅黑" panose="020B0703020204020201" charset="-122"/>
              </a:rPr>
              <a:t>核心技术问题</a:t>
            </a:r>
            <a:r>
              <a:rPr lang="en-US" altLang="zh-CN" sz="1200" b="1" dirty="0">
                <a:latin typeface="微软雅黑" panose="020B0703020204020201" charset="-122"/>
                <a:ea typeface="微软雅黑" panose="020B0703020204020201" charset="-122"/>
              </a:rPr>
              <a:t>2:</a:t>
            </a:r>
          </a:p>
          <a:p>
            <a:pPr algn="l"/>
            <a:endParaRPr lang="en-US" altLang="zh-CN" sz="1200" dirty="0">
              <a:latin typeface="微软雅黑" panose="020B0703020204020201" charset="-122"/>
              <a:ea typeface="微软雅黑" panose="020B0703020204020201" charset="-122"/>
            </a:endParaRP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多级分类体系构建：如何设计高效可扩展的层次化分类架构，实现产品库（品类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型号</a:t>
            </a:r>
            <a:r>
              <a:rPr lang="en-US" altLang="zh-CN" sz="1200" dirty="0"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规格）与采购渠道的动态关联？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标签动态扩展：如何支持业务场景下标签维度的灵活扩展与实时更新，同时保证数据一致性和查询效率？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zh-CN" altLang="en-US" sz="1200" dirty="0">
                <a:latin typeface="微软雅黑" panose="020B0703020204020201" charset="-122"/>
                <a:ea typeface="微软雅黑" panose="020B0703020204020201" charset="-122"/>
              </a:rPr>
              <a:t>知识库实时性：如何平衡结构化知识库的构建效率与业务需求的低延迟响应，确保数据及时可用？</a:t>
            </a: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6C6A5A24-23B6-1B78-4E68-6B6F997A5C88}"/>
              </a:ext>
            </a:extLst>
          </p:cNvPr>
          <p:cNvSpPr/>
          <p:nvPr/>
        </p:nvSpPr>
        <p:spPr>
          <a:xfrm>
            <a:off x="5031133" y="4533934"/>
            <a:ext cx="662940" cy="46037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mponentBackground1"/>
          <p:cNvSpPr/>
          <p:nvPr/>
        </p:nvSpPr>
        <p:spPr>
          <a:xfrm>
            <a:off x="6941839" y="1437259"/>
            <a:ext cx="4799057" cy="4591685"/>
          </a:xfrm>
          <a:prstGeom prst="roundRect">
            <a:avLst>
              <a:gd name="adj" fmla="val 3195"/>
            </a:avLst>
          </a:prstGeom>
          <a:noFill/>
          <a:ln w="635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703020204020201" charset="-122"/>
              <a:ea typeface="微软雅黑" panose="020B0703020204020201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630936" y="7937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总体方案架构设计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120229" y="3743747"/>
            <a:ext cx="4196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703020204020201" charset="-122"/>
                <a:ea typeface="微软雅黑" panose="020B0703020204020201" charset="-122"/>
              </a:rPr>
              <a:t>示例</a:t>
            </a:r>
            <a:endParaRPr lang="en-US" altLang="zh-CN" sz="1200" b="1" dirty="0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200" b="1" dirty="0">
              <a:solidFill>
                <a:schemeClr val="accent1">
                  <a:lumMod val="7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  (1. White face towel, 33*33cm, </a:t>
            </a:r>
            <a:r>
              <a:rPr lang="en-US" altLang="zh-CN" sz="1200" b="1" dirty="0" err="1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Material:Ring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 Spun Combed Cotton Pile All Over Terry with Decorative Hem Weight: 1.75 </a:t>
            </a:r>
            <a:r>
              <a:rPr lang="en-US" altLang="zh-CN" sz="1200" b="1" dirty="0" err="1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lbs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/</a:t>
            </a:r>
            <a:r>
              <a:rPr lang="en-US" altLang="zh-CN" sz="1200" b="1" dirty="0" err="1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dz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 605gsm, </a:t>
            </a:r>
          </a:p>
          <a:p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1. 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白色缎条面巾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, 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白色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, 16S 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平螺缎边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, 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除大边和小边外，其他部分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100%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棉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, 66g, 33*33, 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洗涤尺寸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, 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三针五线，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ADM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工艺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, JW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万豪工艺，参考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193G4021,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浴巾除尺寸克重外其余不变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)</a:t>
            </a:r>
            <a:endParaRPr lang="zh-CN" altLang="en-US" sz="10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10663" y="1797105"/>
            <a:ext cx="41998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703020204020201" charset="-122"/>
                <a:ea typeface="微软雅黑" panose="020B0703020204020201" charset="-122"/>
              </a:rPr>
              <a:t>方案优势</a:t>
            </a:r>
            <a:endParaRPr lang="en-US" altLang="zh-CN" sz="1600" b="1" dirty="0">
              <a:latin typeface="微软雅黑" panose="020B0703020204020201" charset="-122"/>
              <a:ea typeface="微软雅黑" panose="020B0703020204020201" charset="-122"/>
            </a:endParaRPr>
          </a:p>
          <a:p>
            <a:endParaRPr lang="en-US" altLang="zh-CN" sz="1600" b="1" dirty="0"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1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、项目成本低：快速搭建知识库和业务函数</a:t>
            </a:r>
            <a:r>
              <a:rPr lang="en-US" altLang="zh-CN" sz="1200" b="1" dirty="0" err="1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api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调用</a:t>
            </a:r>
            <a:endParaRPr lang="en-US" altLang="zh-CN" sz="1200" b="1" dirty="0">
              <a:solidFill>
                <a:srgbClr val="0070C0"/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2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、落地周期快：通常需要</a:t>
            </a:r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1-3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个月</a:t>
            </a:r>
            <a:endParaRPr lang="en-US" altLang="zh-CN" sz="1200" b="1" dirty="0">
              <a:solidFill>
                <a:srgbClr val="0070C0"/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r>
              <a:rPr lang="en-US" altLang="zh-CN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3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703020204020201" charset="-122"/>
                <a:ea typeface="微软雅黑" panose="020B0703020204020201" charset="-122"/>
              </a:rPr>
              <a:t>、企业知识沉淀：可以把业务多年的经验沉淀成企业自己的行业知识库</a:t>
            </a:r>
          </a:p>
          <a:p>
            <a:endParaRPr lang="zh-CN" altLang="en-US" sz="1000" b="1" dirty="0">
              <a:latin typeface="微软雅黑" panose="020B0703020204020201" charset="-122"/>
              <a:ea typeface="微软雅黑" panose="020B07030202040202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" y="1437259"/>
            <a:ext cx="5432290" cy="473247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08342" y="728322"/>
            <a:ext cx="10775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总体上是低投入架构，含数据、应用层，人工判翻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新单，翻单调知识模板、新单借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ChatGPT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推理，最终人工生成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ERP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订单；优势为成本低、落地快、能沉淀知识，劣势是短期依赖人工、场景规模化受限 。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41F83-A433-00D0-25A0-A5703C74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48FF192-02A3-2BD2-5D79-B4212A47E3D0}"/>
              </a:ext>
            </a:extLst>
          </p:cNvPr>
          <p:cNvSpPr/>
          <p:nvPr/>
        </p:nvSpPr>
        <p:spPr>
          <a:xfrm>
            <a:off x="6199629" y="1589985"/>
            <a:ext cx="5660134" cy="1167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8D1BB27-484F-EE4D-9595-D92B27ADDBE2}"/>
              </a:ext>
            </a:extLst>
          </p:cNvPr>
          <p:cNvSpPr txBox="1"/>
          <p:nvPr/>
        </p:nvSpPr>
        <p:spPr>
          <a:xfrm>
            <a:off x="6348030" y="1572207"/>
            <a:ext cx="5261675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None/>
            </a:pPr>
            <a:r>
              <a:rPr lang="zh-CN" altLang="en-US" sz="12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关键技术选型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知识库：</a:t>
            </a:r>
            <a:r>
              <a:rPr lang="en-US" altLang="zh-CN" sz="1200" b="0" i="0" dirty="0" err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ragflow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最优知识库（存储历史订单模板，支持语义搜索）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Agent 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工具：</a:t>
            </a:r>
            <a:r>
              <a:rPr lang="en-US" altLang="zh-CN" sz="1200" b="0" i="0" dirty="0" err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dify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+ 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智核 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预设 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Prompt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（新单推理建议）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自动化：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Python 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脚本（合同字段正则匹配 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+ ERP 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数据对接）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5E4344-06D1-C747-DDFA-7BDFAA275FE2}"/>
              </a:ext>
            </a:extLst>
          </p:cNvPr>
          <p:cNvSpPr/>
          <p:nvPr/>
        </p:nvSpPr>
        <p:spPr>
          <a:xfrm>
            <a:off x="473704" y="1589985"/>
            <a:ext cx="5607102" cy="26011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FF240A6-2E2F-39FD-AD3A-209E304E6DEA}"/>
              </a:ext>
            </a:extLst>
          </p:cNvPr>
          <p:cNvSpPr txBox="1"/>
          <p:nvPr/>
        </p:nvSpPr>
        <p:spPr>
          <a:xfrm>
            <a:off x="473704" y="1607189"/>
            <a:ext cx="5111859" cy="2552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None/>
            </a:pPr>
            <a:r>
              <a:rPr lang="zh-CN" altLang="en-US" sz="12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功能模块详解</a:t>
            </a:r>
          </a:p>
          <a:p>
            <a:pPr marL="228600" indent="-228600" algn="l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合同预处理模块</a:t>
            </a:r>
          </a:p>
          <a:p>
            <a:pPr algn="l">
              <a:lnSpc>
                <a:spcPct val="150000"/>
              </a:lnSpc>
            </a:pP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功能：强大的</a:t>
            </a:r>
            <a:r>
              <a:rPr lang="en-US" altLang="zh-CN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OCR</a:t>
            </a: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开源工具</a:t>
            </a:r>
            <a:r>
              <a:rPr lang="en-US" altLang="zh-CN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关键词提取（正则匹配）</a:t>
            </a:r>
          </a:p>
          <a:p>
            <a:pPr algn="l">
              <a:lnSpc>
                <a:spcPct val="150000"/>
              </a:lnSpc>
            </a:pP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预期效果：覆盖 </a:t>
            </a:r>
            <a:r>
              <a:rPr lang="en-US" altLang="zh-CN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80% </a:t>
            </a: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标准化合同字段</a:t>
            </a:r>
          </a:p>
          <a:p>
            <a:pPr marL="228600" indent="-228600" algn="l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人工 </a:t>
            </a:r>
            <a:r>
              <a:rPr lang="en-US" altLang="zh-CN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 Agent </a:t>
            </a: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协作模块</a:t>
            </a:r>
          </a:p>
          <a:p>
            <a:pPr algn="l">
              <a:lnSpc>
                <a:spcPct val="150000"/>
              </a:lnSpc>
            </a:pP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翻单处理：业务员通过知识库搜索相似订单，手动调整后提交</a:t>
            </a:r>
          </a:p>
          <a:p>
            <a:pPr algn="l">
              <a:lnSpc>
                <a:spcPct val="150000"/>
              </a:lnSpc>
            </a:pP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新单处理：人工输入合同关键信息→</a:t>
            </a:r>
            <a:r>
              <a:rPr lang="en-US" altLang="zh-CN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LLM</a:t>
            </a: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大语言模型→人工修正</a:t>
            </a:r>
          </a:p>
          <a:p>
            <a:pPr marL="228600" indent="-228600" algn="l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ERP </a:t>
            </a: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对接模块</a:t>
            </a:r>
          </a:p>
          <a:p>
            <a:pPr algn="l">
              <a:lnSpc>
                <a:spcPct val="150000"/>
              </a:lnSpc>
            </a:pPr>
            <a:r>
              <a:rPr lang="zh-CN" altLang="en-US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功能：半自动化：人工确认后，脚本批量导入 </a:t>
            </a:r>
            <a:r>
              <a:rPr lang="en-US" altLang="zh-CN" sz="1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endParaRPr lang="zh-CN" altLang="en-US" sz="120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85C7403-4579-230F-6B18-295919A4F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657233"/>
              </p:ext>
            </p:extLst>
          </p:nvPr>
        </p:nvGraphicFramePr>
        <p:xfrm>
          <a:off x="6199629" y="2864887"/>
          <a:ext cx="5660135" cy="31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8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4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418">
                <a:tc>
                  <a:txBody>
                    <a:bodyPr/>
                    <a:lstStyle/>
                    <a:p>
                      <a:r>
                        <a:rPr lang="zh-CN" altLang="en-US" sz="10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成本项目</a:t>
                      </a: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0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0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预估费用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02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知识库搭建</a:t>
                      </a:r>
                    </a:p>
                  </a:txBody>
                  <a:tcPr marL="1905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数据向量化存储</a:t>
                      </a:r>
                      <a:r>
                        <a:rPr lang="en-US" altLang="zh-CN" sz="1000" b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</a:t>
                      </a:r>
                      <a:r>
                        <a:rPr lang="zh-CN" altLang="en-US" sz="1000" b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沉淀行业经验</a:t>
                      </a:r>
                      <a:endParaRPr lang="zh-CN" altLang="en-US" sz="1000" b="1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¥25,0000</a:t>
                      </a:r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（一次性）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53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文件解析</a:t>
                      </a:r>
                    </a:p>
                  </a:txBody>
                  <a:tcPr marL="1905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文件自动化解析、多知识库联动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OCR+NLP</a:t>
                      </a:r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字段提取模块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¥200,000</a:t>
                      </a:r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（一次性）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04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中英文翻译</a:t>
                      </a:r>
                    </a:p>
                  </a:txBody>
                  <a:tcPr marL="1905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英文转中文插件开发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hlinkClick r:id="rId3"/>
                        </a:rPr>
                        <a:t>https://ai.baidu.com/ai-doc/MT/ykqq95r2y</a:t>
                      </a:r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（按百度官网调用量实际收费）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02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系统对接</a:t>
                      </a:r>
                    </a:p>
                  </a:txBody>
                  <a:tcPr marL="1905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接口协议适配、单点登录开发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b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¥50,000</a:t>
                      </a:r>
                      <a:r>
                        <a:rPr lang="zh-CN" altLang="en-US" sz="1000" b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（一次性）</a:t>
                      </a:r>
                      <a:endParaRPr lang="zh-CN" altLang="en-US" sz="1000" b="1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53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测试部署</a:t>
                      </a:r>
                    </a:p>
                  </a:txBody>
                  <a:tcPr marL="1905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压力测试（高并发）、安全渗透测试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¥100,000</a:t>
                      </a:r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（一次性）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53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DS</a:t>
                      </a:r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一体机</a:t>
                      </a:r>
                    </a:p>
                  </a:txBody>
                  <a:tcPr marL="1905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软件：</a:t>
                      </a: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DeepSeek-R1-Distill-Llama-70B</a:t>
                      </a:r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¥270,000</a:t>
                      </a:r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一次性）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763276"/>
                  </a:ext>
                </a:extLst>
              </a:tr>
              <a:tr h="293022">
                <a:tc gridSpan="3">
                  <a:txBody>
                    <a:bodyPr/>
                    <a:lstStyle/>
                    <a:p>
                      <a:pPr algn="r"/>
                      <a:r>
                        <a:rPr lang="zh-CN" altLang="en-US" sz="1000" b="1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总投入约为</a:t>
                      </a:r>
                      <a:r>
                        <a:rPr lang="en-US" altLang="zh-CN" sz="1000" b="1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87</a:t>
                      </a:r>
                      <a:r>
                        <a:rPr lang="zh-CN" altLang="en-US" sz="1000" b="1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000" b="1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+OCR</a:t>
                      </a:r>
                      <a:r>
                        <a:rPr lang="zh-CN" altLang="en-US" sz="1000" b="1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实际调用费用</a:t>
                      </a:r>
                    </a:p>
                  </a:txBody>
                  <a:tcPr marL="190500" marR="9525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sz="10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0" marR="9525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sz="10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0" marR="95250" marT="76200" marB="76200" anchor="ctr">
                    <a:lnL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845421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BED5DC76-DB2F-F498-88F5-8CAF562A909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方案说明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3F08610-3E0B-0E39-A5F6-750873E22EF1}"/>
              </a:ext>
            </a:extLst>
          </p:cNvPr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5E2E7EA-C843-648C-E386-8858C2CFF48C}"/>
              </a:ext>
            </a:extLst>
          </p:cNvPr>
          <p:cNvSpPr txBox="1"/>
          <p:nvPr/>
        </p:nvSpPr>
        <p:spPr>
          <a:xfrm>
            <a:off x="716915" y="1047110"/>
            <a:ext cx="10775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含合同预处理（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OCR + 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关键词提取，覆盖 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80% 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标准字段 ）、人工 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Agent 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协作（翻单调知识模板，新单人工 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LLM 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修正 ）、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ERP 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对接（人工确认后脚本导入 ）功能；选 </a:t>
            </a:r>
            <a:r>
              <a:rPr lang="en-US" altLang="zh-CN" sz="1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ragflow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知识库、</a:t>
            </a:r>
            <a:r>
              <a:rPr lang="en-US" altLang="zh-CN" sz="1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dify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+ 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智核等技术；成本涉知识库搭建等多项，有对应费用 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9A99D2D-719E-689C-89A1-B82C3121E3CD}"/>
              </a:ext>
            </a:extLst>
          </p:cNvPr>
          <p:cNvSpPr/>
          <p:nvPr/>
        </p:nvSpPr>
        <p:spPr>
          <a:xfrm>
            <a:off x="473703" y="4281055"/>
            <a:ext cx="5607101" cy="1723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5CA275E-C826-7473-B2B6-DE832B3F3135}"/>
              </a:ext>
            </a:extLst>
          </p:cNvPr>
          <p:cNvSpPr txBox="1"/>
          <p:nvPr/>
        </p:nvSpPr>
        <p:spPr>
          <a:xfrm>
            <a:off x="473703" y="4264745"/>
            <a:ext cx="14721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65B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YaHei Bold" panose="020B0703020204020201" charset="-122"/>
                <a:sym typeface="+mn-ea"/>
              </a:rPr>
              <a:t>OCR</a:t>
            </a:r>
            <a:r>
              <a:rPr lang="zh-CN" altLang="en-US" sz="1200" b="1" dirty="0">
                <a:solidFill>
                  <a:srgbClr val="0065B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YaHei Bold" panose="020B0703020204020201" charset="-122"/>
                <a:sym typeface="+mn-ea"/>
              </a:rPr>
              <a:t>调用收费补充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BF7C61B-06CC-308B-2D72-825045C73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472" y="4356445"/>
            <a:ext cx="1787436" cy="157249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A88D154-2812-4405-3355-18FF25FC47CF}"/>
              </a:ext>
            </a:extLst>
          </p:cNvPr>
          <p:cNvSpPr txBox="1"/>
          <p:nvPr/>
        </p:nvSpPr>
        <p:spPr>
          <a:xfrm>
            <a:off x="428734" y="4442262"/>
            <a:ext cx="17179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在控制台 </a:t>
            </a:r>
            <a:r>
              <a:rPr lang="en-US" altLang="zh-CN" sz="1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1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免费资源领取页可领取免费测试资源。未实名认证用户无免费测试调用量，个人认证可领取 </a:t>
            </a:r>
            <a:r>
              <a:rPr lang="en-US" altLang="zh-CN" sz="1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500 </a:t>
            </a:r>
            <a:r>
              <a:rPr lang="zh-CN" altLang="en-US" sz="1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万字符，企业认证可领取 </a:t>
            </a:r>
            <a:r>
              <a:rPr lang="en-US" altLang="zh-CN" sz="1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1000 </a:t>
            </a:r>
            <a:r>
              <a:rPr lang="zh-CN" altLang="en-US" sz="1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万字符。免费测试资源用尽后开始计费，价格如下，您可开通按调用量后付费或者预购单价更低的字符包进行抵扣。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7E28A4E-0E34-F00C-C945-D3D2C5B6809E}"/>
              </a:ext>
            </a:extLst>
          </p:cNvPr>
          <p:cNvSpPr txBox="1"/>
          <p:nvPr/>
        </p:nvSpPr>
        <p:spPr>
          <a:xfrm>
            <a:off x="2215502" y="4403244"/>
            <a:ext cx="183807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00" b="0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字符包购买后 </a:t>
            </a:r>
            <a:r>
              <a:rPr lang="en-US" altLang="zh-CN" dirty="0"/>
              <a:t>365 </a:t>
            </a:r>
            <a:r>
              <a:rPr lang="zh-CN" altLang="en-US" dirty="0"/>
              <a:t>天内有效，有效期内产生计费调用量优先抵扣字符包额度，抵扣完毕后自动转为按量后付费方式，超出有效期未抵扣额度自动失效，无法继续使用，请根据实际业务需求酌情购买。</a:t>
            </a:r>
          </a:p>
          <a:p>
            <a:r>
              <a:rPr lang="zh-CN" altLang="en-US" dirty="0"/>
              <a:t>购买字符包后，个人和企业认证用户 </a:t>
            </a:r>
            <a:r>
              <a:rPr lang="en-US" altLang="zh-CN" dirty="0"/>
              <a:t>QPS </a:t>
            </a:r>
            <a:r>
              <a:rPr lang="zh-CN" altLang="en-US" dirty="0"/>
              <a:t>限制均为 </a:t>
            </a:r>
            <a:r>
              <a:rPr lang="en-US" altLang="zh-CN" dirty="0"/>
              <a:t>100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03717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关键技术攻关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ïṡlîḑe"/>
          <p:cNvCxnSpPr/>
          <p:nvPr/>
        </p:nvCxnSpPr>
        <p:spPr>
          <a:xfrm>
            <a:off x="1020217" y="1702743"/>
            <a:ext cx="0" cy="3730317"/>
          </a:xfrm>
          <a:prstGeom prst="line">
            <a:avLst/>
          </a:prstGeom>
          <a:ln w="12700" cap="rnd">
            <a:solidFill>
              <a:schemeClr val="tx2">
                <a:alpha val="50000"/>
              </a:schemeClr>
            </a:solidFill>
            <a:round/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834390" y="1661929"/>
            <a:ext cx="10775312" cy="855719"/>
            <a:chOff x="2975153" y="2362969"/>
            <a:chExt cx="10775312" cy="855719"/>
          </a:xfrm>
        </p:grpSpPr>
        <p:sp>
          <p:nvSpPr>
            <p:cNvPr id="6" name="Number1"/>
            <p:cNvSpPr/>
            <p:nvPr/>
          </p:nvSpPr>
          <p:spPr>
            <a:xfrm>
              <a:off x="2975153" y="2362969"/>
              <a:ext cx="365379" cy="365379"/>
            </a:xfrm>
            <a:prstGeom prst="ellipse">
              <a:avLst/>
            </a:prstGeom>
            <a:solidFill>
              <a:srgbClr val="0070C0"/>
            </a:solidFill>
            <a:ln w="158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1100" b="1">
                  <a:solidFill>
                    <a:srgbClr val="FFFFFF"/>
                  </a:solidFill>
                  <a:latin typeface="微软雅黑" panose="020B0703020204020201" charset="-122"/>
                  <a:ea typeface="微软雅黑" panose="020B0703020204020201" charset="-122"/>
                </a:rPr>
                <a:t>1</a:t>
              </a:r>
              <a:endParaRPr lang="zh-CN" altLang="en-US" sz="1100" b="1" dirty="0">
                <a:solidFill>
                  <a:srgbClr val="FFFFFF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  <p:sp>
          <p:nvSpPr>
            <p:cNvPr id="7" name="Bullet1"/>
            <p:cNvSpPr txBox="1"/>
            <p:nvPr/>
          </p:nvSpPr>
          <p:spPr>
            <a:xfrm>
              <a:off x="3535425" y="2366979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关键技术点</a:t>
              </a:r>
              <a:r>
                <a:rPr lang="en-US" altLang="zh-CN" b="1">
                  <a:latin typeface="微软雅黑" panose="020B0703020204020201" charset="-122"/>
                  <a:ea typeface="微软雅黑" panose="020B0703020204020201" charset="-122"/>
                </a:rPr>
                <a:t>1 </a:t>
              </a:r>
              <a:r>
                <a:rPr lang="zh-CN" altLang="en-US" b="1">
                  <a:latin typeface="微软雅黑" panose="020B0703020204020201" charset="-122"/>
                  <a:ea typeface="微软雅黑" panose="020B0703020204020201" charset="-122"/>
                </a:rPr>
                <a:t>强大</a:t>
              </a:r>
              <a:r>
                <a:rPr lang="en-US" altLang="zh-CN" b="1">
                  <a:latin typeface="微软雅黑" panose="020B0703020204020201" charset="-122"/>
                  <a:ea typeface="微软雅黑" panose="020B0703020204020201" charset="-122"/>
                </a:rPr>
                <a:t>ocr</a:t>
              </a:r>
              <a:r>
                <a:rPr lang="zh-CN" altLang="en-US" b="1">
                  <a:latin typeface="微软雅黑" panose="020B0703020204020201" charset="-122"/>
                  <a:ea typeface="微软雅黑" panose="020B0703020204020201" charset="-122"/>
                </a:rPr>
                <a:t>多模态</a:t>
              </a:r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处理能力</a:t>
              </a:r>
            </a:p>
          </p:txBody>
        </p:sp>
        <p:sp>
          <p:nvSpPr>
            <p:cNvPr id="8" name="Text1"/>
            <p:cNvSpPr txBox="1"/>
            <p:nvPr/>
          </p:nvSpPr>
          <p:spPr>
            <a:xfrm>
              <a:off x="3535425" y="2732362"/>
              <a:ext cx="10215040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需要针对海量非结构化、多源异构、质量参差的文本</a:t>
              </a:r>
              <a:r>
                <a:rPr lang="en-US" altLang="zh-CN" sz="120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>
                  <a:latin typeface="微软雅黑" panose="020B0703020204020201" charset="-122"/>
                  <a:ea typeface="微软雅黑" panose="020B0703020204020201" charset="-122"/>
                </a:rPr>
                <a:t>图像</a:t>
              </a:r>
              <a:r>
                <a:rPr lang="en-US" altLang="zh-CN" sz="120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>
                  <a:latin typeface="微软雅黑" panose="020B0703020204020201" charset="-122"/>
                  <a:ea typeface="微软雅黑" panose="020B0703020204020201" charset="-122"/>
                </a:rPr>
                <a:t>视频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数据，多语言</a:t>
              </a:r>
              <a:r>
                <a:rPr lang="en-US" altLang="zh-CN" sz="1200">
                  <a:latin typeface="微软雅黑" panose="020B0703020204020201" charset="-122"/>
                  <a:ea typeface="微软雅黑" panose="020B0703020204020201" charset="-122"/>
                </a:rPr>
                <a:t>、</a:t>
              </a:r>
              <a:r>
                <a:rPr lang="zh-CN" altLang="en-US" sz="1200">
                  <a:latin typeface="微软雅黑" panose="020B0703020204020201" charset="-122"/>
                  <a:ea typeface="微软雅黑" panose="020B0703020204020201" charset="-122"/>
                </a:rPr>
                <a:t>采用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智能文档解析技术，结合规则引擎，实现数据清洗、结构化转换与标准化输出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34390" y="2582998"/>
            <a:ext cx="10775311" cy="851710"/>
            <a:chOff x="2975153" y="3284038"/>
            <a:chExt cx="10775311" cy="851710"/>
          </a:xfrm>
        </p:grpSpPr>
        <p:sp>
          <p:nvSpPr>
            <p:cNvPr id="10" name="Number2"/>
            <p:cNvSpPr/>
            <p:nvPr/>
          </p:nvSpPr>
          <p:spPr>
            <a:xfrm>
              <a:off x="2975153" y="3284038"/>
              <a:ext cx="365379" cy="365379"/>
            </a:xfrm>
            <a:prstGeom prst="ellipse">
              <a:avLst/>
            </a:prstGeom>
            <a:solidFill>
              <a:srgbClr val="0070C0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1100" b="1" dirty="0">
                  <a:solidFill>
                    <a:srgbClr val="FFFFFF"/>
                  </a:solidFill>
                  <a:latin typeface="微软雅黑" panose="020B0703020204020201" charset="-122"/>
                  <a:ea typeface="微软雅黑" panose="020B0703020204020201" charset="-122"/>
                </a:rPr>
                <a:t>2</a:t>
              </a:r>
              <a:endParaRPr lang="zh-CN" altLang="en-US" sz="1100" b="1" dirty="0">
                <a:solidFill>
                  <a:srgbClr val="FFFFFF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  <p:sp>
          <p:nvSpPr>
            <p:cNvPr id="11" name="Bullet2"/>
            <p:cNvSpPr txBox="1"/>
            <p:nvPr/>
          </p:nvSpPr>
          <p:spPr>
            <a:xfrm>
              <a:off x="3535425" y="3284039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关键技术点</a:t>
              </a:r>
              <a:r>
                <a:rPr lang="en-US" altLang="zh-CN" b="1" dirty="0">
                  <a:latin typeface="微软雅黑" panose="020B0703020204020201" charset="-122"/>
                  <a:ea typeface="微软雅黑" panose="020B0703020204020201" charset="-122"/>
                </a:rPr>
                <a:t>2 </a:t>
              </a:r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实体属性抽取能力</a:t>
              </a:r>
            </a:p>
          </p:txBody>
        </p:sp>
        <p:sp>
          <p:nvSpPr>
            <p:cNvPr id="12" name="Text2"/>
            <p:cNvSpPr txBox="1"/>
            <p:nvPr/>
          </p:nvSpPr>
          <p:spPr>
            <a:xfrm>
              <a:off x="3535425" y="3649422"/>
              <a:ext cx="10215039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对产品描述不规范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、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分隔符不一致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、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属性没有标准化进行精准对子项抽取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，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支持多格式非结构化数据的实体属性智能抽取，自动识别不规范描述、异构分隔符，通过可配置业务规则实现子项精准提取与标准化输出，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34390" y="3500110"/>
            <a:ext cx="10775308" cy="851709"/>
            <a:chOff x="2975153" y="4201150"/>
            <a:chExt cx="10775308" cy="851709"/>
          </a:xfrm>
        </p:grpSpPr>
        <p:sp>
          <p:nvSpPr>
            <p:cNvPr id="14" name="Number3"/>
            <p:cNvSpPr/>
            <p:nvPr/>
          </p:nvSpPr>
          <p:spPr>
            <a:xfrm>
              <a:off x="2975153" y="4205107"/>
              <a:ext cx="365379" cy="365379"/>
            </a:xfrm>
            <a:prstGeom prst="ellipse">
              <a:avLst/>
            </a:prstGeom>
            <a:solidFill>
              <a:srgbClr val="0070C0"/>
            </a:solidFill>
            <a:ln w="158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1100" b="1" dirty="0">
                  <a:solidFill>
                    <a:srgbClr val="FFFFFF"/>
                  </a:solidFill>
                  <a:latin typeface="微软雅黑" panose="020B0703020204020201" charset="-122"/>
                  <a:ea typeface="微软雅黑" panose="020B0703020204020201" charset="-122"/>
                </a:rPr>
                <a:t>3</a:t>
              </a:r>
              <a:endParaRPr lang="zh-CN" altLang="en-US" sz="1100" b="1" dirty="0">
                <a:solidFill>
                  <a:srgbClr val="FFFFFF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  <p:sp>
          <p:nvSpPr>
            <p:cNvPr id="15" name="Bullet3"/>
            <p:cNvSpPr txBox="1"/>
            <p:nvPr/>
          </p:nvSpPr>
          <p:spPr>
            <a:xfrm>
              <a:off x="3535425" y="4201150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关键技术点</a:t>
              </a:r>
              <a:r>
                <a:rPr lang="en-US" altLang="zh-CN" b="1" dirty="0">
                  <a:latin typeface="微软雅黑" panose="020B0703020204020201" charset="-122"/>
                  <a:ea typeface="微软雅黑" panose="020B0703020204020201" charset="-122"/>
                </a:rPr>
                <a:t>3 </a:t>
              </a:r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产品知识库搭建能力</a:t>
              </a:r>
            </a:p>
          </p:txBody>
        </p:sp>
        <p:sp>
          <p:nvSpPr>
            <p:cNvPr id="16" name="Text3"/>
            <p:cNvSpPr txBox="1"/>
            <p:nvPr/>
          </p:nvSpPr>
          <p:spPr>
            <a:xfrm>
              <a:off x="3535425" y="4566533"/>
              <a:ext cx="10215036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构建结构化知识库体系，首先基于产品库进行一级分类（如品类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型号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规格），其次按采购商或采购渠道建立二级标签（供应商）。系统支持动态扩展标签维度，满足业务灵活需求。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 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34390" y="4417170"/>
            <a:ext cx="10775306" cy="851709"/>
            <a:chOff x="2975153" y="5118210"/>
            <a:chExt cx="10775306" cy="851709"/>
          </a:xfrm>
        </p:grpSpPr>
        <p:sp>
          <p:nvSpPr>
            <p:cNvPr id="18" name="Number4"/>
            <p:cNvSpPr/>
            <p:nvPr/>
          </p:nvSpPr>
          <p:spPr>
            <a:xfrm>
              <a:off x="2975153" y="5118210"/>
              <a:ext cx="365379" cy="365379"/>
            </a:xfrm>
            <a:prstGeom prst="ellipse">
              <a:avLst/>
            </a:prstGeom>
            <a:solidFill>
              <a:srgbClr val="0070C0"/>
            </a:solidFill>
            <a:ln w="158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 defTabSz="914400"/>
              <a:r>
                <a:rPr lang="en-US" altLang="zh-CN" sz="1100" b="1" dirty="0">
                  <a:solidFill>
                    <a:srgbClr val="FFFFFF"/>
                  </a:solidFill>
                  <a:latin typeface="微软雅黑" panose="020B0703020204020201" charset="-122"/>
                  <a:ea typeface="微软雅黑" panose="020B0703020204020201" charset="-122"/>
                </a:rPr>
                <a:t>4</a:t>
              </a:r>
              <a:endParaRPr lang="zh-CN" altLang="en-US" sz="1100" b="1" dirty="0">
                <a:solidFill>
                  <a:srgbClr val="FFFFFF"/>
                </a:solidFill>
                <a:latin typeface="微软雅黑" panose="020B0703020204020201" charset="-122"/>
                <a:ea typeface="微软雅黑" panose="020B0703020204020201" charset="-122"/>
              </a:endParaRPr>
            </a:p>
          </p:txBody>
        </p:sp>
        <p:sp>
          <p:nvSpPr>
            <p:cNvPr id="19" name="Bullet4"/>
            <p:cNvSpPr txBox="1"/>
            <p:nvPr/>
          </p:nvSpPr>
          <p:spPr>
            <a:xfrm>
              <a:off x="3535425" y="5118210"/>
              <a:ext cx="5668723" cy="36537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 lnSpcReduction="10000"/>
            </a:bodyPr>
            <a:lstStyle/>
            <a:p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关键技术点</a:t>
              </a:r>
              <a:r>
                <a:rPr lang="en-US" altLang="zh-CN" b="1" dirty="0">
                  <a:latin typeface="微软雅黑" panose="020B0703020204020201" charset="-122"/>
                  <a:ea typeface="微软雅黑" panose="020B0703020204020201" charset="-122"/>
                </a:rPr>
                <a:t>4 </a:t>
              </a:r>
              <a:r>
                <a:rPr lang="zh-CN" altLang="en-US" b="1" dirty="0">
                  <a:latin typeface="微软雅黑" panose="020B0703020204020201" charset="-122"/>
                  <a:ea typeface="微软雅黑" panose="020B0703020204020201" charset="-122"/>
                </a:rPr>
                <a:t>纺织布料语义模型选择</a:t>
              </a:r>
            </a:p>
          </p:txBody>
        </p:sp>
        <p:sp>
          <p:nvSpPr>
            <p:cNvPr id="20" name="Text4"/>
            <p:cNvSpPr txBox="1"/>
            <p:nvPr/>
          </p:nvSpPr>
          <p:spPr>
            <a:xfrm>
              <a:off x="3535425" y="5483593"/>
              <a:ext cx="10215034" cy="486326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rmAutofit fontScale="95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基于业态最强大对适配模型进行调整优化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，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针对纺织布料行业特性，深度优化适配模型：支持面料成分（棉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涤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/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丝等）、克重、幅宽、花色等专业属性识别；通过行业模型强化对专业术语（如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40S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斜纹、</a:t>
              </a:r>
              <a:r>
                <a:rPr lang="en-US" altLang="zh-CN" sz="1200" dirty="0">
                  <a:latin typeface="微软雅黑" panose="020B0703020204020201" charset="-122"/>
                  <a:ea typeface="微软雅黑" panose="020B0703020204020201" charset="-122"/>
                </a:rPr>
                <a:t>210TC</a:t>
              </a:r>
              <a:r>
                <a:rPr lang="zh-CN" altLang="en-US" sz="1200" dirty="0">
                  <a:latin typeface="微软雅黑" panose="020B0703020204020201" charset="-122"/>
                  <a:ea typeface="微软雅黑" panose="020B0703020204020201" charset="-122"/>
                </a:rPr>
                <a:t>）的解析能力和推理能力</a:t>
              </a: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834390" y="1016634"/>
            <a:ext cx="10775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关键技术攻关含四点：</a:t>
            </a:r>
            <a:r>
              <a:rPr lang="en-US" altLang="zh-CN" sz="1000" b="1" dirty="0">
                <a:latin typeface="微软雅黑" panose="020B0703020204020201" charset="-122"/>
                <a:ea typeface="微软雅黑" panose="020B0703020204020201" charset="-122"/>
              </a:rPr>
              <a:t>OCR </a:t>
            </a:r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多模态处理，借智能解析与规则引擎处理异构数据；实体属性抽取，精准处理非标准描述；产品知识库搭建，分层分类且支持标签扩展；纺织布料语义模型优化，适配行业特性，增强专业识别与解析推理 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预期收益与价值评估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660400" y="1681164"/>
            <a:ext cx="3306259" cy="4452936"/>
            <a:chOff x="660400" y="1681164"/>
            <a:chExt cx="3306259" cy="4452936"/>
          </a:xfrm>
        </p:grpSpPr>
        <p:sp>
          <p:nvSpPr>
            <p:cNvPr id="5" name="ComponentBackground1"/>
            <p:cNvSpPr/>
            <p:nvPr/>
          </p:nvSpPr>
          <p:spPr>
            <a:xfrm>
              <a:off x="660400" y="1878559"/>
              <a:ext cx="3306259" cy="4255541"/>
            </a:xfrm>
            <a:prstGeom prst="roundRect">
              <a:avLst>
                <a:gd name="adj" fmla="val 3195"/>
              </a:avLst>
            </a:prstGeom>
            <a:noFill/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6" name="Bullet1"/>
            <p:cNvSpPr/>
            <p:nvPr/>
          </p:nvSpPr>
          <p:spPr>
            <a:xfrm>
              <a:off x="769611" y="1951521"/>
              <a:ext cx="3097706" cy="571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经济效益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7" name="Text1"/>
            <p:cNvSpPr/>
            <p:nvPr/>
          </p:nvSpPr>
          <p:spPr>
            <a:xfrm>
              <a:off x="769611" y="2522950"/>
              <a:ext cx="3097706" cy="3484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降本增效：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通过全流程 </a:t>
              </a:r>
              <a:r>
                <a:rPr kumimoji="1" lang="en-US" altLang="zh-CN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AI 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自动化或轻量级智能协作，大幅缩短合同到订单的转化周期（</a:t>
              </a:r>
              <a:r>
                <a:rPr kumimoji="1" lang="zh-CN" altLang="en-US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从 </a:t>
              </a:r>
              <a:r>
                <a:rPr kumimoji="1" lang="en-US" altLang="zh-CN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2-3 </a:t>
              </a:r>
              <a:r>
                <a:rPr kumimoji="1" lang="zh-CN" altLang="en-US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天压缩至部分实时处理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），减少业务人员沟通成本与人工干预误差，预计可降低 </a:t>
              </a:r>
              <a:r>
                <a:rPr kumimoji="1" lang="en-US" altLang="zh-CN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30%-50% 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的订单处理人力成本。</a:t>
              </a:r>
              <a:endParaRPr kumimoji="1" lang="en-US" altLang="zh-CN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endParaRPr kumimoji="1" lang="zh-CN" altLang="en-US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规模化收益：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适配多语言合同与复杂订单场景，支持 </a:t>
              </a:r>
              <a:r>
                <a:rPr kumimoji="1" lang="en-US" altLang="zh-CN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ERP 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实时数据同步，避免人工传递错误，可助力企业承接更多订单，尤其适合订单量逐年增长的企业，</a:t>
              </a:r>
              <a:r>
                <a:rPr kumimoji="1" lang="zh-CN" altLang="en-US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年订单处理效率提升预计超 </a:t>
              </a:r>
              <a:r>
                <a:rPr kumimoji="1" lang="en-US" altLang="zh-CN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40%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。</a:t>
              </a:r>
              <a:endParaRPr kumimoji="1" lang="en-US" altLang="zh-CN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endParaRPr kumimoji="1" lang="zh-CN" altLang="en-US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成本可控：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仅需</a:t>
              </a:r>
              <a:r>
                <a:rPr kumimoji="1" lang="en-US" altLang="zh-CN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100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万元以内即可快速落地，适合小步快跑的预算需求，能在 </a:t>
              </a:r>
              <a:r>
                <a:rPr kumimoji="1" lang="en-US" altLang="zh-CN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1-3 </a:t>
              </a:r>
              <a:r>
                <a:rPr kumimoji="1" lang="zh-CN" altLang="en-US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年内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通过效率提升</a:t>
              </a:r>
              <a:r>
                <a:rPr kumimoji="1" lang="zh-CN" altLang="en-US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实现成本回收。</a:t>
              </a:r>
              <a:endParaRPr kumimoji="1" lang="en-US" altLang="zh-CN" sz="1000" b="1" dirty="0">
                <a:solidFill>
                  <a:srgbClr val="C00000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8" name="Number1"/>
            <p:cNvSpPr/>
            <p:nvPr/>
          </p:nvSpPr>
          <p:spPr>
            <a:xfrm>
              <a:off x="660400" y="1681164"/>
              <a:ext cx="412396" cy="408532"/>
            </a:xfrm>
            <a:custGeom>
              <a:avLst/>
              <a:gdLst>
                <a:gd name="connsiteX0" fmla="*/ 0 w 636309"/>
                <a:gd name="connsiteY0" fmla="*/ 318154 h 636309"/>
                <a:gd name="connsiteX1" fmla="*/ 62124 w 636309"/>
                <a:gd name="connsiteY1" fmla="*/ 168175 h 636309"/>
                <a:gd name="connsiteX2" fmla="*/ 125467 w 636309"/>
                <a:gd name="connsiteY2" fmla="*/ 125467 h 636309"/>
                <a:gd name="connsiteX3" fmla="*/ 168175 w 636309"/>
                <a:gd name="connsiteY3" fmla="*/ 62124 h 636309"/>
                <a:gd name="connsiteX4" fmla="*/ 318154 w 636309"/>
                <a:gd name="connsiteY4" fmla="*/ 0 h 636309"/>
                <a:gd name="connsiteX5" fmla="*/ 468133 w 636309"/>
                <a:gd name="connsiteY5" fmla="*/ 62124 h 636309"/>
                <a:gd name="connsiteX6" fmla="*/ 510840 w 636309"/>
                <a:gd name="connsiteY6" fmla="*/ 125466 h 636309"/>
                <a:gd name="connsiteX7" fmla="*/ 574185 w 636309"/>
                <a:gd name="connsiteY7" fmla="*/ 168175 h 636309"/>
                <a:gd name="connsiteX8" fmla="*/ 636309 w 636309"/>
                <a:gd name="connsiteY8" fmla="*/ 318154 h 636309"/>
                <a:gd name="connsiteX9" fmla="*/ 574185 w 636309"/>
                <a:gd name="connsiteY9" fmla="*/ 468133 h 636309"/>
                <a:gd name="connsiteX10" fmla="*/ 510841 w 636309"/>
                <a:gd name="connsiteY10" fmla="*/ 510841 h 636309"/>
                <a:gd name="connsiteX11" fmla="*/ 468133 w 636309"/>
                <a:gd name="connsiteY11" fmla="*/ 574185 h 636309"/>
                <a:gd name="connsiteX12" fmla="*/ 318154 w 636309"/>
                <a:gd name="connsiteY12" fmla="*/ 636309 h 636309"/>
                <a:gd name="connsiteX13" fmla="*/ 168175 w 636309"/>
                <a:gd name="connsiteY13" fmla="*/ 574185 h 636309"/>
                <a:gd name="connsiteX14" fmla="*/ 125466 w 636309"/>
                <a:gd name="connsiteY14" fmla="*/ 510840 h 636309"/>
                <a:gd name="connsiteX15" fmla="*/ 62124 w 636309"/>
                <a:gd name="connsiteY15" fmla="*/ 468133 h 636309"/>
                <a:gd name="connsiteX16" fmla="*/ 0 w 636309"/>
                <a:gd name="connsiteY16" fmla="*/ 318154 h 6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6309" h="636309">
                  <a:moveTo>
                    <a:pt x="0" y="318154"/>
                  </a:moveTo>
                  <a:cubicBezTo>
                    <a:pt x="0" y="259584"/>
                    <a:pt x="23740" y="206558"/>
                    <a:pt x="62124" y="168175"/>
                  </a:cubicBezTo>
                  <a:lnTo>
                    <a:pt x="125467" y="125467"/>
                  </a:lnTo>
                  <a:lnTo>
                    <a:pt x="168175" y="62124"/>
                  </a:lnTo>
                  <a:cubicBezTo>
                    <a:pt x="206558" y="23740"/>
                    <a:pt x="259584" y="0"/>
                    <a:pt x="318154" y="0"/>
                  </a:cubicBezTo>
                  <a:cubicBezTo>
                    <a:pt x="376725" y="0"/>
                    <a:pt x="429750" y="23741"/>
                    <a:pt x="468133" y="62124"/>
                  </a:cubicBezTo>
                  <a:lnTo>
                    <a:pt x="510840" y="125466"/>
                  </a:lnTo>
                  <a:lnTo>
                    <a:pt x="574185" y="168175"/>
                  </a:lnTo>
                  <a:cubicBezTo>
                    <a:pt x="612569" y="206558"/>
                    <a:pt x="636309" y="259584"/>
                    <a:pt x="636309" y="318154"/>
                  </a:cubicBezTo>
                  <a:cubicBezTo>
                    <a:pt x="636309" y="376725"/>
                    <a:pt x="612569" y="429750"/>
                    <a:pt x="574185" y="468133"/>
                  </a:cubicBezTo>
                  <a:lnTo>
                    <a:pt x="510841" y="510841"/>
                  </a:lnTo>
                  <a:lnTo>
                    <a:pt x="468133" y="574185"/>
                  </a:lnTo>
                  <a:cubicBezTo>
                    <a:pt x="429750" y="612569"/>
                    <a:pt x="376725" y="636309"/>
                    <a:pt x="318154" y="636309"/>
                  </a:cubicBezTo>
                  <a:cubicBezTo>
                    <a:pt x="259584" y="636309"/>
                    <a:pt x="206558" y="612569"/>
                    <a:pt x="168175" y="574185"/>
                  </a:cubicBezTo>
                  <a:lnTo>
                    <a:pt x="125466" y="510840"/>
                  </a:lnTo>
                  <a:lnTo>
                    <a:pt x="62124" y="468133"/>
                  </a:lnTo>
                  <a:cubicBezTo>
                    <a:pt x="23740" y="429750"/>
                    <a:pt x="0" y="376725"/>
                    <a:pt x="0" y="3181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1600" dirty="0"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1</a:t>
              </a:r>
              <a:endParaRPr lang="zh-CN" altLang="en-US" sz="1600" dirty="0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36520" y="1681164"/>
            <a:ext cx="3306259" cy="4452936"/>
            <a:chOff x="4436520" y="1681164"/>
            <a:chExt cx="3306259" cy="4452936"/>
          </a:xfrm>
        </p:grpSpPr>
        <p:sp>
          <p:nvSpPr>
            <p:cNvPr id="10" name="ComponentBackground2"/>
            <p:cNvSpPr/>
            <p:nvPr/>
          </p:nvSpPr>
          <p:spPr>
            <a:xfrm>
              <a:off x="4436520" y="1878559"/>
              <a:ext cx="3306259" cy="4255541"/>
            </a:xfrm>
            <a:prstGeom prst="roundRect">
              <a:avLst>
                <a:gd name="adj" fmla="val 3195"/>
              </a:avLst>
            </a:prstGeom>
            <a:noFill/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11" name="Bullet2"/>
            <p:cNvSpPr/>
            <p:nvPr/>
          </p:nvSpPr>
          <p:spPr>
            <a:xfrm>
              <a:off x="4545731" y="1951521"/>
              <a:ext cx="3097706" cy="571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战略价值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12" name="Text2"/>
            <p:cNvSpPr/>
            <p:nvPr/>
          </p:nvSpPr>
          <p:spPr>
            <a:xfrm>
              <a:off x="4545731" y="2522950"/>
              <a:ext cx="3097706" cy="3484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技术壁垒构建：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通过大模型微调与行业知识库沉淀，形成企业专属的合同处理智能体系，在纺织行业中抢占 </a:t>
              </a:r>
              <a:r>
                <a:rPr kumimoji="1" lang="en-US" altLang="zh-CN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AI 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应用制高点，建立难以复制的技术竞争优势。</a:t>
              </a:r>
              <a:endParaRPr kumimoji="1" lang="en-US" altLang="zh-CN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endParaRPr kumimoji="1" lang="zh-CN" altLang="en-US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数据资产沉淀：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将专业经验、规则转化为结构化知识库，实现企业知识的数字化传承，为未来拓展新业务、新产品线提供数据支撑，助力企业从 “经验驱动” 向 “数据驱动” 转型。</a:t>
              </a:r>
              <a:endParaRPr kumimoji="1" lang="en-US" altLang="zh-CN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endParaRPr kumimoji="1" lang="zh-CN" altLang="en-US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业务扩展支撑：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支持多语言合同处理与 </a:t>
              </a:r>
              <a:r>
                <a:rPr kumimoji="1" lang="en-US" altLang="zh-CN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ERP 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实时对接，为企业开拓海外市场、对接国际客户奠定技术基础，尤其适合江浙沪地区外向型制造企业的全球化布局。</a:t>
              </a:r>
              <a:endParaRPr kumimoji="1" lang="en-US" altLang="zh-CN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13" name="Number2"/>
            <p:cNvSpPr/>
            <p:nvPr/>
          </p:nvSpPr>
          <p:spPr>
            <a:xfrm>
              <a:off x="4439122" y="1681164"/>
              <a:ext cx="412396" cy="408532"/>
            </a:xfrm>
            <a:custGeom>
              <a:avLst/>
              <a:gdLst>
                <a:gd name="connsiteX0" fmla="*/ 0 w 636309"/>
                <a:gd name="connsiteY0" fmla="*/ 318154 h 636309"/>
                <a:gd name="connsiteX1" fmla="*/ 62124 w 636309"/>
                <a:gd name="connsiteY1" fmla="*/ 168175 h 636309"/>
                <a:gd name="connsiteX2" fmla="*/ 125467 w 636309"/>
                <a:gd name="connsiteY2" fmla="*/ 125467 h 636309"/>
                <a:gd name="connsiteX3" fmla="*/ 168175 w 636309"/>
                <a:gd name="connsiteY3" fmla="*/ 62124 h 636309"/>
                <a:gd name="connsiteX4" fmla="*/ 318154 w 636309"/>
                <a:gd name="connsiteY4" fmla="*/ 0 h 636309"/>
                <a:gd name="connsiteX5" fmla="*/ 468133 w 636309"/>
                <a:gd name="connsiteY5" fmla="*/ 62124 h 636309"/>
                <a:gd name="connsiteX6" fmla="*/ 510840 w 636309"/>
                <a:gd name="connsiteY6" fmla="*/ 125466 h 636309"/>
                <a:gd name="connsiteX7" fmla="*/ 574185 w 636309"/>
                <a:gd name="connsiteY7" fmla="*/ 168175 h 636309"/>
                <a:gd name="connsiteX8" fmla="*/ 636309 w 636309"/>
                <a:gd name="connsiteY8" fmla="*/ 318154 h 636309"/>
                <a:gd name="connsiteX9" fmla="*/ 574185 w 636309"/>
                <a:gd name="connsiteY9" fmla="*/ 468133 h 636309"/>
                <a:gd name="connsiteX10" fmla="*/ 510841 w 636309"/>
                <a:gd name="connsiteY10" fmla="*/ 510841 h 636309"/>
                <a:gd name="connsiteX11" fmla="*/ 468133 w 636309"/>
                <a:gd name="connsiteY11" fmla="*/ 574185 h 636309"/>
                <a:gd name="connsiteX12" fmla="*/ 318154 w 636309"/>
                <a:gd name="connsiteY12" fmla="*/ 636309 h 636309"/>
                <a:gd name="connsiteX13" fmla="*/ 168175 w 636309"/>
                <a:gd name="connsiteY13" fmla="*/ 574185 h 636309"/>
                <a:gd name="connsiteX14" fmla="*/ 125466 w 636309"/>
                <a:gd name="connsiteY14" fmla="*/ 510840 h 636309"/>
                <a:gd name="connsiteX15" fmla="*/ 62124 w 636309"/>
                <a:gd name="connsiteY15" fmla="*/ 468133 h 636309"/>
                <a:gd name="connsiteX16" fmla="*/ 0 w 636309"/>
                <a:gd name="connsiteY16" fmla="*/ 318154 h 6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6309" h="636309">
                  <a:moveTo>
                    <a:pt x="0" y="318154"/>
                  </a:moveTo>
                  <a:cubicBezTo>
                    <a:pt x="0" y="259584"/>
                    <a:pt x="23740" y="206558"/>
                    <a:pt x="62124" y="168175"/>
                  </a:cubicBezTo>
                  <a:lnTo>
                    <a:pt x="125467" y="125467"/>
                  </a:lnTo>
                  <a:lnTo>
                    <a:pt x="168175" y="62124"/>
                  </a:lnTo>
                  <a:cubicBezTo>
                    <a:pt x="206558" y="23740"/>
                    <a:pt x="259584" y="0"/>
                    <a:pt x="318154" y="0"/>
                  </a:cubicBezTo>
                  <a:cubicBezTo>
                    <a:pt x="376725" y="0"/>
                    <a:pt x="429750" y="23741"/>
                    <a:pt x="468133" y="62124"/>
                  </a:cubicBezTo>
                  <a:lnTo>
                    <a:pt x="510840" y="125466"/>
                  </a:lnTo>
                  <a:lnTo>
                    <a:pt x="574185" y="168175"/>
                  </a:lnTo>
                  <a:cubicBezTo>
                    <a:pt x="612569" y="206558"/>
                    <a:pt x="636309" y="259584"/>
                    <a:pt x="636309" y="318154"/>
                  </a:cubicBezTo>
                  <a:cubicBezTo>
                    <a:pt x="636309" y="376725"/>
                    <a:pt x="612569" y="429750"/>
                    <a:pt x="574185" y="468133"/>
                  </a:cubicBezTo>
                  <a:lnTo>
                    <a:pt x="510841" y="510841"/>
                  </a:lnTo>
                  <a:lnTo>
                    <a:pt x="468133" y="574185"/>
                  </a:lnTo>
                  <a:cubicBezTo>
                    <a:pt x="429750" y="612569"/>
                    <a:pt x="376725" y="636309"/>
                    <a:pt x="318154" y="636309"/>
                  </a:cubicBezTo>
                  <a:cubicBezTo>
                    <a:pt x="259584" y="636309"/>
                    <a:pt x="206558" y="612569"/>
                    <a:pt x="168175" y="574185"/>
                  </a:cubicBezTo>
                  <a:lnTo>
                    <a:pt x="125466" y="510840"/>
                  </a:lnTo>
                  <a:lnTo>
                    <a:pt x="62124" y="468133"/>
                  </a:lnTo>
                  <a:cubicBezTo>
                    <a:pt x="23740" y="429750"/>
                    <a:pt x="0" y="376725"/>
                    <a:pt x="0" y="3181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1600" dirty="0"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2</a:t>
              </a:r>
              <a:endParaRPr lang="zh-CN" altLang="en-US" sz="1600" dirty="0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212641" y="1681164"/>
            <a:ext cx="3306259" cy="4452936"/>
            <a:chOff x="8212641" y="1681164"/>
            <a:chExt cx="3306259" cy="4452936"/>
          </a:xfrm>
        </p:grpSpPr>
        <p:sp>
          <p:nvSpPr>
            <p:cNvPr id="15" name="ComponentBackground3"/>
            <p:cNvSpPr/>
            <p:nvPr/>
          </p:nvSpPr>
          <p:spPr>
            <a:xfrm>
              <a:off x="8212641" y="1878559"/>
              <a:ext cx="3306259" cy="4255541"/>
            </a:xfrm>
            <a:prstGeom prst="roundRect">
              <a:avLst>
                <a:gd name="adj" fmla="val 3195"/>
              </a:avLst>
            </a:prstGeom>
            <a:noFill/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16" name="Bullet3"/>
            <p:cNvSpPr/>
            <p:nvPr/>
          </p:nvSpPr>
          <p:spPr>
            <a:xfrm>
              <a:off x="8321852" y="1951521"/>
              <a:ext cx="3097706" cy="571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社会效益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17" name="Text3"/>
            <p:cNvSpPr/>
            <p:nvPr/>
          </p:nvSpPr>
          <p:spPr>
            <a:xfrm>
              <a:off x="8321852" y="2522950"/>
              <a:ext cx="3097706" cy="34843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客户体验升级：</a:t>
              </a:r>
              <a:r>
                <a:rPr kumimoji="1" lang="zh-CN" altLang="en-US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合同识别准确率超 </a:t>
              </a:r>
              <a:r>
                <a:rPr kumimoji="1" lang="en-US" altLang="zh-CN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95%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，减少规格、工艺等订单信息矛盾，提升客户对订单处理的满意度，增强客户粘性，尤其适合江浙沪地区对服务精度要求高的制造业客户。</a:t>
              </a:r>
              <a:endParaRPr kumimoji="1" lang="en-US" altLang="zh-CN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endParaRPr kumimoji="1" lang="zh-CN" altLang="en-US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员工效率释放：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将业务人员从繁琐的合同解析、订单录入中解放，聚焦高价值业务沟通与客户维护，员工</a:t>
              </a:r>
              <a:r>
                <a:rPr kumimoji="1" lang="zh-CN" altLang="en-US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人均可处理订单量提升 </a:t>
              </a:r>
              <a:r>
                <a:rPr kumimoji="1" lang="en-US" altLang="zh-CN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2-3 </a:t>
              </a:r>
              <a:r>
                <a:rPr kumimoji="1" lang="zh-CN" altLang="en-US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倍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，同时降低新手业务人员的上手难度。</a:t>
              </a:r>
              <a:endParaRPr kumimoji="1" lang="en-US" altLang="zh-CN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endParaRPr kumimoji="1" lang="zh-CN" altLang="en-US" sz="1000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Ø"/>
              </a:pP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品牌形象提升：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引入 </a:t>
              </a:r>
              <a:r>
                <a:rPr kumimoji="1" lang="en-US" altLang="zh-CN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AI 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技术优化业务流程，展现企业在</a:t>
              </a:r>
              <a:r>
                <a:rPr kumimoji="1" lang="zh-CN" altLang="en-US" sz="1000" b="1" dirty="0">
                  <a:solidFill>
                    <a:srgbClr val="C00000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数字化转型</a:t>
              </a: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中的领先性，有助于提升在行业内的技术品牌形象，吸引更多优质客户与合作伙伴。</a:t>
              </a:r>
            </a:p>
          </p:txBody>
        </p:sp>
        <p:sp>
          <p:nvSpPr>
            <p:cNvPr id="18" name="Number3"/>
            <p:cNvSpPr/>
            <p:nvPr/>
          </p:nvSpPr>
          <p:spPr>
            <a:xfrm>
              <a:off x="8217845" y="1681164"/>
              <a:ext cx="412396" cy="408532"/>
            </a:xfrm>
            <a:custGeom>
              <a:avLst/>
              <a:gdLst>
                <a:gd name="connsiteX0" fmla="*/ 0 w 636309"/>
                <a:gd name="connsiteY0" fmla="*/ 318154 h 636309"/>
                <a:gd name="connsiteX1" fmla="*/ 62124 w 636309"/>
                <a:gd name="connsiteY1" fmla="*/ 168175 h 636309"/>
                <a:gd name="connsiteX2" fmla="*/ 125467 w 636309"/>
                <a:gd name="connsiteY2" fmla="*/ 125467 h 636309"/>
                <a:gd name="connsiteX3" fmla="*/ 168175 w 636309"/>
                <a:gd name="connsiteY3" fmla="*/ 62124 h 636309"/>
                <a:gd name="connsiteX4" fmla="*/ 318154 w 636309"/>
                <a:gd name="connsiteY4" fmla="*/ 0 h 636309"/>
                <a:gd name="connsiteX5" fmla="*/ 468133 w 636309"/>
                <a:gd name="connsiteY5" fmla="*/ 62124 h 636309"/>
                <a:gd name="connsiteX6" fmla="*/ 510840 w 636309"/>
                <a:gd name="connsiteY6" fmla="*/ 125466 h 636309"/>
                <a:gd name="connsiteX7" fmla="*/ 574185 w 636309"/>
                <a:gd name="connsiteY7" fmla="*/ 168175 h 636309"/>
                <a:gd name="connsiteX8" fmla="*/ 636309 w 636309"/>
                <a:gd name="connsiteY8" fmla="*/ 318154 h 636309"/>
                <a:gd name="connsiteX9" fmla="*/ 574185 w 636309"/>
                <a:gd name="connsiteY9" fmla="*/ 468133 h 636309"/>
                <a:gd name="connsiteX10" fmla="*/ 510841 w 636309"/>
                <a:gd name="connsiteY10" fmla="*/ 510841 h 636309"/>
                <a:gd name="connsiteX11" fmla="*/ 468133 w 636309"/>
                <a:gd name="connsiteY11" fmla="*/ 574185 h 636309"/>
                <a:gd name="connsiteX12" fmla="*/ 318154 w 636309"/>
                <a:gd name="connsiteY12" fmla="*/ 636309 h 636309"/>
                <a:gd name="connsiteX13" fmla="*/ 168175 w 636309"/>
                <a:gd name="connsiteY13" fmla="*/ 574185 h 636309"/>
                <a:gd name="connsiteX14" fmla="*/ 125466 w 636309"/>
                <a:gd name="connsiteY14" fmla="*/ 510840 h 636309"/>
                <a:gd name="connsiteX15" fmla="*/ 62124 w 636309"/>
                <a:gd name="connsiteY15" fmla="*/ 468133 h 636309"/>
                <a:gd name="connsiteX16" fmla="*/ 0 w 636309"/>
                <a:gd name="connsiteY16" fmla="*/ 318154 h 6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6309" h="636309">
                  <a:moveTo>
                    <a:pt x="0" y="318154"/>
                  </a:moveTo>
                  <a:cubicBezTo>
                    <a:pt x="0" y="259584"/>
                    <a:pt x="23740" y="206558"/>
                    <a:pt x="62124" y="168175"/>
                  </a:cubicBezTo>
                  <a:lnTo>
                    <a:pt x="125467" y="125467"/>
                  </a:lnTo>
                  <a:lnTo>
                    <a:pt x="168175" y="62124"/>
                  </a:lnTo>
                  <a:cubicBezTo>
                    <a:pt x="206558" y="23740"/>
                    <a:pt x="259584" y="0"/>
                    <a:pt x="318154" y="0"/>
                  </a:cubicBezTo>
                  <a:cubicBezTo>
                    <a:pt x="376725" y="0"/>
                    <a:pt x="429750" y="23741"/>
                    <a:pt x="468133" y="62124"/>
                  </a:cubicBezTo>
                  <a:lnTo>
                    <a:pt x="510840" y="125466"/>
                  </a:lnTo>
                  <a:lnTo>
                    <a:pt x="574185" y="168175"/>
                  </a:lnTo>
                  <a:cubicBezTo>
                    <a:pt x="612569" y="206558"/>
                    <a:pt x="636309" y="259584"/>
                    <a:pt x="636309" y="318154"/>
                  </a:cubicBezTo>
                  <a:cubicBezTo>
                    <a:pt x="636309" y="376725"/>
                    <a:pt x="612569" y="429750"/>
                    <a:pt x="574185" y="468133"/>
                  </a:cubicBezTo>
                  <a:lnTo>
                    <a:pt x="510841" y="510841"/>
                  </a:lnTo>
                  <a:lnTo>
                    <a:pt x="468133" y="574185"/>
                  </a:lnTo>
                  <a:cubicBezTo>
                    <a:pt x="429750" y="612569"/>
                    <a:pt x="376725" y="636309"/>
                    <a:pt x="318154" y="636309"/>
                  </a:cubicBezTo>
                  <a:cubicBezTo>
                    <a:pt x="259584" y="636309"/>
                    <a:pt x="206558" y="612569"/>
                    <a:pt x="168175" y="574185"/>
                  </a:cubicBezTo>
                  <a:lnTo>
                    <a:pt x="125466" y="510840"/>
                  </a:lnTo>
                  <a:lnTo>
                    <a:pt x="62124" y="468133"/>
                  </a:lnTo>
                  <a:cubicBezTo>
                    <a:pt x="23740" y="429750"/>
                    <a:pt x="0" y="376725"/>
                    <a:pt x="0" y="3181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1600" dirty="0">
                  <a:latin typeface="微软雅黑" panose="020B0703020204020201" charset="-122"/>
                  <a:ea typeface="微软雅黑" panose="020B0703020204020201" charset="-122"/>
                  <a:cs typeface="+mn-ea"/>
                  <a:sym typeface="Arial" panose="020B0604020202090204" pitchFamily="34" charset="0"/>
                </a:rPr>
                <a:t>3</a:t>
              </a:r>
              <a:endParaRPr lang="zh-CN" altLang="en-US" sz="1600" dirty="0">
                <a:latin typeface="微软雅黑" panose="020B0703020204020201" charset="-122"/>
                <a:ea typeface="微软雅黑" panose="020B0703020204020201" charset="-122"/>
                <a:cs typeface="+mn-ea"/>
                <a:sym typeface="Arial" panose="020B0604020202090204" pitchFamily="34" charset="0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34390" y="1016634"/>
            <a:ext cx="10775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该项目预期收益与价值显著，经济效益上，全流程 </a:t>
            </a:r>
            <a:r>
              <a:rPr lang="en-US" altLang="zh-CN" sz="1000" b="1" dirty="0">
                <a:latin typeface="微软雅黑" panose="020B0703020204020201" charset="-122"/>
                <a:ea typeface="微软雅黑" panose="020B0703020204020201" charset="-122"/>
              </a:rPr>
              <a:t>AI </a:t>
            </a:r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或轻量智能协作降本增效，适配多语言复杂场景提升订单效率，成本可控且 </a:t>
            </a:r>
            <a:r>
              <a:rPr lang="en-US" altLang="zh-CN" sz="1000" b="1" dirty="0">
                <a:latin typeface="微软雅黑" panose="020B0703020204020201" charset="-122"/>
                <a:ea typeface="微软雅黑" panose="020B0703020204020201" charset="-122"/>
              </a:rPr>
              <a:t>1 - 3 </a:t>
            </a:r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年可回收；战略价值可构建技术壁垒、沉淀数据资产、支撑业务扩展；社会效益能升级客户体验、释放员工效率、提升品牌形象，助力企业数字化转型与发展 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39750" y="1769110"/>
            <a:ext cx="61004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0" b="1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感谢聆听</a:t>
            </a: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539750" y="2452370"/>
            <a:ext cx="61004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00">
                <a:solidFill>
                  <a:srgbClr val="0D8EFF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THANKS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539750" y="3159125"/>
            <a:ext cx="6100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</a:rPr>
              <a:t>FUTONG TECHNOLOGY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39750" y="5591175"/>
            <a:ext cx="6100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版本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V 1.0</a:t>
            </a:r>
          </a:p>
          <a:p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主讲人：富小通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 </a:t>
            </a:r>
            <a:r>
              <a:rPr lang="zh-CN" altLang="en-US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时间：</a:t>
            </a:r>
            <a:r>
              <a:rPr lang="en-US" altLang="zh-CN" sz="1600">
                <a:solidFill>
                  <a:srgbClr val="90B2DE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20240106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16915" y="54800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65BB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Microsoft YaHei Bold" panose="020B0703020204020201" charset="-122"/>
                <a:sym typeface="+mn-ea"/>
              </a:rPr>
              <a:t>交付计划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834390" y="539750"/>
            <a:ext cx="10775315" cy="0"/>
          </a:xfrm>
          <a:prstGeom prst="line">
            <a:avLst/>
          </a:prstGeom>
          <a:ln>
            <a:solidFill>
              <a:srgbClr val="90B2DE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: 圆角 1"/>
          <p:cNvSpPr/>
          <p:nvPr/>
        </p:nvSpPr>
        <p:spPr>
          <a:xfrm>
            <a:off x="834390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调研</a:t>
            </a:r>
          </a:p>
        </p:txBody>
      </p:sp>
      <p:sp>
        <p:nvSpPr>
          <p:cNvPr id="3" name="矩形: 圆角 2"/>
          <p:cNvSpPr/>
          <p:nvPr/>
        </p:nvSpPr>
        <p:spPr>
          <a:xfrm>
            <a:off x="2378921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设计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3923452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数据处理</a:t>
            </a:r>
          </a:p>
        </p:txBody>
      </p:sp>
      <p:sp>
        <p:nvSpPr>
          <p:cNvPr id="5" name="矩形: 圆角 4"/>
          <p:cNvSpPr/>
          <p:nvPr/>
        </p:nvSpPr>
        <p:spPr>
          <a:xfrm>
            <a:off x="5467983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功能开发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7012514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系统对接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8557045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系统测试</a:t>
            </a:r>
          </a:p>
        </p:txBody>
      </p:sp>
      <p:sp>
        <p:nvSpPr>
          <p:cNvPr id="8" name="矩形: 圆角 7"/>
          <p:cNvSpPr/>
          <p:nvPr/>
        </p:nvSpPr>
        <p:spPr>
          <a:xfrm>
            <a:off x="10101578" y="1333500"/>
            <a:ext cx="876300" cy="342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rPr>
              <a:t>系统上线</a:t>
            </a:r>
          </a:p>
        </p:txBody>
      </p:sp>
      <p:cxnSp>
        <p:nvCxnSpPr>
          <p:cNvPr id="11" name="直接箭头连接符 10"/>
          <p:cNvCxnSpPr>
            <a:stCxn id="2" idx="3"/>
            <a:endCxn id="3" idx="1"/>
          </p:cNvCxnSpPr>
          <p:nvPr/>
        </p:nvCxnSpPr>
        <p:spPr>
          <a:xfrm>
            <a:off x="1710690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3" idx="3"/>
            <a:endCxn id="4" idx="1"/>
          </p:cNvCxnSpPr>
          <p:nvPr/>
        </p:nvCxnSpPr>
        <p:spPr>
          <a:xfrm>
            <a:off x="3255221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4" idx="3"/>
            <a:endCxn id="5" idx="1"/>
          </p:cNvCxnSpPr>
          <p:nvPr/>
        </p:nvCxnSpPr>
        <p:spPr>
          <a:xfrm>
            <a:off x="4799752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5" idx="3"/>
            <a:endCxn id="6" idx="1"/>
          </p:cNvCxnSpPr>
          <p:nvPr/>
        </p:nvCxnSpPr>
        <p:spPr>
          <a:xfrm>
            <a:off x="6344283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6" idx="3"/>
            <a:endCxn id="7" idx="1"/>
          </p:cNvCxnSpPr>
          <p:nvPr/>
        </p:nvCxnSpPr>
        <p:spPr>
          <a:xfrm>
            <a:off x="7888814" y="1504950"/>
            <a:ext cx="6682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7" idx="3"/>
            <a:endCxn id="8" idx="1"/>
          </p:cNvCxnSpPr>
          <p:nvPr/>
        </p:nvCxnSpPr>
        <p:spPr>
          <a:xfrm>
            <a:off x="9433345" y="1504950"/>
            <a:ext cx="66823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1967282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3481993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4996704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6511415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8038342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9581074" y="1676400"/>
            <a:ext cx="77523" cy="4419600"/>
          </a:xfrm>
          <a:prstGeom prst="line">
            <a:avLst/>
          </a:prstGeom>
          <a:ln w="95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/>
          <p:cNvSpPr/>
          <p:nvPr/>
        </p:nvSpPr>
        <p:spPr>
          <a:xfrm>
            <a:off x="777240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37" name="椭圆 36"/>
          <p:cNvSpPr/>
          <p:nvPr/>
        </p:nvSpPr>
        <p:spPr>
          <a:xfrm>
            <a:off x="777240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38" name="椭圆 37"/>
          <p:cNvSpPr/>
          <p:nvPr/>
        </p:nvSpPr>
        <p:spPr>
          <a:xfrm>
            <a:off x="777240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39" name="椭圆 38"/>
          <p:cNvSpPr/>
          <p:nvPr/>
        </p:nvSpPr>
        <p:spPr>
          <a:xfrm>
            <a:off x="2192534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0" name="椭圆 39"/>
          <p:cNvSpPr/>
          <p:nvPr/>
        </p:nvSpPr>
        <p:spPr>
          <a:xfrm>
            <a:off x="2192534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41" name="椭圆 40"/>
          <p:cNvSpPr/>
          <p:nvPr/>
        </p:nvSpPr>
        <p:spPr>
          <a:xfrm>
            <a:off x="2192534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42" name="椭圆 41"/>
          <p:cNvSpPr/>
          <p:nvPr/>
        </p:nvSpPr>
        <p:spPr>
          <a:xfrm>
            <a:off x="3707245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3" name="椭圆 42"/>
          <p:cNvSpPr/>
          <p:nvPr/>
        </p:nvSpPr>
        <p:spPr>
          <a:xfrm>
            <a:off x="3707245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44" name="椭圆 43"/>
          <p:cNvSpPr/>
          <p:nvPr/>
        </p:nvSpPr>
        <p:spPr>
          <a:xfrm>
            <a:off x="3707245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45" name="椭圆 44"/>
          <p:cNvSpPr/>
          <p:nvPr/>
        </p:nvSpPr>
        <p:spPr>
          <a:xfrm>
            <a:off x="5221956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6" name="椭圆 45"/>
          <p:cNvSpPr/>
          <p:nvPr/>
        </p:nvSpPr>
        <p:spPr>
          <a:xfrm>
            <a:off x="5221956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47" name="椭圆 46"/>
          <p:cNvSpPr/>
          <p:nvPr/>
        </p:nvSpPr>
        <p:spPr>
          <a:xfrm>
            <a:off x="5221956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48" name="椭圆 47"/>
          <p:cNvSpPr/>
          <p:nvPr/>
        </p:nvSpPr>
        <p:spPr>
          <a:xfrm>
            <a:off x="6736667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49" name="椭圆 48"/>
          <p:cNvSpPr/>
          <p:nvPr/>
        </p:nvSpPr>
        <p:spPr>
          <a:xfrm>
            <a:off x="6736667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50" name="椭圆 49"/>
          <p:cNvSpPr/>
          <p:nvPr/>
        </p:nvSpPr>
        <p:spPr>
          <a:xfrm>
            <a:off x="6736667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51" name="椭圆 50"/>
          <p:cNvSpPr/>
          <p:nvPr/>
        </p:nvSpPr>
        <p:spPr>
          <a:xfrm>
            <a:off x="8263594" y="20345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1</a:t>
            </a:r>
            <a:endParaRPr lang="zh-CN" altLang="en-US" sz="1400" b="1" dirty="0"/>
          </a:p>
        </p:txBody>
      </p:sp>
      <p:sp>
        <p:nvSpPr>
          <p:cNvPr id="52" name="椭圆 51"/>
          <p:cNvSpPr/>
          <p:nvPr/>
        </p:nvSpPr>
        <p:spPr>
          <a:xfrm>
            <a:off x="8263594" y="29108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</a:t>
            </a:r>
            <a:endParaRPr lang="zh-CN" altLang="en-US" sz="1400" b="1" dirty="0"/>
          </a:p>
        </p:txBody>
      </p:sp>
      <p:sp>
        <p:nvSpPr>
          <p:cNvPr id="53" name="椭圆 52"/>
          <p:cNvSpPr/>
          <p:nvPr/>
        </p:nvSpPr>
        <p:spPr>
          <a:xfrm>
            <a:off x="8263594" y="3787140"/>
            <a:ext cx="304800" cy="281940"/>
          </a:xfrm>
          <a:prstGeom prst="ellipse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3</a:t>
            </a:r>
            <a:endParaRPr lang="zh-CN" altLang="en-US" sz="1400" b="1" dirty="0"/>
          </a:p>
        </p:txBody>
      </p:sp>
      <p:sp>
        <p:nvSpPr>
          <p:cNvPr id="54" name="文本框 53"/>
          <p:cNvSpPr txBox="1"/>
          <p:nvPr/>
        </p:nvSpPr>
        <p:spPr>
          <a:xfrm>
            <a:off x="59128" y="1381839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阶段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59128" y="302133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任务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59128" y="562737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周期</a:t>
            </a:r>
          </a:p>
        </p:txBody>
      </p:sp>
      <p:sp>
        <p:nvSpPr>
          <p:cNvPr id="57" name="矩形: 圆角 56"/>
          <p:cNvSpPr/>
          <p:nvPr/>
        </p:nvSpPr>
        <p:spPr>
          <a:xfrm>
            <a:off x="716915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: 圆角 57"/>
          <p:cNvSpPr/>
          <p:nvPr/>
        </p:nvSpPr>
        <p:spPr>
          <a:xfrm>
            <a:off x="2142718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: 圆角 58"/>
          <p:cNvSpPr/>
          <p:nvPr/>
        </p:nvSpPr>
        <p:spPr>
          <a:xfrm>
            <a:off x="3704916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/>
        </p:nvSpPr>
        <p:spPr>
          <a:xfrm>
            <a:off x="5198678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: 圆角 60"/>
          <p:cNvSpPr/>
          <p:nvPr/>
        </p:nvSpPr>
        <p:spPr>
          <a:xfrm>
            <a:off x="6763130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: 圆角 61"/>
          <p:cNvSpPr/>
          <p:nvPr/>
        </p:nvSpPr>
        <p:spPr>
          <a:xfrm>
            <a:off x="8315238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: 圆角 62"/>
          <p:cNvSpPr/>
          <p:nvPr/>
        </p:nvSpPr>
        <p:spPr>
          <a:xfrm>
            <a:off x="10042840" y="5627370"/>
            <a:ext cx="993775" cy="246221"/>
          </a:xfrm>
          <a:prstGeom prst="roundRect">
            <a:avLst/>
          </a:prstGeom>
          <a:solidFill>
            <a:srgbClr val="0067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834390" y="1016634"/>
            <a:ext cx="1077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交付计划的概要说明（尽量</a:t>
            </a:r>
            <a:r>
              <a:rPr lang="en-US" altLang="zh-CN" sz="1000" b="1" dirty="0">
                <a:latin typeface="微软雅黑" panose="020B0703020204020201" charset="-122"/>
                <a:ea typeface="微软雅黑" panose="020B0703020204020201" charset="-122"/>
              </a:rPr>
              <a:t>1</a:t>
            </a:r>
            <a:r>
              <a:rPr lang="zh-CN" altLang="en-US" sz="1000" b="1" dirty="0">
                <a:latin typeface="微软雅黑" panose="020B0703020204020201" charset="-122"/>
                <a:ea typeface="微软雅黑" panose="020B0703020204020201" charset="-122"/>
              </a:rPr>
              <a:t>行内说清楚）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浅色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深色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2085</Words>
  <Application>Microsoft Office PowerPoint</Application>
  <PresentationFormat>宽屏</PresentationFormat>
  <Paragraphs>204</Paragraphs>
  <Slides>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Source Han Sans CN Regular</vt:lpstr>
      <vt:lpstr>宋体</vt:lpstr>
      <vt:lpstr>微软雅黑</vt:lpstr>
      <vt:lpstr>Arial</vt:lpstr>
      <vt:lpstr>Calibri</vt:lpstr>
      <vt:lpstr>Wingdings</vt:lpstr>
      <vt:lpstr>浅色</vt:lpstr>
      <vt:lpstr>深色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lenovo</cp:lastModifiedBy>
  <cp:revision>33</cp:revision>
  <dcterms:created xsi:type="dcterms:W3CDTF">2025-06-25T09:31:31Z</dcterms:created>
  <dcterms:modified xsi:type="dcterms:W3CDTF">2025-06-25T13:12:23Z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2052-7.2.1.8947</vt:lpwstr>
  </property>
  <property fmtid="{D5CDD505-2E9C-101B-9397-08002B2CF9AE}" pid="3" name="ICV">
    <vt:lpwstr>FE2E14815800C40D328D7C6792D07733_41</vt:lpwstr>
  </property>
</Properties>
</file>