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Lst>
  <p:notesMasterIdLst>
    <p:notesMasterId r:id="rId5"/>
  </p:notesMasterIdLst>
  <p:handoutMasterIdLst>
    <p:handoutMasterId r:id="rId14"/>
  </p:handoutMasterIdLst>
  <p:sldIdLst>
    <p:sldId id="256" r:id="rId4"/>
    <p:sldId id="443" r:id="rId6"/>
    <p:sldId id="434" r:id="rId7"/>
    <p:sldId id="449" r:id="rId8"/>
    <p:sldId id="453" r:id="rId9"/>
    <p:sldId id="440" r:id="rId10"/>
    <p:sldId id="441" r:id="rId11"/>
    <p:sldId id="259" r:id="rId12"/>
    <p:sldId id="439" r:id="rId13"/>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浅色主题" id="{B59823E0-44C9-45C3-B2DB-2F9DF8281D61}">
          <p14:sldIdLst>
            <p14:sldId id="256"/>
            <p14:sldId id="443"/>
            <p14:sldId id="434"/>
            <p14:sldId id="449"/>
            <p14:sldId id="453"/>
            <p14:sldId id="440"/>
            <p14:sldId id="441"/>
            <p14:sldId id="259"/>
            <p14:sldId id="439"/>
          </p14:sldIdLst>
        </p14:section>
        <p14:section name="深色主题" id="{53614F1B-4CCF-43EC-9C91-88A850D2DBDC}">
          <p14:sldIdLst/>
        </p14:section>
      </p14:sectionLst>
    </p:ext>
    <p:ext uri="{EFAFB233-063F-42B5-8137-9DF3F51BA10A}">
      <p15:sldGuideLst xmlns:p15="http://schemas.microsoft.com/office/powerpoint/2012/main">
        <p15:guide id="1" orient="horz" pos="2192" userDrawn="1">
          <p15:clr>
            <a:srgbClr val="A4A3A4"/>
          </p15:clr>
        </p15:guide>
        <p15:guide id="2" pos="38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4F8"/>
    <a:srgbClr val="E8F8E8"/>
    <a:srgbClr val="0067D6"/>
    <a:srgbClr val="142D5A"/>
    <a:srgbClr val="1D4999"/>
    <a:srgbClr val="D9D9D9"/>
    <a:srgbClr val="C7E3FF"/>
    <a:srgbClr val="66B6FF"/>
    <a:srgbClr val="003787"/>
    <a:srgbClr val="014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9061" autoAdjust="0"/>
  </p:normalViewPr>
  <p:slideViewPr>
    <p:cSldViewPr snapToGrid="0" showGuides="1">
      <p:cViewPr varScale="1">
        <p:scale>
          <a:sx n="76" d="100"/>
          <a:sy n="76" d="100"/>
        </p:scale>
        <p:origin x="77" y="307"/>
      </p:cViewPr>
      <p:guideLst>
        <p:guide orient="horz" pos="2192"/>
        <p:guide pos="385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当前项目核心用大模型技术手段可以解决的工作节点主要集中在关键字段提取</a:t>
            </a:r>
            <a:r>
              <a:rPr lang="zh-CN" altLang="en-US"/>
              <a:t>和规则</a:t>
            </a:r>
            <a:r>
              <a:rPr lang="zh-CN" altLang="en-US"/>
              <a:t>转化</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应用层</a:t>
            </a:r>
            <a:r>
              <a:rPr lang="en-US" altLang="zh-CN"/>
              <a:t>：</a:t>
            </a:r>
            <a:r>
              <a:rPr lang="zh-CN" altLang="en-US"/>
              <a:t>具备强大的</a:t>
            </a:r>
            <a:r>
              <a:rPr lang="en-US" altLang="zh-CN"/>
              <a:t>ocr</a:t>
            </a:r>
            <a:r>
              <a:rPr lang="zh-CN" altLang="en-US"/>
              <a:t>应用接口调用能力</a:t>
            </a:r>
            <a:r>
              <a:rPr lang="en-US" altLang="zh-CN"/>
              <a:t>（</a:t>
            </a:r>
            <a:r>
              <a:rPr lang="zh-CN" altLang="en-US"/>
              <a:t>高并发实时多语言多数据处理解析</a:t>
            </a:r>
            <a:r>
              <a:rPr lang="en-US" altLang="zh-CN"/>
              <a:t>）</a:t>
            </a:r>
            <a:r>
              <a:rPr lang="zh-CN" altLang="en-US"/>
              <a:t>结合康乃馨企业知识库去提取关键字段</a:t>
            </a:r>
            <a:endParaRPr lang="en-US" altLang="zh-CN"/>
          </a:p>
          <a:p>
            <a:r>
              <a:rPr lang="zh-CN" altLang="en-US"/>
              <a:t>规则引擎</a:t>
            </a:r>
            <a:r>
              <a:rPr lang="en-US" altLang="zh-CN"/>
              <a:t>：</a:t>
            </a:r>
            <a:r>
              <a:rPr lang="zh-CN" altLang="en-US"/>
              <a:t>业务函数或特殊的算子调用</a:t>
            </a:r>
            <a:r>
              <a:rPr lang="en-US" altLang="zh-CN"/>
              <a:t>（</a:t>
            </a:r>
            <a:r>
              <a:rPr lang="zh-CN" altLang="en-US"/>
              <a:t>具备一定的业务和规则转化能力</a:t>
            </a:r>
            <a:r>
              <a:rPr lang="en-US" altLang="zh-CN"/>
              <a:t>，</a:t>
            </a:r>
            <a:r>
              <a:rPr lang="zh-CN" altLang="en-US"/>
              <a:t>保证客户语言和下单语言的相似度在科学置信空间内</a:t>
            </a:r>
            <a:r>
              <a:rPr lang="en-US" altLang="zh-CN"/>
              <a:t>）</a:t>
            </a:r>
            <a:endParaRPr lang="en-US" altLang="zh-CN"/>
          </a:p>
          <a:p>
            <a:r>
              <a:rPr lang="zh-CN" altLang="en-US"/>
              <a:t>人工判断核验</a:t>
            </a:r>
            <a:r>
              <a:rPr lang="en-US" altLang="zh-CN"/>
              <a:t>：</a:t>
            </a:r>
            <a:r>
              <a:rPr lang="zh-CN" altLang="en-US"/>
              <a:t>转化后的下单文件内的字段支持人工二次核验</a:t>
            </a:r>
            <a:r>
              <a:rPr lang="en-US" altLang="zh-CN"/>
              <a:t>，</a:t>
            </a:r>
            <a:r>
              <a:rPr lang="zh-CN" altLang="en-US"/>
              <a:t>纠正和不断提升本地</a:t>
            </a:r>
            <a:r>
              <a:rPr lang="zh-CN" altLang="en-US"/>
              <a:t>小模型的学习</a:t>
            </a:r>
            <a:r>
              <a:rPr lang="zh-CN" altLang="en-US"/>
              <a:t>能力</a:t>
            </a:r>
            <a:endParaRPr lang="zh-CN" altLang="en-US"/>
          </a:p>
          <a:p>
            <a:r>
              <a:rPr lang="zh-CN" altLang="en-US"/>
              <a:t>知识库调用</a:t>
            </a:r>
            <a:r>
              <a:rPr lang="en-US" altLang="zh-CN"/>
              <a:t>：</a:t>
            </a:r>
            <a:r>
              <a:rPr lang="zh-CN" altLang="en-US"/>
              <a:t>人工核验后的结果</a:t>
            </a:r>
            <a:r>
              <a:rPr lang="en-US" altLang="zh-CN"/>
              <a:t> </a:t>
            </a:r>
            <a:r>
              <a:rPr lang="zh-CN" altLang="en-US"/>
              <a:t>如果是翻单</a:t>
            </a:r>
            <a:r>
              <a:rPr lang="en-US" altLang="zh-CN"/>
              <a:t> </a:t>
            </a:r>
            <a:r>
              <a:rPr lang="zh-CN" altLang="en-US"/>
              <a:t>直接找到原始模版</a:t>
            </a:r>
            <a:r>
              <a:rPr lang="en-US" altLang="zh-CN"/>
              <a:t> </a:t>
            </a:r>
            <a:r>
              <a:rPr lang="zh-CN" altLang="en-US"/>
              <a:t>下发给</a:t>
            </a:r>
            <a:r>
              <a:rPr lang="en-US" altLang="zh-CN"/>
              <a:t>erp，</a:t>
            </a:r>
            <a:r>
              <a:rPr lang="zh-CN" altLang="en-US"/>
              <a:t>完整链路</a:t>
            </a:r>
            <a:r>
              <a:rPr lang="zh-CN" altLang="en-US"/>
              <a:t>可沉淀到企业内部知识库</a:t>
            </a:r>
            <a:r>
              <a:rPr lang="en-US" altLang="zh-CN"/>
              <a:t>，</a:t>
            </a:r>
            <a:r>
              <a:rPr lang="zh-CN" altLang="en-US"/>
              <a:t>便于不断实时优化知识库</a:t>
            </a:r>
            <a:r>
              <a:rPr lang="en-US" altLang="zh-CN"/>
              <a:t>，</a:t>
            </a:r>
            <a:r>
              <a:rPr lang="zh-CN" altLang="en-US"/>
              <a:t>增加后续对多模态文档对识别准确性</a:t>
            </a:r>
            <a:endParaRPr lang="zh-CN" altLang="en-US"/>
          </a:p>
          <a:p>
            <a:r>
              <a:rPr lang="zh-CN" altLang="en-US"/>
              <a:t>智能助手</a:t>
            </a:r>
            <a:r>
              <a:rPr lang="en-US" altLang="zh-CN"/>
              <a:t>：</a:t>
            </a:r>
            <a:r>
              <a:rPr lang="zh-CN" altLang="en-US"/>
              <a:t>通过几轮对对话</a:t>
            </a:r>
            <a:r>
              <a:rPr lang="en-US" altLang="zh-CN"/>
              <a:t> </a:t>
            </a:r>
            <a:r>
              <a:rPr lang="zh-CN" altLang="en-US"/>
              <a:t>确定是新单后</a:t>
            </a:r>
            <a:r>
              <a:rPr lang="en-US" altLang="zh-CN"/>
              <a:t> </a:t>
            </a:r>
            <a:r>
              <a:rPr lang="zh-CN" altLang="en-US"/>
              <a:t>下发给</a:t>
            </a:r>
            <a:r>
              <a:rPr lang="en-US" altLang="zh-CN"/>
              <a:t>erp </a:t>
            </a:r>
            <a:endParaRPr lang="zh-CN" altLang="en-US"/>
          </a:p>
          <a:p>
            <a:r>
              <a:rPr lang="en-US" altLang="zh-CN"/>
              <a:t> </a:t>
            </a:r>
            <a:endParaRPr lang="zh-CN" altLang="en-US"/>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4.png"/><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tags" Target="../tags/tag38.xml"/><Relationship Id="rId3" Type="http://schemas.openxmlformats.org/officeDocument/2006/relationships/image" Target="../media/image6.png"/><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image" Target="../media/image5.png"/><Relationship Id="rId6" Type="http://schemas.openxmlformats.org/officeDocument/2006/relationships/tags" Target="../tags/tag6.xml"/><Relationship Id="rId5" Type="http://schemas.openxmlformats.org/officeDocument/2006/relationships/image" Target="../media/image4.png"/><Relationship Id="rId4" Type="http://schemas.openxmlformats.org/officeDocument/2006/relationships/tags" Target="../tags/tag5.xml"/><Relationship Id="rId3" Type="http://schemas.openxmlformats.org/officeDocument/2006/relationships/image" Target="../media/image1.jpeg"/><Relationship Id="rId2" Type="http://schemas.openxmlformats.org/officeDocument/2006/relationships/tags" Target="../tags/tag4.xml"/><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12.xml"/><Relationship Id="rId6" Type="http://schemas.openxmlformats.org/officeDocument/2006/relationships/image" Target="../media/image4.png"/><Relationship Id="rId5" Type="http://schemas.openxmlformats.org/officeDocument/2006/relationships/tags" Target="../tags/tag11.xml"/><Relationship Id="rId4" Type="http://schemas.openxmlformats.org/officeDocument/2006/relationships/image" Target="../media/image1.jpeg"/><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4.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8.xml"/><Relationship Id="rId3" Type="http://schemas.openxmlformats.org/officeDocument/2006/relationships/image" Target="../media/image2.png"/><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tags" Target="../tags/tag21.xml"/><Relationship Id="rId5" Type="http://schemas.openxmlformats.org/officeDocument/2006/relationships/image" Target="../media/image6.png"/><Relationship Id="rId4" Type="http://schemas.openxmlformats.org/officeDocument/2006/relationships/tags" Target="../tags/tag20.xml"/><Relationship Id="rId3" Type="http://schemas.openxmlformats.org/officeDocument/2006/relationships/image" Target="../media/image1.jpe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26.xml"/><Relationship Id="rId7" Type="http://schemas.openxmlformats.org/officeDocument/2006/relationships/image" Target="../media/image4.png"/><Relationship Id="rId6" Type="http://schemas.openxmlformats.org/officeDocument/2006/relationships/tags" Target="../tags/tag25.xml"/><Relationship Id="rId5" Type="http://schemas.openxmlformats.org/officeDocument/2006/relationships/image" Target="../media/image1.jpeg"/><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30.xml"/><Relationship Id="rId6" Type="http://schemas.openxmlformats.org/officeDocument/2006/relationships/image" Target="../media/image4.png"/><Relationship Id="rId5" Type="http://schemas.openxmlformats.org/officeDocument/2006/relationships/tags" Target="../tags/tag29.xml"/><Relationship Id="rId4" Type="http://schemas.openxmlformats.org/officeDocument/2006/relationships/image" Target="../media/image1.jpeg"/><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封面">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
        <p:nvSpPr>
          <p:cNvPr id="7" name="任意多边形 6"/>
          <p:cNvSpPr/>
          <p:nvPr userDrawn="1">
            <p:custDataLst>
              <p:tags r:id="rId2"/>
            </p:custDataLst>
          </p:nvPr>
        </p:nvSpPr>
        <p:spPr>
          <a:xfrm>
            <a:off x="6634480" y="852170"/>
            <a:ext cx="8378190" cy="603694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3235" h="9539">
                <a:moveTo>
                  <a:pt x="3523" y="1475"/>
                </a:moveTo>
                <a:cubicBezTo>
                  <a:pt x="3787" y="656"/>
                  <a:pt x="4810" y="-48"/>
                  <a:pt x="5683" y="0"/>
                </a:cubicBezTo>
                <a:lnTo>
                  <a:pt x="5743" y="1"/>
                </a:lnTo>
                <a:lnTo>
                  <a:pt x="5749" y="1"/>
                </a:lnTo>
                <a:lnTo>
                  <a:pt x="13235" y="0"/>
                </a:lnTo>
                <a:lnTo>
                  <a:pt x="9076" y="9537"/>
                </a:lnTo>
                <a:lnTo>
                  <a:pt x="0" y="9537"/>
                </a:lnTo>
                <a:lnTo>
                  <a:pt x="3522" y="1475"/>
                </a:lnTo>
                <a:lnTo>
                  <a:pt x="3523" y="1475"/>
                </a:lnTo>
                <a:close/>
              </a:path>
            </a:pathLst>
          </a:custGeom>
          <a:blipFill rotWithShape="1">
            <a:blip r:embed="rId3"/>
            <a:stretch>
              <a:fillRect/>
            </a:stretch>
          </a:blip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8" name="图片 7" descr="装饰元素"/>
          <p:cNvPicPr>
            <a:picLocks noChangeAspect="1"/>
          </p:cNvPicPr>
          <p:nvPr userDrawn="1">
            <p:custDataLst>
              <p:tags r:id="rId4"/>
            </p:custDataLst>
          </p:nvPr>
        </p:nvPicPr>
        <p:blipFill>
          <a:blip r:embed="rId5"/>
          <a:stretch>
            <a:fillRect/>
          </a:stretch>
        </p:blipFill>
        <p:spPr>
          <a:xfrm>
            <a:off x="4659630" y="413385"/>
            <a:ext cx="7541260" cy="6453505"/>
          </a:xfrm>
          <a:prstGeom prst="rect">
            <a:avLst/>
          </a:prstGeom>
        </p:spPr>
      </p:pic>
      <p:pic>
        <p:nvPicPr>
          <p:cNvPr id="13" name="图片 12" descr="矢量智能对象"/>
          <p:cNvPicPr>
            <a:picLocks noChangeAspect="1"/>
          </p:cNvPicPr>
          <p:nvPr userDrawn="1">
            <p:custDataLst>
              <p:tags r:id="rId6"/>
            </p:custDataLst>
          </p:nvPr>
        </p:nvPicPr>
        <p:blipFill>
          <a:blip r:embed="rId7"/>
          <a:stretch>
            <a:fillRect/>
          </a:stretch>
        </p:blipFill>
        <p:spPr>
          <a:xfrm>
            <a:off x="539750" y="539750"/>
            <a:ext cx="1240790" cy="39941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正文页面">
    <p:spTree>
      <p:nvGrpSpPr>
        <p:cNvPr id="1" name=""/>
        <p:cNvGrpSpPr/>
        <p:nvPr/>
      </p:nvGrpSpPr>
      <p:grpSpPr>
        <a:xfrm>
          <a:off x="0" y="0"/>
          <a:ext cx="0" cy="0"/>
          <a:chOff x="0" y="0"/>
          <a:chExt cx="0" cy="0"/>
        </a:xfrm>
      </p:grpSpPr>
      <p:pic>
        <p:nvPicPr>
          <p:cNvPr id="13" name="图片 12" descr="矢量智能对象 拷贝 3"/>
          <p:cNvPicPr>
            <a:picLocks noChangeAspect="1"/>
          </p:cNvPicPr>
          <p:nvPr userDrawn="1">
            <p:custDataLst>
              <p:tags r:id="rId2"/>
            </p:custDataLst>
          </p:nvPr>
        </p:nvPicPr>
        <p:blipFill>
          <a:blip r:embed="rId3"/>
          <a:srcRect l="47774"/>
          <a:stretch>
            <a:fillRect/>
          </a:stretch>
        </p:blipFill>
        <p:spPr>
          <a:xfrm>
            <a:off x="0" y="264160"/>
            <a:ext cx="744855" cy="741680"/>
          </a:xfrm>
          <a:prstGeom prst="rect">
            <a:avLst/>
          </a:prstGeom>
        </p:spPr>
      </p:pic>
      <p:sp>
        <p:nvSpPr>
          <p:cNvPr id="6" name="任意多边形 5"/>
          <p:cNvSpPr/>
          <p:nvPr userDrawn="1">
            <p:custDataLst>
              <p:tags r:id="rId4"/>
            </p:custDataLst>
          </p:nvPr>
        </p:nvSpPr>
        <p:spPr>
          <a:xfrm>
            <a:off x="8575675" y="2440940"/>
            <a:ext cx="6486525" cy="413766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913" h="9513">
                <a:moveTo>
                  <a:pt x="3512" y="1472"/>
                </a:moveTo>
                <a:cubicBezTo>
                  <a:pt x="3744" y="669"/>
                  <a:pt x="4818" y="-22"/>
                  <a:pt x="5582" y="0"/>
                </a:cubicBezTo>
                <a:lnTo>
                  <a:pt x="5624" y="1"/>
                </a:lnTo>
                <a:lnTo>
                  <a:pt x="5665" y="2"/>
                </a:lnTo>
                <a:lnTo>
                  <a:pt x="5725" y="3"/>
                </a:lnTo>
                <a:lnTo>
                  <a:pt x="5731" y="3"/>
                </a:lnTo>
                <a:lnTo>
                  <a:pt x="13194" y="2"/>
                </a:lnTo>
                <a:lnTo>
                  <a:pt x="13193" y="4"/>
                </a:lnTo>
                <a:lnTo>
                  <a:pt x="14913" y="4"/>
                </a:lnTo>
                <a:lnTo>
                  <a:pt x="11402" y="8039"/>
                </a:lnTo>
                <a:lnTo>
                  <a:pt x="11401" y="8039"/>
                </a:lnTo>
                <a:cubicBezTo>
                  <a:pt x="11169" y="8843"/>
                  <a:pt x="10095" y="9534"/>
                  <a:pt x="9331" y="9512"/>
                </a:cubicBezTo>
                <a:lnTo>
                  <a:pt x="9289" y="9511"/>
                </a:lnTo>
                <a:lnTo>
                  <a:pt x="9248" y="9509"/>
                </a:lnTo>
                <a:lnTo>
                  <a:pt x="9188" y="9508"/>
                </a:lnTo>
                <a:lnTo>
                  <a:pt x="9182" y="9508"/>
                </a:lnTo>
                <a:lnTo>
                  <a:pt x="1719" y="9509"/>
                </a:lnTo>
                <a:lnTo>
                  <a:pt x="1720" y="9507"/>
                </a:lnTo>
                <a:lnTo>
                  <a:pt x="0" y="9507"/>
                </a:lnTo>
                <a:lnTo>
                  <a:pt x="3511" y="1472"/>
                </a:lnTo>
                <a:lnTo>
                  <a:pt x="3512" y="1472"/>
                </a:lnTo>
                <a:close/>
              </a:path>
            </a:pathLst>
          </a:custGeom>
          <a:gradFill rotWithShape="1">
            <a:gsLst>
              <a:gs pos="65000">
                <a:srgbClr val="2C55A4">
                  <a:alpha val="0"/>
                </a:srgbClr>
              </a:gs>
              <a:gs pos="0">
                <a:srgbClr val="2A53A0"/>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sz="800"/>
          </a:p>
        </p:txBody>
      </p:sp>
      <p:sp>
        <p:nvSpPr>
          <p:cNvPr id="8" name="任意多边形 7"/>
          <p:cNvSpPr/>
          <p:nvPr userDrawn="1">
            <p:custDataLst>
              <p:tags r:id="rId5"/>
            </p:custDataLst>
          </p:nvPr>
        </p:nvSpPr>
        <p:spPr>
          <a:xfrm>
            <a:off x="6713220" y="3429000"/>
            <a:ext cx="6486525" cy="413766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913" h="9513">
                <a:moveTo>
                  <a:pt x="3512" y="1472"/>
                </a:moveTo>
                <a:cubicBezTo>
                  <a:pt x="3744" y="669"/>
                  <a:pt x="4818" y="-22"/>
                  <a:pt x="5582" y="0"/>
                </a:cubicBezTo>
                <a:lnTo>
                  <a:pt x="5624" y="1"/>
                </a:lnTo>
                <a:lnTo>
                  <a:pt x="5665" y="2"/>
                </a:lnTo>
                <a:lnTo>
                  <a:pt x="5725" y="3"/>
                </a:lnTo>
                <a:lnTo>
                  <a:pt x="5731" y="3"/>
                </a:lnTo>
                <a:lnTo>
                  <a:pt x="13194" y="2"/>
                </a:lnTo>
                <a:lnTo>
                  <a:pt x="13193" y="4"/>
                </a:lnTo>
                <a:lnTo>
                  <a:pt x="14913" y="4"/>
                </a:lnTo>
                <a:lnTo>
                  <a:pt x="11402" y="8039"/>
                </a:lnTo>
                <a:lnTo>
                  <a:pt x="11401" y="8039"/>
                </a:lnTo>
                <a:cubicBezTo>
                  <a:pt x="11169" y="8843"/>
                  <a:pt x="10095" y="9534"/>
                  <a:pt x="9331" y="9512"/>
                </a:cubicBezTo>
                <a:lnTo>
                  <a:pt x="9289" y="9511"/>
                </a:lnTo>
                <a:lnTo>
                  <a:pt x="9248" y="9509"/>
                </a:lnTo>
                <a:lnTo>
                  <a:pt x="9188" y="9508"/>
                </a:lnTo>
                <a:lnTo>
                  <a:pt x="9182" y="9508"/>
                </a:lnTo>
                <a:lnTo>
                  <a:pt x="1719" y="9509"/>
                </a:lnTo>
                <a:lnTo>
                  <a:pt x="1720" y="9507"/>
                </a:lnTo>
                <a:lnTo>
                  <a:pt x="0" y="9507"/>
                </a:lnTo>
                <a:lnTo>
                  <a:pt x="3511" y="1472"/>
                </a:lnTo>
                <a:lnTo>
                  <a:pt x="3512" y="1472"/>
                </a:lnTo>
                <a:close/>
              </a:path>
            </a:pathLst>
          </a:custGeom>
          <a:gradFill rotWithShape="1">
            <a:gsLst>
              <a:gs pos="100000">
                <a:srgbClr val="2C55A4">
                  <a:alpha val="0"/>
                </a:srgbClr>
              </a:gs>
              <a:gs pos="0">
                <a:srgbClr val="2A53A0">
                  <a:alpha val="63000"/>
                </a:srgbClr>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sz="800"/>
          </a:p>
        </p:txBody>
      </p:sp>
      <p:sp>
        <p:nvSpPr>
          <p:cNvPr id="17" name="文本框 16"/>
          <p:cNvSpPr txBox="1"/>
          <p:nvPr userDrawn="1">
            <p:custDataLst>
              <p:tags r:id="rId6"/>
            </p:custDataLst>
          </p:nvPr>
        </p:nvSpPr>
        <p:spPr>
          <a:xfrm>
            <a:off x="9488805" y="6478270"/>
            <a:ext cx="2571115" cy="275590"/>
          </a:xfrm>
          <a:prstGeom prst="rect">
            <a:avLst/>
          </a:prstGeom>
          <a:noFill/>
        </p:spPr>
        <p:txBody>
          <a:bodyPr wrap="square" rtlCol="0">
            <a:spAutoFit/>
          </a:bodyPr>
          <a:lstStyle/>
          <a:p>
            <a:pPr algn="r"/>
            <a:r>
              <a:rPr lang="en-US" altLang="zh-CN" sz="1200">
                <a:solidFill>
                  <a:srgbClr val="90B2DE"/>
                </a:solidFill>
                <a:latin typeface="Source Han Sans CN Regular" panose="020B0400000000000000" charset="-122"/>
                <a:ea typeface="Source Han Sans CN Regular" panose="020B0400000000000000" charset="-122"/>
                <a:cs typeface="微软雅黑" panose="020B0703020204020201" charset="-122"/>
              </a:rPr>
              <a:t>FUTONG TECHNOLOGY</a:t>
            </a:r>
            <a:endParaRPr lang="en-US" altLang="zh-CN" sz="1200">
              <a:solidFill>
                <a:srgbClr val="90B2DE"/>
              </a:solidFill>
              <a:latin typeface="Source Han Sans CN Regular" panose="020B0400000000000000" charset="-122"/>
              <a:ea typeface="Source Han Sans CN Regular" panose="020B0400000000000000" charset="-122"/>
              <a:cs typeface="微软雅黑" panose="020B0703020204020201" charset="-122"/>
            </a:endParaRPr>
          </a:p>
        </p:txBody>
      </p:sp>
      <p:sp>
        <p:nvSpPr>
          <p:cNvPr id="18" name="文本框 17"/>
          <p:cNvSpPr txBox="1"/>
          <p:nvPr userDrawn="1">
            <p:custDataLst>
              <p:tags r:id="rId7"/>
            </p:custDataLst>
          </p:nvPr>
        </p:nvSpPr>
        <p:spPr>
          <a:xfrm>
            <a:off x="158750" y="6477635"/>
            <a:ext cx="3449955" cy="275590"/>
          </a:xfrm>
          <a:prstGeom prst="rect">
            <a:avLst/>
          </a:prstGeom>
          <a:noFill/>
        </p:spPr>
        <p:txBody>
          <a:bodyPr wrap="square" rtlCol="0">
            <a:spAutoFit/>
          </a:bodyPr>
          <a:lstStyle/>
          <a:p>
            <a:pPr algn="l"/>
            <a:r>
              <a:rPr lang="zh-CN" altLang="en-US" sz="1200">
                <a:solidFill>
                  <a:srgbClr val="90B2DE"/>
                </a:solidFill>
                <a:latin typeface="Source Han Sans CN Regular" panose="020B0400000000000000" charset="-122"/>
                <a:ea typeface="Source Han Sans CN Regular" panose="020B0400000000000000" charset="-122"/>
                <a:cs typeface="Source Han Sans CN Regular" panose="020B0400000000000000" charset="-122"/>
                <a:sym typeface="+mn-ea"/>
              </a:rPr>
              <a:t>富通科技集团</a:t>
            </a:r>
            <a:endParaRPr lang="zh-CN" altLang="en-US" sz="1200">
              <a:solidFill>
                <a:srgbClr val="90B2DE"/>
              </a:solidFill>
              <a:latin typeface="Source Han Sans CN Regular" panose="020B0400000000000000" charset="-122"/>
              <a:ea typeface="Source Han Sans CN Regular" panose="020B0400000000000000" charset="-122"/>
              <a:cs typeface="Source Han Sans CN Regular" panose="020B0400000000000000" charset="-122"/>
              <a:sym typeface="+mn-ea"/>
            </a:endParaRPr>
          </a:p>
        </p:txBody>
      </p:sp>
      <p:cxnSp>
        <p:nvCxnSpPr>
          <p:cNvPr id="19" name="直接连接符 18"/>
          <p:cNvCxnSpPr/>
          <p:nvPr userDrawn="1">
            <p:custDataLst>
              <p:tags r:id="rId8"/>
            </p:custDataLst>
          </p:nvPr>
        </p:nvCxnSpPr>
        <p:spPr>
          <a:xfrm>
            <a:off x="-5080" y="6373495"/>
            <a:ext cx="12220575" cy="0"/>
          </a:xfrm>
          <a:prstGeom prst="line">
            <a:avLst/>
          </a:prstGeom>
          <a:ln>
            <a:solidFill>
              <a:srgbClr val="90B2DE"/>
            </a:solidFill>
          </a:ln>
        </p:spPr>
        <p:style>
          <a:lnRef idx="2">
            <a:schemeClr val="accent1"/>
          </a:lnRef>
          <a:fillRef idx="0">
            <a:srgbClr val="FFFFFF"/>
          </a:fillRef>
          <a:effectRef idx="0">
            <a:srgbClr val="FFFFFF"/>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空白页">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封底页面">
    <p:spTree>
      <p:nvGrpSpPr>
        <p:cNvPr id="1" name=""/>
        <p:cNvGrpSpPr/>
        <p:nvPr/>
      </p:nvGrpSpPr>
      <p:grpSpPr>
        <a:xfrm>
          <a:off x="0" y="0"/>
          <a:ext cx="0" cy="0"/>
          <a:chOff x="0" y="0"/>
          <a:chExt cx="0" cy="0"/>
        </a:xfrm>
      </p:grpSpPr>
      <p:pic>
        <p:nvPicPr>
          <p:cNvPr id="8" name="图片 7" descr="/Users/feng/Desktop/富通集团PPT模板/组 3.png组 3"/>
          <p:cNvPicPr>
            <a:picLocks noChangeAspect="1"/>
          </p:cNvPicPr>
          <p:nvPr userDrawn="1">
            <p:custDataLst>
              <p:tags r:id="rId2"/>
            </p:custDataLst>
          </p:nvPr>
        </p:nvPicPr>
        <p:blipFill>
          <a:blip r:embed="rId3"/>
          <a:srcRect t="4" b="4"/>
          <a:stretch>
            <a:fillRect/>
          </a:stretch>
        </p:blipFill>
        <p:spPr>
          <a:xfrm>
            <a:off x="4659630" y="413385"/>
            <a:ext cx="7541260" cy="6453505"/>
          </a:xfrm>
          <a:prstGeom prst="rect">
            <a:avLst/>
          </a:prstGeom>
        </p:spPr>
      </p:pic>
      <p:pic>
        <p:nvPicPr>
          <p:cNvPr id="13" name="图片 12" descr="/Users/feng/Desktop/富通集团PPT模板/矢量智能对象.png矢量智能对象"/>
          <p:cNvPicPr>
            <a:picLocks noChangeAspect="1"/>
          </p:cNvPicPr>
          <p:nvPr userDrawn="1">
            <p:custDataLst>
              <p:tags r:id="rId4"/>
            </p:custDataLst>
          </p:nvPr>
        </p:nvPicPr>
        <p:blipFill>
          <a:blip r:embed="rId5"/>
          <a:srcRect l="79" r="79"/>
          <a:stretch>
            <a:fillRect/>
          </a:stretch>
        </p:blipFill>
        <p:spPr>
          <a:xfrm>
            <a:off x="539750" y="550545"/>
            <a:ext cx="1240790" cy="39941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面">
    <p:spTree>
      <p:nvGrpSpPr>
        <p:cNvPr id="1" name=""/>
        <p:cNvGrpSpPr/>
        <p:nvPr/>
      </p:nvGrpSpPr>
      <p:grpSpPr>
        <a:xfrm>
          <a:off x="0" y="0"/>
          <a:ext cx="0" cy="0"/>
          <a:chOff x="0" y="0"/>
          <a:chExt cx="0" cy="0"/>
        </a:xfrm>
      </p:grpSpPr>
      <p:sp>
        <p:nvSpPr>
          <p:cNvPr id="9" name="任意多边形 8"/>
          <p:cNvSpPr/>
          <p:nvPr userDrawn="1">
            <p:custDataLst>
              <p:tags r:id="rId2"/>
            </p:custDataLst>
          </p:nvPr>
        </p:nvSpPr>
        <p:spPr>
          <a:xfrm>
            <a:off x="-4386580" y="1038860"/>
            <a:ext cx="8336280" cy="531685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913" h="9513">
                <a:moveTo>
                  <a:pt x="3512" y="1472"/>
                </a:moveTo>
                <a:cubicBezTo>
                  <a:pt x="3744" y="669"/>
                  <a:pt x="4818" y="-22"/>
                  <a:pt x="5582" y="0"/>
                </a:cubicBezTo>
                <a:lnTo>
                  <a:pt x="5624" y="1"/>
                </a:lnTo>
                <a:lnTo>
                  <a:pt x="5665" y="2"/>
                </a:lnTo>
                <a:lnTo>
                  <a:pt x="5725" y="3"/>
                </a:lnTo>
                <a:lnTo>
                  <a:pt x="5731" y="3"/>
                </a:lnTo>
                <a:lnTo>
                  <a:pt x="13194" y="2"/>
                </a:lnTo>
                <a:lnTo>
                  <a:pt x="13193" y="4"/>
                </a:lnTo>
                <a:lnTo>
                  <a:pt x="14913" y="4"/>
                </a:lnTo>
                <a:lnTo>
                  <a:pt x="11402" y="8039"/>
                </a:lnTo>
                <a:lnTo>
                  <a:pt x="11401" y="8039"/>
                </a:lnTo>
                <a:cubicBezTo>
                  <a:pt x="11169" y="8843"/>
                  <a:pt x="10095" y="9534"/>
                  <a:pt x="9331" y="9512"/>
                </a:cubicBezTo>
                <a:lnTo>
                  <a:pt x="9289" y="9511"/>
                </a:lnTo>
                <a:lnTo>
                  <a:pt x="9248" y="9509"/>
                </a:lnTo>
                <a:lnTo>
                  <a:pt x="9188" y="9508"/>
                </a:lnTo>
                <a:lnTo>
                  <a:pt x="9182" y="9508"/>
                </a:lnTo>
                <a:lnTo>
                  <a:pt x="1719" y="9509"/>
                </a:lnTo>
                <a:lnTo>
                  <a:pt x="1720" y="9507"/>
                </a:lnTo>
                <a:lnTo>
                  <a:pt x="0" y="9507"/>
                </a:lnTo>
                <a:lnTo>
                  <a:pt x="3511" y="1472"/>
                </a:lnTo>
                <a:lnTo>
                  <a:pt x="3512" y="1472"/>
                </a:lnTo>
                <a:close/>
              </a:path>
            </a:pathLst>
          </a:custGeom>
          <a:blipFill rotWithShape="1">
            <a:blip r:embed="rId3"/>
            <a:stretch>
              <a:fillRect/>
            </a:stretch>
          </a:blip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sz="800"/>
          </a:p>
        </p:txBody>
      </p:sp>
      <p:pic>
        <p:nvPicPr>
          <p:cNvPr id="7" name="图片 6" descr="矢量智能对象 拷贝 3"/>
          <p:cNvPicPr>
            <a:picLocks noChangeAspect="1"/>
          </p:cNvPicPr>
          <p:nvPr userDrawn="1">
            <p:custDataLst>
              <p:tags r:id="rId4"/>
            </p:custDataLst>
          </p:nvPr>
        </p:nvPicPr>
        <p:blipFill>
          <a:blip r:embed="rId5"/>
          <a:stretch>
            <a:fillRect/>
          </a:stretch>
        </p:blipFill>
        <p:spPr>
          <a:xfrm>
            <a:off x="197485" y="4044950"/>
            <a:ext cx="3653790" cy="1898650"/>
          </a:xfrm>
          <a:prstGeom prst="rect">
            <a:avLst/>
          </a:prstGeom>
        </p:spPr>
      </p:pic>
      <p:pic>
        <p:nvPicPr>
          <p:cNvPr id="10" name="图片 9" descr="矢量智能对象 拷贝 2"/>
          <p:cNvPicPr>
            <a:picLocks noChangeAspect="1"/>
          </p:cNvPicPr>
          <p:nvPr userDrawn="1">
            <p:custDataLst>
              <p:tags r:id="rId6"/>
            </p:custDataLst>
          </p:nvPr>
        </p:nvPicPr>
        <p:blipFill>
          <a:blip r:embed="rId7"/>
          <a:stretch>
            <a:fillRect/>
          </a:stretch>
        </p:blipFill>
        <p:spPr>
          <a:xfrm>
            <a:off x="-6094095" y="276860"/>
            <a:ext cx="8703945" cy="4501515"/>
          </a:xfrm>
          <a:prstGeom prst="rect">
            <a:avLst/>
          </a:prstGeom>
        </p:spPr>
      </p:pic>
      <p:pic>
        <p:nvPicPr>
          <p:cNvPr id="12" name="图片 11" descr="矢量智能对象 拷贝 3"/>
          <p:cNvPicPr>
            <a:picLocks noChangeAspect="1"/>
          </p:cNvPicPr>
          <p:nvPr userDrawn="1">
            <p:custDataLst>
              <p:tags r:id="rId8"/>
            </p:custDataLst>
          </p:nvPr>
        </p:nvPicPr>
        <p:blipFill>
          <a:blip r:embed="rId5"/>
          <a:stretch>
            <a:fillRect/>
          </a:stretch>
        </p:blipFill>
        <p:spPr>
          <a:xfrm>
            <a:off x="197485" y="4044950"/>
            <a:ext cx="3653790" cy="1898650"/>
          </a:xfrm>
          <a:prstGeom prst="rect">
            <a:avLst/>
          </a:prstGeom>
        </p:spPr>
      </p:pic>
      <p:pic>
        <p:nvPicPr>
          <p:cNvPr id="13" name="图片 12" descr="矢量智能对象"/>
          <p:cNvPicPr>
            <a:picLocks noChangeAspect="1"/>
          </p:cNvPicPr>
          <p:nvPr userDrawn="1">
            <p:custDataLst>
              <p:tags r:id="rId9"/>
            </p:custDataLst>
          </p:nvPr>
        </p:nvPicPr>
        <p:blipFill>
          <a:blip r:embed="rId10"/>
          <a:stretch>
            <a:fillRect/>
          </a:stretch>
        </p:blipFill>
        <p:spPr>
          <a:xfrm>
            <a:off x="539750" y="539750"/>
            <a:ext cx="1443355" cy="46418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节页面">
    <p:spTree>
      <p:nvGrpSpPr>
        <p:cNvPr id="1" name=""/>
        <p:cNvGrpSpPr/>
        <p:nvPr/>
      </p:nvGrpSpPr>
      <p:grpSpPr>
        <a:xfrm>
          <a:off x="0" y="0"/>
          <a:ext cx="0" cy="0"/>
          <a:chOff x="0" y="0"/>
          <a:chExt cx="0" cy="0"/>
        </a:xfrm>
      </p:grpSpPr>
      <p:sp>
        <p:nvSpPr>
          <p:cNvPr id="10" name="任意多边形 9"/>
          <p:cNvSpPr/>
          <p:nvPr userDrawn="1">
            <p:custDataLst>
              <p:tags r:id="rId2"/>
            </p:custDataLst>
          </p:nvPr>
        </p:nvSpPr>
        <p:spPr>
          <a:xfrm>
            <a:off x="4510405" y="413385"/>
            <a:ext cx="10718165" cy="68364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913" h="9513">
                <a:moveTo>
                  <a:pt x="3512" y="1472"/>
                </a:moveTo>
                <a:cubicBezTo>
                  <a:pt x="3744" y="669"/>
                  <a:pt x="4818" y="-22"/>
                  <a:pt x="5582" y="0"/>
                </a:cubicBezTo>
                <a:lnTo>
                  <a:pt x="5624" y="1"/>
                </a:lnTo>
                <a:lnTo>
                  <a:pt x="5665" y="2"/>
                </a:lnTo>
                <a:lnTo>
                  <a:pt x="5725" y="3"/>
                </a:lnTo>
                <a:lnTo>
                  <a:pt x="5731" y="3"/>
                </a:lnTo>
                <a:lnTo>
                  <a:pt x="13194" y="2"/>
                </a:lnTo>
                <a:lnTo>
                  <a:pt x="13193" y="4"/>
                </a:lnTo>
                <a:lnTo>
                  <a:pt x="14913" y="4"/>
                </a:lnTo>
                <a:lnTo>
                  <a:pt x="11402" y="8039"/>
                </a:lnTo>
                <a:lnTo>
                  <a:pt x="11401" y="8039"/>
                </a:lnTo>
                <a:cubicBezTo>
                  <a:pt x="11169" y="8843"/>
                  <a:pt x="10095" y="9534"/>
                  <a:pt x="9331" y="9512"/>
                </a:cubicBezTo>
                <a:lnTo>
                  <a:pt x="9289" y="9511"/>
                </a:lnTo>
                <a:lnTo>
                  <a:pt x="9248" y="9509"/>
                </a:lnTo>
                <a:lnTo>
                  <a:pt x="9188" y="9508"/>
                </a:lnTo>
                <a:lnTo>
                  <a:pt x="9182" y="9508"/>
                </a:lnTo>
                <a:lnTo>
                  <a:pt x="1719" y="9509"/>
                </a:lnTo>
                <a:lnTo>
                  <a:pt x="1720" y="9507"/>
                </a:lnTo>
                <a:lnTo>
                  <a:pt x="0" y="9507"/>
                </a:lnTo>
                <a:lnTo>
                  <a:pt x="3511" y="1472"/>
                </a:lnTo>
                <a:lnTo>
                  <a:pt x="3512" y="1472"/>
                </a:lnTo>
                <a:close/>
              </a:path>
            </a:pathLst>
          </a:custGeom>
          <a:gradFill rotWithShape="1">
            <a:gsLst>
              <a:gs pos="100000">
                <a:schemeClr val="accent1">
                  <a:lumMod val="5000"/>
                  <a:lumOff val="95000"/>
                  <a:alpha val="0"/>
                </a:schemeClr>
              </a:gs>
              <a:gs pos="0">
                <a:srgbClr val="D2E4FF">
                  <a:alpha val="100000"/>
                </a:srgbClr>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sz="800"/>
          </a:p>
        </p:txBody>
      </p:sp>
      <p:sp>
        <p:nvSpPr>
          <p:cNvPr id="19" name="任意多边形 18"/>
          <p:cNvSpPr/>
          <p:nvPr userDrawn="1">
            <p:custDataLst>
              <p:tags r:id="rId3"/>
            </p:custDataLst>
          </p:nvPr>
        </p:nvSpPr>
        <p:spPr>
          <a:xfrm>
            <a:off x="6634480" y="852170"/>
            <a:ext cx="8378190" cy="603694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3235" h="9539">
                <a:moveTo>
                  <a:pt x="3523" y="1475"/>
                </a:moveTo>
                <a:cubicBezTo>
                  <a:pt x="3787" y="656"/>
                  <a:pt x="4810" y="-48"/>
                  <a:pt x="5683" y="0"/>
                </a:cubicBezTo>
                <a:lnTo>
                  <a:pt x="5743" y="1"/>
                </a:lnTo>
                <a:lnTo>
                  <a:pt x="5749" y="1"/>
                </a:lnTo>
                <a:lnTo>
                  <a:pt x="13235" y="0"/>
                </a:lnTo>
                <a:lnTo>
                  <a:pt x="9076" y="9537"/>
                </a:lnTo>
                <a:lnTo>
                  <a:pt x="0" y="9537"/>
                </a:lnTo>
                <a:lnTo>
                  <a:pt x="3522" y="1475"/>
                </a:lnTo>
                <a:lnTo>
                  <a:pt x="3523" y="1475"/>
                </a:lnTo>
                <a:close/>
              </a:path>
            </a:pathLst>
          </a:custGeom>
          <a:blipFill rotWithShape="1">
            <a:blip r:embed="rId4"/>
            <a:stretch>
              <a:fillRect/>
            </a:stretch>
          </a:blip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24" name="图片 23" descr="矢量智能对象 拷贝 3"/>
          <p:cNvPicPr>
            <a:picLocks noChangeAspect="1"/>
          </p:cNvPicPr>
          <p:nvPr userDrawn="1">
            <p:custDataLst>
              <p:tags r:id="rId5"/>
            </p:custDataLst>
          </p:nvPr>
        </p:nvPicPr>
        <p:blipFill>
          <a:blip r:embed="rId6"/>
          <a:srcRect r="37113" b="22797"/>
          <a:stretch>
            <a:fillRect/>
          </a:stretch>
        </p:blipFill>
        <p:spPr>
          <a:xfrm>
            <a:off x="7412355" y="3839845"/>
            <a:ext cx="4779645" cy="3049270"/>
          </a:xfrm>
          <a:prstGeom prst="rect">
            <a:avLst/>
          </a:prstGeom>
        </p:spPr>
      </p:pic>
      <p:sp>
        <p:nvSpPr>
          <p:cNvPr id="27" name="文本框 26"/>
          <p:cNvSpPr txBox="1"/>
          <p:nvPr userDrawn="1">
            <p:custDataLst>
              <p:tags r:id="rId7"/>
            </p:custDataLst>
          </p:nvPr>
        </p:nvSpPr>
        <p:spPr>
          <a:xfrm>
            <a:off x="539750" y="6031865"/>
            <a:ext cx="10718165" cy="275590"/>
          </a:xfrm>
          <a:prstGeom prst="rect">
            <a:avLst/>
          </a:prstGeom>
          <a:noFill/>
        </p:spPr>
        <p:txBody>
          <a:bodyPr wrap="square" rtlCol="0">
            <a:spAutoFit/>
          </a:bodyPr>
          <a:lstStyle/>
          <a:p>
            <a:r>
              <a:rPr lang="en-US" altLang="zh-CN" sz="120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FUTONG TECHNOLOGY</a:t>
            </a:r>
            <a:endParaRPr lang="zh-CN" altLang="en-US" sz="1200">
              <a:solidFill>
                <a:srgbClr val="90B2DE"/>
              </a:solidFill>
              <a:latin typeface="Source Han Sans CN Regular" panose="020B0400000000000000" charset="-122"/>
              <a:ea typeface="Source Han Sans CN Regular" panose="020B0400000000000000" charset="-122"/>
              <a:cs typeface="Source Han Sans CN Regular" panose="020B0400000000000000"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正文页面">
    <p:bg>
      <p:bgRef idx="1001">
        <a:schemeClr val="bg1"/>
      </p:bgRef>
    </p:bg>
    <p:spTree>
      <p:nvGrpSpPr>
        <p:cNvPr id="1" name=""/>
        <p:cNvGrpSpPr/>
        <p:nvPr/>
      </p:nvGrpSpPr>
      <p:grpSpPr>
        <a:xfrm>
          <a:off x="0" y="0"/>
          <a:ext cx="0" cy="0"/>
          <a:chOff x="0" y="0"/>
          <a:chExt cx="0" cy="0"/>
        </a:xfrm>
      </p:grpSpPr>
      <p:pic>
        <p:nvPicPr>
          <p:cNvPr id="12" name="图片 11" descr="矢量智能对象 拷贝 3"/>
          <p:cNvPicPr>
            <a:picLocks noChangeAspect="1"/>
          </p:cNvPicPr>
          <p:nvPr userDrawn="1">
            <p:custDataLst>
              <p:tags r:id="rId2"/>
            </p:custDataLst>
          </p:nvPr>
        </p:nvPicPr>
        <p:blipFill>
          <a:blip r:embed="rId3"/>
          <a:srcRect l="47418"/>
          <a:stretch>
            <a:fillRect/>
          </a:stretch>
        </p:blipFill>
        <p:spPr>
          <a:xfrm>
            <a:off x="-5080" y="264160"/>
            <a:ext cx="749935" cy="741680"/>
          </a:xfrm>
          <a:prstGeom prst="rect">
            <a:avLst/>
          </a:prstGeom>
        </p:spPr>
      </p:pic>
      <p:sp>
        <p:nvSpPr>
          <p:cNvPr id="27" name="文本框 26"/>
          <p:cNvSpPr txBox="1"/>
          <p:nvPr userDrawn="1">
            <p:custDataLst>
              <p:tags r:id="rId4"/>
            </p:custDataLst>
          </p:nvPr>
        </p:nvSpPr>
        <p:spPr>
          <a:xfrm>
            <a:off x="9488805" y="6478270"/>
            <a:ext cx="2571115" cy="275590"/>
          </a:xfrm>
          <a:prstGeom prst="rect">
            <a:avLst/>
          </a:prstGeom>
          <a:noFill/>
        </p:spPr>
        <p:txBody>
          <a:bodyPr wrap="square" rtlCol="0">
            <a:spAutoFit/>
          </a:bodyPr>
          <a:lstStyle/>
          <a:p>
            <a:pPr algn="r"/>
            <a:r>
              <a:rPr lang="en-US" altLang="zh-CN" sz="1200">
                <a:solidFill>
                  <a:srgbClr val="90B2DE"/>
                </a:solidFill>
                <a:latin typeface="Source Han Sans CN Regular" panose="020B0400000000000000" charset="-122"/>
                <a:ea typeface="Source Han Sans CN Regular" panose="020B0400000000000000" charset="-122"/>
                <a:cs typeface="微软雅黑" panose="020B0703020204020201" charset="-122"/>
              </a:rPr>
              <a:t>FUTONG TECHNOLOGY</a:t>
            </a:r>
            <a:endParaRPr lang="en-US" altLang="zh-CN" sz="1200">
              <a:solidFill>
                <a:srgbClr val="90B2DE"/>
              </a:solidFill>
              <a:latin typeface="Source Han Sans CN Regular" panose="020B0400000000000000" charset="-122"/>
              <a:ea typeface="Source Han Sans CN Regular" panose="020B0400000000000000" charset="-122"/>
              <a:cs typeface="微软雅黑" panose="020B0703020204020201" charset="-122"/>
            </a:endParaRPr>
          </a:p>
        </p:txBody>
      </p:sp>
      <p:sp>
        <p:nvSpPr>
          <p:cNvPr id="6" name="文本框 5"/>
          <p:cNvSpPr txBox="1"/>
          <p:nvPr userDrawn="1">
            <p:custDataLst>
              <p:tags r:id="rId5"/>
            </p:custDataLst>
          </p:nvPr>
        </p:nvSpPr>
        <p:spPr>
          <a:xfrm>
            <a:off x="158750" y="6477635"/>
            <a:ext cx="3449955" cy="275590"/>
          </a:xfrm>
          <a:prstGeom prst="rect">
            <a:avLst/>
          </a:prstGeom>
          <a:noFill/>
        </p:spPr>
        <p:txBody>
          <a:bodyPr wrap="square" rtlCol="0">
            <a:spAutoFit/>
          </a:bodyPr>
          <a:lstStyle/>
          <a:p>
            <a:pPr algn="l"/>
            <a:r>
              <a:rPr lang="zh-CN" altLang="en-US" sz="1200">
                <a:solidFill>
                  <a:srgbClr val="90B2DE"/>
                </a:solidFill>
                <a:latin typeface="Source Han Sans CN Regular" panose="020B0400000000000000" charset="-122"/>
                <a:ea typeface="Source Han Sans CN Regular" panose="020B0400000000000000" charset="-122"/>
                <a:cs typeface="Source Han Sans CN Regular" panose="020B0400000000000000" charset="-122"/>
                <a:sym typeface="+mn-ea"/>
              </a:rPr>
              <a:t>富通科技集团</a:t>
            </a:r>
            <a:endParaRPr lang="zh-CN" altLang="en-US" sz="1200">
              <a:solidFill>
                <a:srgbClr val="90B2DE"/>
              </a:solidFill>
              <a:latin typeface="Source Han Sans CN Regular" panose="020B0400000000000000" charset="-122"/>
              <a:ea typeface="Source Han Sans CN Regular" panose="020B0400000000000000" charset="-122"/>
              <a:cs typeface="Source Han Sans CN Regular" panose="020B0400000000000000" charset="-122"/>
              <a:sym typeface="+mn-ea"/>
            </a:endParaRPr>
          </a:p>
        </p:txBody>
      </p:sp>
      <p:cxnSp>
        <p:nvCxnSpPr>
          <p:cNvPr id="8" name="直接连接符 7"/>
          <p:cNvCxnSpPr/>
          <p:nvPr userDrawn="1">
            <p:custDataLst>
              <p:tags r:id="rId6"/>
            </p:custDataLst>
          </p:nvPr>
        </p:nvCxnSpPr>
        <p:spPr>
          <a:xfrm>
            <a:off x="-5080" y="6373495"/>
            <a:ext cx="12220575" cy="0"/>
          </a:xfrm>
          <a:prstGeom prst="line">
            <a:avLst/>
          </a:prstGeom>
          <a:ln>
            <a:solidFill>
              <a:srgbClr val="90B2DE"/>
            </a:solidFill>
          </a:ln>
        </p:spPr>
        <p:style>
          <a:lnRef idx="2">
            <a:schemeClr val="accent1"/>
          </a:lnRef>
          <a:fillRef idx="0">
            <a:srgbClr val="FFFFFF"/>
          </a:fillRef>
          <a:effectRef idx="0">
            <a:srgbClr val="FFFFFF"/>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空白页">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封底页面">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pic>
        <p:nvPicPr>
          <p:cNvPr id="8" name="图片 7" descr="装饰元素"/>
          <p:cNvPicPr>
            <a:picLocks noChangeAspect="1"/>
          </p:cNvPicPr>
          <p:nvPr userDrawn="1">
            <p:custDataLst>
              <p:tags r:id="rId2"/>
            </p:custDataLst>
          </p:nvPr>
        </p:nvPicPr>
        <p:blipFill>
          <a:blip r:embed="rId3"/>
          <a:stretch>
            <a:fillRect/>
          </a:stretch>
        </p:blipFill>
        <p:spPr>
          <a:xfrm>
            <a:off x="4659630" y="413385"/>
            <a:ext cx="7541260" cy="6453505"/>
          </a:xfrm>
          <a:prstGeom prst="rect">
            <a:avLst/>
          </a:prstGeom>
        </p:spPr>
      </p:pic>
      <p:pic>
        <p:nvPicPr>
          <p:cNvPr id="13" name="图片 12" descr="矢量智能对象"/>
          <p:cNvPicPr>
            <a:picLocks noChangeAspect="1"/>
          </p:cNvPicPr>
          <p:nvPr userDrawn="1">
            <p:custDataLst>
              <p:tags r:id="rId4"/>
            </p:custDataLst>
          </p:nvPr>
        </p:nvPicPr>
        <p:blipFill>
          <a:blip r:embed="rId5"/>
          <a:stretch>
            <a:fillRect/>
          </a:stretch>
        </p:blipFill>
        <p:spPr>
          <a:xfrm>
            <a:off x="539750" y="539750"/>
            <a:ext cx="1240790" cy="39941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首页">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6634480" y="852170"/>
            <a:ext cx="8378190" cy="603694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3235" h="9539">
                <a:moveTo>
                  <a:pt x="3523" y="1475"/>
                </a:moveTo>
                <a:cubicBezTo>
                  <a:pt x="3787" y="656"/>
                  <a:pt x="4810" y="-48"/>
                  <a:pt x="5683" y="0"/>
                </a:cubicBezTo>
                <a:lnTo>
                  <a:pt x="5743" y="1"/>
                </a:lnTo>
                <a:lnTo>
                  <a:pt x="5749" y="1"/>
                </a:lnTo>
                <a:lnTo>
                  <a:pt x="13235" y="0"/>
                </a:lnTo>
                <a:lnTo>
                  <a:pt x="9076" y="9537"/>
                </a:lnTo>
                <a:lnTo>
                  <a:pt x="0" y="9537"/>
                </a:lnTo>
                <a:lnTo>
                  <a:pt x="3522" y="1475"/>
                </a:lnTo>
                <a:lnTo>
                  <a:pt x="3523" y="1475"/>
                </a:lnTo>
                <a:close/>
              </a:path>
            </a:pathLst>
          </a:custGeom>
          <a:blipFill rotWithShape="1">
            <a:blip r:embed="rId3"/>
            <a:stretch>
              <a:fillRect/>
            </a:stretch>
          </a:blip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8" name="图片 7" descr="/Users/feng/Desktop/富通集团PPT模板/组 3.png组 3"/>
          <p:cNvPicPr>
            <a:picLocks noChangeAspect="1"/>
          </p:cNvPicPr>
          <p:nvPr userDrawn="1">
            <p:custDataLst>
              <p:tags r:id="rId4"/>
            </p:custDataLst>
          </p:nvPr>
        </p:nvPicPr>
        <p:blipFill>
          <a:blip r:embed="rId5"/>
          <a:srcRect t="4" b="4"/>
          <a:stretch>
            <a:fillRect/>
          </a:stretch>
        </p:blipFill>
        <p:spPr>
          <a:xfrm>
            <a:off x="4659630" y="413385"/>
            <a:ext cx="7541260" cy="6453505"/>
          </a:xfrm>
          <a:prstGeom prst="rect">
            <a:avLst/>
          </a:prstGeom>
        </p:spPr>
      </p:pic>
      <p:pic>
        <p:nvPicPr>
          <p:cNvPr id="13" name="图片 12" descr="/Users/feng/Desktop/富通集团PPT模板/矢量智能对象.png矢量智能对象"/>
          <p:cNvPicPr>
            <a:picLocks noChangeAspect="1"/>
          </p:cNvPicPr>
          <p:nvPr userDrawn="1">
            <p:custDataLst>
              <p:tags r:id="rId6"/>
            </p:custDataLst>
          </p:nvPr>
        </p:nvPicPr>
        <p:blipFill>
          <a:blip r:embed="rId7"/>
          <a:srcRect l="79" r="79"/>
          <a:stretch>
            <a:fillRect/>
          </a:stretch>
        </p:blipFill>
        <p:spPr>
          <a:xfrm>
            <a:off x="539750" y="550545"/>
            <a:ext cx="1240790" cy="39941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目录页面">
    <p:spTree>
      <p:nvGrpSpPr>
        <p:cNvPr id="1" name=""/>
        <p:cNvGrpSpPr/>
        <p:nvPr/>
      </p:nvGrpSpPr>
      <p:grpSpPr>
        <a:xfrm>
          <a:off x="0" y="0"/>
          <a:ext cx="0" cy="0"/>
          <a:chOff x="0" y="0"/>
          <a:chExt cx="0" cy="0"/>
        </a:xfrm>
      </p:grpSpPr>
      <p:sp>
        <p:nvSpPr>
          <p:cNvPr id="20" name="任意多边形 19"/>
          <p:cNvSpPr/>
          <p:nvPr userDrawn="1">
            <p:custDataLst>
              <p:tags r:id="rId2"/>
            </p:custDataLst>
          </p:nvPr>
        </p:nvSpPr>
        <p:spPr>
          <a:xfrm>
            <a:off x="-2724150" y="260985"/>
            <a:ext cx="5334000" cy="340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913" h="9513">
                <a:moveTo>
                  <a:pt x="3512" y="1472"/>
                </a:moveTo>
                <a:cubicBezTo>
                  <a:pt x="3744" y="669"/>
                  <a:pt x="4818" y="-22"/>
                  <a:pt x="5582" y="0"/>
                </a:cubicBezTo>
                <a:lnTo>
                  <a:pt x="5624" y="1"/>
                </a:lnTo>
                <a:lnTo>
                  <a:pt x="5665" y="2"/>
                </a:lnTo>
                <a:lnTo>
                  <a:pt x="5725" y="3"/>
                </a:lnTo>
                <a:lnTo>
                  <a:pt x="5731" y="3"/>
                </a:lnTo>
                <a:lnTo>
                  <a:pt x="13194" y="2"/>
                </a:lnTo>
                <a:lnTo>
                  <a:pt x="13193" y="4"/>
                </a:lnTo>
                <a:lnTo>
                  <a:pt x="14913" y="4"/>
                </a:lnTo>
                <a:lnTo>
                  <a:pt x="11402" y="8039"/>
                </a:lnTo>
                <a:lnTo>
                  <a:pt x="11401" y="8039"/>
                </a:lnTo>
                <a:cubicBezTo>
                  <a:pt x="11169" y="8843"/>
                  <a:pt x="10095" y="9534"/>
                  <a:pt x="9331" y="9512"/>
                </a:cubicBezTo>
                <a:lnTo>
                  <a:pt x="9289" y="9511"/>
                </a:lnTo>
                <a:lnTo>
                  <a:pt x="9248" y="9509"/>
                </a:lnTo>
                <a:lnTo>
                  <a:pt x="9188" y="9508"/>
                </a:lnTo>
                <a:lnTo>
                  <a:pt x="9182" y="9508"/>
                </a:lnTo>
                <a:lnTo>
                  <a:pt x="1719" y="9509"/>
                </a:lnTo>
                <a:lnTo>
                  <a:pt x="1720" y="9507"/>
                </a:lnTo>
                <a:lnTo>
                  <a:pt x="0" y="9507"/>
                </a:lnTo>
                <a:lnTo>
                  <a:pt x="3511" y="1472"/>
                </a:lnTo>
                <a:lnTo>
                  <a:pt x="3512" y="1472"/>
                </a:lnTo>
                <a:close/>
              </a:path>
            </a:pathLst>
          </a:custGeom>
          <a:gradFill rotWithShape="1">
            <a:gsLst>
              <a:gs pos="100000">
                <a:srgbClr val="2C55A4">
                  <a:alpha val="0"/>
                </a:srgbClr>
              </a:gs>
              <a:gs pos="0">
                <a:srgbClr val="2A53A0"/>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sz="800"/>
          </a:p>
        </p:txBody>
      </p:sp>
      <p:sp>
        <p:nvSpPr>
          <p:cNvPr id="19" name="任意多边形 18"/>
          <p:cNvSpPr/>
          <p:nvPr userDrawn="1">
            <p:custDataLst>
              <p:tags r:id="rId3"/>
            </p:custDataLst>
          </p:nvPr>
        </p:nvSpPr>
        <p:spPr>
          <a:xfrm>
            <a:off x="8283575" y="276860"/>
            <a:ext cx="5334000" cy="340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913" h="9513">
                <a:moveTo>
                  <a:pt x="3512" y="1472"/>
                </a:moveTo>
                <a:cubicBezTo>
                  <a:pt x="3744" y="669"/>
                  <a:pt x="4818" y="-22"/>
                  <a:pt x="5582" y="0"/>
                </a:cubicBezTo>
                <a:lnTo>
                  <a:pt x="5624" y="1"/>
                </a:lnTo>
                <a:lnTo>
                  <a:pt x="5665" y="2"/>
                </a:lnTo>
                <a:lnTo>
                  <a:pt x="5725" y="3"/>
                </a:lnTo>
                <a:lnTo>
                  <a:pt x="5731" y="3"/>
                </a:lnTo>
                <a:lnTo>
                  <a:pt x="13194" y="2"/>
                </a:lnTo>
                <a:lnTo>
                  <a:pt x="13193" y="4"/>
                </a:lnTo>
                <a:lnTo>
                  <a:pt x="14913" y="4"/>
                </a:lnTo>
                <a:lnTo>
                  <a:pt x="11402" y="8039"/>
                </a:lnTo>
                <a:lnTo>
                  <a:pt x="11401" y="8039"/>
                </a:lnTo>
                <a:cubicBezTo>
                  <a:pt x="11169" y="8843"/>
                  <a:pt x="10095" y="9534"/>
                  <a:pt x="9331" y="9512"/>
                </a:cubicBezTo>
                <a:lnTo>
                  <a:pt x="9289" y="9511"/>
                </a:lnTo>
                <a:lnTo>
                  <a:pt x="9248" y="9509"/>
                </a:lnTo>
                <a:lnTo>
                  <a:pt x="9188" y="9508"/>
                </a:lnTo>
                <a:lnTo>
                  <a:pt x="9182" y="9508"/>
                </a:lnTo>
                <a:lnTo>
                  <a:pt x="1719" y="9509"/>
                </a:lnTo>
                <a:lnTo>
                  <a:pt x="1720" y="9507"/>
                </a:lnTo>
                <a:lnTo>
                  <a:pt x="0" y="9507"/>
                </a:lnTo>
                <a:lnTo>
                  <a:pt x="3511" y="1472"/>
                </a:lnTo>
                <a:lnTo>
                  <a:pt x="3512" y="1472"/>
                </a:lnTo>
                <a:close/>
              </a:path>
            </a:pathLst>
          </a:custGeom>
          <a:gradFill rotWithShape="1">
            <a:gsLst>
              <a:gs pos="100000">
                <a:srgbClr val="2C55A4">
                  <a:alpha val="0"/>
                </a:srgbClr>
              </a:gs>
              <a:gs pos="0">
                <a:srgbClr val="2A53A0"/>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sz="800"/>
          </a:p>
        </p:txBody>
      </p:sp>
      <p:sp>
        <p:nvSpPr>
          <p:cNvPr id="2" name="任意多边形 1"/>
          <p:cNvSpPr/>
          <p:nvPr userDrawn="1">
            <p:custDataLst>
              <p:tags r:id="rId4"/>
            </p:custDataLst>
          </p:nvPr>
        </p:nvSpPr>
        <p:spPr>
          <a:xfrm>
            <a:off x="-4386580" y="1038860"/>
            <a:ext cx="8336280" cy="531685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913" h="9513">
                <a:moveTo>
                  <a:pt x="3512" y="1472"/>
                </a:moveTo>
                <a:cubicBezTo>
                  <a:pt x="3744" y="669"/>
                  <a:pt x="4818" y="-22"/>
                  <a:pt x="5582" y="0"/>
                </a:cubicBezTo>
                <a:lnTo>
                  <a:pt x="5624" y="1"/>
                </a:lnTo>
                <a:lnTo>
                  <a:pt x="5665" y="2"/>
                </a:lnTo>
                <a:lnTo>
                  <a:pt x="5725" y="3"/>
                </a:lnTo>
                <a:lnTo>
                  <a:pt x="5731" y="3"/>
                </a:lnTo>
                <a:lnTo>
                  <a:pt x="13194" y="2"/>
                </a:lnTo>
                <a:lnTo>
                  <a:pt x="13193" y="4"/>
                </a:lnTo>
                <a:lnTo>
                  <a:pt x="14913" y="4"/>
                </a:lnTo>
                <a:lnTo>
                  <a:pt x="11402" y="8039"/>
                </a:lnTo>
                <a:lnTo>
                  <a:pt x="11401" y="8039"/>
                </a:lnTo>
                <a:cubicBezTo>
                  <a:pt x="11169" y="8843"/>
                  <a:pt x="10095" y="9534"/>
                  <a:pt x="9331" y="9512"/>
                </a:cubicBezTo>
                <a:lnTo>
                  <a:pt x="9289" y="9511"/>
                </a:lnTo>
                <a:lnTo>
                  <a:pt x="9248" y="9509"/>
                </a:lnTo>
                <a:lnTo>
                  <a:pt x="9188" y="9508"/>
                </a:lnTo>
                <a:lnTo>
                  <a:pt x="9182" y="9508"/>
                </a:lnTo>
                <a:lnTo>
                  <a:pt x="1719" y="9509"/>
                </a:lnTo>
                <a:lnTo>
                  <a:pt x="1720" y="9507"/>
                </a:lnTo>
                <a:lnTo>
                  <a:pt x="0" y="9507"/>
                </a:lnTo>
                <a:lnTo>
                  <a:pt x="3511" y="1472"/>
                </a:lnTo>
                <a:lnTo>
                  <a:pt x="3512" y="1472"/>
                </a:lnTo>
                <a:close/>
              </a:path>
            </a:pathLst>
          </a:custGeom>
          <a:blipFill rotWithShape="1">
            <a:blip r:embed="rId5"/>
            <a:stretch>
              <a:fillRect/>
            </a:stretch>
          </a:blip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sz="800"/>
          </a:p>
        </p:txBody>
      </p:sp>
      <p:pic>
        <p:nvPicPr>
          <p:cNvPr id="3" name="图片 2" descr="矢量智能对象 拷贝 3"/>
          <p:cNvPicPr>
            <a:picLocks noChangeAspect="1"/>
          </p:cNvPicPr>
          <p:nvPr userDrawn="1">
            <p:custDataLst>
              <p:tags r:id="rId6"/>
            </p:custDataLst>
          </p:nvPr>
        </p:nvPicPr>
        <p:blipFill>
          <a:blip r:embed="rId7"/>
          <a:stretch>
            <a:fillRect/>
          </a:stretch>
        </p:blipFill>
        <p:spPr>
          <a:xfrm>
            <a:off x="197485" y="4044950"/>
            <a:ext cx="3653790" cy="1898650"/>
          </a:xfrm>
          <a:prstGeom prst="rect">
            <a:avLst/>
          </a:prstGeom>
        </p:spPr>
      </p:pic>
      <p:pic>
        <p:nvPicPr>
          <p:cNvPr id="27" name="图片 26" descr="/Users/feng/Desktop/富通集团PPT模板/矢量智能对象.png矢量智能对象"/>
          <p:cNvPicPr>
            <a:picLocks noChangeAspect="1"/>
          </p:cNvPicPr>
          <p:nvPr userDrawn="1">
            <p:custDataLst>
              <p:tags r:id="rId8"/>
            </p:custDataLst>
          </p:nvPr>
        </p:nvPicPr>
        <p:blipFill>
          <a:blip r:embed="rId9"/>
          <a:srcRect l="79" r="79"/>
          <a:stretch>
            <a:fillRect/>
          </a:stretch>
        </p:blipFill>
        <p:spPr>
          <a:xfrm>
            <a:off x="584200" y="539750"/>
            <a:ext cx="1240790" cy="39941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章节页面">
    <p:spTree>
      <p:nvGrpSpPr>
        <p:cNvPr id="1" name=""/>
        <p:cNvGrpSpPr/>
        <p:nvPr/>
      </p:nvGrpSpPr>
      <p:grpSpPr>
        <a:xfrm>
          <a:off x="0" y="0"/>
          <a:ext cx="0" cy="0"/>
          <a:chOff x="0" y="0"/>
          <a:chExt cx="0" cy="0"/>
        </a:xfrm>
      </p:grpSpPr>
      <p:sp>
        <p:nvSpPr>
          <p:cNvPr id="10" name="任意多边形 9"/>
          <p:cNvSpPr/>
          <p:nvPr userDrawn="1">
            <p:custDataLst>
              <p:tags r:id="rId2"/>
            </p:custDataLst>
          </p:nvPr>
        </p:nvSpPr>
        <p:spPr>
          <a:xfrm>
            <a:off x="4510405" y="413385"/>
            <a:ext cx="10718165" cy="68364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913" h="9513">
                <a:moveTo>
                  <a:pt x="3512" y="1472"/>
                </a:moveTo>
                <a:cubicBezTo>
                  <a:pt x="3744" y="669"/>
                  <a:pt x="4818" y="-22"/>
                  <a:pt x="5582" y="0"/>
                </a:cubicBezTo>
                <a:lnTo>
                  <a:pt x="5624" y="1"/>
                </a:lnTo>
                <a:lnTo>
                  <a:pt x="5665" y="2"/>
                </a:lnTo>
                <a:lnTo>
                  <a:pt x="5725" y="3"/>
                </a:lnTo>
                <a:lnTo>
                  <a:pt x="5731" y="3"/>
                </a:lnTo>
                <a:lnTo>
                  <a:pt x="13194" y="2"/>
                </a:lnTo>
                <a:lnTo>
                  <a:pt x="13193" y="4"/>
                </a:lnTo>
                <a:lnTo>
                  <a:pt x="14913" y="4"/>
                </a:lnTo>
                <a:lnTo>
                  <a:pt x="11402" y="8039"/>
                </a:lnTo>
                <a:lnTo>
                  <a:pt x="11401" y="8039"/>
                </a:lnTo>
                <a:cubicBezTo>
                  <a:pt x="11169" y="8843"/>
                  <a:pt x="10095" y="9534"/>
                  <a:pt x="9331" y="9512"/>
                </a:cubicBezTo>
                <a:lnTo>
                  <a:pt x="9289" y="9511"/>
                </a:lnTo>
                <a:lnTo>
                  <a:pt x="9248" y="9509"/>
                </a:lnTo>
                <a:lnTo>
                  <a:pt x="9188" y="9508"/>
                </a:lnTo>
                <a:lnTo>
                  <a:pt x="9182" y="9508"/>
                </a:lnTo>
                <a:lnTo>
                  <a:pt x="1719" y="9509"/>
                </a:lnTo>
                <a:lnTo>
                  <a:pt x="1720" y="9507"/>
                </a:lnTo>
                <a:lnTo>
                  <a:pt x="0" y="9507"/>
                </a:lnTo>
                <a:lnTo>
                  <a:pt x="3511" y="1472"/>
                </a:lnTo>
                <a:lnTo>
                  <a:pt x="3512" y="1472"/>
                </a:lnTo>
                <a:close/>
              </a:path>
            </a:pathLst>
          </a:custGeom>
          <a:gradFill rotWithShape="1">
            <a:gsLst>
              <a:gs pos="100000">
                <a:srgbClr val="2C55A4">
                  <a:alpha val="0"/>
                </a:srgbClr>
              </a:gs>
              <a:gs pos="0">
                <a:srgbClr val="2A53A0"/>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sz="800"/>
          </a:p>
        </p:txBody>
      </p:sp>
      <p:sp>
        <p:nvSpPr>
          <p:cNvPr id="9" name="任意多边形 8"/>
          <p:cNvSpPr/>
          <p:nvPr userDrawn="1">
            <p:custDataLst>
              <p:tags r:id="rId3"/>
            </p:custDataLst>
          </p:nvPr>
        </p:nvSpPr>
        <p:spPr>
          <a:xfrm>
            <a:off x="6634480" y="852170"/>
            <a:ext cx="8378190" cy="603694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3235" h="9539">
                <a:moveTo>
                  <a:pt x="3523" y="1475"/>
                </a:moveTo>
                <a:cubicBezTo>
                  <a:pt x="3787" y="656"/>
                  <a:pt x="4810" y="-48"/>
                  <a:pt x="5683" y="0"/>
                </a:cubicBezTo>
                <a:lnTo>
                  <a:pt x="5743" y="1"/>
                </a:lnTo>
                <a:lnTo>
                  <a:pt x="5749" y="1"/>
                </a:lnTo>
                <a:lnTo>
                  <a:pt x="13235" y="0"/>
                </a:lnTo>
                <a:lnTo>
                  <a:pt x="9076" y="9537"/>
                </a:lnTo>
                <a:lnTo>
                  <a:pt x="0" y="9537"/>
                </a:lnTo>
                <a:lnTo>
                  <a:pt x="3522" y="1475"/>
                </a:lnTo>
                <a:lnTo>
                  <a:pt x="3523" y="1475"/>
                </a:lnTo>
                <a:close/>
              </a:path>
            </a:pathLst>
          </a:custGeom>
          <a:blipFill rotWithShape="1">
            <a:blip r:embed="rId4"/>
            <a:stretch>
              <a:fillRect/>
            </a:stretch>
          </a:blip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2" name="图片 11" descr="矢量智能对象 拷贝 3"/>
          <p:cNvPicPr>
            <a:picLocks noChangeAspect="1"/>
          </p:cNvPicPr>
          <p:nvPr userDrawn="1">
            <p:custDataLst>
              <p:tags r:id="rId5"/>
            </p:custDataLst>
          </p:nvPr>
        </p:nvPicPr>
        <p:blipFill>
          <a:blip r:embed="rId6"/>
          <a:stretch>
            <a:fillRect/>
          </a:stretch>
        </p:blipFill>
        <p:spPr>
          <a:xfrm>
            <a:off x="7412355" y="3839845"/>
            <a:ext cx="7600315" cy="3949700"/>
          </a:xfrm>
          <a:prstGeom prst="rect">
            <a:avLst/>
          </a:prstGeom>
        </p:spPr>
      </p:pic>
      <p:sp>
        <p:nvSpPr>
          <p:cNvPr id="27" name="文本框 26"/>
          <p:cNvSpPr txBox="1"/>
          <p:nvPr userDrawn="1">
            <p:custDataLst>
              <p:tags r:id="rId7"/>
            </p:custDataLst>
          </p:nvPr>
        </p:nvSpPr>
        <p:spPr>
          <a:xfrm>
            <a:off x="539750" y="6031865"/>
            <a:ext cx="10718165" cy="275590"/>
          </a:xfrm>
          <a:prstGeom prst="rect">
            <a:avLst/>
          </a:prstGeom>
          <a:noFill/>
        </p:spPr>
        <p:txBody>
          <a:bodyPr wrap="square" rtlCol="0">
            <a:spAutoFit/>
          </a:bodyPr>
          <a:lstStyle/>
          <a:p>
            <a:r>
              <a:rPr lang="en-US" altLang="zh-CN" sz="120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FUTONG TECHNOLOGY</a:t>
            </a:r>
            <a:endParaRPr lang="zh-CN" altLang="en-US" sz="1200">
              <a:solidFill>
                <a:srgbClr val="90B2DE"/>
              </a:solidFill>
              <a:latin typeface="Source Han Sans CN Regular" panose="020B0400000000000000" charset="-122"/>
              <a:ea typeface="Source Han Sans CN Regular" panose="020B0400000000000000" charset="-122"/>
              <a:cs typeface="Source Han Sans CN Regular" panose="020B0400000000000000"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lumMod val="5000"/>
                <a:lumOff val="95000"/>
              </a:schemeClr>
            </a:gs>
            <a:gs pos="100000">
              <a:srgbClr val="D2E4FF"/>
            </a:gs>
          </a:gsLst>
          <a:lin ang="5400000" scaled="0"/>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42D5A"/>
            </a:gs>
            <a:gs pos="100000">
              <a:srgbClr val="1D4999"/>
            </a:gs>
          </a:gsLst>
          <a:lin ang="5400000" scaled="0"/>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tags" Target="../tags/tag3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png"/><Relationship Id="rId2" Type="http://schemas.openxmlformats.org/officeDocument/2006/relationships/tags" Target="../tags/tag44.xml"/><Relationship Id="rId1" Type="http://schemas.openxmlformats.org/officeDocument/2006/relationships/hyperlink" Target="https://ai.baidu.com/ai-doc/MT/ykqq95r2y"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6.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39750" y="1769110"/>
            <a:ext cx="6100445" cy="1384995"/>
          </a:xfrm>
          <a:prstGeom prst="rect">
            <a:avLst/>
          </a:prstGeom>
          <a:noFill/>
        </p:spPr>
        <p:txBody>
          <a:bodyPr wrap="square" rtlCol="0">
            <a:spAutoFit/>
          </a:bodyPr>
          <a:lstStyle/>
          <a:p>
            <a:r>
              <a:rPr lang="zh-CN" altLang="en-US" sz="4200" b="1" dirty="0">
                <a:solidFill>
                  <a:srgbClr val="0065BB"/>
                </a:solidFill>
                <a:latin typeface="Source Han Sans CN Regular" panose="020B0400000000000000" charset="-122"/>
                <a:ea typeface="Source Han Sans CN Regular" panose="020B0400000000000000" charset="-122"/>
                <a:cs typeface="Source Han Sans CN Regular" panose="020B0400000000000000" charset="-122"/>
              </a:rPr>
              <a:t>康乃馨销售订单转化</a:t>
            </a:r>
            <a:endParaRPr lang="en-US" altLang="zh-CN" sz="4200" b="1" dirty="0">
              <a:solidFill>
                <a:srgbClr val="0065BB"/>
              </a:solidFill>
              <a:latin typeface="Source Han Sans CN Regular" panose="020B0400000000000000" charset="-122"/>
              <a:ea typeface="Source Han Sans CN Regular" panose="020B0400000000000000" charset="-122"/>
              <a:cs typeface="Source Han Sans CN Regular" panose="020B0400000000000000" charset="-122"/>
            </a:endParaRPr>
          </a:p>
          <a:p>
            <a:r>
              <a:rPr lang="zh-CN" altLang="en-US" sz="4200" b="1" dirty="0">
                <a:solidFill>
                  <a:srgbClr val="0065BB"/>
                </a:solidFill>
                <a:latin typeface="Source Han Sans CN Regular" panose="020B0400000000000000" charset="-122"/>
                <a:ea typeface="Source Han Sans CN Regular" panose="020B0400000000000000" charset="-122"/>
                <a:cs typeface="Source Han Sans CN Regular" panose="020B0400000000000000" charset="-122"/>
              </a:rPr>
              <a:t>人工智能方案</a:t>
            </a:r>
            <a:endParaRPr lang="zh-CN" altLang="en-US" sz="4200" b="1" dirty="0">
              <a:solidFill>
                <a:srgbClr val="0065BB"/>
              </a:solidFill>
              <a:latin typeface="Source Han Sans CN Regular" panose="020B0400000000000000" charset="-122"/>
              <a:ea typeface="Source Han Sans CN Regular" panose="020B0400000000000000" charset="-122"/>
              <a:cs typeface="Source Han Sans CN Regular" panose="020B0400000000000000" charset="-122"/>
            </a:endParaRPr>
          </a:p>
        </p:txBody>
      </p:sp>
      <p:sp>
        <p:nvSpPr>
          <p:cNvPr id="11" name="文本框 10"/>
          <p:cNvSpPr txBox="1"/>
          <p:nvPr>
            <p:custDataLst>
              <p:tags r:id="rId1"/>
            </p:custDataLst>
          </p:nvPr>
        </p:nvSpPr>
        <p:spPr>
          <a:xfrm>
            <a:off x="539750" y="3159125"/>
            <a:ext cx="6100445" cy="398780"/>
          </a:xfrm>
          <a:prstGeom prst="rect">
            <a:avLst/>
          </a:prstGeom>
          <a:noFill/>
        </p:spPr>
        <p:txBody>
          <a:bodyPr wrap="square" rtlCol="0">
            <a:spAutoFit/>
          </a:bodyPr>
          <a:lstStyle/>
          <a:p>
            <a:r>
              <a:rPr lang="en-US" altLang="zh-CN" sz="2000">
                <a:solidFill>
                  <a:srgbClr val="90B2DE"/>
                </a:solidFill>
                <a:latin typeface="Source Han Sans CN Regular" panose="020B0400000000000000" charset="-122"/>
                <a:ea typeface="Source Han Sans CN Regular" panose="020B0400000000000000" charset="-122"/>
                <a:cs typeface="Microsoft YaHei Bold" panose="020B0703020204020201" charset="-122"/>
              </a:rPr>
              <a:t>FUTONG TECHNOLOGY</a:t>
            </a:r>
            <a:endParaRPr lang="en-US" altLang="zh-CN" sz="2000">
              <a:solidFill>
                <a:srgbClr val="90B2DE"/>
              </a:solidFill>
              <a:latin typeface="Source Han Sans CN Regular" panose="020B0400000000000000" charset="-122"/>
              <a:ea typeface="Source Han Sans CN Regular" panose="020B0400000000000000" charset="-122"/>
              <a:cs typeface="Microsoft YaHei Bold" panose="020B0703020204020201" charset="-122"/>
            </a:endParaRPr>
          </a:p>
        </p:txBody>
      </p:sp>
      <p:sp>
        <p:nvSpPr>
          <p:cNvPr id="12" name="文本框 11"/>
          <p:cNvSpPr txBox="1"/>
          <p:nvPr>
            <p:custDataLst>
              <p:tags r:id="rId2"/>
            </p:custDataLst>
          </p:nvPr>
        </p:nvSpPr>
        <p:spPr>
          <a:xfrm>
            <a:off x="539750" y="5727700"/>
            <a:ext cx="6100445" cy="583565"/>
          </a:xfrm>
          <a:prstGeom prst="rect">
            <a:avLst/>
          </a:prstGeom>
          <a:noFill/>
        </p:spPr>
        <p:txBody>
          <a:bodyPr wrap="square" rtlCol="0">
            <a:spAutoFit/>
          </a:bodyPr>
          <a:lstStyle/>
          <a:p>
            <a:r>
              <a:rPr lang="zh-CN" altLang="en-US" sz="1600" dirty="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版本</a:t>
            </a:r>
            <a:r>
              <a:rPr lang="en-US" altLang="zh-CN" sz="1600" dirty="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V 3.0</a:t>
            </a:r>
            <a:endParaRPr lang="en-US" altLang="zh-CN" sz="1600" dirty="0">
              <a:solidFill>
                <a:srgbClr val="90B2DE"/>
              </a:solidFill>
              <a:latin typeface="Source Han Sans CN Regular" panose="020B0400000000000000" charset="-122"/>
              <a:ea typeface="Source Han Sans CN Regular" panose="020B0400000000000000" charset="-122"/>
              <a:cs typeface="Source Han Sans CN Regular" panose="020B0400000000000000" charset="-122"/>
            </a:endParaRPr>
          </a:p>
          <a:p>
            <a:r>
              <a:rPr lang="zh-CN" altLang="en-US" sz="1600" dirty="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主讲人：马洋</a:t>
            </a:r>
            <a:r>
              <a:rPr lang="en-US" altLang="zh-CN" sz="1600" dirty="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 </a:t>
            </a:r>
            <a:r>
              <a:rPr lang="zh-CN" altLang="en-US" sz="1600" dirty="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时间：</a:t>
            </a:r>
            <a:r>
              <a:rPr lang="en-US" altLang="zh-CN" sz="1600" dirty="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2025.06.25 </a:t>
            </a:r>
            <a:endParaRPr lang="en-US" altLang="zh-CN" sz="1600" dirty="0">
              <a:solidFill>
                <a:srgbClr val="90B2DE"/>
              </a:solidFill>
              <a:latin typeface="Source Han Sans CN Regular" panose="020B0400000000000000" charset="-122"/>
              <a:ea typeface="Source Han Sans CN Regular" panose="020B0400000000000000" charset="-122"/>
              <a:cs typeface="Source Han Sans CN Regular" panose="020B04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716915" y="548005"/>
            <a:ext cx="10194290" cy="460375"/>
          </a:xfrm>
          <a:prstGeom prst="rect">
            <a:avLst/>
          </a:prstGeom>
          <a:noFill/>
        </p:spPr>
        <p:txBody>
          <a:bodyPr wrap="square" rtlCol="0">
            <a:spAutoFit/>
          </a:bodyPr>
          <a:lstStyle/>
          <a:p>
            <a:r>
              <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rPr>
              <a:t>用户现状说明</a:t>
            </a:r>
            <a:endPar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endParaRPr>
          </a:p>
        </p:txBody>
      </p:sp>
      <p:cxnSp>
        <p:nvCxnSpPr>
          <p:cNvPr id="13" name="直接连接符 12"/>
          <p:cNvCxnSpPr/>
          <p:nvPr/>
        </p:nvCxnSpPr>
        <p:spPr>
          <a:xfrm>
            <a:off x="834390" y="539750"/>
            <a:ext cx="10775315" cy="0"/>
          </a:xfrm>
          <a:prstGeom prst="line">
            <a:avLst/>
          </a:prstGeom>
          <a:ln>
            <a:solidFill>
              <a:srgbClr val="90B2DE"/>
            </a:solidFill>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834390" y="989202"/>
            <a:ext cx="10775315" cy="553998"/>
          </a:xfrm>
          <a:prstGeom prst="rect">
            <a:avLst/>
          </a:prstGeom>
          <a:noFill/>
        </p:spPr>
        <p:txBody>
          <a:bodyPr wrap="square" rtlCol="0">
            <a:spAutoFit/>
          </a:bodyPr>
          <a:lstStyle/>
          <a:p>
            <a:r>
              <a:rPr lang="zh-CN" altLang="en-US" sz="1000" b="1" dirty="0">
                <a:latin typeface="微软雅黑" panose="020B0703020204020201" charset="-122"/>
                <a:ea typeface="微软雅黑" panose="020B0703020204020201" charset="-122"/>
              </a:rPr>
              <a:t>用户当前销售订单转化链路需要有多个业务角色参与，整个流程通常会占用业务人员和客户</a:t>
            </a:r>
            <a:r>
              <a:rPr lang="en-US" altLang="zh-CN" sz="1000" b="1" dirty="0">
                <a:latin typeface="微软雅黑" panose="020B0703020204020201" charset="-122"/>
                <a:ea typeface="微软雅黑" panose="020B0703020204020201" charset="-122"/>
              </a:rPr>
              <a:t>2-3</a:t>
            </a:r>
            <a:r>
              <a:rPr lang="zh-CN" altLang="en-US" sz="1000" b="1" dirty="0">
                <a:latin typeface="微软雅黑" panose="020B0703020204020201" charset="-122"/>
                <a:ea typeface="微软雅黑" panose="020B0703020204020201" charset="-122"/>
              </a:rPr>
              <a:t>个工作日左右，当下单合同过多时或业务人员是个新手小白时，会出现一些对合同识别不准确的情况，导致下单语言出现问题，比如规格、规范、工艺、单价、款式、前后信息矛盾等</a:t>
            </a:r>
            <a:endParaRPr lang="zh-CN" altLang="en-US" sz="1000" b="1" dirty="0">
              <a:latin typeface="微软雅黑" panose="020B0703020204020201" charset="-122"/>
              <a:ea typeface="微软雅黑" panose="020B0703020204020201" charset="-122"/>
            </a:endParaRPr>
          </a:p>
          <a:p>
            <a:endParaRPr lang="zh-CN" altLang="en-US" sz="1000" b="1" dirty="0">
              <a:latin typeface="微软雅黑" panose="020B0703020204020201" charset="-122"/>
              <a:ea typeface="微软雅黑" panose="020B0703020204020201" charset="-122"/>
            </a:endParaRPr>
          </a:p>
        </p:txBody>
      </p:sp>
      <p:graphicFrame>
        <p:nvGraphicFramePr>
          <p:cNvPr id="5" name="表格 4"/>
          <p:cNvGraphicFramePr>
            <a:graphicFrameLocks noGrp="1"/>
          </p:cNvGraphicFramePr>
          <p:nvPr/>
        </p:nvGraphicFramePr>
        <p:xfrm>
          <a:off x="306704" y="1383667"/>
          <a:ext cx="11302999" cy="4926328"/>
        </p:xfrm>
        <a:graphic>
          <a:graphicData uri="http://schemas.openxmlformats.org/drawingml/2006/table">
            <a:tbl>
              <a:tblPr firstRow="1" bandRow="1">
                <a:tableStyleId>{5940675A-B579-460E-94D1-54222C63F5DA}</a:tableStyleId>
              </a:tblPr>
              <a:tblGrid>
                <a:gridCol w="546736"/>
                <a:gridCol w="1493520"/>
                <a:gridCol w="7231380"/>
                <a:gridCol w="2031363"/>
              </a:tblGrid>
              <a:tr h="447848">
                <a:tc>
                  <a:txBody>
                    <a:bodyPr/>
                    <a:lstStyle/>
                    <a:p>
                      <a:pPr algn="ctr"/>
                      <a:r>
                        <a:rPr lang="zh-CN" altLang="en-US" sz="1000" dirty="0">
                          <a:latin typeface="微软雅黑" panose="020B0703020204020201" charset="-122"/>
                          <a:ea typeface="微软雅黑" panose="020B0703020204020201" charset="-122"/>
                        </a:rPr>
                        <a:t>步骤</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a:r>
                        <a:rPr lang="zh-CN" altLang="en-US" sz="1000" b="1" dirty="0">
                          <a:latin typeface="微软雅黑" panose="020B0703020204020201" charset="-122"/>
                          <a:ea typeface="微软雅黑" panose="020B0703020204020201" charset="-122"/>
                        </a:rPr>
                        <a:t>集团客户</a:t>
                      </a:r>
                      <a:endParaRPr lang="zh-CN" altLang="en-US" sz="1000" b="1"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a:r>
                        <a:rPr lang="zh-CN" altLang="en-US" sz="1000" b="1" dirty="0">
                          <a:latin typeface="微软雅黑" panose="020B0703020204020201" charset="-122"/>
                          <a:ea typeface="微软雅黑" panose="020B0703020204020201" charset="-122"/>
                        </a:rPr>
                        <a:t>业务</a:t>
                      </a:r>
                      <a:endParaRPr lang="zh-CN" altLang="en-US" sz="1000" b="1"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a:r>
                        <a:rPr lang="zh-CN" altLang="en-US" sz="1000" b="1" dirty="0">
                          <a:latin typeface="微软雅黑" panose="020B0703020204020201" charset="-122"/>
                          <a:ea typeface="微软雅黑" panose="020B0703020204020201" charset="-122"/>
                        </a:rPr>
                        <a:t>工厂</a:t>
                      </a:r>
                      <a:endParaRPr lang="zh-CN" altLang="en-US" sz="1000" b="1"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1</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2</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3</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4</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5</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6</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7</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8</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9</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r h="447848">
                <a:tc>
                  <a:txBody>
                    <a:bodyPr/>
                    <a:lstStyle/>
                    <a:p>
                      <a:pPr algn="ctr"/>
                      <a:r>
                        <a:rPr lang="en-US" altLang="zh-CN" sz="1000" dirty="0">
                          <a:latin typeface="微软雅黑" panose="020B0703020204020201" charset="-122"/>
                          <a:ea typeface="微软雅黑" panose="020B0703020204020201" charset="-122"/>
                        </a:rPr>
                        <a:t>10</a:t>
                      </a:r>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endParaRPr lang="zh-CN" altLang="en-US" sz="1000" dirty="0">
                        <a:latin typeface="微软雅黑" panose="020B0703020204020201" charset="-122"/>
                        <a:ea typeface="微软雅黑" panose="020B0703020204020201" charset="-122"/>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r>
            </a:tbl>
          </a:graphicData>
        </a:graphic>
      </p:graphicFrame>
      <p:sp>
        <p:nvSpPr>
          <p:cNvPr id="17" name="矩形 16"/>
          <p:cNvSpPr/>
          <p:nvPr/>
        </p:nvSpPr>
        <p:spPr>
          <a:xfrm>
            <a:off x="1127760" y="1943100"/>
            <a:ext cx="975360" cy="220980"/>
          </a:xfrm>
          <a:prstGeom prst="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下发采购合同</a:t>
            </a:r>
            <a:endParaRPr lang="zh-CN" altLang="en-US" sz="800" b="1" dirty="0">
              <a:latin typeface="微软雅黑" panose="020B0703020204020201" charset="-122"/>
              <a:ea typeface="微软雅黑" panose="020B0703020204020201" charset="-122"/>
            </a:endParaRPr>
          </a:p>
        </p:txBody>
      </p:sp>
      <p:sp>
        <p:nvSpPr>
          <p:cNvPr id="18" name="矩形 17"/>
          <p:cNvSpPr/>
          <p:nvPr/>
        </p:nvSpPr>
        <p:spPr>
          <a:xfrm>
            <a:off x="2735580" y="2400300"/>
            <a:ext cx="975360" cy="220980"/>
          </a:xfrm>
          <a:prstGeom prst="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原文拆分</a:t>
            </a:r>
            <a:endParaRPr lang="zh-CN" altLang="en-US" sz="800" b="1" dirty="0">
              <a:latin typeface="微软雅黑" panose="020B0703020204020201" charset="-122"/>
              <a:ea typeface="微软雅黑" panose="020B0703020204020201" charset="-122"/>
            </a:endParaRPr>
          </a:p>
        </p:txBody>
      </p:sp>
      <p:sp>
        <p:nvSpPr>
          <p:cNvPr id="19" name="矩形 18"/>
          <p:cNvSpPr/>
          <p:nvPr/>
        </p:nvSpPr>
        <p:spPr>
          <a:xfrm>
            <a:off x="4000500" y="2872740"/>
            <a:ext cx="975360" cy="220980"/>
          </a:xfrm>
          <a:prstGeom prst="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规则转化</a:t>
            </a:r>
            <a:endParaRPr lang="zh-CN" altLang="en-US" sz="800" b="1" dirty="0">
              <a:latin typeface="微软雅黑" panose="020B0703020204020201" charset="-122"/>
              <a:ea typeface="微软雅黑" panose="020B0703020204020201" charset="-122"/>
            </a:endParaRPr>
          </a:p>
        </p:txBody>
      </p:sp>
      <p:sp>
        <p:nvSpPr>
          <p:cNvPr id="22" name="矩形 21"/>
          <p:cNvSpPr/>
          <p:nvPr/>
        </p:nvSpPr>
        <p:spPr>
          <a:xfrm>
            <a:off x="9935845" y="4202430"/>
            <a:ext cx="975360" cy="220980"/>
          </a:xfrm>
          <a:prstGeom prst="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确认生产工艺</a:t>
            </a:r>
            <a:endParaRPr lang="zh-CN" altLang="en-US" sz="800" b="1" dirty="0">
              <a:latin typeface="微软雅黑" panose="020B0703020204020201" charset="-122"/>
              <a:ea typeface="微软雅黑" panose="020B0703020204020201" charset="-122"/>
            </a:endParaRPr>
          </a:p>
        </p:txBody>
      </p:sp>
      <p:sp>
        <p:nvSpPr>
          <p:cNvPr id="23" name="矩形 22"/>
          <p:cNvSpPr/>
          <p:nvPr/>
        </p:nvSpPr>
        <p:spPr>
          <a:xfrm>
            <a:off x="6339840" y="4202430"/>
            <a:ext cx="975360" cy="220980"/>
          </a:xfrm>
          <a:prstGeom prst="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协调打样</a:t>
            </a:r>
            <a:endParaRPr lang="zh-CN" altLang="en-US" sz="800" b="1" dirty="0">
              <a:latin typeface="微软雅黑" panose="020B0703020204020201" charset="-122"/>
              <a:ea typeface="微软雅黑" panose="020B0703020204020201" charset="-122"/>
            </a:endParaRPr>
          </a:p>
        </p:txBody>
      </p:sp>
      <p:sp>
        <p:nvSpPr>
          <p:cNvPr id="24" name="菱形 23"/>
          <p:cNvSpPr/>
          <p:nvPr/>
        </p:nvSpPr>
        <p:spPr>
          <a:xfrm>
            <a:off x="1013460" y="4635501"/>
            <a:ext cx="1203960" cy="228600"/>
          </a:xfrm>
          <a:prstGeom prst="diamond">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确认样品</a:t>
            </a:r>
            <a:endParaRPr lang="zh-CN" altLang="en-US" sz="800" b="1" dirty="0">
              <a:latin typeface="微软雅黑" panose="020B0703020204020201" charset="-122"/>
              <a:ea typeface="微软雅黑" panose="020B0703020204020201" charset="-122"/>
            </a:endParaRPr>
          </a:p>
        </p:txBody>
      </p:sp>
      <p:sp>
        <p:nvSpPr>
          <p:cNvPr id="25" name="矩形 24"/>
          <p:cNvSpPr/>
          <p:nvPr/>
        </p:nvSpPr>
        <p:spPr>
          <a:xfrm>
            <a:off x="6827520" y="5099052"/>
            <a:ext cx="975360" cy="220980"/>
          </a:xfrm>
          <a:prstGeom prst="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迭代调整</a:t>
            </a:r>
            <a:endParaRPr lang="zh-CN" altLang="en-US" sz="800" b="1" dirty="0">
              <a:latin typeface="微软雅黑" panose="020B0703020204020201" charset="-122"/>
              <a:ea typeface="微软雅黑" panose="020B0703020204020201" charset="-122"/>
            </a:endParaRPr>
          </a:p>
        </p:txBody>
      </p:sp>
      <p:sp>
        <p:nvSpPr>
          <p:cNvPr id="26" name="矩形 25"/>
          <p:cNvSpPr/>
          <p:nvPr/>
        </p:nvSpPr>
        <p:spPr>
          <a:xfrm>
            <a:off x="8130540" y="5517515"/>
            <a:ext cx="975360" cy="220980"/>
          </a:xfrm>
          <a:prstGeom prst="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800" b="1" dirty="0">
                <a:latin typeface="微软雅黑" panose="020B0703020204020201" charset="-122"/>
                <a:ea typeface="微软雅黑" panose="020B0703020204020201" charset="-122"/>
              </a:rPr>
              <a:t>ERP</a:t>
            </a:r>
            <a:r>
              <a:rPr lang="zh-CN" altLang="en-US" sz="800" b="1" dirty="0">
                <a:latin typeface="微软雅黑" panose="020B0703020204020201" charset="-122"/>
                <a:ea typeface="微软雅黑" panose="020B0703020204020201" charset="-122"/>
              </a:rPr>
              <a:t>下单</a:t>
            </a:r>
            <a:endParaRPr lang="zh-CN" altLang="en-US" sz="800" b="1" dirty="0">
              <a:latin typeface="微软雅黑" panose="020B0703020204020201" charset="-122"/>
              <a:ea typeface="微软雅黑" panose="020B0703020204020201" charset="-122"/>
            </a:endParaRPr>
          </a:p>
        </p:txBody>
      </p:sp>
      <p:sp>
        <p:nvSpPr>
          <p:cNvPr id="27" name="矩形 26"/>
          <p:cNvSpPr/>
          <p:nvPr/>
        </p:nvSpPr>
        <p:spPr>
          <a:xfrm>
            <a:off x="10050780" y="5989955"/>
            <a:ext cx="975360" cy="220980"/>
          </a:xfrm>
          <a:prstGeom prst="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生产交付</a:t>
            </a:r>
            <a:endParaRPr lang="zh-CN" altLang="en-US" sz="800" b="1" dirty="0">
              <a:latin typeface="微软雅黑" panose="020B0703020204020201" charset="-122"/>
              <a:ea typeface="微软雅黑" panose="020B0703020204020201" charset="-122"/>
            </a:endParaRPr>
          </a:p>
        </p:txBody>
      </p:sp>
      <p:cxnSp>
        <p:nvCxnSpPr>
          <p:cNvPr id="31" name="连接符: 肘形 30"/>
          <p:cNvCxnSpPr>
            <a:stCxn id="17" idx="3"/>
            <a:endCxn id="18" idx="0"/>
          </p:cNvCxnSpPr>
          <p:nvPr/>
        </p:nvCxnSpPr>
        <p:spPr>
          <a:xfrm>
            <a:off x="2103120" y="2053590"/>
            <a:ext cx="1120140" cy="346710"/>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连接符: 肘形 31"/>
          <p:cNvCxnSpPr>
            <a:stCxn id="18" idx="3"/>
            <a:endCxn id="19" idx="1"/>
          </p:cNvCxnSpPr>
          <p:nvPr/>
        </p:nvCxnSpPr>
        <p:spPr>
          <a:xfrm>
            <a:off x="3710940" y="2510790"/>
            <a:ext cx="289560" cy="472440"/>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连接符: 肘形 34"/>
          <p:cNvCxnSpPr>
            <a:stCxn id="19" idx="3"/>
            <a:endCxn id="3" idx="0"/>
          </p:cNvCxnSpPr>
          <p:nvPr/>
        </p:nvCxnSpPr>
        <p:spPr>
          <a:xfrm>
            <a:off x="4975860" y="2983230"/>
            <a:ext cx="961889" cy="344806"/>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1" name="菱形 50"/>
          <p:cNvSpPr/>
          <p:nvPr/>
        </p:nvSpPr>
        <p:spPr>
          <a:xfrm>
            <a:off x="9926955" y="3318829"/>
            <a:ext cx="1223010" cy="228600"/>
          </a:xfrm>
          <a:prstGeom prst="diamond">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工厂评估</a:t>
            </a:r>
            <a:endParaRPr lang="zh-CN" altLang="en-US" sz="800" b="1" dirty="0">
              <a:latin typeface="微软雅黑" panose="020B0703020204020201" charset="-122"/>
              <a:ea typeface="微软雅黑" panose="020B0703020204020201" charset="-122"/>
            </a:endParaRPr>
          </a:p>
        </p:txBody>
      </p:sp>
      <p:cxnSp>
        <p:nvCxnSpPr>
          <p:cNvPr id="63" name="直接箭头连接符 62"/>
          <p:cNvCxnSpPr>
            <a:stCxn id="3" idx="3"/>
          </p:cNvCxnSpPr>
          <p:nvPr/>
        </p:nvCxnSpPr>
        <p:spPr>
          <a:xfrm>
            <a:off x="6549254" y="3442336"/>
            <a:ext cx="3377701" cy="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连接符: 肘形 63"/>
          <p:cNvCxnSpPr>
            <a:stCxn id="51" idx="2"/>
            <a:endCxn id="22" idx="0"/>
          </p:cNvCxnSpPr>
          <p:nvPr/>
        </p:nvCxnSpPr>
        <p:spPr>
          <a:xfrm rot="5400000">
            <a:off x="10153493" y="3817462"/>
            <a:ext cx="655001" cy="114935"/>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a:stCxn id="22" idx="1"/>
            <a:endCxn id="23" idx="3"/>
          </p:cNvCxnSpPr>
          <p:nvPr/>
        </p:nvCxnSpPr>
        <p:spPr>
          <a:xfrm flipH="1">
            <a:off x="7315200" y="4312920"/>
            <a:ext cx="2620645"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连接符: 肘形 72"/>
          <p:cNvCxnSpPr>
            <a:stCxn id="23" idx="1"/>
            <a:endCxn id="24" idx="3"/>
          </p:cNvCxnSpPr>
          <p:nvPr/>
        </p:nvCxnSpPr>
        <p:spPr>
          <a:xfrm rot="10800000" flipV="1">
            <a:off x="2217420" y="4312919"/>
            <a:ext cx="4122420" cy="436881"/>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连接符: 肘形 75"/>
          <p:cNvCxnSpPr>
            <a:stCxn id="24" idx="1"/>
            <a:endCxn id="3" idx="1"/>
          </p:cNvCxnSpPr>
          <p:nvPr/>
        </p:nvCxnSpPr>
        <p:spPr>
          <a:xfrm rot="10800000" flipH="1">
            <a:off x="1013460" y="3442337"/>
            <a:ext cx="4312784" cy="1307465"/>
          </a:xfrm>
          <a:prstGeom prst="bentConnector3">
            <a:avLst>
              <a:gd name="adj1" fmla="val -1767"/>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连接符: 肘形 79"/>
          <p:cNvCxnSpPr>
            <a:stCxn id="24" idx="2"/>
          </p:cNvCxnSpPr>
          <p:nvPr/>
        </p:nvCxnSpPr>
        <p:spPr>
          <a:xfrm rot="16200000" flipH="1">
            <a:off x="4033837" y="2445704"/>
            <a:ext cx="375287" cy="5212080"/>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连接符: 肘形 82"/>
          <p:cNvCxnSpPr>
            <a:stCxn id="25" idx="3"/>
            <a:endCxn id="26" idx="1"/>
          </p:cNvCxnSpPr>
          <p:nvPr/>
        </p:nvCxnSpPr>
        <p:spPr>
          <a:xfrm>
            <a:off x="7802880" y="5209542"/>
            <a:ext cx="327660" cy="418463"/>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连接符: 肘形 85"/>
          <p:cNvCxnSpPr>
            <a:stCxn id="26" idx="3"/>
            <a:endCxn id="27" idx="1"/>
          </p:cNvCxnSpPr>
          <p:nvPr/>
        </p:nvCxnSpPr>
        <p:spPr>
          <a:xfrm>
            <a:off x="9105900" y="5628005"/>
            <a:ext cx="944880" cy="472440"/>
          </a:xfrm>
          <a:prstGeom prst="bentConnector3">
            <a:avLst>
              <a:gd name="adj1" fmla="val 6371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1" name="流程图: 文档 90"/>
          <p:cNvSpPr/>
          <p:nvPr/>
        </p:nvSpPr>
        <p:spPr>
          <a:xfrm>
            <a:off x="2007868" y="1599415"/>
            <a:ext cx="636271" cy="329083"/>
          </a:xfrm>
          <a:prstGeom prst="flowChartDocumen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英文</a:t>
            </a:r>
            <a:r>
              <a:rPr lang="en-US" altLang="zh-CN" sz="800" b="1" dirty="0">
                <a:latin typeface="微软雅黑" panose="020B0703020204020201" charset="-122"/>
                <a:ea typeface="微软雅黑" panose="020B0703020204020201" charset="-122"/>
              </a:rPr>
              <a:t>PDF</a:t>
            </a:r>
            <a:endParaRPr lang="zh-CN" altLang="en-US" sz="800" b="1" dirty="0">
              <a:latin typeface="微软雅黑" panose="020B0703020204020201" charset="-122"/>
              <a:ea typeface="微软雅黑" panose="020B0703020204020201" charset="-122"/>
            </a:endParaRPr>
          </a:p>
        </p:txBody>
      </p:sp>
      <p:sp>
        <p:nvSpPr>
          <p:cNvPr id="92" name="文本框 91"/>
          <p:cNvSpPr txBox="1"/>
          <p:nvPr/>
        </p:nvSpPr>
        <p:spPr>
          <a:xfrm>
            <a:off x="2599619" y="1595823"/>
            <a:ext cx="1353256"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可能含新产品</a:t>
            </a:r>
            <a:r>
              <a:rPr lang="en-US" altLang="zh-CN" sz="800" b="1" dirty="0">
                <a:latin typeface="微软雅黑" panose="020B0703020204020201" charset="-122"/>
                <a:ea typeface="微软雅黑" panose="020B0703020204020201" charset="-122"/>
              </a:rPr>
              <a:t>/</a:t>
            </a:r>
            <a:r>
              <a:rPr lang="zh-CN" altLang="en-US" sz="800" b="1" dirty="0">
                <a:latin typeface="微软雅黑" panose="020B0703020204020201" charset="-122"/>
                <a:ea typeface="微软雅黑" panose="020B0703020204020201" charset="-122"/>
              </a:rPr>
              <a:t>新规格要求</a:t>
            </a:r>
            <a:endParaRPr lang="zh-CN" altLang="en-US" sz="800" b="1" dirty="0">
              <a:latin typeface="微软雅黑" panose="020B0703020204020201" charset="-122"/>
              <a:ea typeface="微软雅黑" panose="020B0703020204020201" charset="-122"/>
            </a:endParaRPr>
          </a:p>
        </p:txBody>
      </p:sp>
      <p:sp>
        <p:nvSpPr>
          <p:cNvPr id="93" name="流程图: 文档 92"/>
          <p:cNvSpPr/>
          <p:nvPr/>
        </p:nvSpPr>
        <p:spPr>
          <a:xfrm>
            <a:off x="3646170" y="2066598"/>
            <a:ext cx="537210" cy="329083"/>
          </a:xfrm>
          <a:prstGeom prst="flowChartDocumen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英文</a:t>
            </a:r>
            <a:r>
              <a:rPr lang="en-US" altLang="zh-CN" sz="800" b="1" dirty="0" err="1">
                <a:latin typeface="微软雅黑" panose="020B0703020204020201" charset="-122"/>
                <a:ea typeface="微软雅黑" panose="020B0703020204020201" charset="-122"/>
              </a:rPr>
              <a:t>Execl</a:t>
            </a:r>
            <a:endParaRPr lang="zh-CN" altLang="en-US" sz="800" b="1" dirty="0">
              <a:latin typeface="微软雅黑" panose="020B0703020204020201" charset="-122"/>
              <a:ea typeface="微软雅黑" panose="020B0703020204020201" charset="-122"/>
            </a:endParaRPr>
          </a:p>
        </p:txBody>
      </p:sp>
      <p:cxnSp>
        <p:nvCxnSpPr>
          <p:cNvPr id="95" name="连接符: 肘形 94"/>
          <p:cNvCxnSpPr>
            <a:stCxn id="18" idx="1"/>
            <a:endCxn id="17" idx="2"/>
          </p:cNvCxnSpPr>
          <p:nvPr/>
        </p:nvCxnSpPr>
        <p:spPr>
          <a:xfrm rot="10800000">
            <a:off x="1615440" y="2164080"/>
            <a:ext cx="1120140" cy="346710"/>
          </a:xfrm>
          <a:prstGeom prst="bentConnector2">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4183380" y="2056358"/>
            <a:ext cx="1904689"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拆解新需求条款，报价</a:t>
            </a:r>
            <a:r>
              <a:rPr lang="en-US" altLang="zh-CN" sz="800" b="1" dirty="0">
                <a:latin typeface="微软雅黑" panose="020B0703020204020201" charset="-122"/>
                <a:ea typeface="微软雅黑" panose="020B0703020204020201" charset="-122"/>
              </a:rPr>
              <a:t>+</a:t>
            </a:r>
            <a:r>
              <a:rPr lang="zh-CN" altLang="en-US" sz="800" b="1" dirty="0">
                <a:latin typeface="微软雅黑" panose="020B0703020204020201" charset="-122"/>
                <a:ea typeface="微软雅黑" panose="020B0703020204020201" charset="-122"/>
              </a:rPr>
              <a:t>产品清单确认</a:t>
            </a:r>
            <a:endParaRPr lang="zh-CN" altLang="en-US" sz="800" b="1" dirty="0">
              <a:latin typeface="微软雅黑" panose="020B0703020204020201" charset="-122"/>
              <a:ea typeface="微软雅黑" panose="020B0703020204020201" charset="-122"/>
            </a:endParaRPr>
          </a:p>
        </p:txBody>
      </p:sp>
      <p:sp>
        <p:nvSpPr>
          <p:cNvPr id="99" name="文本框 98"/>
          <p:cNvSpPr txBox="1"/>
          <p:nvPr/>
        </p:nvSpPr>
        <p:spPr>
          <a:xfrm>
            <a:off x="1618549" y="2506757"/>
            <a:ext cx="827471" cy="215444"/>
          </a:xfrm>
          <a:prstGeom prst="rect">
            <a:avLst/>
          </a:prstGeom>
          <a:noFill/>
        </p:spPr>
        <p:txBody>
          <a:bodyPr wrap="none" rtlCol="0">
            <a:spAutoFit/>
          </a:bodyPr>
          <a:lstStyle/>
          <a:p>
            <a:r>
              <a:rPr lang="en-US" altLang="zh-CN" sz="800" b="1" dirty="0">
                <a:latin typeface="微软雅黑" panose="020B0703020204020201" charset="-122"/>
                <a:ea typeface="微软雅黑" panose="020B0703020204020201" charset="-122"/>
              </a:rPr>
              <a:t>PI:</a:t>
            </a:r>
            <a:r>
              <a:rPr lang="zh-CN" altLang="en-US" sz="800" b="1" dirty="0">
                <a:latin typeface="微软雅黑" panose="020B0703020204020201" charset="-122"/>
                <a:ea typeface="微软雅黑" panose="020B0703020204020201" charset="-122"/>
              </a:rPr>
              <a:t>客户确认单</a:t>
            </a:r>
            <a:endParaRPr lang="zh-CN" altLang="en-US" sz="800" b="1" dirty="0">
              <a:latin typeface="微软雅黑" panose="020B0703020204020201" charset="-122"/>
              <a:ea typeface="微软雅黑" panose="020B0703020204020201" charset="-122"/>
            </a:endParaRPr>
          </a:p>
        </p:txBody>
      </p:sp>
      <p:sp>
        <p:nvSpPr>
          <p:cNvPr id="100" name="流程图: 文档 99"/>
          <p:cNvSpPr/>
          <p:nvPr/>
        </p:nvSpPr>
        <p:spPr>
          <a:xfrm>
            <a:off x="4831081" y="2514377"/>
            <a:ext cx="537210" cy="329083"/>
          </a:xfrm>
          <a:prstGeom prst="flowChartDocumen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中文</a:t>
            </a:r>
            <a:r>
              <a:rPr lang="en-US" altLang="zh-CN" sz="800" b="1" dirty="0" err="1">
                <a:latin typeface="微软雅黑" panose="020B0703020204020201" charset="-122"/>
                <a:ea typeface="微软雅黑" panose="020B0703020204020201" charset="-122"/>
              </a:rPr>
              <a:t>Execl</a:t>
            </a:r>
            <a:endParaRPr lang="zh-CN" altLang="en-US" sz="800" b="1" dirty="0">
              <a:latin typeface="微软雅黑" panose="020B0703020204020201" charset="-122"/>
              <a:ea typeface="微软雅黑" panose="020B0703020204020201" charset="-122"/>
            </a:endParaRPr>
          </a:p>
        </p:txBody>
      </p:sp>
      <p:sp>
        <p:nvSpPr>
          <p:cNvPr id="101" name="文本框 100"/>
          <p:cNvSpPr txBox="1"/>
          <p:nvPr/>
        </p:nvSpPr>
        <p:spPr>
          <a:xfrm>
            <a:off x="5368291" y="2550707"/>
            <a:ext cx="595035"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初步转换</a:t>
            </a:r>
            <a:endParaRPr lang="zh-CN" altLang="en-US" sz="800" b="1" dirty="0">
              <a:latin typeface="微软雅黑" panose="020B0703020204020201" charset="-122"/>
              <a:ea typeface="微软雅黑" panose="020B0703020204020201" charset="-122"/>
            </a:endParaRPr>
          </a:p>
        </p:txBody>
      </p:sp>
      <p:sp>
        <p:nvSpPr>
          <p:cNvPr id="102" name="标注: 上箭头 101"/>
          <p:cNvSpPr/>
          <p:nvPr/>
        </p:nvSpPr>
        <p:spPr>
          <a:xfrm>
            <a:off x="3952875" y="3123444"/>
            <a:ext cx="1004566" cy="390769"/>
          </a:xfrm>
          <a:prstGeom prst="upArrowCallou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大模型核心环节</a:t>
            </a:r>
            <a:endParaRPr lang="zh-CN" altLang="en-US" sz="800" b="1" dirty="0">
              <a:latin typeface="微软雅黑" panose="020B0703020204020201" charset="-122"/>
              <a:ea typeface="微软雅黑" panose="020B0703020204020201" charset="-122"/>
            </a:endParaRPr>
          </a:p>
        </p:txBody>
      </p:sp>
      <p:sp>
        <p:nvSpPr>
          <p:cNvPr id="103" name="文本框 102"/>
          <p:cNvSpPr txBox="1"/>
          <p:nvPr/>
        </p:nvSpPr>
        <p:spPr>
          <a:xfrm>
            <a:off x="10480993" y="3607008"/>
            <a:ext cx="697627"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判断为新单</a:t>
            </a:r>
            <a:endParaRPr lang="zh-CN" altLang="en-US" sz="800" b="1" dirty="0">
              <a:latin typeface="微软雅黑" panose="020B0703020204020201" charset="-122"/>
              <a:ea typeface="微软雅黑" panose="020B0703020204020201" charset="-122"/>
            </a:endParaRPr>
          </a:p>
        </p:txBody>
      </p:sp>
      <p:sp>
        <p:nvSpPr>
          <p:cNvPr id="104" name="文本框 103"/>
          <p:cNvSpPr txBox="1"/>
          <p:nvPr/>
        </p:nvSpPr>
        <p:spPr>
          <a:xfrm>
            <a:off x="9851707" y="4420873"/>
            <a:ext cx="1313180"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如需开模，提供时间计划</a:t>
            </a:r>
            <a:endParaRPr lang="zh-CN" altLang="en-US" sz="800" b="1" dirty="0">
              <a:latin typeface="微软雅黑" panose="020B0703020204020201" charset="-122"/>
              <a:ea typeface="微软雅黑" panose="020B0703020204020201" charset="-122"/>
            </a:endParaRPr>
          </a:p>
        </p:txBody>
      </p:sp>
      <p:sp>
        <p:nvSpPr>
          <p:cNvPr id="105" name="文本框 104"/>
          <p:cNvSpPr txBox="1"/>
          <p:nvPr/>
        </p:nvSpPr>
        <p:spPr>
          <a:xfrm>
            <a:off x="8270847" y="4099699"/>
            <a:ext cx="1053494"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样品周期</a:t>
            </a:r>
            <a:r>
              <a:rPr lang="en-US" altLang="zh-CN" sz="800" b="1" dirty="0">
                <a:latin typeface="微软雅黑" panose="020B0703020204020201" charset="-122"/>
                <a:ea typeface="微软雅黑" panose="020B0703020204020201" charset="-122"/>
              </a:rPr>
              <a:t>/</a:t>
            </a:r>
            <a:r>
              <a:rPr lang="zh-CN" altLang="en-US" sz="800" b="1" dirty="0">
                <a:latin typeface="微软雅黑" panose="020B0703020204020201" charset="-122"/>
                <a:ea typeface="微软雅黑" panose="020B0703020204020201" charset="-122"/>
              </a:rPr>
              <a:t>成本反馈</a:t>
            </a:r>
            <a:endParaRPr lang="zh-CN" altLang="en-US" sz="800" b="1" dirty="0">
              <a:latin typeface="微软雅黑" panose="020B0703020204020201" charset="-122"/>
              <a:ea typeface="微软雅黑" panose="020B0703020204020201" charset="-122"/>
            </a:endParaRPr>
          </a:p>
        </p:txBody>
      </p:sp>
      <p:sp>
        <p:nvSpPr>
          <p:cNvPr id="109" name="文本框 108"/>
          <p:cNvSpPr txBox="1"/>
          <p:nvPr/>
        </p:nvSpPr>
        <p:spPr>
          <a:xfrm>
            <a:off x="8089708" y="4306803"/>
            <a:ext cx="1415772"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小样品生产，工厂提供首样</a:t>
            </a:r>
            <a:endParaRPr lang="zh-CN" altLang="en-US" sz="800" b="1" dirty="0">
              <a:latin typeface="微软雅黑" panose="020B0703020204020201" charset="-122"/>
              <a:ea typeface="微软雅黑" panose="020B0703020204020201" charset="-122"/>
            </a:endParaRPr>
          </a:p>
        </p:txBody>
      </p:sp>
      <p:sp>
        <p:nvSpPr>
          <p:cNvPr id="110" name="流程图: 文档 109"/>
          <p:cNvSpPr/>
          <p:nvPr/>
        </p:nvSpPr>
        <p:spPr>
          <a:xfrm>
            <a:off x="2007868" y="4370477"/>
            <a:ext cx="537210" cy="329083"/>
          </a:xfrm>
          <a:prstGeom prst="flowChartDocumen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样品验收报告</a:t>
            </a:r>
            <a:endParaRPr lang="zh-CN" altLang="en-US" sz="800" b="1" dirty="0">
              <a:latin typeface="微软雅黑" panose="020B0703020204020201" charset="-122"/>
              <a:ea typeface="微软雅黑" panose="020B0703020204020201" charset="-122"/>
            </a:endParaRPr>
          </a:p>
        </p:txBody>
      </p:sp>
      <p:sp>
        <p:nvSpPr>
          <p:cNvPr id="111" name="文本框 110"/>
          <p:cNvSpPr txBox="1"/>
          <p:nvPr/>
        </p:nvSpPr>
        <p:spPr>
          <a:xfrm>
            <a:off x="1673363" y="4840929"/>
            <a:ext cx="1107996"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客户签字或提出修改</a:t>
            </a:r>
            <a:endParaRPr lang="zh-CN" altLang="en-US" sz="800" b="1" dirty="0">
              <a:latin typeface="微软雅黑" panose="020B0703020204020201" charset="-122"/>
              <a:ea typeface="微软雅黑" panose="020B0703020204020201" charset="-122"/>
            </a:endParaRPr>
          </a:p>
        </p:txBody>
      </p:sp>
      <p:sp>
        <p:nvSpPr>
          <p:cNvPr id="112" name="流程图: 文档 111"/>
          <p:cNvSpPr/>
          <p:nvPr/>
        </p:nvSpPr>
        <p:spPr>
          <a:xfrm>
            <a:off x="9075419" y="5201532"/>
            <a:ext cx="537210" cy="329083"/>
          </a:xfrm>
          <a:prstGeom prst="flowChartDocumen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大货生产订单</a:t>
            </a:r>
            <a:endParaRPr lang="zh-CN" altLang="en-US" sz="800" b="1" dirty="0">
              <a:latin typeface="微软雅黑" panose="020B0703020204020201" charset="-122"/>
              <a:ea typeface="微软雅黑" panose="020B0703020204020201" charset="-122"/>
            </a:endParaRPr>
          </a:p>
        </p:txBody>
      </p:sp>
      <p:sp>
        <p:nvSpPr>
          <p:cNvPr id="113" name="文本框 112"/>
          <p:cNvSpPr txBox="1"/>
          <p:nvPr/>
        </p:nvSpPr>
        <p:spPr>
          <a:xfrm>
            <a:off x="8157050" y="5322563"/>
            <a:ext cx="902811"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按确认样品生产</a:t>
            </a:r>
            <a:endParaRPr lang="zh-CN" altLang="en-US" sz="800" b="1" dirty="0">
              <a:latin typeface="微软雅黑" panose="020B0703020204020201" charset="-122"/>
              <a:ea typeface="微软雅黑" panose="020B0703020204020201" charset="-122"/>
            </a:endParaRPr>
          </a:p>
        </p:txBody>
      </p:sp>
      <p:sp>
        <p:nvSpPr>
          <p:cNvPr id="114" name="文本框 113"/>
          <p:cNvSpPr txBox="1"/>
          <p:nvPr/>
        </p:nvSpPr>
        <p:spPr>
          <a:xfrm>
            <a:off x="10240942" y="5770770"/>
            <a:ext cx="595035"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交付大货</a:t>
            </a:r>
            <a:endParaRPr lang="zh-CN" altLang="en-US" sz="800" b="1" dirty="0">
              <a:latin typeface="微软雅黑" panose="020B0703020204020201" charset="-122"/>
              <a:ea typeface="微软雅黑" panose="020B0703020204020201" charset="-122"/>
            </a:endParaRPr>
          </a:p>
        </p:txBody>
      </p:sp>
      <p:sp>
        <p:nvSpPr>
          <p:cNvPr id="115" name="文本框 114"/>
          <p:cNvSpPr txBox="1"/>
          <p:nvPr/>
        </p:nvSpPr>
        <p:spPr>
          <a:xfrm>
            <a:off x="10087053" y="6188158"/>
            <a:ext cx="902811"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可能需批次质检</a:t>
            </a:r>
            <a:endParaRPr lang="zh-CN" altLang="en-US" sz="800" b="1" dirty="0">
              <a:latin typeface="微软雅黑" panose="020B0703020204020201" charset="-122"/>
              <a:ea typeface="微软雅黑" panose="020B0703020204020201" charset="-122"/>
            </a:endParaRPr>
          </a:p>
        </p:txBody>
      </p:sp>
      <p:sp>
        <p:nvSpPr>
          <p:cNvPr id="116" name="文本框 115"/>
          <p:cNvSpPr txBox="1"/>
          <p:nvPr/>
        </p:nvSpPr>
        <p:spPr>
          <a:xfrm>
            <a:off x="1150775" y="2688590"/>
            <a:ext cx="1904689"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拆解新需求条款，报价</a:t>
            </a:r>
            <a:r>
              <a:rPr lang="en-US" altLang="zh-CN" sz="800" b="1" dirty="0">
                <a:latin typeface="微软雅黑" panose="020B0703020204020201" charset="-122"/>
                <a:ea typeface="微软雅黑" panose="020B0703020204020201" charset="-122"/>
              </a:rPr>
              <a:t>+</a:t>
            </a:r>
            <a:r>
              <a:rPr lang="zh-CN" altLang="en-US" sz="800" b="1" dirty="0">
                <a:latin typeface="微软雅黑" panose="020B0703020204020201" charset="-122"/>
                <a:ea typeface="微软雅黑" panose="020B0703020204020201" charset="-122"/>
              </a:rPr>
              <a:t>产品清单确认</a:t>
            </a:r>
            <a:endParaRPr lang="zh-CN" altLang="en-US" sz="800" b="1" dirty="0">
              <a:latin typeface="微软雅黑" panose="020B0703020204020201" charset="-122"/>
              <a:ea typeface="微软雅黑" panose="020B0703020204020201" charset="-122"/>
            </a:endParaRPr>
          </a:p>
        </p:txBody>
      </p:sp>
      <p:sp>
        <p:nvSpPr>
          <p:cNvPr id="3" name="菱形 2"/>
          <p:cNvSpPr/>
          <p:nvPr/>
        </p:nvSpPr>
        <p:spPr>
          <a:xfrm>
            <a:off x="5326244" y="3328036"/>
            <a:ext cx="1223010" cy="228600"/>
          </a:xfrm>
          <a:prstGeom prst="diamond">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业务评估</a:t>
            </a:r>
            <a:endParaRPr lang="zh-CN" altLang="en-US" sz="800" b="1" dirty="0">
              <a:latin typeface="微软雅黑" panose="020B0703020204020201" charset="-122"/>
              <a:ea typeface="微软雅黑" panose="020B0703020204020201" charset="-122"/>
            </a:endParaRPr>
          </a:p>
        </p:txBody>
      </p:sp>
      <p:cxnSp>
        <p:nvCxnSpPr>
          <p:cNvPr id="14" name="连接符: 肘形 13"/>
          <p:cNvCxnSpPr>
            <a:stCxn id="38" idx="2"/>
            <a:endCxn id="26" idx="2"/>
          </p:cNvCxnSpPr>
          <p:nvPr/>
        </p:nvCxnSpPr>
        <p:spPr>
          <a:xfrm rot="16200000" flipH="1">
            <a:off x="6447009" y="3567284"/>
            <a:ext cx="1661950" cy="2680471"/>
          </a:xfrm>
          <a:prstGeom prst="bentConnector3">
            <a:avLst>
              <a:gd name="adj1" fmla="val 113755"/>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6537296" y="3193739"/>
            <a:ext cx="697627" cy="215444"/>
          </a:xfrm>
          <a:prstGeom prst="rect">
            <a:avLst/>
          </a:prstGeom>
          <a:noFill/>
        </p:spPr>
        <p:txBody>
          <a:bodyPr wrap="none" rtlCol="0">
            <a:spAutoFit/>
          </a:bodyPr>
          <a:lstStyle/>
          <a:p>
            <a:r>
              <a:rPr lang="zh-CN" altLang="en-US" sz="800" b="1" dirty="0">
                <a:latin typeface="微软雅黑" panose="020B0703020204020201" charset="-122"/>
                <a:ea typeface="微软雅黑" panose="020B0703020204020201" charset="-122"/>
              </a:rPr>
              <a:t>判断为新单</a:t>
            </a:r>
            <a:endParaRPr lang="zh-CN" altLang="en-US" sz="800" b="1" dirty="0">
              <a:latin typeface="微软雅黑" panose="020B0703020204020201" charset="-122"/>
              <a:ea typeface="微软雅黑" panose="020B0703020204020201" charset="-122"/>
            </a:endParaRPr>
          </a:p>
        </p:txBody>
      </p:sp>
      <p:sp>
        <p:nvSpPr>
          <p:cNvPr id="28" name="文本框 27"/>
          <p:cNvSpPr txBox="1"/>
          <p:nvPr/>
        </p:nvSpPr>
        <p:spPr>
          <a:xfrm>
            <a:off x="6032999" y="3685998"/>
            <a:ext cx="902811" cy="215444"/>
          </a:xfrm>
          <a:prstGeom prst="rect">
            <a:avLst/>
          </a:prstGeom>
          <a:noFill/>
        </p:spPr>
        <p:txBody>
          <a:bodyPr wrap="none" rtlCol="0">
            <a:spAutoFit/>
          </a:bodyPr>
          <a:lstStyle/>
          <a:p>
            <a:r>
              <a:rPr lang="zh-CN" altLang="en-US" sz="800" b="1" dirty="0">
                <a:solidFill>
                  <a:schemeClr val="accent2">
                    <a:lumMod val="75000"/>
                  </a:schemeClr>
                </a:solidFill>
                <a:latin typeface="微软雅黑" panose="020B0703020204020201" charset="-122"/>
                <a:ea typeface="微软雅黑" panose="020B0703020204020201" charset="-122"/>
              </a:rPr>
              <a:t>判断为调整翻单</a:t>
            </a:r>
            <a:endParaRPr lang="zh-CN" altLang="en-US" sz="800" b="1" dirty="0">
              <a:solidFill>
                <a:schemeClr val="accent2">
                  <a:lumMod val="75000"/>
                </a:schemeClr>
              </a:solidFill>
              <a:latin typeface="微软雅黑" panose="020B0703020204020201" charset="-122"/>
              <a:ea typeface="微软雅黑" panose="020B0703020204020201" charset="-122"/>
            </a:endParaRPr>
          </a:p>
        </p:txBody>
      </p:sp>
      <p:sp>
        <p:nvSpPr>
          <p:cNvPr id="38" name="菱形 37"/>
          <p:cNvSpPr/>
          <p:nvPr/>
        </p:nvSpPr>
        <p:spPr>
          <a:xfrm>
            <a:off x="5326244" y="3847945"/>
            <a:ext cx="1223010" cy="228600"/>
          </a:xfrm>
          <a:prstGeom prst="diamond">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业务评估</a:t>
            </a:r>
            <a:endParaRPr lang="zh-CN" altLang="en-US" sz="800" b="1" dirty="0">
              <a:latin typeface="微软雅黑" panose="020B0703020204020201" charset="-122"/>
              <a:ea typeface="微软雅黑" panose="020B0703020204020201" charset="-122"/>
            </a:endParaRPr>
          </a:p>
        </p:txBody>
      </p:sp>
      <p:cxnSp>
        <p:nvCxnSpPr>
          <p:cNvPr id="41" name="直接箭头连接符 40"/>
          <p:cNvCxnSpPr>
            <a:stCxn id="3" idx="2"/>
            <a:endCxn id="38" idx="0"/>
          </p:cNvCxnSpPr>
          <p:nvPr/>
        </p:nvCxnSpPr>
        <p:spPr>
          <a:xfrm>
            <a:off x="5937749" y="3556636"/>
            <a:ext cx="0" cy="29130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5888276" y="4535018"/>
            <a:ext cx="902811" cy="215444"/>
          </a:xfrm>
          <a:prstGeom prst="rect">
            <a:avLst/>
          </a:prstGeom>
          <a:noFill/>
        </p:spPr>
        <p:txBody>
          <a:bodyPr wrap="none" rtlCol="0">
            <a:spAutoFit/>
          </a:bodyPr>
          <a:lstStyle/>
          <a:p>
            <a:r>
              <a:rPr lang="zh-CN" altLang="en-US" sz="800" b="1" dirty="0">
                <a:solidFill>
                  <a:srgbClr val="C00000"/>
                </a:solidFill>
                <a:latin typeface="微软雅黑" panose="020B0703020204020201" charset="-122"/>
                <a:ea typeface="微软雅黑" panose="020B0703020204020201" charset="-122"/>
              </a:rPr>
              <a:t>判断为完全翻单</a:t>
            </a:r>
            <a:endParaRPr lang="zh-CN" altLang="en-US" sz="800" b="1" dirty="0">
              <a:solidFill>
                <a:srgbClr val="C00000"/>
              </a:solidFill>
              <a:latin typeface="微软雅黑" panose="020B0703020204020201" charset="-122"/>
              <a:ea typeface="微软雅黑" panose="020B0703020204020201" charset="-122"/>
            </a:endParaRPr>
          </a:p>
        </p:txBody>
      </p:sp>
      <p:cxnSp>
        <p:nvCxnSpPr>
          <p:cNvPr id="47" name="连接符: 肘形 46"/>
          <p:cNvCxnSpPr>
            <a:stCxn id="38" idx="3"/>
            <a:endCxn id="22" idx="0"/>
          </p:cNvCxnSpPr>
          <p:nvPr/>
        </p:nvCxnSpPr>
        <p:spPr>
          <a:xfrm>
            <a:off x="6549254" y="3962245"/>
            <a:ext cx="3874271" cy="240185"/>
          </a:xfrm>
          <a:prstGeom prst="bentConnector2">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菱形 52"/>
          <p:cNvSpPr/>
          <p:nvPr/>
        </p:nvSpPr>
        <p:spPr>
          <a:xfrm>
            <a:off x="1031528" y="3850157"/>
            <a:ext cx="1203960" cy="228600"/>
          </a:xfrm>
          <a:prstGeom prst="diamond">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800" b="1" dirty="0">
                <a:latin typeface="微软雅黑" panose="020B0703020204020201" charset="-122"/>
                <a:ea typeface="微软雅黑" panose="020B0703020204020201" charset="-122"/>
              </a:rPr>
              <a:t>确认工艺</a:t>
            </a:r>
            <a:endParaRPr lang="zh-CN" altLang="en-US" sz="800" b="1" dirty="0">
              <a:latin typeface="微软雅黑" panose="020B0703020204020201" charset="-122"/>
              <a:ea typeface="微软雅黑" panose="020B0703020204020201" charset="-122"/>
            </a:endParaRPr>
          </a:p>
        </p:txBody>
      </p:sp>
      <p:cxnSp>
        <p:nvCxnSpPr>
          <p:cNvPr id="60" name="直接箭头连接符 59"/>
          <p:cNvCxnSpPr>
            <a:stCxn id="53" idx="3"/>
            <a:endCxn id="38" idx="1"/>
          </p:cNvCxnSpPr>
          <p:nvPr/>
        </p:nvCxnSpPr>
        <p:spPr>
          <a:xfrm flipV="1">
            <a:off x="2235488" y="3962245"/>
            <a:ext cx="3090756" cy="221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700655" y="1927860"/>
            <a:ext cx="5323205" cy="4464050"/>
          </a:xfrm>
          <a:prstGeom prst="rect">
            <a:avLst/>
          </a:prstGeom>
          <a:solidFill>
            <a:schemeClr val="accent1">
              <a:alpha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3223260" y="5099050"/>
            <a:ext cx="3494405" cy="706755"/>
          </a:xfrm>
          <a:prstGeom prst="rect">
            <a:avLst/>
          </a:prstGeom>
          <a:noFill/>
        </p:spPr>
        <p:txBody>
          <a:bodyPr wrap="square" rtlCol="0">
            <a:spAutoFit/>
          </a:bodyPr>
          <a:p>
            <a:r>
              <a:rPr lang="en-US" altLang="zh-CN" sz="4000">
                <a:solidFill>
                  <a:srgbClr val="C00000"/>
                </a:solidFill>
              </a:rPr>
              <a:t>ai</a:t>
            </a:r>
            <a:r>
              <a:rPr lang="zh-CN" altLang="en-US" sz="4000">
                <a:solidFill>
                  <a:srgbClr val="C00000"/>
                </a:solidFill>
              </a:rPr>
              <a:t>智能</a:t>
            </a:r>
            <a:r>
              <a:rPr lang="zh-CN" altLang="en-US" sz="4000">
                <a:solidFill>
                  <a:srgbClr val="C00000"/>
                </a:solidFill>
              </a:rPr>
              <a:t>域</a:t>
            </a:r>
            <a:endParaRPr lang="zh-CN" altLang="en-US" sz="4000">
              <a:solidFill>
                <a:srgbClr val="C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716915" y="548005"/>
            <a:ext cx="10194290" cy="460375"/>
          </a:xfrm>
          <a:prstGeom prst="rect">
            <a:avLst/>
          </a:prstGeom>
          <a:noFill/>
        </p:spPr>
        <p:txBody>
          <a:bodyPr wrap="square" rtlCol="0">
            <a:spAutoFit/>
          </a:bodyPr>
          <a:lstStyle/>
          <a:p>
            <a:r>
              <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rPr>
              <a:t>业务痛点分析</a:t>
            </a:r>
            <a:endPar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endParaRPr>
          </a:p>
        </p:txBody>
      </p:sp>
      <p:cxnSp>
        <p:nvCxnSpPr>
          <p:cNvPr id="13" name="直接连接符 12"/>
          <p:cNvCxnSpPr/>
          <p:nvPr/>
        </p:nvCxnSpPr>
        <p:spPr>
          <a:xfrm>
            <a:off x="834390" y="539750"/>
            <a:ext cx="10775315" cy="0"/>
          </a:xfrm>
          <a:prstGeom prst="line">
            <a:avLst/>
          </a:prstGeom>
          <a:ln>
            <a:solidFill>
              <a:srgbClr val="90B2DE"/>
            </a:solidFill>
          </a:ln>
        </p:spPr>
        <p:style>
          <a:lnRef idx="2">
            <a:schemeClr val="accent1"/>
          </a:lnRef>
          <a:fillRef idx="0">
            <a:srgbClr val="FFFFFF"/>
          </a:fillRef>
          <a:effectRef idx="0">
            <a:srgbClr val="FFFFFF"/>
          </a:effectRef>
          <a:fontRef idx="minor">
            <a:schemeClr val="tx1"/>
          </a:fontRef>
        </p:style>
      </p:cxnSp>
      <p:sp>
        <p:nvSpPr>
          <p:cNvPr id="2" name="矩形 1"/>
          <p:cNvSpPr/>
          <p:nvPr/>
        </p:nvSpPr>
        <p:spPr>
          <a:xfrm>
            <a:off x="834390" y="1536702"/>
            <a:ext cx="4030980" cy="43967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860472" y="1536701"/>
            <a:ext cx="5946775" cy="173545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158722" y="1651240"/>
            <a:ext cx="1107996" cy="369332"/>
          </a:xfrm>
          <a:prstGeom prst="rect">
            <a:avLst/>
          </a:prstGeom>
          <a:noFill/>
        </p:spPr>
        <p:txBody>
          <a:bodyPr wrap="none" rtlCol="0">
            <a:spAutoFit/>
          </a:bodyPr>
          <a:lstStyle/>
          <a:p>
            <a:r>
              <a:rPr lang="zh-CN" altLang="en-US" dirty="0">
                <a:latin typeface="微软雅黑" panose="020B0703020204020201" charset="-122"/>
                <a:ea typeface="微软雅黑" panose="020B0703020204020201" charset="-122"/>
              </a:rPr>
              <a:t>业务痛点</a:t>
            </a:r>
            <a:endParaRPr lang="zh-CN" altLang="en-US" dirty="0">
              <a:latin typeface="微软雅黑" panose="020B0703020204020201" charset="-122"/>
              <a:ea typeface="微软雅黑" panose="020B0703020204020201" charset="-122"/>
            </a:endParaRPr>
          </a:p>
        </p:txBody>
      </p:sp>
      <p:sp>
        <p:nvSpPr>
          <p:cNvPr id="10" name="文本框 9"/>
          <p:cNvSpPr txBox="1"/>
          <p:nvPr/>
        </p:nvSpPr>
        <p:spPr>
          <a:xfrm>
            <a:off x="5916351" y="1598060"/>
            <a:ext cx="5833745" cy="1612733"/>
          </a:xfrm>
          <a:prstGeom prst="rect">
            <a:avLst/>
          </a:prstGeom>
          <a:noFill/>
        </p:spPr>
        <p:txBody>
          <a:bodyPr wrap="square" rtlCol="0">
            <a:noAutofit/>
          </a:bodyPr>
          <a:lstStyle/>
          <a:p>
            <a:pPr algn="l"/>
            <a:r>
              <a:rPr lang="zh-CN" altLang="en-US" sz="1200" b="1" dirty="0">
                <a:latin typeface="微软雅黑" panose="020B0703020204020201" charset="-122"/>
                <a:ea typeface="微软雅黑" panose="020B0703020204020201" charset="-122"/>
              </a:rPr>
              <a:t>核心技术问题</a:t>
            </a:r>
            <a:r>
              <a:rPr lang="en-US" altLang="zh-CN" sz="1200" b="1" dirty="0">
                <a:latin typeface="微软雅黑" panose="020B0703020204020201" charset="-122"/>
                <a:ea typeface="微软雅黑" panose="020B0703020204020201" charset="-122"/>
              </a:rPr>
              <a:t>1:</a:t>
            </a:r>
            <a:endParaRPr lang="en-US" altLang="zh-CN" sz="1200" b="1" dirty="0">
              <a:latin typeface="微软雅黑" panose="020B0703020204020201" charset="-122"/>
              <a:ea typeface="微软雅黑" panose="020B0703020204020201" charset="-122"/>
            </a:endParaRPr>
          </a:p>
          <a:p>
            <a:pPr algn="l"/>
            <a:endParaRPr lang="en-US" altLang="zh-CN" sz="1200" dirty="0">
              <a:latin typeface="微软雅黑" panose="020B0703020204020201" charset="-122"/>
              <a:ea typeface="微软雅黑" panose="020B0703020204020201" charset="-122"/>
            </a:endParaRPr>
          </a:p>
          <a:p>
            <a:pPr marL="171450" indent="-171450" algn="l">
              <a:buFont typeface="Wingdings" panose="05000000000000000000" pitchFamily="2" charset="2"/>
              <a:buChar char="u"/>
            </a:pPr>
            <a:r>
              <a:rPr lang="zh-CN" altLang="en-US" sz="1200" dirty="0">
                <a:latin typeface="微软雅黑" panose="020B0703020204020201" charset="-122"/>
                <a:ea typeface="微软雅黑" panose="020B0703020204020201" charset="-122"/>
              </a:rPr>
              <a:t>非结构化数据处理：如何实现多模态（文本</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图像</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视频）数据的统一特征提取与表征学习？</a:t>
            </a:r>
            <a:endParaRPr lang="zh-CN" altLang="en-US" sz="1200" dirty="0">
              <a:latin typeface="微软雅黑" panose="020B0703020204020201" charset="-122"/>
              <a:ea typeface="微软雅黑" panose="020B0703020204020201" charset="-122"/>
            </a:endParaRPr>
          </a:p>
          <a:p>
            <a:pPr marL="171450" indent="-171450" algn="l">
              <a:buFont typeface="Wingdings" panose="05000000000000000000" pitchFamily="2" charset="2"/>
              <a:buChar char="u"/>
            </a:pPr>
            <a:r>
              <a:rPr lang="zh-CN" altLang="en-US" sz="1200" dirty="0">
                <a:latin typeface="微软雅黑" panose="020B0703020204020201" charset="-122"/>
                <a:ea typeface="微软雅黑" panose="020B0703020204020201" charset="-122"/>
              </a:rPr>
              <a:t>数据异构性挑战：设计怎样的跨域适配架构来解决不同数据源（</a:t>
            </a:r>
            <a:r>
              <a:rPr lang="en-US" altLang="zh-CN" sz="1200" dirty="0">
                <a:latin typeface="微软雅黑" panose="020B0703020204020201" charset="-122"/>
                <a:ea typeface="微软雅黑" panose="020B0703020204020201" charset="-122"/>
              </a:rPr>
              <a:t>PDF/</a:t>
            </a:r>
            <a:r>
              <a:rPr lang="zh-CN" altLang="en-US" sz="1200" dirty="0">
                <a:latin typeface="微软雅黑" panose="020B0703020204020201" charset="-122"/>
                <a:ea typeface="微软雅黑" panose="020B0703020204020201" charset="-122"/>
              </a:rPr>
              <a:t>扫描件</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数据库等）的</a:t>
            </a:r>
            <a:r>
              <a:rPr lang="en-US" altLang="zh-CN" sz="1200" dirty="0">
                <a:latin typeface="微软雅黑" panose="020B0703020204020201" charset="-122"/>
                <a:ea typeface="微软雅黑" panose="020B0703020204020201" charset="-122"/>
              </a:rPr>
              <a:t>schema</a:t>
            </a:r>
            <a:r>
              <a:rPr lang="zh-CN" altLang="en-US" sz="1200" dirty="0">
                <a:latin typeface="微软雅黑" panose="020B0703020204020201" charset="-122"/>
                <a:ea typeface="微软雅黑" panose="020B0703020204020201" charset="-122"/>
              </a:rPr>
              <a:t>差异？</a:t>
            </a:r>
            <a:endParaRPr lang="zh-CN" altLang="en-US" sz="1200" dirty="0">
              <a:latin typeface="微软雅黑" panose="020B0703020204020201" charset="-122"/>
              <a:ea typeface="微软雅黑" panose="020B0703020204020201" charset="-122"/>
            </a:endParaRPr>
          </a:p>
          <a:p>
            <a:pPr marL="171450" indent="-171450" algn="l">
              <a:buFont typeface="Wingdings" panose="05000000000000000000" pitchFamily="2" charset="2"/>
              <a:buChar char="u"/>
            </a:pPr>
            <a:r>
              <a:rPr lang="zh-CN" altLang="en-US" sz="1200" dirty="0">
                <a:latin typeface="微软雅黑" panose="020B0703020204020201" charset="-122"/>
                <a:ea typeface="微软雅黑" panose="020B0703020204020201" charset="-122"/>
              </a:rPr>
              <a:t>如何向量化处理</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弹性搜索</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召回</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粗排</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精排</a:t>
            </a:r>
            <a:endParaRPr lang="zh-CN" altLang="en-US" sz="1200" dirty="0">
              <a:latin typeface="微软雅黑" panose="020B0703020204020201" charset="-122"/>
              <a:ea typeface="微软雅黑" panose="020B0703020204020201" charset="-122"/>
            </a:endParaRPr>
          </a:p>
          <a:p>
            <a:pPr marL="171450" indent="-171450" algn="l">
              <a:buFont typeface="Wingdings" panose="05000000000000000000" pitchFamily="2" charset="2"/>
              <a:buChar char="u"/>
            </a:pPr>
            <a:r>
              <a:rPr lang="zh-CN" altLang="en-US" sz="1200" dirty="0">
                <a:latin typeface="微软雅黑" panose="020B0703020204020201" charset="-122"/>
                <a:ea typeface="微软雅黑" panose="020B0703020204020201" charset="-122"/>
              </a:rPr>
              <a:t>如何通过大模型能力</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业务规则引擎</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人工核验保证结果准确率</a:t>
            </a:r>
            <a:endParaRPr lang="zh-CN" altLang="en-US" sz="1200" dirty="0">
              <a:latin typeface="微软雅黑" panose="020B0703020204020201" charset="-122"/>
              <a:ea typeface="微软雅黑" panose="020B0703020204020201" charset="-122"/>
            </a:endParaRPr>
          </a:p>
          <a:p>
            <a:endParaRPr lang="en-US" altLang="zh-CN" sz="1200" dirty="0">
              <a:latin typeface="微软雅黑" panose="020B0703020204020201" charset="-122"/>
              <a:ea typeface="微软雅黑" panose="020B0703020204020201" charset="-122"/>
            </a:endParaRPr>
          </a:p>
        </p:txBody>
      </p:sp>
      <p:sp>
        <p:nvSpPr>
          <p:cNvPr id="15" name="箭头: 右 14"/>
          <p:cNvSpPr/>
          <p:nvPr/>
        </p:nvSpPr>
        <p:spPr>
          <a:xfrm>
            <a:off x="5031133" y="2174238"/>
            <a:ext cx="662940" cy="460375"/>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834390" y="1016634"/>
            <a:ext cx="10775315" cy="245110"/>
          </a:xfrm>
          <a:prstGeom prst="rect">
            <a:avLst/>
          </a:prstGeom>
          <a:noFill/>
        </p:spPr>
        <p:txBody>
          <a:bodyPr wrap="square" rtlCol="0">
            <a:spAutoFit/>
          </a:bodyPr>
          <a:lstStyle/>
          <a:p>
            <a:r>
              <a:rPr lang="zh-CN" altLang="en-US" sz="1000" b="1" dirty="0">
                <a:latin typeface="微软雅黑" panose="020B0703020204020201" charset="-122"/>
                <a:ea typeface="微软雅黑" panose="020B0703020204020201" charset="-122"/>
              </a:rPr>
              <a:t>业务流程中合同转订单存在步骤多、周期长、理解偏差、知识难沉淀等痛点，对应拆解出非结构化数据处理、多级分类体系构建等核心技术问题 。</a:t>
            </a:r>
            <a:endParaRPr lang="zh-CN" altLang="en-US" sz="1000" b="1" dirty="0">
              <a:latin typeface="微软雅黑" panose="020B0703020204020201" charset="-122"/>
              <a:ea typeface="微软雅黑" panose="020B0703020204020201" charset="-122"/>
            </a:endParaRPr>
          </a:p>
        </p:txBody>
      </p:sp>
      <p:sp>
        <p:nvSpPr>
          <p:cNvPr id="20" name="文本框 19"/>
          <p:cNvSpPr txBox="1"/>
          <p:nvPr/>
        </p:nvSpPr>
        <p:spPr>
          <a:xfrm>
            <a:off x="888047" y="2301798"/>
            <a:ext cx="3923665" cy="2985433"/>
          </a:xfrm>
          <a:prstGeom prst="rect">
            <a:avLst/>
          </a:prstGeom>
          <a:noFill/>
        </p:spPr>
        <p:txBody>
          <a:bodyPr wrap="square">
            <a:spAutoFit/>
          </a:bodyPr>
          <a:lstStyle/>
          <a:p>
            <a:pPr marL="285750" indent="-285750">
              <a:buFont typeface="Arial" panose="020B0604020202090204" pitchFamily="34" charset="0"/>
              <a:buChar char="•"/>
            </a:pPr>
            <a:r>
              <a:rPr lang="zh-CN" altLang="en-US" sz="1400">
                <a:latin typeface="微软雅黑" panose="020B0703020204020201" charset="-122"/>
                <a:ea typeface="微软雅黑" panose="020B0703020204020201" charset="-122"/>
              </a:rPr>
              <a:t>合同到订单转化步骤过多，会占用业务人员大量时间去沟通和对接</a:t>
            </a:r>
            <a:endParaRPr lang="en-US" altLang="zh-CN" sz="1400">
              <a:latin typeface="微软雅黑" panose="020B0703020204020201" charset="-122"/>
              <a:ea typeface="微软雅黑" panose="020B0703020204020201" charset="-122"/>
            </a:endParaRPr>
          </a:p>
          <a:p>
            <a:endParaRPr lang="en-US" altLang="zh-CN" sz="1400">
              <a:latin typeface="微软雅黑" panose="020B0703020204020201" charset="-122"/>
              <a:ea typeface="微软雅黑" panose="020B0703020204020201" charset="-122"/>
            </a:endParaRPr>
          </a:p>
          <a:p>
            <a:pPr marL="285750" indent="-285750">
              <a:buFont typeface="Arial" panose="020B0604020202090204" pitchFamily="34" charset="0"/>
              <a:buChar char="•"/>
            </a:pPr>
            <a:r>
              <a:rPr lang="zh-CN" altLang="en-US" sz="1400">
                <a:latin typeface="微软雅黑" panose="020B0703020204020201" charset="-122"/>
                <a:ea typeface="微软雅黑" panose="020B0703020204020201" charset="-122"/>
              </a:rPr>
              <a:t>合同到订单转化的周期较长，无法做到实时下单，通常需要</a:t>
            </a:r>
            <a:r>
              <a:rPr lang="en-US" altLang="zh-CN" sz="1400">
                <a:latin typeface="微软雅黑" panose="020B0703020204020201" charset="-122"/>
                <a:ea typeface="微软雅黑" panose="020B0703020204020201" charset="-122"/>
              </a:rPr>
              <a:t>2-3</a:t>
            </a:r>
            <a:r>
              <a:rPr lang="zh-CN" altLang="en-US" sz="1400">
                <a:latin typeface="微软雅黑" panose="020B0703020204020201" charset="-122"/>
                <a:ea typeface="微软雅黑" panose="020B0703020204020201" charset="-122"/>
              </a:rPr>
              <a:t>天</a:t>
            </a:r>
            <a:endParaRPr lang="en-US" altLang="zh-CN" sz="1400">
              <a:latin typeface="微软雅黑" panose="020B0703020204020201" charset="-122"/>
              <a:ea typeface="微软雅黑" panose="020B0703020204020201" charset="-122"/>
            </a:endParaRPr>
          </a:p>
          <a:p>
            <a:endParaRPr lang="en-US" altLang="zh-CN" sz="1400">
              <a:latin typeface="微软雅黑" panose="020B0703020204020201" charset="-122"/>
              <a:ea typeface="微软雅黑" panose="020B0703020204020201" charset="-122"/>
            </a:endParaRPr>
          </a:p>
          <a:p>
            <a:pPr marL="285750" indent="-285750">
              <a:buFont typeface="Arial" panose="020B0604020202090204" pitchFamily="34" charset="0"/>
              <a:buChar char="•"/>
            </a:pPr>
            <a:r>
              <a:rPr lang="zh-CN" altLang="en-US" sz="1400">
                <a:latin typeface="微软雅黑" panose="020B0703020204020201" charset="-122"/>
                <a:ea typeface="微软雅黑" panose="020B0703020204020201" charset="-122"/>
              </a:rPr>
              <a:t>不同业务人员对订单的理解和转化会存在偏差，影响对订单关键字段识别的准确率</a:t>
            </a:r>
            <a:endParaRPr lang="en-US" altLang="zh-CN" sz="1400">
              <a:latin typeface="微软雅黑" panose="020B0703020204020201" charset="-122"/>
              <a:ea typeface="微软雅黑" panose="020B0703020204020201" charset="-122"/>
            </a:endParaRPr>
          </a:p>
          <a:p>
            <a:endParaRPr lang="en-US" altLang="zh-CN" sz="1400">
              <a:latin typeface="微软雅黑" panose="020B0703020204020201" charset="-122"/>
              <a:ea typeface="微软雅黑" panose="020B0703020204020201" charset="-122"/>
            </a:endParaRPr>
          </a:p>
          <a:p>
            <a:pPr marL="285750" indent="-285750">
              <a:buFont typeface="Arial" panose="020B0604020202090204" pitchFamily="34" charset="0"/>
              <a:buChar char="•"/>
            </a:pPr>
            <a:r>
              <a:rPr lang="zh-CN" altLang="en-US" sz="1400">
                <a:latin typeface="微软雅黑" panose="020B0703020204020201" charset="-122"/>
                <a:ea typeface="微软雅黑" panose="020B0703020204020201" charset="-122"/>
              </a:rPr>
              <a:t>专业的经验、规则、知识目前还无法沉淀到企业内作为数据资产进行利用，更多的还需要人工经验去判断</a:t>
            </a:r>
            <a:endParaRPr lang="en-US" altLang="zh-CN" sz="1400">
              <a:latin typeface="微软雅黑" panose="020B0703020204020201" charset="-122"/>
              <a:ea typeface="微软雅黑" panose="020B0703020204020201" charset="-122"/>
            </a:endParaRPr>
          </a:p>
          <a:p>
            <a:pPr marL="285750" indent="-285750">
              <a:buFont typeface="Arial" panose="020B0604020202090204" pitchFamily="34" charset="0"/>
              <a:buChar char="•"/>
            </a:pPr>
            <a:endParaRPr lang="zh-CN" altLang="en-US" sz="1000" dirty="0">
              <a:latin typeface="微软雅黑" panose="020B0703020204020201" charset="-122"/>
              <a:ea typeface="微软雅黑" panose="020B0703020204020201" charset="-122"/>
            </a:endParaRPr>
          </a:p>
          <a:p>
            <a:endParaRPr lang="zh-CN" altLang="en-US" sz="1000" dirty="0">
              <a:latin typeface="微软雅黑" panose="020B0703020204020201" charset="-122"/>
              <a:ea typeface="微软雅黑" panose="020B0703020204020201" charset="-122"/>
            </a:endParaRPr>
          </a:p>
        </p:txBody>
      </p:sp>
      <p:sp>
        <p:nvSpPr>
          <p:cNvPr id="5" name="矩形 4"/>
          <p:cNvSpPr/>
          <p:nvPr/>
        </p:nvSpPr>
        <p:spPr>
          <a:xfrm>
            <a:off x="5859837" y="3732530"/>
            <a:ext cx="5946775" cy="22009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5936672" y="3937954"/>
            <a:ext cx="5833745" cy="1652337"/>
          </a:xfrm>
          <a:prstGeom prst="rect">
            <a:avLst/>
          </a:prstGeom>
          <a:noFill/>
        </p:spPr>
        <p:txBody>
          <a:bodyPr wrap="square" rtlCol="0">
            <a:noAutofit/>
          </a:bodyPr>
          <a:lstStyle/>
          <a:p>
            <a:pPr algn="l"/>
            <a:r>
              <a:rPr lang="zh-CN" altLang="en-US" sz="1200" b="1" dirty="0">
                <a:latin typeface="微软雅黑" panose="020B0703020204020201" charset="-122"/>
                <a:ea typeface="微软雅黑" panose="020B0703020204020201" charset="-122"/>
              </a:rPr>
              <a:t>核心技术问题</a:t>
            </a:r>
            <a:r>
              <a:rPr lang="en-US" altLang="zh-CN" sz="1200" b="1" dirty="0">
                <a:latin typeface="微软雅黑" panose="020B0703020204020201" charset="-122"/>
                <a:ea typeface="微软雅黑" panose="020B0703020204020201" charset="-122"/>
              </a:rPr>
              <a:t>2:</a:t>
            </a:r>
            <a:endParaRPr lang="en-US" altLang="zh-CN" sz="1200" b="1" dirty="0">
              <a:latin typeface="微软雅黑" panose="020B0703020204020201" charset="-122"/>
              <a:ea typeface="微软雅黑" panose="020B0703020204020201" charset="-122"/>
            </a:endParaRPr>
          </a:p>
          <a:p>
            <a:pPr algn="l"/>
            <a:endParaRPr lang="en-US" altLang="zh-CN" sz="1200" dirty="0">
              <a:latin typeface="微软雅黑" panose="020B0703020204020201" charset="-122"/>
              <a:ea typeface="微软雅黑" panose="020B0703020204020201" charset="-122"/>
            </a:endParaRPr>
          </a:p>
          <a:p>
            <a:pPr marL="171450" indent="-171450" algn="l">
              <a:buFont typeface="Wingdings" panose="05000000000000000000" pitchFamily="2" charset="2"/>
              <a:buChar char="u"/>
            </a:pPr>
            <a:r>
              <a:rPr lang="zh-CN" altLang="en-US" sz="1200" dirty="0">
                <a:latin typeface="微软雅黑" panose="020B0703020204020201" charset="-122"/>
                <a:ea typeface="微软雅黑" panose="020B0703020204020201" charset="-122"/>
              </a:rPr>
              <a:t>多级分类体系构建：如何设计高效可扩展的层次化分类架构，实现产品库（品类</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型号</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规格）与采购渠道的动态关联？</a:t>
            </a:r>
            <a:endParaRPr lang="zh-CN" altLang="en-US" sz="1200" dirty="0">
              <a:latin typeface="微软雅黑" panose="020B0703020204020201" charset="-122"/>
              <a:ea typeface="微软雅黑" panose="020B0703020204020201" charset="-122"/>
            </a:endParaRPr>
          </a:p>
          <a:p>
            <a:pPr marL="171450" indent="-171450" algn="l">
              <a:buFont typeface="Wingdings" panose="05000000000000000000" pitchFamily="2" charset="2"/>
              <a:buChar char="u"/>
            </a:pPr>
            <a:r>
              <a:rPr lang="zh-CN" altLang="en-US" sz="1200" dirty="0">
                <a:latin typeface="微软雅黑" panose="020B0703020204020201" charset="-122"/>
                <a:ea typeface="微软雅黑" panose="020B0703020204020201" charset="-122"/>
              </a:rPr>
              <a:t>标签动态扩展：如何支持业务场景下标签维度的灵活扩展与实时更新，同时保证数据一致性和查询效率？</a:t>
            </a:r>
            <a:endParaRPr lang="zh-CN" altLang="en-US" sz="1200" dirty="0">
              <a:latin typeface="微软雅黑" panose="020B0703020204020201" charset="-122"/>
              <a:ea typeface="微软雅黑" panose="020B0703020204020201" charset="-122"/>
            </a:endParaRPr>
          </a:p>
          <a:p>
            <a:pPr marL="171450" indent="-171450" algn="l">
              <a:buFont typeface="Wingdings" panose="05000000000000000000" pitchFamily="2" charset="2"/>
              <a:buChar char="u"/>
            </a:pPr>
            <a:r>
              <a:rPr lang="zh-CN" altLang="en-US" sz="1200" dirty="0">
                <a:latin typeface="微软雅黑" panose="020B0703020204020201" charset="-122"/>
                <a:ea typeface="微软雅黑" panose="020B0703020204020201" charset="-122"/>
              </a:rPr>
              <a:t>知识库实时性：如何平衡结构化知识库的构建效率与业务需求的低延迟响应，确保数据及时可用？</a:t>
            </a:r>
            <a:endParaRPr lang="zh-CN" altLang="en-US" sz="1200" dirty="0">
              <a:latin typeface="微软雅黑" panose="020B0703020204020201" charset="-122"/>
              <a:ea typeface="微软雅黑" panose="020B0703020204020201" charset="-122"/>
            </a:endParaRPr>
          </a:p>
        </p:txBody>
      </p:sp>
      <p:sp>
        <p:nvSpPr>
          <p:cNvPr id="4" name="箭头: 右 3"/>
          <p:cNvSpPr/>
          <p:nvPr/>
        </p:nvSpPr>
        <p:spPr>
          <a:xfrm>
            <a:off x="5031133" y="4533934"/>
            <a:ext cx="662940" cy="460375"/>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mponentBackground1"/>
          <p:cNvSpPr/>
          <p:nvPr/>
        </p:nvSpPr>
        <p:spPr>
          <a:xfrm>
            <a:off x="6941839" y="1437259"/>
            <a:ext cx="4799057" cy="4591685"/>
          </a:xfrm>
          <a:prstGeom prst="roundRect">
            <a:avLst>
              <a:gd name="adj" fmla="val 3195"/>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cs typeface="+mn-ea"/>
              <a:sym typeface="Arial" panose="020B0604020202090204" pitchFamily="34" charset="0"/>
            </a:endParaRPr>
          </a:p>
        </p:txBody>
      </p:sp>
      <p:sp>
        <p:nvSpPr>
          <p:cNvPr id="10" name="文本框 9"/>
          <p:cNvSpPr txBox="1"/>
          <p:nvPr>
            <p:custDataLst>
              <p:tags r:id="rId1"/>
            </p:custDataLst>
          </p:nvPr>
        </p:nvSpPr>
        <p:spPr>
          <a:xfrm>
            <a:off x="630936" y="79375"/>
            <a:ext cx="10194290" cy="460375"/>
          </a:xfrm>
          <a:prstGeom prst="rect">
            <a:avLst/>
          </a:prstGeom>
          <a:noFill/>
        </p:spPr>
        <p:txBody>
          <a:bodyPr wrap="square" rtlCol="0">
            <a:spAutoFit/>
          </a:bodyPr>
          <a:lstStyle/>
          <a:p>
            <a:r>
              <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rPr>
              <a:t>总体方案架构设计</a:t>
            </a:r>
            <a:endPar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endParaRPr>
          </a:p>
        </p:txBody>
      </p:sp>
      <p:cxnSp>
        <p:nvCxnSpPr>
          <p:cNvPr id="11" name="直接连接符 10"/>
          <p:cNvCxnSpPr/>
          <p:nvPr/>
        </p:nvCxnSpPr>
        <p:spPr>
          <a:xfrm>
            <a:off x="834390" y="539750"/>
            <a:ext cx="10775315" cy="0"/>
          </a:xfrm>
          <a:prstGeom prst="line">
            <a:avLst/>
          </a:prstGeom>
          <a:ln>
            <a:solidFill>
              <a:srgbClr val="90B2DE"/>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7120229" y="3743747"/>
            <a:ext cx="4196790" cy="1815882"/>
          </a:xfrm>
          <a:prstGeom prst="rect">
            <a:avLst/>
          </a:prstGeom>
          <a:noFill/>
        </p:spPr>
        <p:txBody>
          <a:bodyPr wrap="square" rtlCol="0">
            <a:spAutoFit/>
          </a:bodyPr>
          <a:lstStyle/>
          <a:p>
            <a:r>
              <a:rPr lang="zh-CN" altLang="en-US" sz="1600" b="1" dirty="0">
                <a:latin typeface="微软雅黑" panose="020B0703020204020201" charset="-122"/>
                <a:ea typeface="微软雅黑" panose="020B0703020204020201" charset="-122"/>
              </a:rPr>
              <a:t>示例</a:t>
            </a:r>
            <a:endParaRPr lang="en-US" altLang="zh-CN" sz="1200" b="1" dirty="0">
              <a:solidFill>
                <a:schemeClr val="accent1">
                  <a:lumMod val="75000"/>
                </a:schemeClr>
              </a:solidFill>
              <a:latin typeface="微软雅黑" panose="020B0703020204020201" charset="-122"/>
              <a:ea typeface="微软雅黑" panose="020B0703020204020201" charset="-122"/>
            </a:endParaRPr>
          </a:p>
          <a:p>
            <a:endParaRPr lang="en-US" altLang="zh-CN" sz="1200" b="1" dirty="0">
              <a:solidFill>
                <a:schemeClr val="accent1">
                  <a:lumMod val="75000"/>
                </a:schemeClr>
              </a:solidFill>
              <a:latin typeface="微软雅黑" panose="020B0703020204020201" charset="-122"/>
              <a:ea typeface="微软雅黑" panose="020B0703020204020201" charset="-122"/>
            </a:endParaRPr>
          </a:p>
          <a:p>
            <a:r>
              <a:rPr lang="en-US" altLang="zh-CN" sz="1200" b="1" dirty="0">
                <a:solidFill>
                  <a:srgbClr val="0070C0"/>
                </a:solidFill>
                <a:latin typeface="微软雅黑" panose="020B0703020204020201" charset="-122"/>
                <a:ea typeface="微软雅黑" panose="020B0703020204020201" charset="-122"/>
              </a:rPr>
              <a:t>  (1. White face towel, 33*33cm, </a:t>
            </a:r>
            <a:r>
              <a:rPr lang="en-US" altLang="zh-CN" sz="1200" b="1" dirty="0" err="1">
                <a:solidFill>
                  <a:srgbClr val="0070C0"/>
                </a:solidFill>
                <a:latin typeface="微软雅黑" panose="020B0703020204020201" charset="-122"/>
                <a:ea typeface="微软雅黑" panose="020B0703020204020201" charset="-122"/>
              </a:rPr>
              <a:t>Material:Ring</a:t>
            </a:r>
            <a:r>
              <a:rPr lang="en-US" altLang="zh-CN" sz="1200" b="1" dirty="0">
                <a:solidFill>
                  <a:srgbClr val="0070C0"/>
                </a:solidFill>
                <a:latin typeface="微软雅黑" panose="020B0703020204020201" charset="-122"/>
                <a:ea typeface="微软雅黑" panose="020B0703020204020201" charset="-122"/>
              </a:rPr>
              <a:t> Spun Combed Cotton Pile All Over Terry with Decorative Hem Weight: 1.75 </a:t>
            </a:r>
            <a:r>
              <a:rPr lang="en-US" altLang="zh-CN" sz="1200" b="1" dirty="0" err="1">
                <a:solidFill>
                  <a:srgbClr val="0070C0"/>
                </a:solidFill>
                <a:latin typeface="微软雅黑" panose="020B0703020204020201" charset="-122"/>
                <a:ea typeface="微软雅黑" panose="020B0703020204020201" charset="-122"/>
              </a:rPr>
              <a:t>lbs</a:t>
            </a:r>
            <a:r>
              <a:rPr lang="en-US" altLang="zh-CN" sz="1200" b="1" dirty="0">
                <a:solidFill>
                  <a:srgbClr val="0070C0"/>
                </a:solidFill>
                <a:latin typeface="微软雅黑" panose="020B0703020204020201" charset="-122"/>
                <a:ea typeface="微软雅黑" panose="020B0703020204020201" charset="-122"/>
              </a:rPr>
              <a:t>/</a:t>
            </a:r>
            <a:r>
              <a:rPr lang="en-US" altLang="zh-CN" sz="1200" b="1" dirty="0" err="1">
                <a:solidFill>
                  <a:srgbClr val="0070C0"/>
                </a:solidFill>
                <a:latin typeface="微软雅黑" panose="020B0703020204020201" charset="-122"/>
                <a:ea typeface="微软雅黑" panose="020B0703020204020201" charset="-122"/>
              </a:rPr>
              <a:t>dz</a:t>
            </a:r>
            <a:r>
              <a:rPr lang="en-US" altLang="zh-CN" sz="1200" b="1" dirty="0">
                <a:solidFill>
                  <a:srgbClr val="0070C0"/>
                </a:solidFill>
                <a:latin typeface="微软雅黑" panose="020B0703020204020201" charset="-122"/>
                <a:ea typeface="微软雅黑" panose="020B0703020204020201" charset="-122"/>
              </a:rPr>
              <a:t> 605gsm, </a:t>
            </a:r>
            <a:endParaRPr lang="en-US" altLang="zh-CN" sz="1200" b="1" dirty="0">
              <a:solidFill>
                <a:srgbClr val="0070C0"/>
              </a:solidFill>
              <a:latin typeface="微软雅黑" panose="020B0703020204020201" charset="-122"/>
              <a:ea typeface="微软雅黑" panose="020B0703020204020201" charset="-122"/>
            </a:endParaRPr>
          </a:p>
          <a:p>
            <a:r>
              <a:rPr lang="en-US" altLang="zh-CN" sz="1200" b="1" dirty="0">
                <a:solidFill>
                  <a:srgbClr val="0070C0"/>
                </a:solidFill>
                <a:latin typeface="微软雅黑" panose="020B0703020204020201" charset="-122"/>
                <a:ea typeface="微软雅黑" panose="020B0703020204020201" charset="-122"/>
              </a:rPr>
              <a:t>1. </a:t>
            </a:r>
            <a:r>
              <a:rPr lang="zh-CN" altLang="en-US" sz="1200" b="1" dirty="0">
                <a:solidFill>
                  <a:srgbClr val="0070C0"/>
                </a:solidFill>
                <a:latin typeface="微软雅黑" panose="020B0703020204020201" charset="-122"/>
                <a:ea typeface="微软雅黑" panose="020B0703020204020201" charset="-122"/>
              </a:rPr>
              <a:t>白色缎条面巾</a:t>
            </a:r>
            <a:r>
              <a:rPr lang="en-US" altLang="zh-CN" sz="1200" b="1" dirty="0">
                <a:solidFill>
                  <a:srgbClr val="0070C0"/>
                </a:solidFill>
                <a:latin typeface="微软雅黑" panose="020B0703020204020201" charset="-122"/>
                <a:ea typeface="微软雅黑" panose="020B0703020204020201" charset="-122"/>
              </a:rPr>
              <a:t>, </a:t>
            </a:r>
            <a:r>
              <a:rPr lang="zh-CN" altLang="en-US" sz="1200" b="1" dirty="0">
                <a:solidFill>
                  <a:srgbClr val="0070C0"/>
                </a:solidFill>
                <a:latin typeface="微软雅黑" panose="020B0703020204020201" charset="-122"/>
                <a:ea typeface="微软雅黑" panose="020B0703020204020201" charset="-122"/>
              </a:rPr>
              <a:t>白色</a:t>
            </a:r>
            <a:r>
              <a:rPr lang="en-US" altLang="zh-CN" sz="1200" b="1" dirty="0">
                <a:solidFill>
                  <a:srgbClr val="0070C0"/>
                </a:solidFill>
                <a:latin typeface="微软雅黑" panose="020B0703020204020201" charset="-122"/>
                <a:ea typeface="微软雅黑" panose="020B0703020204020201" charset="-122"/>
              </a:rPr>
              <a:t>, 16S </a:t>
            </a:r>
            <a:r>
              <a:rPr lang="zh-CN" altLang="en-US" sz="1200" b="1" dirty="0">
                <a:solidFill>
                  <a:srgbClr val="0070C0"/>
                </a:solidFill>
                <a:latin typeface="微软雅黑" panose="020B0703020204020201" charset="-122"/>
                <a:ea typeface="微软雅黑" panose="020B0703020204020201" charset="-122"/>
              </a:rPr>
              <a:t>平螺缎边</a:t>
            </a:r>
            <a:r>
              <a:rPr lang="en-US" altLang="zh-CN" sz="1200" b="1" dirty="0">
                <a:solidFill>
                  <a:srgbClr val="0070C0"/>
                </a:solidFill>
                <a:latin typeface="微软雅黑" panose="020B0703020204020201" charset="-122"/>
                <a:ea typeface="微软雅黑" panose="020B0703020204020201" charset="-122"/>
              </a:rPr>
              <a:t>, </a:t>
            </a:r>
            <a:r>
              <a:rPr lang="zh-CN" altLang="en-US" sz="1200" b="1" dirty="0">
                <a:solidFill>
                  <a:srgbClr val="0070C0"/>
                </a:solidFill>
                <a:latin typeface="微软雅黑" panose="020B0703020204020201" charset="-122"/>
                <a:ea typeface="微软雅黑" panose="020B0703020204020201" charset="-122"/>
              </a:rPr>
              <a:t>除大边和小边外，其他部分</a:t>
            </a:r>
            <a:r>
              <a:rPr lang="en-US" altLang="zh-CN" sz="1200" b="1" dirty="0">
                <a:solidFill>
                  <a:srgbClr val="0070C0"/>
                </a:solidFill>
                <a:latin typeface="微软雅黑" panose="020B0703020204020201" charset="-122"/>
                <a:ea typeface="微软雅黑" panose="020B0703020204020201" charset="-122"/>
              </a:rPr>
              <a:t>100%</a:t>
            </a:r>
            <a:r>
              <a:rPr lang="zh-CN" altLang="en-US" sz="1200" b="1" dirty="0">
                <a:solidFill>
                  <a:srgbClr val="0070C0"/>
                </a:solidFill>
                <a:latin typeface="微软雅黑" panose="020B0703020204020201" charset="-122"/>
                <a:ea typeface="微软雅黑" panose="020B0703020204020201" charset="-122"/>
              </a:rPr>
              <a:t>棉</a:t>
            </a:r>
            <a:r>
              <a:rPr lang="en-US" altLang="zh-CN" sz="1200" b="1" dirty="0">
                <a:solidFill>
                  <a:srgbClr val="0070C0"/>
                </a:solidFill>
                <a:latin typeface="微软雅黑" panose="020B0703020204020201" charset="-122"/>
                <a:ea typeface="微软雅黑" panose="020B0703020204020201" charset="-122"/>
              </a:rPr>
              <a:t>, 66g, 33*33, </a:t>
            </a:r>
            <a:r>
              <a:rPr lang="zh-CN" altLang="en-US" sz="1200" b="1" dirty="0">
                <a:solidFill>
                  <a:srgbClr val="0070C0"/>
                </a:solidFill>
                <a:latin typeface="微软雅黑" panose="020B0703020204020201" charset="-122"/>
                <a:ea typeface="微软雅黑" panose="020B0703020204020201" charset="-122"/>
              </a:rPr>
              <a:t>洗涤尺寸</a:t>
            </a:r>
            <a:r>
              <a:rPr lang="en-US" altLang="zh-CN" sz="1200" b="1" dirty="0">
                <a:solidFill>
                  <a:srgbClr val="0070C0"/>
                </a:solidFill>
                <a:latin typeface="微软雅黑" panose="020B0703020204020201" charset="-122"/>
                <a:ea typeface="微软雅黑" panose="020B0703020204020201" charset="-122"/>
              </a:rPr>
              <a:t>, </a:t>
            </a:r>
            <a:r>
              <a:rPr lang="zh-CN" altLang="en-US" sz="1200" b="1" dirty="0">
                <a:solidFill>
                  <a:srgbClr val="0070C0"/>
                </a:solidFill>
                <a:latin typeface="微软雅黑" panose="020B0703020204020201" charset="-122"/>
                <a:ea typeface="微软雅黑" panose="020B0703020204020201" charset="-122"/>
              </a:rPr>
              <a:t>三针五线，</a:t>
            </a:r>
            <a:r>
              <a:rPr lang="en-US" altLang="zh-CN" sz="1200" b="1" dirty="0">
                <a:solidFill>
                  <a:srgbClr val="0070C0"/>
                </a:solidFill>
                <a:latin typeface="微软雅黑" panose="020B0703020204020201" charset="-122"/>
                <a:ea typeface="微软雅黑" panose="020B0703020204020201" charset="-122"/>
              </a:rPr>
              <a:t>ADM</a:t>
            </a:r>
            <a:r>
              <a:rPr lang="zh-CN" altLang="en-US" sz="1200" b="1" dirty="0">
                <a:solidFill>
                  <a:srgbClr val="0070C0"/>
                </a:solidFill>
                <a:latin typeface="微软雅黑" panose="020B0703020204020201" charset="-122"/>
                <a:ea typeface="微软雅黑" panose="020B0703020204020201" charset="-122"/>
              </a:rPr>
              <a:t>工艺</a:t>
            </a:r>
            <a:r>
              <a:rPr lang="en-US" altLang="zh-CN" sz="1200" b="1" dirty="0">
                <a:solidFill>
                  <a:srgbClr val="0070C0"/>
                </a:solidFill>
                <a:latin typeface="微软雅黑" panose="020B0703020204020201" charset="-122"/>
                <a:ea typeface="微软雅黑" panose="020B0703020204020201" charset="-122"/>
              </a:rPr>
              <a:t>, JW</a:t>
            </a:r>
            <a:r>
              <a:rPr lang="zh-CN" altLang="en-US" sz="1200" b="1" dirty="0">
                <a:solidFill>
                  <a:srgbClr val="0070C0"/>
                </a:solidFill>
                <a:latin typeface="微软雅黑" panose="020B0703020204020201" charset="-122"/>
                <a:ea typeface="微软雅黑" panose="020B0703020204020201" charset="-122"/>
              </a:rPr>
              <a:t>万豪工艺，参考</a:t>
            </a:r>
            <a:r>
              <a:rPr lang="en-US" altLang="zh-CN" sz="1200" b="1" dirty="0">
                <a:solidFill>
                  <a:srgbClr val="0070C0"/>
                </a:solidFill>
                <a:latin typeface="微软雅黑" panose="020B0703020204020201" charset="-122"/>
                <a:ea typeface="微软雅黑" panose="020B0703020204020201" charset="-122"/>
              </a:rPr>
              <a:t>193G4021,</a:t>
            </a:r>
            <a:r>
              <a:rPr lang="zh-CN" altLang="en-US" sz="1200" b="1" dirty="0">
                <a:solidFill>
                  <a:srgbClr val="0070C0"/>
                </a:solidFill>
                <a:latin typeface="微软雅黑" panose="020B0703020204020201" charset="-122"/>
                <a:ea typeface="微软雅黑" panose="020B0703020204020201" charset="-122"/>
              </a:rPr>
              <a:t>浴巾除尺寸克重外其余不变</a:t>
            </a:r>
            <a:r>
              <a:rPr lang="en-US" altLang="zh-CN" sz="1200" b="1" dirty="0">
                <a:solidFill>
                  <a:srgbClr val="0070C0"/>
                </a:solidFill>
                <a:latin typeface="微软雅黑" panose="020B0703020204020201" charset="-122"/>
                <a:ea typeface="微软雅黑" panose="020B0703020204020201" charset="-122"/>
              </a:rPr>
              <a:t>)</a:t>
            </a:r>
            <a:endParaRPr lang="zh-CN" altLang="en-US" sz="1000" b="1" dirty="0">
              <a:latin typeface="微软雅黑" panose="020B0703020204020201" charset="-122"/>
              <a:ea typeface="微软雅黑" panose="020B0703020204020201" charset="-122"/>
            </a:endParaRPr>
          </a:p>
        </p:txBody>
      </p:sp>
      <p:sp>
        <p:nvSpPr>
          <p:cNvPr id="17" name="文本框 16"/>
          <p:cNvSpPr txBox="1"/>
          <p:nvPr/>
        </p:nvSpPr>
        <p:spPr>
          <a:xfrm>
            <a:off x="7210663" y="1797105"/>
            <a:ext cx="4199811" cy="1477328"/>
          </a:xfrm>
          <a:prstGeom prst="rect">
            <a:avLst/>
          </a:prstGeom>
          <a:noFill/>
        </p:spPr>
        <p:txBody>
          <a:bodyPr wrap="square" rtlCol="0">
            <a:spAutoFit/>
          </a:bodyPr>
          <a:lstStyle/>
          <a:p>
            <a:r>
              <a:rPr lang="zh-CN" altLang="en-US" sz="1600" b="1" dirty="0">
                <a:latin typeface="微软雅黑" panose="020B0703020204020201" charset="-122"/>
                <a:ea typeface="微软雅黑" panose="020B0703020204020201" charset="-122"/>
              </a:rPr>
              <a:t>方案优势</a:t>
            </a:r>
            <a:endParaRPr lang="en-US" altLang="zh-CN" sz="1600" b="1" dirty="0">
              <a:latin typeface="微软雅黑" panose="020B0703020204020201" charset="-122"/>
              <a:ea typeface="微软雅黑" panose="020B0703020204020201" charset="-122"/>
            </a:endParaRPr>
          </a:p>
          <a:p>
            <a:endParaRPr lang="en-US" altLang="zh-CN" sz="1600" b="1" dirty="0">
              <a:latin typeface="微软雅黑" panose="020B0703020204020201" charset="-122"/>
              <a:ea typeface="微软雅黑" panose="020B0703020204020201" charset="-122"/>
            </a:endParaRPr>
          </a:p>
          <a:p>
            <a:r>
              <a:rPr lang="en-US" altLang="zh-CN" sz="1200" b="1" dirty="0">
                <a:solidFill>
                  <a:srgbClr val="0070C0"/>
                </a:solidFill>
                <a:latin typeface="微软雅黑" panose="020B0703020204020201" charset="-122"/>
                <a:ea typeface="微软雅黑" panose="020B0703020204020201" charset="-122"/>
              </a:rPr>
              <a:t>1</a:t>
            </a:r>
            <a:r>
              <a:rPr lang="zh-CN" altLang="en-US" sz="1200" b="1" dirty="0">
                <a:solidFill>
                  <a:srgbClr val="0070C0"/>
                </a:solidFill>
                <a:latin typeface="微软雅黑" panose="020B0703020204020201" charset="-122"/>
                <a:ea typeface="微软雅黑" panose="020B0703020204020201" charset="-122"/>
              </a:rPr>
              <a:t>、项目成本低：快速搭建知识库和业务函数</a:t>
            </a:r>
            <a:r>
              <a:rPr lang="en-US" altLang="zh-CN" sz="1200" b="1" dirty="0" err="1">
                <a:solidFill>
                  <a:srgbClr val="0070C0"/>
                </a:solidFill>
                <a:latin typeface="微软雅黑" panose="020B0703020204020201" charset="-122"/>
                <a:ea typeface="微软雅黑" panose="020B0703020204020201" charset="-122"/>
              </a:rPr>
              <a:t>api</a:t>
            </a:r>
            <a:r>
              <a:rPr lang="zh-CN" altLang="en-US" sz="1200" b="1" dirty="0">
                <a:solidFill>
                  <a:srgbClr val="0070C0"/>
                </a:solidFill>
                <a:latin typeface="微软雅黑" panose="020B0703020204020201" charset="-122"/>
                <a:ea typeface="微软雅黑" panose="020B0703020204020201" charset="-122"/>
              </a:rPr>
              <a:t>调用</a:t>
            </a:r>
            <a:endParaRPr lang="en-US" altLang="zh-CN" sz="1200" b="1" dirty="0">
              <a:solidFill>
                <a:srgbClr val="0070C0"/>
              </a:solidFill>
              <a:latin typeface="微软雅黑" panose="020B0703020204020201" charset="-122"/>
              <a:ea typeface="微软雅黑" panose="020B0703020204020201" charset="-122"/>
            </a:endParaRPr>
          </a:p>
          <a:p>
            <a:r>
              <a:rPr lang="en-US" altLang="zh-CN" sz="1200" b="1" dirty="0">
                <a:solidFill>
                  <a:srgbClr val="0070C0"/>
                </a:solidFill>
                <a:latin typeface="微软雅黑" panose="020B0703020204020201" charset="-122"/>
                <a:ea typeface="微软雅黑" panose="020B0703020204020201" charset="-122"/>
              </a:rPr>
              <a:t>2</a:t>
            </a:r>
            <a:r>
              <a:rPr lang="zh-CN" altLang="en-US" sz="1200" b="1" dirty="0">
                <a:solidFill>
                  <a:srgbClr val="0070C0"/>
                </a:solidFill>
                <a:latin typeface="微软雅黑" panose="020B0703020204020201" charset="-122"/>
                <a:ea typeface="微软雅黑" panose="020B0703020204020201" charset="-122"/>
              </a:rPr>
              <a:t>、落地周期快：通常需要</a:t>
            </a:r>
            <a:r>
              <a:rPr lang="en-US" altLang="zh-CN" sz="1200" b="1" dirty="0">
                <a:solidFill>
                  <a:srgbClr val="0070C0"/>
                </a:solidFill>
                <a:latin typeface="微软雅黑" panose="020B0703020204020201" charset="-122"/>
                <a:ea typeface="微软雅黑" panose="020B0703020204020201" charset="-122"/>
              </a:rPr>
              <a:t>1-3</a:t>
            </a:r>
            <a:r>
              <a:rPr lang="zh-CN" altLang="en-US" sz="1200" b="1" dirty="0">
                <a:solidFill>
                  <a:srgbClr val="0070C0"/>
                </a:solidFill>
                <a:latin typeface="微软雅黑" panose="020B0703020204020201" charset="-122"/>
                <a:ea typeface="微软雅黑" panose="020B0703020204020201" charset="-122"/>
              </a:rPr>
              <a:t>个月</a:t>
            </a:r>
            <a:endParaRPr lang="en-US" altLang="zh-CN" sz="1200" b="1" dirty="0">
              <a:solidFill>
                <a:srgbClr val="0070C0"/>
              </a:solidFill>
              <a:latin typeface="微软雅黑" panose="020B0703020204020201" charset="-122"/>
              <a:ea typeface="微软雅黑" panose="020B0703020204020201" charset="-122"/>
            </a:endParaRPr>
          </a:p>
          <a:p>
            <a:r>
              <a:rPr lang="en-US" altLang="zh-CN" sz="1200" b="1" dirty="0">
                <a:solidFill>
                  <a:srgbClr val="0070C0"/>
                </a:solidFill>
                <a:latin typeface="微软雅黑" panose="020B0703020204020201" charset="-122"/>
                <a:ea typeface="微软雅黑" panose="020B0703020204020201" charset="-122"/>
              </a:rPr>
              <a:t>3</a:t>
            </a:r>
            <a:r>
              <a:rPr lang="zh-CN" altLang="en-US" sz="1200" b="1" dirty="0">
                <a:solidFill>
                  <a:srgbClr val="0070C0"/>
                </a:solidFill>
                <a:latin typeface="微软雅黑" panose="020B0703020204020201" charset="-122"/>
                <a:ea typeface="微软雅黑" panose="020B0703020204020201" charset="-122"/>
              </a:rPr>
              <a:t>、企业知识沉淀：可以把业务多年的经验沉淀成企业自己的行业知识库</a:t>
            </a:r>
            <a:endParaRPr lang="zh-CN" altLang="en-US" sz="1200" b="1" dirty="0">
              <a:solidFill>
                <a:srgbClr val="0070C0"/>
              </a:solidFill>
              <a:latin typeface="微软雅黑" panose="020B0703020204020201" charset="-122"/>
              <a:ea typeface="微软雅黑" panose="020B0703020204020201" charset="-122"/>
            </a:endParaRPr>
          </a:p>
          <a:p>
            <a:endParaRPr lang="zh-CN" altLang="en-US" sz="1000" b="1" dirty="0">
              <a:latin typeface="微软雅黑" panose="020B0703020204020201" charset="-122"/>
              <a:ea typeface="微软雅黑" panose="020B0703020204020201" charset="-122"/>
            </a:endParaRPr>
          </a:p>
        </p:txBody>
      </p:sp>
      <p:pic>
        <p:nvPicPr>
          <p:cNvPr id="12" name="图片 11"/>
          <p:cNvPicPr>
            <a:picLocks noChangeAspect="1"/>
          </p:cNvPicPr>
          <p:nvPr/>
        </p:nvPicPr>
        <p:blipFill>
          <a:blip r:embed="rId2"/>
          <a:stretch>
            <a:fillRect/>
          </a:stretch>
        </p:blipFill>
        <p:spPr>
          <a:xfrm>
            <a:off x="630936" y="1437259"/>
            <a:ext cx="5432290" cy="4732478"/>
          </a:xfrm>
          <a:prstGeom prst="rect">
            <a:avLst/>
          </a:prstGeom>
        </p:spPr>
      </p:pic>
      <p:sp>
        <p:nvSpPr>
          <p:cNvPr id="14" name="文本框 13"/>
          <p:cNvSpPr txBox="1"/>
          <p:nvPr/>
        </p:nvSpPr>
        <p:spPr>
          <a:xfrm>
            <a:off x="708342" y="728322"/>
            <a:ext cx="10775315" cy="583565"/>
          </a:xfrm>
          <a:prstGeom prst="rect">
            <a:avLst/>
          </a:prstGeom>
          <a:noFill/>
        </p:spPr>
        <p:txBody>
          <a:bodyPr wrap="square" rtlCol="0">
            <a:spAutoFit/>
          </a:bodyPr>
          <a:lstStyle/>
          <a:p>
            <a:r>
              <a:rPr lang="zh-CN" altLang="en-US" sz="1600" b="1" dirty="0">
                <a:latin typeface="微软雅黑" panose="020B0703020204020201" charset="-122"/>
                <a:ea typeface="微软雅黑" panose="020B0703020204020201" charset="-122"/>
              </a:rPr>
              <a:t>总体上是低投入架构，含数据、应用层，人工判翻 </a:t>
            </a:r>
            <a:r>
              <a:rPr lang="en-US" altLang="zh-CN" sz="1600" b="1" dirty="0">
                <a:latin typeface="微软雅黑" panose="020B0703020204020201" charset="-122"/>
                <a:ea typeface="微软雅黑" panose="020B0703020204020201" charset="-122"/>
              </a:rPr>
              <a:t>/ </a:t>
            </a:r>
            <a:r>
              <a:rPr lang="zh-CN" altLang="en-US" sz="1600" b="1" dirty="0">
                <a:latin typeface="微软雅黑" panose="020B0703020204020201" charset="-122"/>
                <a:ea typeface="微软雅黑" panose="020B0703020204020201" charset="-122"/>
              </a:rPr>
              <a:t>新单，翻单调知识模板、新单借 </a:t>
            </a:r>
            <a:r>
              <a:rPr lang="en-US" altLang="zh-CN" sz="1600" b="1" dirty="0">
                <a:latin typeface="微软雅黑" panose="020B0703020204020201" charset="-122"/>
                <a:ea typeface="微软雅黑" panose="020B0703020204020201" charset="-122"/>
              </a:rPr>
              <a:t>llm</a:t>
            </a:r>
            <a:r>
              <a:rPr lang="zh-CN" altLang="en-US" sz="1600" b="1" dirty="0">
                <a:latin typeface="微软雅黑" panose="020B0703020204020201" charset="-122"/>
                <a:ea typeface="微软雅黑" panose="020B0703020204020201" charset="-122"/>
              </a:rPr>
              <a:t>大语言</a:t>
            </a:r>
            <a:r>
              <a:rPr lang="zh-CN" altLang="en-US" sz="1600" b="1" dirty="0">
                <a:latin typeface="微软雅黑" panose="020B0703020204020201" charset="-122"/>
                <a:ea typeface="微软雅黑" panose="020B0703020204020201" charset="-122"/>
              </a:rPr>
              <a:t>模型推理，最终人工生成 </a:t>
            </a:r>
            <a:r>
              <a:rPr lang="en-US" altLang="zh-CN" sz="1600" b="1" dirty="0">
                <a:latin typeface="微软雅黑" panose="020B0703020204020201" charset="-122"/>
                <a:ea typeface="微软雅黑" panose="020B0703020204020201" charset="-122"/>
              </a:rPr>
              <a:t>ERP </a:t>
            </a:r>
            <a:r>
              <a:rPr lang="zh-CN" altLang="en-US" sz="1600" b="1" dirty="0">
                <a:latin typeface="微软雅黑" panose="020B0703020204020201" charset="-122"/>
                <a:ea typeface="微软雅黑" panose="020B0703020204020201" charset="-122"/>
              </a:rPr>
              <a:t>订单；优势为成本低、落地快、能沉淀知识，劣势是短期依赖人工、场景规模化受限 。</a:t>
            </a:r>
            <a:endParaRPr lang="zh-CN" altLang="en-US" sz="1600" b="1" dirty="0">
              <a:solidFill>
                <a:schemeClr val="accent1">
                  <a:lumMod val="75000"/>
                </a:schemeClr>
              </a:solidFill>
              <a:latin typeface="微软雅黑" panose="020B0703020204020201" charset="-122"/>
              <a:ea typeface="微软雅黑" panose="020B07030202040202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99629" y="1589985"/>
            <a:ext cx="5660134" cy="116769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p:cNvSpPr txBox="1"/>
          <p:nvPr/>
        </p:nvSpPr>
        <p:spPr>
          <a:xfrm>
            <a:off x="6348030" y="1572207"/>
            <a:ext cx="5261675" cy="1167692"/>
          </a:xfrm>
          <a:prstGeom prst="rect">
            <a:avLst/>
          </a:prstGeom>
          <a:noFill/>
        </p:spPr>
        <p:txBody>
          <a:bodyPr wrap="square">
            <a:spAutoFit/>
          </a:bodyPr>
          <a:lstStyle/>
          <a:p>
            <a:pPr algn="l">
              <a:lnSpc>
                <a:spcPct val="150000"/>
              </a:lnSpc>
              <a:buNone/>
            </a:pPr>
            <a:r>
              <a:rPr lang="zh-CN" altLang="en-US" sz="1200" b="1" i="0" dirty="0">
                <a:effectLst/>
                <a:latin typeface="微软雅黑" panose="020B0703020204020201" charset="-122"/>
                <a:ea typeface="微软雅黑" panose="020B0703020204020201" charset="-122"/>
              </a:rPr>
              <a:t>关键技术选型</a:t>
            </a:r>
            <a:endParaRPr lang="zh-CN" altLang="en-US" sz="1200" b="1" i="0" dirty="0">
              <a:effectLst/>
              <a:latin typeface="微软雅黑" panose="020B0703020204020201" charset="-122"/>
              <a:ea typeface="微软雅黑" panose="020B0703020204020201" charset="-122"/>
            </a:endParaRPr>
          </a:p>
          <a:p>
            <a:pPr marL="171450" indent="-171450" algn="l">
              <a:lnSpc>
                <a:spcPct val="150000"/>
              </a:lnSpc>
              <a:buFont typeface="Wingdings" panose="05000000000000000000" pitchFamily="2" charset="2"/>
              <a:buChar char="l"/>
            </a:pPr>
            <a:r>
              <a:rPr lang="zh-CN" altLang="en-US" sz="1200" b="0" i="0" dirty="0">
                <a:solidFill>
                  <a:srgbClr val="000000"/>
                </a:solidFill>
                <a:effectLst/>
                <a:latin typeface="微软雅黑" panose="020B0703020204020201" charset="-122"/>
                <a:ea typeface="微软雅黑" panose="020B0703020204020201" charset="-122"/>
              </a:rPr>
              <a:t>知识库：</a:t>
            </a:r>
            <a:r>
              <a:rPr lang="en-US" altLang="zh-CN" sz="1200" b="0" i="0" dirty="0" err="1">
                <a:solidFill>
                  <a:srgbClr val="000000"/>
                </a:solidFill>
                <a:effectLst/>
                <a:latin typeface="微软雅黑" panose="020B0703020204020201" charset="-122"/>
                <a:ea typeface="微软雅黑" panose="020B0703020204020201" charset="-122"/>
              </a:rPr>
              <a:t>ragflow</a:t>
            </a:r>
            <a:r>
              <a:rPr lang="en-US" altLang="zh-CN" sz="1200" b="0" i="0" dirty="0">
                <a:solidFill>
                  <a:srgbClr val="000000"/>
                </a:solidFill>
                <a:effectLst/>
                <a:latin typeface="微软雅黑" panose="020B0703020204020201" charset="-122"/>
                <a:ea typeface="微软雅黑" panose="020B0703020204020201" charset="-122"/>
              </a:rPr>
              <a:t> </a:t>
            </a:r>
            <a:r>
              <a:rPr lang="zh-CN" altLang="en-US" sz="1200" b="0" i="0" dirty="0">
                <a:solidFill>
                  <a:srgbClr val="000000"/>
                </a:solidFill>
                <a:effectLst/>
                <a:latin typeface="微软雅黑" panose="020B0703020204020201" charset="-122"/>
                <a:ea typeface="微软雅黑" panose="020B0703020204020201" charset="-122"/>
              </a:rPr>
              <a:t>最优知识库（存储历史订单模板，支持语义搜索）</a:t>
            </a:r>
            <a:endParaRPr lang="zh-CN" altLang="en-US" sz="1200" b="0" i="0" dirty="0">
              <a:solidFill>
                <a:srgbClr val="000000"/>
              </a:solidFill>
              <a:effectLst/>
              <a:latin typeface="微软雅黑" panose="020B0703020204020201" charset="-122"/>
              <a:ea typeface="微软雅黑" panose="020B0703020204020201" charset="-122"/>
            </a:endParaRPr>
          </a:p>
          <a:p>
            <a:pPr marL="171450" indent="-171450" algn="l">
              <a:lnSpc>
                <a:spcPct val="150000"/>
              </a:lnSpc>
              <a:buFont typeface="Wingdings" panose="05000000000000000000" pitchFamily="2" charset="2"/>
              <a:buChar char="l"/>
            </a:pPr>
            <a:r>
              <a:rPr lang="en-US" altLang="zh-CN" sz="1200" b="0" i="0" dirty="0">
                <a:solidFill>
                  <a:srgbClr val="000000"/>
                </a:solidFill>
                <a:effectLst/>
                <a:latin typeface="微软雅黑" panose="020B0703020204020201" charset="-122"/>
                <a:ea typeface="微软雅黑" panose="020B0703020204020201" charset="-122"/>
              </a:rPr>
              <a:t>Agent </a:t>
            </a:r>
            <a:r>
              <a:rPr lang="zh-CN" altLang="en-US" sz="1200" b="0" i="0" dirty="0">
                <a:solidFill>
                  <a:srgbClr val="000000"/>
                </a:solidFill>
                <a:effectLst/>
                <a:latin typeface="微软雅黑" panose="020B0703020204020201" charset="-122"/>
                <a:ea typeface="微软雅黑" panose="020B0703020204020201" charset="-122"/>
              </a:rPr>
              <a:t>工具：</a:t>
            </a:r>
            <a:r>
              <a:rPr lang="en-US" altLang="zh-CN" sz="1200" b="0" i="0" dirty="0" err="1">
                <a:solidFill>
                  <a:srgbClr val="000000"/>
                </a:solidFill>
                <a:effectLst/>
                <a:latin typeface="微软雅黑" panose="020B0703020204020201" charset="-122"/>
                <a:ea typeface="微软雅黑" panose="020B0703020204020201" charset="-122"/>
              </a:rPr>
              <a:t>dify</a:t>
            </a:r>
            <a:r>
              <a:rPr lang="en-US" altLang="zh-CN" sz="1200" b="0" i="0" dirty="0">
                <a:solidFill>
                  <a:srgbClr val="000000"/>
                </a:solidFill>
                <a:effectLst/>
                <a:latin typeface="微软雅黑" panose="020B0703020204020201" charset="-122"/>
                <a:ea typeface="微软雅黑" panose="020B0703020204020201" charset="-122"/>
              </a:rPr>
              <a:t> + </a:t>
            </a:r>
            <a:r>
              <a:rPr lang="zh-CN" altLang="en-US" sz="1200" b="0" i="0" dirty="0">
                <a:solidFill>
                  <a:srgbClr val="000000"/>
                </a:solidFill>
                <a:effectLst/>
                <a:latin typeface="微软雅黑" panose="020B0703020204020201" charset="-122"/>
                <a:ea typeface="微软雅黑" panose="020B0703020204020201" charset="-122"/>
              </a:rPr>
              <a:t>智核 </a:t>
            </a:r>
            <a:r>
              <a:rPr lang="en-US" altLang="zh-CN" sz="1200" b="0" i="0" dirty="0">
                <a:solidFill>
                  <a:srgbClr val="000000"/>
                </a:solidFill>
                <a:effectLst/>
                <a:latin typeface="微软雅黑" panose="020B0703020204020201" charset="-122"/>
                <a:ea typeface="微软雅黑" panose="020B0703020204020201" charset="-122"/>
              </a:rPr>
              <a:t>+ </a:t>
            </a:r>
            <a:r>
              <a:rPr lang="zh-CN" altLang="en-US" sz="1200" b="0" i="0" dirty="0">
                <a:solidFill>
                  <a:srgbClr val="000000"/>
                </a:solidFill>
                <a:effectLst/>
                <a:latin typeface="微软雅黑" panose="020B0703020204020201" charset="-122"/>
                <a:ea typeface="微软雅黑" panose="020B0703020204020201" charset="-122"/>
              </a:rPr>
              <a:t>预设 </a:t>
            </a:r>
            <a:r>
              <a:rPr lang="en-US" altLang="zh-CN" sz="1200" b="0" i="0" dirty="0">
                <a:solidFill>
                  <a:srgbClr val="000000"/>
                </a:solidFill>
                <a:effectLst/>
                <a:latin typeface="微软雅黑" panose="020B0703020204020201" charset="-122"/>
                <a:ea typeface="微软雅黑" panose="020B0703020204020201" charset="-122"/>
              </a:rPr>
              <a:t>Prompt</a:t>
            </a:r>
            <a:r>
              <a:rPr lang="zh-CN" altLang="en-US" sz="1200" b="0" i="0" dirty="0">
                <a:solidFill>
                  <a:srgbClr val="000000"/>
                </a:solidFill>
                <a:effectLst/>
                <a:latin typeface="微软雅黑" panose="020B0703020204020201" charset="-122"/>
                <a:ea typeface="微软雅黑" panose="020B0703020204020201" charset="-122"/>
              </a:rPr>
              <a:t>（新单推理建议）</a:t>
            </a:r>
            <a:endParaRPr lang="zh-CN" altLang="en-US" sz="1200" b="0" i="0" dirty="0">
              <a:solidFill>
                <a:srgbClr val="000000"/>
              </a:solidFill>
              <a:effectLst/>
              <a:latin typeface="微软雅黑" panose="020B0703020204020201" charset="-122"/>
              <a:ea typeface="微软雅黑" panose="020B0703020204020201" charset="-122"/>
            </a:endParaRPr>
          </a:p>
          <a:p>
            <a:pPr marL="171450" indent="-171450" algn="l">
              <a:lnSpc>
                <a:spcPct val="150000"/>
              </a:lnSpc>
              <a:buFont typeface="Wingdings" panose="05000000000000000000" pitchFamily="2" charset="2"/>
              <a:buChar char="l"/>
            </a:pPr>
            <a:r>
              <a:rPr lang="zh-CN" altLang="en-US" sz="1200" b="0" i="0" dirty="0">
                <a:solidFill>
                  <a:srgbClr val="000000"/>
                </a:solidFill>
                <a:effectLst/>
                <a:latin typeface="微软雅黑" panose="020B0703020204020201" charset="-122"/>
                <a:ea typeface="微软雅黑" panose="020B0703020204020201" charset="-122"/>
              </a:rPr>
              <a:t>自动化：</a:t>
            </a:r>
            <a:r>
              <a:rPr lang="en-US" altLang="zh-CN" sz="1200" b="0" i="0" dirty="0">
                <a:solidFill>
                  <a:srgbClr val="000000"/>
                </a:solidFill>
                <a:effectLst/>
                <a:latin typeface="微软雅黑" panose="020B0703020204020201" charset="-122"/>
                <a:ea typeface="微软雅黑" panose="020B0703020204020201" charset="-122"/>
              </a:rPr>
              <a:t>Python </a:t>
            </a:r>
            <a:r>
              <a:rPr lang="zh-CN" altLang="en-US" sz="1200" b="0" i="0" dirty="0">
                <a:solidFill>
                  <a:srgbClr val="000000"/>
                </a:solidFill>
                <a:effectLst/>
                <a:latin typeface="微软雅黑" panose="020B0703020204020201" charset="-122"/>
                <a:ea typeface="微软雅黑" panose="020B0703020204020201" charset="-122"/>
              </a:rPr>
              <a:t>脚本（合同字段正则匹配 </a:t>
            </a:r>
            <a:r>
              <a:rPr lang="en-US" altLang="zh-CN" sz="1200" b="0" i="0" dirty="0">
                <a:solidFill>
                  <a:srgbClr val="000000"/>
                </a:solidFill>
                <a:effectLst/>
                <a:latin typeface="微软雅黑" panose="020B0703020204020201" charset="-122"/>
                <a:ea typeface="微软雅黑" panose="020B0703020204020201" charset="-122"/>
              </a:rPr>
              <a:t>+ ERP </a:t>
            </a:r>
            <a:r>
              <a:rPr lang="zh-CN" altLang="en-US" sz="1200" b="0" i="0" dirty="0">
                <a:solidFill>
                  <a:srgbClr val="000000"/>
                </a:solidFill>
                <a:effectLst/>
                <a:latin typeface="微软雅黑" panose="020B0703020204020201" charset="-122"/>
                <a:ea typeface="微软雅黑" panose="020B0703020204020201" charset="-122"/>
              </a:rPr>
              <a:t>数据对接）</a:t>
            </a:r>
            <a:endParaRPr lang="zh-CN" altLang="en-US" sz="1200" b="0" i="0" dirty="0">
              <a:solidFill>
                <a:srgbClr val="000000"/>
              </a:solidFill>
              <a:effectLst/>
              <a:latin typeface="微软雅黑" panose="020B0703020204020201" charset="-122"/>
              <a:ea typeface="微软雅黑" panose="020B0703020204020201" charset="-122"/>
            </a:endParaRPr>
          </a:p>
        </p:txBody>
      </p:sp>
      <p:sp>
        <p:nvSpPr>
          <p:cNvPr id="6" name="矩形 5"/>
          <p:cNvSpPr/>
          <p:nvPr/>
        </p:nvSpPr>
        <p:spPr>
          <a:xfrm>
            <a:off x="473704" y="1589985"/>
            <a:ext cx="5607102" cy="260117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473704" y="1607189"/>
            <a:ext cx="5111859" cy="2552686"/>
          </a:xfrm>
          <a:prstGeom prst="rect">
            <a:avLst/>
          </a:prstGeom>
          <a:noFill/>
        </p:spPr>
        <p:txBody>
          <a:bodyPr wrap="square">
            <a:spAutoFit/>
          </a:bodyPr>
          <a:lstStyle/>
          <a:p>
            <a:pPr algn="l">
              <a:lnSpc>
                <a:spcPct val="150000"/>
              </a:lnSpc>
              <a:buNone/>
            </a:pPr>
            <a:r>
              <a:rPr lang="zh-CN" altLang="en-US" sz="1200" b="1" i="0" dirty="0">
                <a:effectLst/>
                <a:latin typeface="微软雅黑" panose="020B0703020204020201" charset="-122"/>
                <a:ea typeface="微软雅黑" panose="020B0703020204020201" charset="-122"/>
              </a:rPr>
              <a:t>功能模块详解</a:t>
            </a:r>
            <a:endParaRPr lang="zh-CN" altLang="en-US" sz="1200" b="1" i="0" dirty="0">
              <a:effectLst/>
              <a:latin typeface="微软雅黑" panose="020B0703020204020201" charset="-122"/>
              <a:ea typeface="微软雅黑" panose="020B0703020204020201" charset="-122"/>
            </a:endParaRPr>
          </a:p>
          <a:p>
            <a:pPr marL="228600" indent="-228600" algn="l">
              <a:lnSpc>
                <a:spcPct val="150000"/>
              </a:lnSpc>
              <a:buFont typeface="Wingdings" panose="05000000000000000000" pitchFamily="2" charset="2"/>
              <a:buChar char="n"/>
            </a:pPr>
            <a:r>
              <a:rPr lang="zh-CN" altLang="en-US" sz="1200" i="0" dirty="0">
                <a:effectLst/>
                <a:latin typeface="微软雅黑" panose="020B0703020204020201" charset="-122"/>
                <a:ea typeface="微软雅黑" panose="020B0703020204020201" charset="-122"/>
              </a:rPr>
              <a:t>合同预处理模块</a:t>
            </a:r>
            <a:endParaRPr lang="zh-CN" altLang="en-US" sz="1200" i="0" dirty="0">
              <a:effectLst/>
              <a:latin typeface="微软雅黑" panose="020B0703020204020201" charset="-122"/>
              <a:ea typeface="微软雅黑" panose="020B0703020204020201" charset="-122"/>
            </a:endParaRPr>
          </a:p>
          <a:p>
            <a:pPr algn="l">
              <a:lnSpc>
                <a:spcPct val="150000"/>
              </a:lnSpc>
            </a:pPr>
            <a:r>
              <a:rPr lang="zh-CN" altLang="en-US" sz="1200" i="0" dirty="0">
                <a:effectLst/>
                <a:latin typeface="微软雅黑" panose="020B0703020204020201" charset="-122"/>
                <a:ea typeface="微软雅黑" panose="020B0703020204020201" charset="-122"/>
              </a:rPr>
              <a:t>功能：强大的</a:t>
            </a:r>
            <a:r>
              <a:rPr lang="en-US" altLang="zh-CN" sz="1200" i="0" dirty="0">
                <a:effectLst/>
                <a:latin typeface="微软雅黑" panose="020B0703020204020201" charset="-122"/>
                <a:ea typeface="微软雅黑" panose="020B0703020204020201" charset="-122"/>
              </a:rPr>
              <a:t>OCR</a:t>
            </a:r>
            <a:r>
              <a:rPr lang="zh-CN" altLang="en-US" sz="1200" i="0" dirty="0">
                <a:effectLst/>
                <a:latin typeface="微软雅黑" panose="020B0703020204020201" charset="-122"/>
                <a:ea typeface="微软雅黑" panose="020B0703020204020201" charset="-122"/>
              </a:rPr>
              <a:t>开源工具</a:t>
            </a:r>
            <a:r>
              <a:rPr lang="en-US" altLang="zh-CN" sz="1200" i="0" dirty="0">
                <a:effectLst/>
                <a:latin typeface="微软雅黑" panose="020B0703020204020201" charset="-122"/>
                <a:ea typeface="微软雅黑" panose="020B0703020204020201" charset="-122"/>
              </a:rPr>
              <a:t>+ </a:t>
            </a:r>
            <a:r>
              <a:rPr lang="zh-CN" altLang="en-US" sz="1200" i="0" dirty="0">
                <a:effectLst/>
                <a:latin typeface="微软雅黑" panose="020B0703020204020201" charset="-122"/>
                <a:ea typeface="微软雅黑" panose="020B0703020204020201" charset="-122"/>
              </a:rPr>
              <a:t>关键词提取（正则匹配）</a:t>
            </a:r>
            <a:endParaRPr lang="zh-CN" altLang="en-US" sz="1200" i="0" dirty="0">
              <a:effectLst/>
              <a:latin typeface="微软雅黑" panose="020B0703020204020201" charset="-122"/>
              <a:ea typeface="微软雅黑" panose="020B0703020204020201" charset="-122"/>
            </a:endParaRPr>
          </a:p>
          <a:p>
            <a:pPr algn="l">
              <a:lnSpc>
                <a:spcPct val="150000"/>
              </a:lnSpc>
            </a:pPr>
            <a:r>
              <a:rPr lang="zh-CN" altLang="en-US" sz="1200" i="0" dirty="0">
                <a:effectLst/>
                <a:latin typeface="微软雅黑" panose="020B0703020204020201" charset="-122"/>
                <a:ea typeface="微软雅黑" panose="020B0703020204020201" charset="-122"/>
              </a:rPr>
              <a:t>预期效果：覆盖 </a:t>
            </a:r>
            <a:r>
              <a:rPr lang="en-US" altLang="zh-CN" sz="1200" i="0" dirty="0">
                <a:effectLst/>
                <a:latin typeface="微软雅黑" panose="020B0703020204020201" charset="-122"/>
                <a:ea typeface="微软雅黑" panose="020B0703020204020201" charset="-122"/>
              </a:rPr>
              <a:t>80% </a:t>
            </a:r>
            <a:r>
              <a:rPr lang="zh-CN" altLang="en-US" sz="1200" i="0" dirty="0">
                <a:effectLst/>
                <a:latin typeface="微软雅黑" panose="020B0703020204020201" charset="-122"/>
                <a:ea typeface="微软雅黑" panose="020B0703020204020201" charset="-122"/>
              </a:rPr>
              <a:t>标准化合同字段</a:t>
            </a:r>
            <a:endParaRPr lang="zh-CN" altLang="en-US" sz="1200" i="0" dirty="0">
              <a:effectLst/>
              <a:latin typeface="微软雅黑" panose="020B0703020204020201" charset="-122"/>
              <a:ea typeface="微软雅黑" panose="020B0703020204020201" charset="-122"/>
            </a:endParaRPr>
          </a:p>
          <a:p>
            <a:pPr marL="228600" indent="-228600" algn="l">
              <a:lnSpc>
                <a:spcPct val="150000"/>
              </a:lnSpc>
              <a:buFont typeface="Wingdings" panose="05000000000000000000" pitchFamily="2" charset="2"/>
              <a:buChar char="n"/>
            </a:pPr>
            <a:r>
              <a:rPr lang="zh-CN" altLang="en-US" sz="1200" i="0" dirty="0">
                <a:effectLst/>
                <a:latin typeface="微软雅黑" panose="020B0703020204020201" charset="-122"/>
                <a:ea typeface="微软雅黑" panose="020B0703020204020201" charset="-122"/>
              </a:rPr>
              <a:t>人工 </a:t>
            </a:r>
            <a:r>
              <a:rPr lang="en-US" altLang="zh-CN" sz="1200" i="0" dirty="0">
                <a:effectLst/>
                <a:latin typeface="微软雅黑" panose="020B0703020204020201" charset="-122"/>
                <a:ea typeface="微软雅黑" panose="020B0703020204020201" charset="-122"/>
              </a:rPr>
              <a:t>- Agent </a:t>
            </a:r>
            <a:r>
              <a:rPr lang="zh-CN" altLang="en-US" sz="1200" i="0" dirty="0">
                <a:effectLst/>
                <a:latin typeface="微软雅黑" panose="020B0703020204020201" charset="-122"/>
                <a:ea typeface="微软雅黑" panose="020B0703020204020201" charset="-122"/>
              </a:rPr>
              <a:t>协作模块</a:t>
            </a:r>
            <a:endParaRPr lang="zh-CN" altLang="en-US" sz="1200" i="0" dirty="0">
              <a:effectLst/>
              <a:latin typeface="微软雅黑" panose="020B0703020204020201" charset="-122"/>
              <a:ea typeface="微软雅黑" panose="020B0703020204020201" charset="-122"/>
            </a:endParaRPr>
          </a:p>
          <a:p>
            <a:pPr algn="l">
              <a:lnSpc>
                <a:spcPct val="150000"/>
              </a:lnSpc>
            </a:pPr>
            <a:r>
              <a:rPr lang="zh-CN" altLang="en-US" sz="1200" i="0" dirty="0">
                <a:effectLst/>
                <a:latin typeface="微软雅黑" panose="020B0703020204020201" charset="-122"/>
                <a:ea typeface="微软雅黑" panose="020B0703020204020201" charset="-122"/>
              </a:rPr>
              <a:t>翻单处理：业务员通过知识库搜索相似订单，手动调整后提交</a:t>
            </a:r>
            <a:endParaRPr lang="zh-CN" altLang="en-US" sz="1200" i="0" dirty="0">
              <a:effectLst/>
              <a:latin typeface="微软雅黑" panose="020B0703020204020201" charset="-122"/>
              <a:ea typeface="微软雅黑" panose="020B0703020204020201" charset="-122"/>
            </a:endParaRPr>
          </a:p>
          <a:p>
            <a:pPr algn="l">
              <a:lnSpc>
                <a:spcPct val="150000"/>
              </a:lnSpc>
            </a:pPr>
            <a:r>
              <a:rPr lang="zh-CN" altLang="en-US" sz="1200" i="0" dirty="0">
                <a:effectLst/>
                <a:latin typeface="微软雅黑" panose="020B0703020204020201" charset="-122"/>
                <a:ea typeface="微软雅黑" panose="020B0703020204020201" charset="-122"/>
              </a:rPr>
              <a:t>新单处理：人工输入合同关键信息→</a:t>
            </a:r>
            <a:r>
              <a:rPr lang="en-US" altLang="zh-CN" sz="1200" i="0" dirty="0">
                <a:effectLst/>
                <a:latin typeface="微软雅黑" panose="020B0703020204020201" charset="-122"/>
                <a:ea typeface="微软雅黑" panose="020B0703020204020201" charset="-122"/>
              </a:rPr>
              <a:t>LLM</a:t>
            </a:r>
            <a:r>
              <a:rPr lang="zh-CN" altLang="en-US" sz="1200" i="0" dirty="0">
                <a:effectLst/>
                <a:latin typeface="微软雅黑" panose="020B0703020204020201" charset="-122"/>
                <a:ea typeface="微软雅黑" panose="020B0703020204020201" charset="-122"/>
              </a:rPr>
              <a:t>大语言模型→人工修正</a:t>
            </a:r>
            <a:endParaRPr lang="zh-CN" altLang="en-US" sz="1200" i="0" dirty="0">
              <a:effectLst/>
              <a:latin typeface="微软雅黑" panose="020B0703020204020201" charset="-122"/>
              <a:ea typeface="微软雅黑" panose="020B0703020204020201" charset="-122"/>
            </a:endParaRPr>
          </a:p>
          <a:p>
            <a:pPr marL="228600" indent="-228600" algn="l">
              <a:lnSpc>
                <a:spcPct val="150000"/>
              </a:lnSpc>
              <a:buFont typeface="Wingdings" panose="05000000000000000000" pitchFamily="2" charset="2"/>
              <a:buChar char="n"/>
            </a:pPr>
            <a:r>
              <a:rPr lang="en-US" altLang="zh-CN" sz="1200" i="0" dirty="0">
                <a:effectLst/>
                <a:latin typeface="微软雅黑" panose="020B0703020204020201" charset="-122"/>
                <a:ea typeface="微软雅黑" panose="020B0703020204020201" charset="-122"/>
              </a:rPr>
              <a:t>ERP </a:t>
            </a:r>
            <a:r>
              <a:rPr lang="zh-CN" altLang="en-US" sz="1200" i="0" dirty="0">
                <a:effectLst/>
                <a:latin typeface="微软雅黑" panose="020B0703020204020201" charset="-122"/>
                <a:ea typeface="微软雅黑" panose="020B0703020204020201" charset="-122"/>
              </a:rPr>
              <a:t>对接模块</a:t>
            </a:r>
            <a:endParaRPr lang="zh-CN" altLang="en-US" sz="1200" i="0" dirty="0">
              <a:effectLst/>
              <a:latin typeface="微软雅黑" panose="020B0703020204020201" charset="-122"/>
              <a:ea typeface="微软雅黑" panose="020B0703020204020201" charset="-122"/>
            </a:endParaRPr>
          </a:p>
          <a:p>
            <a:pPr algn="l">
              <a:lnSpc>
                <a:spcPct val="150000"/>
              </a:lnSpc>
            </a:pPr>
            <a:r>
              <a:rPr lang="zh-CN" altLang="en-US" sz="1200" i="0" dirty="0">
                <a:effectLst/>
                <a:latin typeface="微软雅黑" panose="020B0703020204020201" charset="-122"/>
                <a:ea typeface="微软雅黑" panose="020B0703020204020201" charset="-122"/>
              </a:rPr>
              <a:t>功能：半自动化：人工确认后，脚本批量导入 </a:t>
            </a:r>
            <a:r>
              <a:rPr lang="en-US" altLang="zh-CN" sz="1200" i="0" dirty="0">
                <a:effectLst/>
                <a:latin typeface="微软雅黑" panose="020B0703020204020201" charset="-122"/>
                <a:ea typeface="微软雅黑" panose="020B0703020204020201" charset="-122"/>
              </a:rPr>
              <a:t>ERP</a:t>
            </a:r>
            <a:endParaRPr lang="zh-CN" altLang="en-US" sz="1200" i="0" dirty="0">
              <a:solidFill>
                <a:srgbClr val="000000"/>
              </a:solidFill>
              <a:effectLst/>
              <a:latin typeface="微软雅黑" panose="020B0703020204020201" charset="-122"/>
              <a:ea typeface="微软雅黑" panose="020B0703020204020201" charset="-122"/>
            </a:endParaRPr>
          </a:p>
        </p:txBody>
      </p:sp>
      <p:graphicFrame>
        <p:nvGraphicFramePr>
          <p:cNvPr id="8" name="表格 7"/>
          <p:cNvGraphicFramePr>
            <a:graphicFrameLocks noGrp="1"/>
          </p:cNvGraphicFramePr>
          <p:nvPr/>
        </p:nvGraphicFramePr>
        <p:xfrm>
          <a:off x="6199629" y="2864887"/>
          <a:ext cx="5660135" cy="3139440"/>
        </p:xfrm>
        <a:graphic>
          <a:graphicData uri="http://schemas.openxmlformats.org/drawingml/2006/table">
            <a:tbl>
              <a:tblPr firstRow="1" bandRow="1">
                <a:tableStyleId>{5940675A-B579-460E-94D1-54222C63F5DA}</a:tableStyleId>
              </a:tblPr>
              <a:tblGrid>
                <a:gridCol w="1308056"/>
                <a:gridCol w="2038027"/>
                <a:gridCol w="2314052"/>
              </a:tblGrid>
              <a:tr h="234418">
                <a:tc>
                  <a:txBody>
                    <a:bodyPr/>
                    <a:lstStyle/>
                    <a:p>
                      <a:r>
                        <a:rPr lang="zh-CN" altLang="en-US" sz="1000" b="1" dirty="0">
                          <a:solidFill>
                            <a:schemeClr val="bg1"/>
                          </a:solidFill>
                          <a:latin typeface="微软雅黑" panose="020B0703020204020201" charset="-122"/>
                          <a:ea typeface="微软雅黑" panose="020B0703020204020201" charset="-122"/>
                        </a:rPr>
                        <a:t>成本项目</a:t>
                      </a:r>
                      <a:endParaRPr lang="zh-CN" altLang="en-US" sz="1000" b="1" dirty="0">
                        <a:solidFill>
                          <a:schemeClr val="bg1"/>
                        </a:solidFill>
                        <a:latin typeface="微软雅黑" panose="020B0703020204020201" charset="-122"/>
                        <a:ea typeface="微软雅黑" panose="020B0703020204020201" charset="-122"/>
                      </a:endParaRPr>
                    </a:p>
                  </a:txBody>
                  <a:tcPr>
                    <a:lnL w="12700" cap="flat" cmpd="sng" algn="ctr">
                      <a:solidFill>
                        <a:srgbClr val="0070C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70C0"/>
                    </a:solidFill>
                  </a:tcPr>
                </a:tc>
                <a:tc>
                  <a:txBody>
                    <a:bodyPr/>
                    <a:lstStyle/>
                    <a:p>
                      <a:r>
                        <a:rPr lang="zh-CN" altLang="en-US" sz="1000" b="1" dirty="0">
                          <a:solidFill>
                            <a:schemeClr val="bg1"/>
                          </a:solidFill>
                          <a:latin typeface="微软雅黑" panose="020B0703020204020201" charset="-122"/>
                          <a:ea typeface="微软雅黑" panose="020B0703020204020201" charset="-122"/>
                        </a:rPr>
                        <a:t>说明</a:t>
                      </a:r>
                      <a:endParaRPr lang="zh-CN" altLang="en-US" sz="1000" b="1" dirty="0">
                        <a:solidFill>
                          <a:schemeClr val="bg1"/>
                        </a:solidFill>
                        <a:latin typeface="微软雅黑" panose="020B0703020204020201" charset="-122"/>
                        <a:ea typeface="微软雅黑" panose="020B0703020204020201" charset="-122"/>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70C0"/>
                    </a:solidFill>
                  </a:tcPr>
                </a:tc>
                <a:tc>
                  <a:txBody>
                    <a:bodyPr/>
                    <a:lstStyle/>
                    <a:p>
                      <a:r>
                        <a:rPr lang="zh-CN" altLang="en-US" sz="1000" b="1" dirty="0">
                          <a:solidFill>
                            <a:schemeClr val="bg1"/>
                          </a:solidFill>
                          <a:latin typeface="微软雅黑" panose="020B0703020204020201" charset="-122"/>
                          <a:ea typeface="微软雅黑" panose="020B0703020204020201" charset="-122"/>
                        </a:rPr>
                        <a:t>预估费用</a:t>
                      </a:r>
                      <a:endParaRPr lang="zh-CN" altLang="en-US" sz="1000" b="1" dirty="0">
                        <a:solidFill>
                          <a:schemeClr val="bg1"/>
                        </a:solidFill>
                        <a:latin typeface="微软雅黑" panose="020B0703020204020201" charset="-122"/>
                        <a:ea typeface="微软雅黑" panose="020B0703020204020201" charset="-122"/>
                      </a:endParaRPr>
                    </a:p>
                  </a:txBody>
                  <a:tcPr>
                    <a:lnL w="127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70C0"/>
                    </a:solidFill>
                  </a:tcPr>
                </a:tc>
              </a:tr>
              <a:tr h="293022">
                <a:tc>
                  <a:txBody>
                    <a:bodyPr/>
                    <a:lstStyle/>
                    <a:p>
                      <a:pPr algn="l"/>
                      <a:r>
                        <a:rPr lang="zh-CN" altLang="en-US" sz="1000" b="1" dirty="0">
                          <a:solidFill>
                            <a:schemeClr val="tx1"/>
                          </a:solidFill>
                          <a:effectLst/>
                          <a:latin typeface="微软雅黑" panose="020B0703020204020201" charset="-122"/>
                          <a:ea typeface="微软雅黑" panose="020B0703020204020201" charset="-122"/>
                        </a:rPr>
                        <a:t>知识库搭建</a:t>
                      </a:r>
                      <a:endParaRPr lang="zh-CN" altLang="en-US" sz="1000" b="1" dirty="0">
                        <a:solidFill>
                          <a:schemeClr val="tx1"/>
                        </a:solidFill>
                        <a:effectLst/>
                        <a:latin typeface="微软雅黑" panose="020B0703020204020201" charset="-122"/>
                        <a:ea typeface="微软雅黑" panose="020B0703020204020201" charset="-122"/>
                      </a:endParaRPr>
                    </a:p>
                  </a:txBody>
                  <a:tcPr marL="1905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zh-CN" altLang="en-US" sz="1000" b="1">
                          <a:solidFill>
                            <a:schemeClr val="tx1"/>
                          </a:solidFill>
                          <a:effectLst/>
                          <a:latin typeface="微软雅黑" panose="020B0703020204020201" charset="-122"/>
                          <a:ea typeface="微软雅黑" panose="020B0703020204020201" charset="-122"/>
                          <a:sym typeface="+mn-ea"/>
                        </a:rPr>
                        <a:t>数据向量化存储</a:t>
                      </a:r>
                      <a:r>
                        <a:rPr lang="en-US" altLang="zh-CN" sz="1000" b="1">
                          <a:solidFill>
                            <a:schemeClr val="tx1"/>
                          </a:solidFill>
                          <a:effectLst/>
                          <a:latin typeface="微软雅黑" panose="020B0703020204020201" charset="-122"/>
                          <a:ea typeface="微软雅黑" panose="020B0703020204020201" charset="-122"/>
                          <a:sym typeface="+mn-ea"/>
                        </a:rPr>
                        <a:t>、</a:t>
                      </a:r>
                      <a:r>
                        <a:rPr lang="zh-CN" altLang="en-US" sz="1000" b="1">
                          <a:solidFill>
                            <a:schemeClr val="tx1"/>
                          </a:solidFill>
                          <a:effectLst/>
                          <a:latin typeface="微软雅黑" panose="020B0703020204020201" charset="-122"/>
                          <a:ea typeface="微软雅黑" panose="020B0703020204020201" charset="-122"/>
                          <a:sym typeface="+mn-ea"/>
                        </a:rPr>
                        <a:t>沉淀行业经验</a:t>
                      </a:r>
                      <a:endParaRPr lang="zh-CN" altLang="en-US" sz="1000" b="1">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en-US" altLang="zh-CN" sz="1000" b="1" dirty="0">
                          <a:solidFill>
                            <a:schemeClr val="tx1"/>
                          </a:solidFill>
                          <a:effectLst/>
                          <a:latin typeface="微软雅黑" panose="020B0703020204020201" charset="-122"/>
                          <a:ea typeface="微软雅黑" panose="020B0703020204020201" charset="-122"/>
                          <a:sym typeface="+mn-ea"/>
                        </a:rPr>
                        <a:t>¥25,0000</a:t>
                      </a:r>
                      <a:r>
                        <a:rPr lang="zh-CN" altLang="en-US" sz="1000" b="1" dirty="0">
                          <a:solidFill>
                            <a:schemeClr val="tx1"/>
                          </a:solidFill>
                          <a:effectLst/>
                          <a:latin typeface="微软雅黑" panose="020B0703020204020201" charset="-122"/>
                          <a:ea typeface="微软雅黑" panose="020B0703020204020201" charset="-122"/>
                          <a:sym typeface="+mn-ea"/>
                        </a:rPr>
                        <a:t>（一次性）</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r>
              <a:tr h="439533">
                <a:tc>
                  <a:txBody>
                    <a:bodyPr/>
                    <a:lstStyle/>
                    <a:p>
                      <a:pPr algn="l"/>
                      <a:r>
                        <a:rPr lang="zh-CN" altLang="en-US" sz="1000" b="1" dirty="0">
                          <a:solidFill>
                            <a:schemeClr val="tx1"/>
                          </a:solidFill>
                          <a:effectLst/>
                          <a:latin typeface="微软雅黑" panose="020B0703020204020201" charset="-122"/>
                          <a:ea typeface="微软雅黑" panose="020B0703020204020201" charset="-122"/>
                        </a:rPr>
                        <a:t>文件解析</a:t>
                      </a:r>
                      <a:endParaRPr lang="zh-CN" altLang="en-US" sz="1000" b="1" dirty="0">
                        <a:solidFill>
                          <a:schemeClr val="tx1"/>
                        </a:solidFill>
                        <a:effectLst/>
                        <a:latin typeface="微软雅黑" panose="020B0703020204020201" charset="-122"/>
                        <a:ea typeface="微软雅黑" panose="020B0703020204020201" charset="-122"/>
                      </a:endParaRPr>
                    </a:p>
                  </a:txBody>
                  <a:tcPr marL="1905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zh-CN" altLang="en-US" sz="1000" b="1" dirty="0">
                          <a:solidFill>
                            <a:schemeClr val="tx1"/>
                          </a:solidFill>
                          <a:effectLst/>
                          <a:latin typeface="微软雅黑" panose="020B0703020204020201" charset="-122"/>
                          <a:ea typeface="微软雅黑" panose="020B0703020204020201" charset="-122"/>
                          <a:sym typeface="+mn-ea"/>
                        </a:rPr>
                        <a:t>文件自动化解析、多知识库联动</a:t>
                      </a:r>
                      <a:r>
                        <a:rPr lang="en-US" sz="1000" b="1" dirty="0">
                          <a:solidFill>
                            <a:schemeClr val="tx1"/>
                          </a:solidFill>
                          <a:effectLst/>
                          <a:latin typeface="微软雅黑" panose="020B0703020204020201" charset="-122"/>
                          <a:ea typeface="微软雅黑" panose="020B0703020204020201" charset="-122"/>
                          <a:sym typeface="+mn-ea"/>
                        </a:rPr>
                        <a:t>OCR+NLP</a:t>
                      </a:r>
                      <a:r>
                        <a:rPr lang="zh-CN" altLang="en-US" sz="1000" b="1" dirty="0">
                          <a:solidFill>
                            <a:schemeClr val="tx1"/>
                          </a:solidFill>
                          <a:effectLst/>
                          <a:latin typeface="微软雅黑" panose="020B0703020204020201" charset="-122"/>
                          <a:ea typeface="微软雅黑" panose="020B0703020204020201" charset="-122"/>
                          <a:sym typeface="+mn-ea"/>
                        </a:rPr>
                        <a:t>字段提取模块</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en-US" altLang="zh-CN" sz="1000" b="1" dirty="0">
                          <a:solidFill>
                            <a:schemeClr val="tx1"/>
                          </a:solidFill>
                          <a:effectLst/>
                          <a:latin typeface="微软雅黑" panose="020B0703020204020201" charset="-122"/>
                          <a:ea typeface="微软雅黑" panose="020B0703020204020201" charset="-122"/>
                          <a:sym typeface="+mn-ea"/>
                        </a:rPr>
                        <a:t>¥200,000</a:t>
                      </a:r>
                      <a:r>
                        <a:rPr lang="zh-CN" altLang="en-US" sz="1000" b="1" dirty="0">
                          <a:solidFill>
                            <a:schemeClr val="tx1"/>
                          </a:solidFill>
                          <a:effectLst/>
                          <a:latin typeface="微软雅黑" panose="020B0703020204020201" charset="-122"/>
                          <a:ea typeface="微软雅黑" panose="020B0703020204020201" charset="-122"/>
                          <a:sym typeface="+mn-ea"/>
                        </a:rPr>
                        <a:t>（一次性）</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r>
              <a:tr h="586044">
                <a:tc>
                  <a:txBody>
                    <a:bodyPr/>
                    <a:lstStyle/>
                    <a:p>
                      <a:pPr algn="l"/>
                      <a:r>
                        <a:rPr lang="zh-CN" altLang="en-US" sz="1000" b="1" dirty="0">
                          <a:solidFill>
                            <a:schemeClr val="tx1"/>
                          </a:solidFill>
                          <a:effectLst/>
                          <a:latin typeface="微软雅黑" panose="020B0703020204020201" charset="-122"/>
                          <a:ea typeface="微软雅黑" panose="020B0703020204020201" charset="-122"/>
                        </a:rPr>
                        <a:t>中英文翻译</a:t>
                      </a:r>
                      <a:endParaRPr lang="zh-CN" altLang="en-US" sz="1000" b="1" dirty="0">
                        <a:solidFill>
                          <a:schemeClr val="tx1"/>
                        </a:solidFill>
                        <a:effectLst/>
                        <a:latin typeface="微软雅黑" panose="020B0703020204020201" charset="-122"/>
                        <a:ea typeface="微软雅黑" panose="020B0703020204020201" charset="-122"/>
                      </a:endParaRPr>
                    </a:p>
                  </a:txBody>
                  <a:tcPr marL="1905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zh-CN" altLang="en-US" sz="1000" b="1" dirty="0">
                          <a:solidFill>
                            <a:schemeClr val="tx1"/>
                          </a:solidFill>
                          <a:effectLst/>
                          <a:latin typeface="微软雅黑" panose="020B0703020204020201" charset="-122"/>
                          <a:ea typeface="微软雅黑" panose="020B0703020204020201" charset="-122"/>
                        </a:rPr>
                        <a:t>英文转中文插件开发</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en-US" altLang="zh-CN" sz="1000" b="1" dirty="0">
                          <a:solidFill>
                            <a:schemeClr val="tx1"/>
                          </a:solidFill>
                          <a:effectLst/>
                          <a:latin typeface="微软雅黑" panose="020B0703020204020201" charset="-122"/>
                          <a:ea typeface="微软雅黑" panose="020B0703020204020201" charset="-122"/>
                          <a:hlinkClick r:id="rId1"/>
                        </a:rPr>
                        <a:t>https://ai.baidu.com/ai-doc/MT/ykqq95r2y</a:t>
                      </a:r>
                      <a:r>
                        <a:rPr lang="zh-CN" altLang="en-US" sz="1000" b="1" dirty="0">
                          <a:solidFill>
                            <a:schemeClr val="tx1"/>
                          </a:solidFill>
                          <a:effectLst/>
                          <a:latin typeface="微软雅黑" panose="020B0703020204020201" charset="-122"/>
                          <a:ea typeface="微软雅黑" panose="020B0703020204020201" charset="-122"/>
                        </a:rPr>
                        <a:t>（按百度官网调用量实际收费）</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r>
              <a:tr h="293022">
                <a:tc>
                  <a:txBody>
                    <a:bodyPr/>
                    <a:lstStyle/>
                    <a:p>
                      <a:pPr algn="l"/>
                      <a:r>
                        <a:rPr lang="zh-CN" altLang="en-US" sz="1000" b="1">
                          <a:solidFill>
                            <a:schemeClr val="tx1"/>
                          </a:solidFill>
                          <a:effectLst/>
                          <a:latin typeface="微软雅黑" panose="020B0703020204020201" charset="-122"/>
                          <a:ea typeface="微软雅黑" panose="020B0703020204020201" charset="-122"/>
                        </a:rPr>
                        <a:t>系统对接</a:t>
                      </a:r>
                      <a:endParaRPr lang="zh-CN" altLang="en-US" sz="1000" b="1">
                        <a:solidFill>
                          <a:schemeClr val="tx1"/>
                        </a:solidFill>
                        <a:effectLst/>
                        <a:latin typeface="微软雅黑" panose="020B0703020204020201" charset="-122"/>
                        <a:ea typeface="微软雅黑" panose="020B0703020204020201" charset="-122"/>
                      </a:endParaRPr>
                    </a:p>
                  </a:txBody>
                  <a:tcPr marL="1905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zh-CN" altLang="en-US" sz="1000" b="1" dirty="0">
                          <a:solidFill>
                            <a:schemeClr val="tx1"/>
                          </a:solidFill>
                          <a:effectLst/>
                          <a:latin typeface="微软雅黑" panose="020B0703020204020201" charset="-122"/>
                          <a:ea typeface="微软雅黑" panose="020B0703020204020201" charset="-122"/>
                        </a:rPr>
                        <a:t>接口协议适配、单点登录开发</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en-US" altLang="zh-CN" sz="1000" b="1">
                          <a:solidFill>
                            <a:schemeClr val="tx1"/>
                          </a:solidFill>
                          <a:effectLst/>
                          <a:latin typeface="微软雅黑" panose="020B0703020204020201" charset="-122"/>
                          <a:ea typeface="微软雅黑" panose="020B0703020204020201" charset="-122"/>
                        </a:rPr>
                        <a:t>¥50,000</a:t>
                      </a:r>
                      <a:r>
                        <a:rPr lang="zh-CN" altLang="en-US" sz="1000" b="1">
                          <a:solidFill>
                            <a:schemeClr val="tx1"/>
                          </a:solidFill>
                          <a:effectLst/>
                          <a:latin typeface="微软雅黑" panose="020B0703020204020201" charset="-122"/>
                          <a:ea typeface="微软雅黑" panose="020B0703020204020201" charset="-122"/>
                          <a:sym typeface="+mn-ea"/>
                        </a:rPr>
                        <a:t>（一次性）</a:t>
                      </a:r>
                      <a:endParaRPr lang="zh-CN" altLang="en-US" sz="1000" b="1">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r>
              <a:tr h="439533">
                <a:tc>
                  <a:txBody>
                    <a:bodyPr/>
                    <a:lstStyle/>
                    <a:p>
                      <a:pPr algn="l"/>
                      <a:r>
                        <a:rPr lang="zh-CN" altLang="en-US" sz="1000" b="1" dirty="0">
                          <a:solidFill>
                            <a:schemeClr val="tx1"/>
                          </a:solidFill>
                          <a:effectLst/>
                          <a:latin typeface="微软雅黑" panose="020B0703020204020201" charset="-122"/>
                          <a:ea typeface="微软雅黑" panose="020B0703020204020201" charset="-122"/>
                        </a:rPr>
                        <a:t>测试部署</a:t>
                      </a:r>
                      <a:endParaRPr lang="zh-CN" altLang="en-US" sz="1000" b="1" dirty="0">
                        <a:solidFill>
                          <a:schemeClr val="tx1"/>
                        </a:solidFill>
                        <a:effectLst/>
                        <a:latin typeface="微软雅黑" panose="020B0703020204020201" charset="-122"/>
                        <a:ea typeface="微软雅黑" panose="020B0703020204020201" charset="-122"/>
                      </a:endParaRPr>
                    </a:p>
                  </a:txBody>
                  <a:tcPr marL="1905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zh-CN" altLang="en-US" sz="1000" b="1" dirty="0">
                          <a:solidFill>
                            <a:schemeClr val="tx1"/>
                          </a:solidFill>
                          <a:effectLst/>
                          <a:latin typeface="微软雅黑" panose="020B0703020204020201" charset="-122"/>
                          <a:ea typeface="微软雅黑" panose="020B0703020204020201" charset="-122"/>
                        </a:rPr>
                        <a:t>压力测试（高并发）、安全渗透测试</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en-US" altLang="zh-CN" sz="1000" b="1" dirty="0">
                          <a:solidFill>
                            <a:schemeClr val="tx1"/>
                          </a:solidFill>
                          <a:effectLst/>
                          <a:latin typeface="微软雅黑" panose="020B0703020204020201" charset="-122"/>
                          <a:ea typeface="微软雅黑" panose="020B0703020204020201" charset="-122"/>
                        </a:rPr>
                        <a:t>¥100,000</a:t>
                      </a:r>
                      <a:r>
                        <a:rPr lang="zh-CN" altLang="en-US" sz="1000" b="1" dirty="0">
                          <a:solidFill>
                            <a:schemeClr val="tx1"/>
                          </a:solidFill>
                          <a:effectLst/>
                          <a:latin typeface="微软雅黑" panose="020B0703020204020201" charset="-122"/>
                          <a:ea typeface="微软雅黑" panose="020B0703020204020201" charset="-122"/>
                        </a:rPr>
                        <a:t>（一次性）</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r>
              <a:tr h="439533">
                <a:tc>
                  <a:txBody>
                    <a:bodyPr/>
                    <a:lstStyle/>
                    <a:p>
                      <a:pPr algn="l"/>
                      <a:r>
                        <a:rPr lang="en-US" altLang="zh-CN" sz="1000" b="1" dirty="0">
                          <a:solidFill>
                            <a:schemeClr val="tx1"/>
                          </a:solidFill>
                          <a:effectLst/>
                          <a:latin typeface="微软雅黑" panose="020B0703020204020201" charset="-122"/>
                          <a:ea typeface="微软雅黑" panose="020B0703020204020201" charset="-122"/>
                        </a:rPr>
                        <a:t>DS</a:t>
                      </a:r>
                      <a:r>
                        <a:rPr lang="zh-CN" altLang="en-US" sz="1000" b="1" dirty="0">
                          <a:solidFill>
                            <a:schemeClr val="tx1"/>
                          </a:solidFill>
                          <a:effectLst/>
                          <a:latin typeface="微软雅黑" panose="020B0703020204020201" charset="-122"/>
                          <a:ea typeface="微软雅黑" panose="020B0703020204020201" charset="-122"/>
                        </a:rPr>
                        <a:t>一体机</a:t>
                      </a:r>
                      <a:endParaRPr lang="zh-CN" altLang="en-US" sz="1000" b="1" dirty="0">
                        <a:solidFill>
                          <a:schemeClr val="tx1"/>
                        </a:solidFill>
                        <a:effectLst/>
                        <a:latin typeface="微软雅黑" panose="020B0703020204020201" charset="-122"/>
                        <a:ea typeface="微软雅黑" panose="020B0703020204020201" charset="-122"/>
                      </a:endParaRPr>
                    </a:p>
                  </a:txBody>
                  <a:tcPr marL="1905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zh-CN" altLang="en-US" sz="1000" b="1" dirty="0">
                          <a:solidFill>
                            <a:schemeClr val="tx1"/>
                          </a:solidFill>
                          <a:effectLst/>
                          <a:latin typeface="微软雅黑" panose="020B0703020204020201" charset="-122"/>
                          <a:ea typeface="微软雅黑" panose="020B0703020204020201" charset="-122"/>
                        </a:rPr>
                        <a:t>软件：</a:t>
                      </a:r>
                      <a:r>
                        <a:rPr lang="en-US" altLang="zh-CN" sz="1000" b="1" dirty="0">
                          <a:solidFill>
                            <a:schemeClr val="tx1"/>
                          </a:solidFill>
                          <a:effectLst/>
                          <a:latin typeface="微软雅黑" panose="020B0703020204020201" charset="-122"/>
                          <a:ea typeface="微软雅黑" panose="020B0703020204020201" charset="-122"/>
                        </a:rPr>
                        <a:t>DeepSeek-R1-Distill-Llama-70B</a:t>
                      </a:r>
                      <a:r>
                        <a:rPr lang="zh-CN" altLang="en-US" sz="1000" b="1" dirty="0">
                          <a:solidFill>
                            <a:schemeClr val="tx1"/>
                          </a:solidFill>
                          <a:effectLst/>
                          <a:latin typeface="微软雅黑" panose="020B0703020204020201" charset="-122"/>
                          <a:ea typeface="微软雅黑" panose="020B0703020204020201" charset="-122"/>
                        </a:rPr>
                        <a:t>；</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a:txBody>
                    <a:bodyPr/>
                    <a:lstStyle/>
                    <a:p>
                      <a:pPr algn="l"/>
                      <a:r>
                        <a:rPr lang="en-US" altLang="zh-CN" sz="1000" b="1" dirty="0">
                          <a:solidFill>
                            <a:schemeClr val="tx1"/>
                          </a:solidFill>
                          <a:effectLst/>
                          <a:latin typeface="微软雅黑" panose="020B0703020204020201" charset="-122"/>
                          <a:ea typeface="微软雅黑" panose="020B0703020204020201" charset="-122"/>
                        </a:rPr>
                        <a:t>¥270,000</a:t>
                      </a:r>
                      <a:r>
                        <a:rPr lang="zh-CN" altLang="en-US" sz="1000" b="1" dirty="0">
                          <a:solidFill>
                            <a:schemeClr val="tx1"/>
                          </a:solidFill>
                          <a:effectLst/>
                          <a:latin typeface="微软雅黑" panose="020B0703020204020201" charset="-122"/>
                          <a:ea typeface="微软雅黑" panose="020B0703020204020201" charset="-122"/>
                        </a:rPr>
                        <a:t>一次性）</a:t>
                      </a:r>
                      <a:endParaRPr lang="zh-CN" altLang="en-US" sz="1000" b="1" dirty="0">
                        <a:solidFill>
                          <a:schemeClr val="tx1"/>
                        </a:solidFill>
                        <a:effectLst/>
                        <a:latin typeface="微软雅黑" panose="020B0703020204020201" charset="-122"/>
                        <a:ea typeface="微软雅黑" panose="020B0703020204020201" charset="-122"/>
                      </a:endParaRPr>
                    </a:p>
                  </a:txBody>
                  <a:tcPr marL="76200" marR="7620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r>
              <a:tr h="293022">
                <a:tc gridSpan="3">
                  <a:txBody>
                    <a:bodyPr/>
                    <a:lstStyle/>
                    <a:p>
                      <a:pPr algn="r"/>
                      <a:r>
                        <a:rPr lang="zh-CN" altLang="en-US" sz="1000" b="1" dirty="0">
                          <a:solidFill>
                            <a:srgbClr val="C00000"/>
                          </a:solidFill>
                          <a:effectLst/>
                          <a:latin typeface="微软雅黑" panose="020B0703020204020201" charset="-122"/>
                          <a:ea typeface="微软雅黑" panose="020B0703020204020201" charset="-122"/>
                        </a:rPr>
                        <a:t>总投入约为</a:t>
                      </a:r>
                      <a:r>
                        <a:rPr lang="en-US" altLang="zh-CN" sz="1000" b="1" dirty="0">
                          <a:solidFill>
                            <a:srgbClr val="C00000"/>
                          </a:solidFill>
                          <a:effectLst/>
                          <a:latin typeface="微软雅黑" panose="020B0703020204020201" charset="-122"/>
                          <a:ea typeface="微软雅黑" panose="020B0703020204020201" charset="-122"/>
                        </a:rPr>
                        <a:t>87</a:t>
                      </a:r>
                      <a:r>
                        <a:rPr lang="zh-CN" altLang="en-US" sz="1000" b="1" dirty="0">
                          <a:solidFill>
                            <a:srgbClr val="C00000"/>
                          </a:solidFill>
                          <a:effectLst/>
                          <a:latin typeface="微软雅黑" panose="020B0703020204020201" charset="-122"/>
                          <a:ea typeface="微软雅黑" panose="020B0703020204020201" charset="-122"/>
                        </a:rPr>
                        <a:t>万元</a:t>
                      </a:r>
                      <a:r>
                        <a:rPr lang="en-US" altLang="zh-CN" sz="1000" b="1" dirty="0">
                          <a:solidFill>
                            <a:srgbClr val="C00000"/>
                          </a:solidFill>
                          <a:effectLst/>
                          <a:latin typeface="微软雅黑" panose="020B0703020204020201" charset="-122"/>
                          <a:ea typeface="微软雅黑" panose="020B0703020204020201" charset="-122"/>
                        </a:rPr>
                        <a:t>+OCR</a:t>
                      </a:r>
                      <a:r>
                        <a:rPr lang="zh-CN" altLang="en-US" sz="1000" b="1" dirty="0">
                          <a:solidFill>
                            <a:srgbClr val="C00000"/>
                          </a:solidFill>
                          <a:effectLst/>
                          <a:latin typeface="微软雅黑" panose="020B0703020204020201" charset="-122"/>
                          <a:ea typeface="微软雅黑" panose="020B0703020204020201" charset="-122"/>
                        </a:rPr>
                        <a:t>实际调用费用</a:t>
                      </a:r>
                      <a:endParaRPr lang="zh-CN" altLang="en-US" sz="1000" b="1" dirty="0">
                        <a:solidFill>
                          <a:srgbClr val="C00000"/>
                        </a:solidFill>
                        <a:effectLst/>
                        <a:latin typeface="微软雅黑" panose="020B0703020204020201" charset="-122"/>
                        <a:ea typeface="微软雅黑" panose="020B0703020204020201" charset="-122"/>
                      </a:endParaRPr>
                    </a:p>
                  </a:txBody>
                  <a:tcPr marL="190500" marR="9525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hMerge="1">
                  <a:tcPr marL="95250" marR="9525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c hMerge="1">
                  <a:tcPr marL="95250" marR="95250" marT="76200" marB="76200" anchor="ctr">
                    <a:lnL w="12700" cap="flat" cmpd="sng" algn="ctr">
                      <a:solidFill>
                        <a:srgbClr val="0067D6"/>
                      </a:solidFill>
                      <a:prstDash val="solid"/>
                      <a:round/>
                      <a:headEnd type="none" w="med" len="med"/>
                      <a:tailEnd type="none" w="med" len="med"/>
                    </a:lnL>
                    <a:lnR w="12700" cap="flat" cmpd="sng" algn="ctr">
                      <a:solidFill>
                        <a:srgbClr val="0067D6"/>
                      </a:solidFill>
                      <a:prstDash val="solid"/>
                      <a:round/>
                      <a:headEnd type="none" w="med" len="med"/>
                      <a:tailEnd type="none" w="med" len="med"/>
                    </a:lnR>
                    <a:lnT w="12700" cap="flat" cmpd="sng" algn="ctr">
                      <a:solidFill>
                        <a:srgbClr val="0067D6"/>
                      </a:solidFill>
                      <a:prstDash val="solid"/>
                      <a:round/>
                      <a:headEnd type="none" w="med" len="med"/>
                      <a:tailEnd type="none" w="med" len="med"/>
                    </a:lnT>
                    <a:lnB w="12700" cap="flat" cmpd="sng" algn="ctr">
                      <a:solidFill>
                        <a:srgbClr val="0067D6"/>
                      </a:solidFill>
                      <a:prstDash val="solid"/>
                      <a:round/>
                      <a:headEnd type="none" w="med" len="med"/>
                      <a:tailEnd type="none" w="med" len="med"/>
                    </a:lnB>
                  </a:tcPr>
                </a:tc>
              </a:tr>
            </a:tbl>
          </a:graphicData>
        </a:graphic>
      </p:graphicFrame>
      <p:sp>
        <p:nvSpPr>
          <p:cNvPr id="9" name="文本框 8"/>
          <p:cNvSpPr txBox="1"/>
          <p:nvPr>
            <p:custDataLst>
              <p:tags r:id="rId2"/>
            </p:custDataLst>
          </p:nvPr>
        </p:nvSpPr>
        <p:spPr>
          <a:xfrm>
            <a:off x="716915" y="548005"/>
            <a:ext cx="10194290" cy="460375"/>
          </a:xfrm>
          <a:prstGeom prst="rect">
            <a:avLst/>
          </a:prstGeom>
          <a:noFill/>
        </p:spPr>
        <p:txBody>
          <a:bodyPr wrap="square" rtlCol="0">
            <a:spAutoFit/>
          </a:bodyPr>
          <a:lstStyle/>
          <a:p>
            <a:r>
              <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rPr>
              <a:t>方案说明</a:t>
            </a:r>
            <a:endPar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endParaRPr>
          </a:p>
        </p:txBody>
      </p:sp>
      <p:cxnSp>
        <p:nvCxnSpPr>
          <p:cNvPr id="10" name="直接连接符 9"/>
          <p:cNvCxnSpPr/>
          <p:nvPr/>
        </p:nvCxnSpPr>
        <p:spPr>
          <a:xfrm>
            <a:off x="834390" y="539750"/>
            <a:ext cx="10775315" cy="0"/>
          </a:xfrm>
          <a:prstGeom prst="line">
            <a:avLst/>
          </a:prstGeom>
          <a:ln>
            <a:solidFill>
              <a:srgbClr val="90B2DE"/>
            </a:solidFill>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716915" y="1047110"/>
            <a:ext cx="10775315" cy="400110"/>
          </a:xfrm>
          <a:prstGeom prst="rect">
            <a:avLst/>
          </a:prstGeom>
          <a:noFill/>
        </p:spPr>
        <p:txBody>
          <a:bodyPr wrap="square" rtlCol="0">
            <a:spAutoFit/>
          </a:bodyPr>
          <a:lstStyle/>
          <a:p>
            <a:r>
              <a:rPr lang="zh-CN" altLang="en-US" sz="1000" b="1" dirty="0">
                <a:latin typeface="微软雅黑" panose="020B0703020204020201" charset="-122"/>
                <a:ea typeface="微软雅黑" panose="020B0703020204020201" charset="-122"/>
              </a:rPr>
              <a:t>含合同预处理（</a:t>
            </a:r>
            <a:r>
              <a:rPr lang="en-US" altLang="zh-CN" sz="1000" b="1" dirty="0">
                <a:latin typeface="微软雅黑" panose="020B0703020204020201" charset="-122"/>
                <a:ea typeface="微软雅黑" panose="020B0703020204020201" charset="-122"/>
              </a:rPr>
              <a:t>OCR + </a:t>
            </a:r>
            <a:r>
              <a:rPr lang="zh-CN" altLang="en-US" sz="1000" b="1" dirty="0">
                <a:latin typeface="微软雅黑" panose="020B0703020204020201" charset="-122"/>
                <a:ea typeface="微软雅黑" panose="020B0703020204020201" charset="-122"/>
              </a:rPr>
              <a:t>关键词提取，覆盖 </a:t>
            </a:r>
            <a:r>
              <a:rPr lang="en-US" altLang="zh-CN" sz="1000" b="1" dirty="0">
                <a:latin typeface="微软雅黑" panose="020B0703020204020201" charset="-122"/>
                <a:ea typeface="微软雅黑" panose="020B0703020204020201" charset="-122"/>
              </a:rPr>
              <a:t>80% </a:t>
            </a:r>
            <a:r>
              <a:rPr lang="zh-CN" altLang="en-US" sz="1000" b="1" dirty="0">
                <a:latin typeface="微软雅黑" panose="020B0703020204020201" charset="-122"/>
                <a:ea typeface="微软雅黑" panose="020B0703020204020201" charset="-122"/>
              </a:rPr>
              <a:t>标准字段 ）、人工 </a:t>
            </a:r>
            <a:r>
              <a:rPr lang="en-US" altLang="zh-CN" sz="1000" b="1" dirty="0">
                <a:latin typeface="微软雅黑" panose="020B0703020204020201" charset="-122"/>
                <a:ea typeface="微软雅黑" panose="020B0703020204020201" charset="-122"/>
              </a:rPr>
              <a:t>- Agent </a:t>
            </a:r>
            <a:r>
              <a:rPr lang="zh-CN" altLang="en-US" sz="1000" b="1" dirty="0">
                <a:latin typeface="微软雅黑" panose="020B0703020204020201" charset="-122"/>
                <a:ea typeface="微软雅黑" panose="020B0703020204020201" charset="-122"/>
              </a:rPr>
              <a:t>协作（翻单调知识模板，新单人工 </a:t>
            </a:r>
            <a:r>
              <a:rPr lang="en-US" altLang="zh-CN" sz="1000" b="1" dirty="0">
                <a:latin typeface="微软雅黑" panose="020B0703020204020201" charset="-122"/>
                <a:ea typeface="微软雅黑" panose="020B0703020204020201" charset="-122"/>
              </a:rPr>
              <a:t>+ LLM </a:t>
            </a:r>
            <a:r>
              <a:rPr lang="zh-CN" altLang="en-US" sz="1000" b="1" dirty="0">
                <a:latin typeface="微软雅黑" panose="020B0703020204020201" charset="-122"/>
                <a:ea typeface="微软雅黑" panose="020B0703020204020201" charset="-122"/>
              </a:rPr>
              <a:t>修正 ）、</a:t>
            </a:r>
            <a:r>
              <a:rPr lang="en-US" altLang="zh-CN" sz="1000" b="1" dirty="0">
                <a:latin typeface="微软雅黑" panose="020B0703020204020201" charset="-122"/>
                <a:ea typeface="微软雅黑" panose="020B0703020204020201" charset="-122"/>
              </a:rPr>
              <a:t>ERP </a:t>
            </a:r>
            <a:r>
              <a:rPr lang="zh-CN" altLang="en-US" sz="1000" b="1" dirty="0">
                <a:latin typeface="微软雅黑" panose="020B0703020204020201" charset="-122"/>
                <a:ea typeface="微软雅黑" panose="020B0703020204020201" charset="-122"/>
              </a:rPr>
              <a:t>对接（人工确认后脚本导入 ）功能；选 </a:t>
            </a:r>
            <a:r>
              <a:rPr lang="en-US" altLang="zh-CN" sz="1000" b="1" dirty="0" err="1">
                <a:latin typeface="微软雅黑" panose="020B0703020204020201" charset="-122"/>
                <a:ea typeface="微软雅黑" panose="020B0703020204020201" charset="-122"/>
              </a:rPr>
              <a:t>ragflow</a:t>
            </a:r>
            <a:r>
              <a:rPr lang="en-US" altLang="zh-CN" sz="1000" b="1" dirty="0">
                <a:latin typeface="微软雅黑" panose="020B0703020204020201" charset="-122"/>
                <a:ea typeface="微软雅黑" panose="020B0703020204020201" charset="-122"/>
              </a:rPr>
              <a:t> </a:t>
            </a:r>
            <a:r>
              <a:rPr lang="zh-CN" altLang="en-US" sz="1000" b="1" dirty="0">
                <a:latin typeface="微软雅黑" panose="020B0703020204020201" charset="-122"/>
                <a:ea typeface="微软雅黑" panose="020B0703020204020201" charset="-122"/>
              </a:rPr>
              <a:t>知识库、</a:t>
            </a:r>
            <a:r>
              <a:rPr lang="en-US" altLang="zh-CN" sz="1000" b="1" dirty="0" err="1">
                <a:latin typeface="微软雅黑" panose="020B0703020204020201" charset="-122"/>
                <a:ea typeface="微软雅黑" panose="020B0703020204020201" charset="-122"/>
              </a:rPr>
              <a:t>dify</a:t>
            </a:r>
            <a:r>
              <a:rPr lang="en-US" altLang="zh-CN" sz="1000" b="1" dirty="0">
                <a:latin typeface="微软雅黑" panose="020B0703020204020201" charset="-122"/>
                <a:ea typeface="微软雅黑" panose="020B0703020204020201" charset="-122"/>
              </a:rPr>
              <a:t> + </a:t>
            </a:r>
            <a:r>
              <a:rPr lang="zh-CN" altLang="en-US" sz="1000" b="1" dirty="0">
                <a:latin typeface="微软雅黑" panose="020B0703020204020201" charset="-122"/>
                <a:ea typeface="微软雅黑" panose="020B0703020204020201" charset="-122"/>
              </a:rPr>
              <a:t>智核等技术；成本涉知识库搭建等多项，有对应费用 。</a:t>
            </a:r>
            <a:endParaRPr lang="zh-CN" altLang="en-US" sz="1000" b="1" dirty="0">
              <a:latin typeface="微软雅黑" panose="020B0703020204020201" charset="-122"/>
              <a:ea typeface="微软雅黑" panose="020B0703020204020201" charset="-122"/>
            </a:endParaRPr>
          </a:p>
        </p:txBody>
      </p:sp>
      <p:sp>
        <p:nvSpPr>
          <p:cNvPr id="3" name="矩形 2"/>
          <p:cNvSpPr/>
          <p:nvPr/>
        </p:nvSpPr>
        <p:spPr>
          <a:xfrm>
            <a:off x="473703" y="4281055"/>
            <a:ext cx="5607101" cy="172327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473703" y="4264745"/>
            <a:ext cx="1472103" cy="276999"/>
          </a:xfrm>
          <a:prstGeom prst="rect">
            <a:avLst/>
          </a:prstGeom>
          <a:noFill/>
        </p:spPr>
        <p:txBody>
          <a:bodyPr wrap="square">
            <a:spAutoFit/>
          </a:bodyPr>
          <a:lstStyle/>
          <a:p>
            <a:r>
              <a:rPr lang="en-US" altLang="zh-CN" sz="1200" b="1" dirty="0">
                <a:solidFill>
                  <a:srgbClr val="0065BB"/>
                </a:solidFill>
                <a:latin typeface="微软雅黑" panose="020B0703020204020201" charset="-122"/>
                <a:ea typeface="微软雅黑" panose="020B0703020204020201" charset="-122"/>
                <a:cs typeface="Microsoft YaHei Bold" panose="020B0703020204020201" charset="-122"/>
                <a:sym typeface="+mn-ea"/>
              </a:rPr>
              <a:t>OCR</a:t>
            </a:r>
            <a:r>
              <a:rPr lang="zh-CN" altLang="en-US" sz="1200" b="1" dirty="0">
                <a:solidFill>
                  <a:srgbClr val="0065BB"/>
                </a:solidFill>
                <a:latin typeface="微软雅黑" panose="020B0703020204020201" charset="-122"/>
                <a:ea typeface="微软雅黑" panose="020B0703020204020201" charset="-122"/>
                <a:cs typeface="Microsoft YaHei Bold" panose="020B0703020204020201" charset="-122"/>
                <a:sym typeface="+mn-ea"/>
              </a:rPr>
              <a:t>调用收费补充</a:t>
            </a:r>
            <a:endParaRPr lang="zh-CN" altLang="en-US" sz="1200" b="1" dirty="0">
              <a:solidFill>
                <a:srgbClr val="0065BB"/>
              </a:solidFill>
              <a:latin typeface="微软雅黑" panose="020B0703020204020201" charset="-122"/>
              <a:ea typeface="微软雅黑" panose="020B0703020204020201" charset="-122"/>
              <a:cs typeface="Microsoft YaHei Bold" panose="020B0703020204020201" charset="-122"/>
              <a:sym typeface="+mn-ea"/>
            </a:endParaRPr>
          </a:p>
        </p:txBody>
      </p:sp>
      <p:pic>
        <p:nvPicPr>
          <p:cNvPr id="14" name="图片 13"/>
          <p:cNvPicPr>
            <a:picLocks noChangeAspect="1"/>
          </p:cNvPicPr>
          <p:nvPr/>
        </p:nvPicPr>
        <p:blipFill>
          <a:blip r:embed="rId3"/>
          <a:stretch>
            <a:fillRect/>
          </a:stretch>
        </p:blipFill>
        <p:spPr>
          <a:xfrm>
            <a:off x="4173472" y="4356445"/>
            <a:ext cx="1787436" cy="1572491"/>
          </a:xfrm>
          <a:prstGeom prst="rect">
            <a:avLst/>
          </a:prstGeom>
        </p:spPr>
      </p:pic>
      <p:sp>
        <p:nvSpPr>
          <p:cNvPr id="16" name="文本框 15"/>
          <p:cNvSpPr txBox="1"/>
          <p:nvPr/>
        </p:nvSpPr>
        <p:spPr>
          <a:xfrm>
            <a:off x="428734" y="4442262"/>
            <a:ext cx="1717963" cy="1631216"/>
          </a:xfrm>
          <a:prstGeom prst="rect">
            <a:avLst/>
          </a:prstGeom>
          <a:noFill/>
        </p:spPr>
        <p:txBody>
          <a:bodyPr wrap="square">
            <a:spAutoFit/>
          </a:bodyPr>
          <a:lstStyle/>
          <a:p>
            <a:r>
              <a:rPr lang="zh-CN" altLang="en-US" sz="1000" b="0" i="0" dirty="0">
                <a:effectLst/>
                <a:latin typeface="微软雅黑" panose="020B0703020204020201" charset="-122"/>
                <a:ea typeface="微软雅黑" panose="020B0703020204020201" charset="-122"/>
              </a:rPr>
              <a:t>在控制台 </a:t>
            </a:r>
            <a:r>
              <a:rPr lang="en-US" altLang="zh-CN" sz="1000" b="0" i="0" dirty="0">
                <a:effectLst/>
                <a:latin typeface="微软雅黑" panose="020B0703020204020201" charset="-122"/>
                <a:ea typeface="微软雅黑" panose="020B0703020204020201" charset="-122"/>
              </a:rPr>
              <a:t>- </a:t>
            </a:r>
            <a:r>
              <a:rPr lang="zh-CN" altLang="en-US" sz="1000" b="0" i="0" dirty="0">
                <a:effectLst/>
                <a:latin typeface="微软雅黑" panose="020B0703020204020201" charset="-122"/>
                <a:ea typeface="微软雅黑" panose="020B0703020204020201" charset="-122"/>
              </a:rPr>
              <a:t>免费资源领取页可领取免费测试资源。未实名认证用户无免费测试调用量，个人认证可领取 </a:t>
            </a:r>
            <a:r>
              <a:rPr lang="en-US" altLang="zh-CN" sz="1000" b="0" i="0" dirty="0">
                <a:effectLst/>
                <a:latin typeface="微软雅黑" panose="020B0703020204020201" charset="-122"/>
                <a:ea typeface="微软雅黑" panose="020B0703020204020201" charset="-122"/>
              </a:rPr>
              <a:t>500 </a:t>
            </a:r>
            <a:r>
              <a:rPr lang="zh-CN" altLang="en-US" sz="1000" b="0" i="0" dirty="0">
                <a:effectLst/>
                <a:latin typeface="微软雅黑" panose="020B0703020204020201" charset="-122"/>
                <a:ea typeface="微软雅黑" panose="020B0703020204020201" charset="-122"/>
              </a:rPr>
              <a:t>万字符，企业认证可领取 </a:t>
            </a:r>
            <a:r>
              <a:rPr lang="en-US" altLang="zh-CN" sz="1000" b="0" i="0" dirty="0">
                <a:effectLst/>
                <a:latin typeface="微软雅黑" panose="020B0703020204020201" charset="-122"/>
                <a:ea typeface="微软雅黑" panose="020B0703020204020201" charset="-122"/>
              </a:rPr>
              <a:t>1000 </a:t>
            </a:r>
            <a:r>
              <a:rPr lang="zh-CN" altLang="en-US" sz="1000" b="0" i="0" dirty="0">
                <a:effectLst/>
                <a:latin typeface="微软雅黑" panose="020B0703020204020201" charset="-122"/>
                <a:ea typeface="微软雅黑" panose="020B0703020204020201" charset="-122"/>
              </a:rPr>
              <a:t>万字符。免费测试资源用尽后开始计费，价格如下，您可开通按调用量后付费或者预购单价更低的字符包进行抵扣。</a:t>
            </a:r>
            <a:endParaRPr lang="zh-CN" altLang="en-US" sz="1000" dirty="0">
              <a:latin typeface="微软雅黑" panose="020B0703020204020201" charset="-122"/>
              <a:ea typeface="微软雅黑" panose="020B0703020204020201" charset="-122"/>
            </a:endParaRPr>
          </a:p>
        </p:txBody>
      </p:sp>
      <p:sp>
        <p:nvSpPr>
          <p:cNvPr id="18" name="文本框 17"/>
          <p:cNvSpPr txBox="1"/>
          <p:nvPr/>
        </p:nvSpPr>
        <p:spPr>
          <a:xfrm>
            <a:off x="2215502" y="4403244"/>
            <a:ext cx="1838074" cy="1477328"/>
          </a:xfrm>
          <a:prstGeom prst="rect">
            <a:avLst/>
          </a:prstGeom>
          <a:noFill/>
          <a:ln>
            <a:solidFill>
              <a:schemeClr val="accent1"/>
            </a:solidFill>
          </a:ln>
        </p:spPr>
        <p:txBody>
          <a:bodyPr wrap="square">
            <a:spAutoFit/>
          </a:bodyPr>
          <a:lstStyle>
            <a:defPPr>
              <a:defRPr lang="zh-CN"/>
            </a:defPPr>
            <a:lvl1pPr>
              <a:defRPr sz="1000" b="0" i="0">
                <a:effectLst/>
                <a:latin typeface="微软雅黑" panose="020B0703020204020201" charset="-122"/>
                <a:ea typeface="微软雅黑" panose="020B0703020204020201" charset="-122"/>
              </a:defRPr>
            </a:lvl1pPr>
          </a:lstStyle>
          <a:p>
            <a:r>
              <a:rPr lang="zh-CN" altLang="en-US" dirty="0"/>
              <a:t>字符包购买后 </a:t>
            </a:r>
            <a:r>
              <a:rPr lang="en-US" altLang="zh-CN" dirty="0"/>
              <a:t>365 </a:t>
            </a:r>
            <a:r>
              <a:rPr lang="zh-CN" altLang="en-US" dirty="0"/>
              <a:t>天内有效，有效期内产生计费调用量优先抵扣字符包额度，抵扣完毕后自动转为按量后付费方式，超出有效期未抵扣额度自动失效，无法继续使用，请根据实际业务需求酌情购买。</a:t>
            </a:r>
            <a:endParaRPr lang="zh-CN" altLang="en-US" dirty="0"/>
          </a:p>
          <a:p>
            <a:r>
              <a:rPr lang="zh-CN" altLang="en-US" dirty="0"/>
              <a:t>购买字符包后，个人和企业认证用户 </a:t>
            </a:r>
            <a:r>
              <a:rPr lang="en-US" altLang="zh-CN" dirty="0"/>
              <a:t>QPS </a:t>
            </a:r>
            <a:r>
              <a:rPr lang="zh-CN" altLang="en-US" dirty="0"/>
              <a:t>限制均为 </a:t>
            </a:r>
            <a:r>
              <a:rPr lang="en-US" altLang="zh-CN" dirty="0"/>
              <a:t>100</a:t>
            </a:r>
            <a:r>
              <a:rPr lang="zh-CN" altLang="en-US" dirty="0"/>
              <a:t>。</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16915" y="548005"/>
            <a:ext cx="10194290" cy="460375"/>
          </a:xfrm>
          <a:prstGeom prst="rect">
            <a:avLst/>
          </a:prstGeom>
          <a:noFill/>
        </p:spPr>
        <p:txBody>
          <a:bodyPr wrap="square" rtlCol="0">
            <a:spAutoFit/>
          </a:bodyPr>
          <a:lstStyle/>
          <a:p>
            <a:r>
              <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rPr>
              <a:t>关键技术攻关</a:t>
            </a:r>
            <a:endPar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endParaRPr>
          </a:p>
        </p:txBody>
      </p:sp>
      <p:cxnSp>
        <p:nvCxnSpPr>
          <p:cNvPr id="3" name="直接连接符 2"/>
          <p:cNvCxnSpPr/>
          <p:nvPr/>
        </p:nvCxnSpPr>
        <p:spPr>
          <a:xfrm>
            <a:off x="834390" y="539750"/>
            <a:ext cx="10775315" cy="0"/>
          </a:xfrm>
          <a:prstGeom prst="line">
            <a:avLst/>
          </a:prstGeom>
          <a:ln>
            <a:solidFill>
              <a:srgbClr val="90B2DE"/>
            </a:solidFill>
          </a:ln>
        </p:spPr>
        <p:style>
          <a:lnRef idx="2">
            <a:schemeClr val="accent1"/>
          </a:lnRef>
          <a:fillRef idx="0">
            <a:srgbClr val="FFFFFF"/>
          </a:fillRef>
          <a:effectRef idx="0">
            <a:srgbClr val="FFFFFF"/>
          </a:effectRef>
          <a:fontRef idx="minor">
            <a:schemeClr val="tx1"/>
          </a:fontRef>
        </p:style>
      </p:cxnSp>
      <p:cxnSp>
        <p:nvCxnSpPr>
          <p:cNvPr id="4" name="ïṡlîḑe"/>
          <p:cNvCxnSpPr/>
          <p:nvPr/>
        </p:nvCxnSpPr>
        <p:spPr>
          <a:xfrm>
            <a:off x="1020217" y="1702743"/>
            <a:ext cx="0" cy="3730317"/>
          </a:xfrm>
          <a:prstGeom prst="line">
            <a:avLst/>
          </a:prstGeom>
          <a:ln w="12700" cap="rnd">
            <a:solidFill>
              <a:schemeClr val="tx2">
                <a:alpha val="50000"/>
              </a:schemeClr>
            </a:solidFill>
            <a:round/>
            <a:headEnd type="none" w="lg" len="lg"/>
            <a:tailEnd w="lg" len="lg"/>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834390" y="1661929"/>
            <a:ext cx="10775312" cy="855719"/>
            <a:chOff x="2975153" y="2362969"/>
            <a:chExt cx="10775312" cy="855719"/>
          </a:xfrm>
        </p:grpSpPr>
        <p:sp>
          <p:nvSpPr>
            <p:cNvPr id="6" name="Number1"/>
            <p:cNvSpPr/>
            <p:nvPr/>
          </p:nvSpPr>
          <p:spPr>
            <a:xfrm>
              <a:off x="2975153" y="2362969"/>
              <a:ext cx="365379" cy="365379"/>
            </a:xfrm>
            <a:prstGeom prst="ellipse">
              <a:avLst/>
            </a:prstGeom>
            <a:solidFill>
              <a:srgbClr val="0070C0"/>
            </a:solidFill>
            <a:ln w="158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algn="ctr" defTabSz="914400"/>
              <a:r>
                <a:rPr lang="en-US" altLang="zh-CN" sz="1100" b="1">
                  <a:solidFill>
                    <a:srgbClr val="FFFFFF"/>
                  </a:solidFill>
                  <a:latin typeface="微软雅黑" panose="020B0703020204020201" charset="-122"/>
                  <a:ea typeface="微软雅黑" panose="020B0703020204020201" charset="-122"/>
                </a:rPr>
                <a:t>1</a:t>
              </a:r>
              <a:endParaRPr lang="zh-CN" altLang="en-US" sz="1100" b="1" dirty="0">
                <a:solidFill>
                  <a:srgbClr val="FFFFFF"/>
                </a:solidFill>
                <a:latin typeface="微软雅黑" panose="020B0703020204020201" charset="-122"/>
                <a:ea typeface="微软雅黑" panose="020B0703020204020201" charset="-122"/>
              </a:endParaRPr>
            </a:p>
          </p:txBody>
        </p:sp>
        <p:sp>
          <p:nvSpPr>
            <p:cNvPr id="7" name="Bullet1"/>
            <p:cNvSpPr txBox="1"/>
            <p:nvPr/>
          </p:nvSpPr>
          <p:spPr>
            <a:xfrm>
              <a:off x="3535425" y="2366979"/>
              <a:ext cx="5668723" cy="365379"/>
            </a:xfrm>
            <a:prstGeom prst="rect">
              <a:avLst/>
            </a:prstGeom>
            <a:noFill/>
          </p:spPr>
          <p:txBody>
            <a:bodyPr wrap="square" lIns="90000" tIns="46800" rIns="90000" bIns="46800" rtlCol="0" anchor="b" anchorCtr="0">
              <a:normAutofit lnSpcReduction="10000"/>
            </a:bodyPr>
            <a:lstStyle/>
            <a:p>
              <a:r>
                <a:rPr lang="zh-CN" altLang="en-US" b="1" dirty="0">
                  <a:latin typeface="微软雅黑" panose="020B0703020204020201" charset="-122"/>
                  <a:ea typeface="微软雅黑" panose="020B0703020204020201" charset="-122"/>
                </a:rPr>
                <a:t>关键技术点</a:t>
              </a:r>
              <a:r>
                <a:rPr lang="en-US" altLang="zh-CN" b="1">
                  <a:latin typeface="微软雅黑" panose="020B0703020204020201" charset="-122"/>
                  <a:ea typeface="微软雅黑" panose="020B0703020204020201" charset="-122"/>
                </a:rPr>
                <a:t>1 </a:t>
              </a:r>
              <a:r>
                <a:rPr lang="zh-CN" altLang="en-US" b="1">
                  <a:latin typeface="微软雅黑" panose="020B0703020204020201" charset="-122"/>
                  <a:ea typeface="微软雅黑" panose="020B0703020204020201" charset="-122"/>
                </a:rPr>
                <a:t>强大</a:t>
              </a:r>
              <a:r>
                <a:rPr lang="en-US" altLang="zh-CN" b="1">
                  <a:latin typeface="微软雅黑" panose="020B0703020204020201" charset="-122"/>
                  <a:ea typeface="微软雅黑" panose="020B0703020204020201" charset="-122"/>
                </a:rPr>
                <a:t>ocr</a:t>
              </a:r>
              <a:r>
                <a:rPr lang="zh-CN" altLang="en-US" b="1">
                  <a:latin typeface="微软雅黑" panose="020B0703020204020201" charset="-122"/>
                  <a:ea typeface="微软雅黑" panose="020B0703020204020201" charset="-122"/>
                </a:rPr>
                <a:t>多模态</a:t>
              </a:r>
              <a:r>
                <a:rPr lang="zh-CN" altLang="en-US" b="1" dirty="0">
                  <a:latin typeface="微软雅黑" panose="020B0703020204020201" charset="-122"/>
                  <a:ea typeface="微软雅黑" panose="020B0703020204020201" charset="-122"/>
                </a:rPr>
                <a:t>处理能力</a:t>
              </a:r>
              <a:endParaRPr lang="zh-CN" altLang="en-US" b="1" dirty="0">
                <a:latin typeface="微软雅黑" panose="020B0703020204020201" charset="-122"/>
                <a:ea typeface="微软雅黑" panose="020B0703020204020201" charset="-122"/>
              </a:endParaRPr>
            </a:p>
          </p:txBody>
        </p:sp>
        <p:sp>
          <p:nvSpPr>
            <p:cNvPr id="8" name="Text1"/>
            <p:cNvSpPr txBox="1"/>
            <p:nvPr/>
          </p:nvSpPr>
          <p:spPr>
            <a:xfrm>
              <a:off x="3535425" y="2732362"/>
              <a:ext cx="10215040" cy="486326"/>
            </a:xfrm>
            <a:prstGeom prst="rect">
              <a:avLst/>
            </a:prstGeom>
            <a:noFill/>
          </p:spPr>
          <p:txBody>
            <a:bodyPr wrap="square" lIns="90000" tIns="46800" rIns="90000" bIns="46800" rtlCol="0" anchor="t" anchorCtr="0">
              <a:normAutofit lnSpcReduction="10000"/>
            </a:bodyPr>
            <a:lstStyle/>
            <a:p>
              <a:pPr>
                <a:lnSpc>
                  <a:spcPct val="120000"/>
                </a:lnSpc>
              </a:pPr>
              <a:r>
                <a:rPr lang="zh-CN" altLang="en-US" sz="1200" dirty="0">
                  <a:latin typeface="微软雅黑" panose="020B0703020204020201" charset="-122"/>
                  <a:ea typeface="微软雅黑" panose="020B0703020204020201" charset="-122"/>
                </a:rPr>
                <a:t>需要针对海量非结构化、多源异构、质量参差的文本</a:t>
              </a:r>
              <a:r>
                <a:rPr lang="en-US" altLang="zh-CN" sz="1200">
                  <a:latin typeface="微软雅黑" panose="020B0703020204020201" charset="-122"/>
                  <a:ea typeface="微软雅黑" panose="020B0703020204020201" charset="-122"/>
                </a:rPr>
                <a:t>/</a:t>
              </a:r>
              <a:r>
                <a:rPr lang="zh-CN" altLang="en-US" sz="1200">
                  <a:latin typeface="微软雅黑" panose="020B0703020204020201" charset="-122"/>
                  <a:ea typeface="微软雅黑" panose="020B0703020204020201" charset="-122"/>
                </a:rPr>
                <a:t>图像</a:t>
              </a:r>
              <a:r>
                <a:rPr lang="en-US" altLang="zh-CN" sz="1200">
                  <a:latin typeface="微软雅黑" panose="020B0703020204020201" charset="-122"/>
                  <a:ea typeface="微软雅黑" panose="020B0703020204020201" charset="-122"/>
                </a:rPr>
                <a:t>/</a:t>
              </a:r>
              <a:r>
                <a:rPr lang="zh-CN" altLang="en-US" sz="1200">
                  <a:latin typeface="微软雅黑" panose="020B0703020204020201" charset="-122"/>
                  <a:ea typeface="微软雅黑" panose="020B0703020204020201" charset="-122"/>
                </a:rPr>
                <a:t>视频</a:t>
              </a:r>
              <a:r>
                <a:rPr lang="zh-CN" altLang="en-US" sz="1200" dirty="0">
                  <a:latin typeface="微软雅黑" panose="020B0703020204020201" charset="-122"/>
                  <a:ea typeface="微软雅黑" panose="020B0703020204020201" charset="-122"/>
                </a:rPr>
                <a:t>数据，多语言</a:t>
              </a:r>
              <a:r>
                <a:rPr lang="en-US" altLang="zh-CN" sz="1200">
                  <a:latin typeface="微软雅黑" panose="020B0703020204020201" charset="-122"/>
                  <a:ea typeface="微软雅黑" panose="020B0703020204020201" charset="-122"/>
                </a:rPr>
                <a:t>、</a:t>
              </a:r>
              <a:r>
                <a:rPr lang="zh-CN" altLang="en-US" sz="1200">
                  <a:latin typeface="微软雅黑" panose="020B0703020204020201" charset="-122"/>
                  <a:ea typeface="微软雅黑" panose="020B0703020204020201" charset="-122"/>
                </a:rPr>
                <a:t>采用</a:t>
              </a:r>
              <a:r>
                <a:rPr lang="zh-CN" altLang="en-US" sz="1200" dirty="0">
                  <a:latin typeface="微软雅黑" panose="020B0703020204020201" charset="-122"/>
                  <a:ea typeface="微软雅黑" panose="020B0703020204020201" charset="-122"/>
                </a:rPr>
                <a:t>智能文档解析技术，结合规则引擎，实现数据清洗、结构化转换与标准化输出</a:t>
              </a:r>
              <a:endParaRPr lang="zh-CN" altLang="en-US" sz="1200" dirty="0">
                <a:latin typeface="微软雅黑" panose="020B0703020204020201" charset="-122"/>
                <a:ea typeface="微软雅黑" panose="020B0703020204020201" charset="-122"/>
              </a:endParaRPr>
            </a:p>
          </p:txBody>
        </p:sp>
      </p:grpSp>
      <p:grpSp>
        <p:nvGrpSpPr>
          <p:cNvPr id="9" name="组合 8"/>
          <p:cNvGrpSpPr/>
          <p:nvPr/>
        </p:nvGrpSpPr>
        <p:grpSpPr>
          <a:xfrm>
            <a:off x="834390" y="2582998"/>
            <a:ext cx="10775311" cy="851710"/>
            <a:chOff x="2975153" y="3284038"/>
            <a:chExt cx="10775311" cy="851710"/>
          </a:xfrm>
        </p:grpSpPr>
        <p:sp>
          <p:nvSpPr>
            <p:cNvPr id="10" name="Number2"/>
            <p:cNvSpPr/>
            <p:nvPr/>
          </p:nvSpPr>
          <p:spPr>
            <a:xfrm>
              <a:off x="2975153" y="3284038"/>
              <a:ext cx="365379" cy="365379"/>
            </a:xfrm>
            <a:prstGeom prst="ellipse">
              <a:avLst/>
            </a:prstGeom>
            <a:solidFill>
              <a:srgbClr val="0070C0"/>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algn="ctr" defTabSz="914400"/>
              <a:r>
                <a:rPr lang="en-US" altLang="zh-CN" sz="1100" b="1" dirty="0">
                  <a:solidFill>
                    <a:srgbClr val="FFFFFF"/>
                  </a:solidFill>
                  <a:latin typeface="微软雅黑" panose="020B0703020204020201" charset="-122"/>
                  <a:ea typeface="微软雅黑" panose="020B0703020204020201" charset="-122"/>
                </a:rPr>
                <a:t>2</a:t>
              </a:r>
              <a:endParaRPr lang="zh-CN" altLang="en-US" sz="1100" b="1" dirty="0">
                <a:solidFill>
                  <a:srgbClr val="FFFFFF"/>
                </a:solidFill>
                <a:latin typeface="微软雅黑" panose="020B0703020204020201" charset="-122"/>
                <a:ea typeface="微软雅黑" panose="020B0703020204020201" charset="-122"/>
              </a:endParaRPr>
            </a:p>
          </p:txBody>
        </p:sp>
        <p:sp>
          <p:nvSpPr>
            <p:cNvPr id="11" name="Bullet2"/>
            <p:cNvSpPr txBox="1"/>
            <p:nvPr/>
          </p:nvSpPr>
          <p:spPr>
            <a:xfrm>
              <a:off x="3535425" y="3284039"/>
              <a:ext cx="5668723" cy="365379"/>
            </a:xfrm>
            <a:prstGeom prst="rect">
              <a:avLst/>
            </a:prstGeom>
            <a:noFill/>
          </p:spPr>
          <p:txBody>
            <a:bodyPr wrap="square" lIns="90000" tIns="46800" rIns="90000" bIns="46800" rtlCol="0" anchor="b" anchorCtr="0">
              <a:normAutofit lnSpcReduction="10000"/>
            </a:bodyPr>
            <a:lstStyle/>
            <a:p>
              <a:r>
                <a:rPr lang="zh-CN" altLang="en-US" b="1" dirty="0">
                  <a:latin typeface="微软雅黑" panose="020B0703020204020201" charset="-122"/>
                  <a:ea typeface="微软雅黑" panose="020B0703020204020201" charset="-122"/>
                </a:rPr>
                <a:t>关键技术点</a:t>
              </a:r>
              <a:r>
                <a:rPr lang="en-US" altLang="zh-CN" b="1" dirty="0">
                  <a:latin typeface="微软雅黑" panose="020B0703020204020201" charset="-122"/>
                  <a:ea typeface="微软雅黑" panose="020B0703020204020201" charset="-122"/>
                </a:rPr>
                <a:t>2 </a:t>
              </a:r>
              <a:r>
                <a:rPr lang="zh-CN" altLang="en-US" b="1" dirty="0">
                  <a:latin typeface="微软雅黑" panose="020B0703020204020201" charset="-122"/>
                  <a:ea typeface="微软雅黑" panose="020B0703020204020201" charset="-122"/>
                </a:rPr>
                <a:t>实体属性抽取能力</a:t>
              </a:r>
              <a:endParaRPr lang="zh-CN" altLang="en-US" b="1" dirty="0">
                <a:latin typeface="微软雅黑" panose="020B0703020204020201" charset="-122"/>
                <a:ea typeface="微软雅黑" panose="020B0703020204020201" charset="-122"/>
              </a:endParaRPr>
            </a:p>
          </p:txBody>
        </p:sp>
        <p:sp>
          <p:nvSpPr>
            <p:cNvPr id="12" name="Text2"/>
            <p:cNvSpPr txBox="1"/>
            <p:nvPr/>
          </p:nvSpPr>
          <p:spPr>
            <a:xfrm>
              <a:off x="3535425" y="3649422"/>
              <a:ext cx="10215039" cy="486326"/>
            </a:xfrm>
            <a:prstGeom prst="rect">
              <a:avLst/>
            </a:prstGeom>
            <a:noFill/>
          </p:spPr>
          <p:txBody>
            <a:bodyPr wrap="square" lIns="90000" tIns="46800" rIns="90000" bIns="46800" rtlCol="0" anchor="t" anchorCtr="0">
              <a:normAutofit lnSpcReduction="10000"/>
            </a:bodyPr>
            <a:lstStyle/>
            <a:p>
              <a:pPr>
                <a:lnSpc>
                  <a:spcPct val="120000"/>
                </a:lnSpc>
              </a:pPr>
              <a:r>
                <a:rPr lang="zh-CN" altLang="en-US" sz="1200" dirty="0">
                  <a:latin typeface="微软雅黑" panose="020B0703020204020201" charset="-122"/>
                  <a:ea typeface="微软雅黑" panose="020B0703020204020201" charset="-122"/>
                </a:rPr>
                <a:t>对产品描述不规范</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分隔符不一致</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属性没有标准化进行精准对子项抽取</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支持多格式非结构化数据的实体属性智能抽取，自动识别不规范描述、异构分隔符，通过可配置业务规则实现子项精准提取与标准化输出，</a:t>
              </a:r>
              <a:endParaRPr lang="zh-CN" altLang="en-US" sz="1200" dirty="0">
                <a:latin typeface="微软雅黑" panose="020B0703020204020201" charset="-122"/>
                <a:ea typeface="微软雅黑" panose="020B0703020204020201" charset="-122"/>
              </a:endParaRPr>
            </a:p>
          </p:txBody>
        </p:sp>
      </p:grpSp>
      <p:grpSp>
        <p:nvGrpSpPr>
          <p:cNvPr id="13" name="组合 12"/>
          <p:cNvGrpSpPr/>
          <p:nvPr/>
        </p:nvGrpSpPr>
        <p:grpSpPr>
          <a:xfrm>
            <a:off x="834390" y="3500110"/>
            <a:ext cx="10775308" cy="851709"/>
            <a:chOff x="2975153" y="4201150"/>
            <a:chExt cx="10775308" cy="851709"/>
          </a:xfrm>
        </p:grpSpPr>
        <p:sp>
          <p:nvSpPr>
            <p:cNvPr id="14" name="Number3"/>
            <p:cNvSpPr/>
            <p:nvPr/>
          </p:nvSpPr>
          <p:spPr>
            <a:xfrm>
              <a:off x="2975153" y="4205107"/>
              <a:ext cx="365379" cy="365379"/>
            </a:xfrm>
            <a:prstGeom prst="ellipse">
              <a:avLst/>
            </a:prstGeom>
            <a:solidFill>
              <a:srgbClr val="0070C0"/>
            </a:solidFill>
            <a:ln w="158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algn="ctr" defTabSz="914400"/>
              <a:r>
                <a:rPr lang="en-US" altLang="zh-CN" sz="1100" b="1" dirty="0">
                  <a:solidFill>
                    <a:srgbClr val="FFFFFF"/>
                  </a:solidFill>
                  <a:latin typeface="微软雅黑" panose="020B0703020204020201" charset="-122"/>
                  <a:ea typeface="微软雅黑" panose="020B0703020204020201" charset="-122"/>
                </a:rPr>
                <a:t>3</a:t>
              </a:r>
              <a:endParaRPr lang="zh-CN" altLang="en-US" sz="1100" b="1" dirty="0">
                <a:solidFill>
                  <a:srgbClr val="FFFFFF"/>
                </a:solidFill>
                <a:latin typeface="微软雅黑" panose="020B0703020204020201" charset="-122"/>
                <a:ea typeface="微软雅黑" panose="020B0703020204020201" charset="-122"/>
              </a:endParaRPr>
            </a:p>
          </p:txBody>
        </p:sp>
        <p:sp>
          <p:nvSpPr>
            <p:cNvPr id="15" name="Bullet3"/>
            <p:cNvSpPr txBox="1"/>
            <p:nvPr/>
          </p:nvSpPr>
          <p:spPr>
            <a:xfrm>
              <a:off x="3535425" y="4201150"/>
              <a:ext cx="5668723" cy="365379"/>
            </a:xfrm>
            <a:prstGeom prst="rect">
              <a:avLst/>
            </a:prstGeom>
            <a:noFill/>
          </p:spPr>
          <p:txBody>
            <a:bodyPr wrap="square" lIns="90000" tIns="46800" rIns="90000" bIns="46800" rtlCol="0" anchor="b" anchorCtr="0">
              <a:normAutofit lnSpcReduction="10000"/>
            </a:bodyPr>
            <a:lstStyle/>
            <a:p>
              <a:r>
                <a:rPr lang="zh-CN" altLang="en-US" b="1" dirty="0">
                  <a:latin typeface="微软雅黑" panose="020B0703020204020201" charset="-122"/>
                  <a:ea typeface="微软雅黑" panose="020B0703020204020201" charset="-122"/>
                </a:rPr>
                <a:t>关键技术点</a:t>
              </a:r>
              <a:r>
                <a:rPr lang="en-US" altLang="zh-CN" b="1" dirty="0">
                  <a:latin typeface="微软雅黑" panose="020B0703020204020201" charset="-122"/>
                  <a:ea typeface="微软雅黑" panose="020B0703020204020201" charset="-122"/>
                </a:rPr>
                <a:t>3 </a:t>
              </a:r>
              <a:r>
                <a:rPr lang="zh-CN" altLang="en-US" b="1" dirty="0">
                  <a:latin typeface="微软雅黑" panose="020B0703020204020201" charset="-122"/>
                  <a:ea typeface="微软雅黑" panose="020B0703020204020201" charset="-122"/>
                </a:rPr>
                <a:t>产品知识库搭建能力</a:t>
              </a:r>
              <a:endParaRPr lang="zh-CN" altLang="en-US" b="1" dirty="0">
                <a:latin typeface="微软雅黑" panose="020B0703020204020201" charset="-122"/>
                <a:ea typeface="微软雅黑" panose="020B0703020204020201" charset="-122"/>
              </a:endParaRPr>
            </a:p>
          </p:txBody>
        </p:sp>
        <p:sp>
          <p:nvSpPr>
            <p:cNvPr id="16" name="Text3"/>
            <p:cNvSpPr txBox="1"/>
            <p:nvPr/>
          </p:nvSpPr>
          <p:spPr>
            <a:xfrm>
              <a:off x="3535425" y="4566533"/>
              <a:ext cx="10215036" cy="486326"/>
            </a:xfrm>
            <a:prstGeom prst="rect">
              <a:avLst/>
            </a:prstGeom>
            <a:noFill/>
          </p:spPr>
          <p:txBody>
            <a:bodyPr wrap="square" lIns="90000" tIns="46800" rIns="90000" bIns="46800" rtlCol="0" anchor="t" anchorCtr="0">
              <a:normAutofit lnSpcReduction="10000"/>
            </a:bodyPr>
            <a:lstStyle/>
            <a:p>
              <a:pPr>
                <a:lnSpc>
                  <a:spcPct val="120000"/>
                </a:lnSpc>
              </a:pPr>
              <a:r>
                <a:rPr lang="zh-CN" altLang="en-US" sz="1200" dirty="0">
                  <a:latin typeface="微软雅黑" panose="020B0703020204020201" charset="-122"/>
                  <a:ea typeface="微软雅黑" panose="020B0703020204020201" charset="-122"/>
                </a:rPr>
                <a:t>构建结构化知识库体系，首先基于产品库进行一级分类（如品类</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型号</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规格），其次按采购商或采购渠道建立二级标签（供应商）。系统支持动态扩展标签维度，满足业务灵活需求。</a:t>
              </a:r>
              <a:r>
                <a:rPr lang="en-US" altLang="zh-CN" sz="1200" dirty="0">
                  <a:latin typeface="微软雅黑" panose="020B0703020204020201" charset="-122"/>
                  <a:ea typeface="微软雅黑" panose="020B0703020204020201" charset="-122"/>
                </a:rPr>
                <a:t> </a:t>
              </a:r>
              <a:endParaRPr lang="en-US" altLang="zh-CN" sz="1200" dirty="0">
                <a:latin typeface="微软雅黑" panose="020B0703020204020201" charset="-122"/>
                <a:ea typeface="微软雅黑" panose="020B0703020204020201" charset="-122"/>
              </a:endParaRPr>
            </a:p>
          </p:txBody>
        </p:sp>
      </p:grpSp>
      <p:grpSp>
        <p:nvGrpSpPr>
          <p:cNvPr id="17" name="组合 16"/>
          <p:cNvGrpSpPr/>
          <p:nvPr/>
        </p:nvGrpSpPr>
        <p:grpSpPr>
          <a:xfrm>
            <a:off x="834390" y="4417170"/>
            <a:ext cx="10775306" cy="851709"/>
            <a:chOff x="2975153" y="5118210"/>
            <a:chExt cx="10775306" cy="851709"/>
          </a:xfrm>
        </p:grpSpPr>
        <p:sp>
          <p:nvSpPr>
            <p:cNvPr id="18" name="Number4"/>
            <p:cNvSpPr/>
            <p:nvPr/>
          </p:nvSpPr>
          <p:spPr>
            <a:xfrm>
              <a:off x="2975153" y="5118210"/>
              <a:ext cx="365379" cy="365379"/>
            </a:xfrm>
            <a:prstGeom prst="ellipse">
              <a:avLst/>
            </a:prstGeom>
            <a:solidFill>
              <a:srgbClr val="0070C0"/>
            </a:solidFill>
            <a:ln w="158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algn="ctr" defTabSz="914400"/>
              <a:r>
                <a:rPr lang="en-US" altLang="zh-CN" sz="1100" b="1" dirty="0">
                  <a:solidFill>
                    <a:srgbClr val="FFFFFF"/>
                  </a:solidFill>
                  <a:latin typeface="微软雅黑" panose="020B0703020204020201" charset="-122"/>
                  <a:ea typeface="微软雅黑" panose="020B0703020204020201" charset="-122"/>
                </a:rPr>
                <a:t>4</a:t>
              </a:r>
              <a:endParaRPr lang="zh-CN" altLang="en-US" sz="1100" b="1" dirty="0">
                <a:solidFill>
                  <a:srgbClr val="FFFFFF"/>
                </a:solidFill>
                <a:latin typeface="微软雅黑" panose="020B0703020204020201" charset="-122"/>
                <a:ea typeface="微软雅黑" panose="020B0703020204020201" charset="-122"/>
              </a:endParaRPr>
            </a:p>
          </p:txBody>
        </p:sp>
        <p:sp>
          <p:nvSpPr>
            <p:cNvPr id="19" name="Bullet4"/>
            <p:cNvSpPr txBox="1"/>
            <p:nvPr/>
          </p:nvSpPr>
          <p:spPr>
            <a:xfrm>
              <a:off x="3535425" y="5118210"/>
              <a:ext cx="5668723" cy="365379"/>
            </a:xfrm>
            <a:prstGeom prst="rect">
              <a:avLst/>
            </a:prstGeom>
            <a:noFill/>
          </p:spPr>
          <p:txBody>
            <a:bodyPr wrap="square" lIns="90000" tIns="46800" rIns="90000" bIns="46800" rtlCol="0" anchor="b" anchorCtr="0">
              <a:normAutofit lnSpcReduction="10000"/>
            </a:bodyPr>
            <a:lstStyle/>
            <a:p>
              <a:r>
                <a:rPr lang="zh-CN" altLang="en-US" b="1" dirty="0">
                  <a:latin typeface="微软雅黑" panose="020B0703020204020201" charset="-122"/>
                  <a:ea typeface="微软雅黑" panose="020B0703020204020201" charset="-122"/>
                </a:rPr>
                <a:t>关键技术点</a:t>
              </a:r>
              <a:r>
                <a:rPr lang="en-US" altLang="zh-CN" b="1" dirty="0">
                  <a:latin typeface="微软雅黑" panose="020B0703020204020201" charset="-122"/>
                  <a:ea typeface="微软雅黑" panose="020B0703020204020201" charset="-122"/>
                </a:rPr>
                <a:t>4 </a:t>
              </a:r>
              <a:r>
                <a:rPr lang="zh-CN" altLang="en-US" b="1" dirty="0">
                  <a:latin typeface="微软雅黑" panose="020B0703020204020201" charset="-122"/>
                  <a:ea typeface="微软雅黑" panose="020B0703020204020201" charset="-122"/>
                </a:rPr>
                <a:t>纺织布料语义模型选择</a:t>
              </a:r>
              <a:endParaRPr lang="zh-CN" altLang="en-US" b="1" dirty="0">
                <a:latin typeface="微软雅黑" panose="020B0703020204020201" charset="-122"/>
                <a:ea typeface="微软雅黑" panose="020B0703020204020201" charset="-122"/>
              </a:endParaRPr>
            </a:p>
          </p:txBody>
        </p:sp>
        <p:sp>
          <p:nvSpPr>
            <p:cNvPr id="20" name="Text4"/>
            <p:cNvSpPr txBox="1"/>
            <p:nvPr/>
          </p:nvSpPr>
          <p:spPr>
            <a:xfrm>
              <a:off x="3535425" y="5483593"/>
              <a:ext cx="10215034" cy="486326"/>
            </a:xfrm>
            <a:prstGeom prst="rect">
              <a:avLst/>
            </a:prstGeom>
            <a:noFill/>
          </p:spPr>
          <p:txBody>
            <a:bodyPr wrap="square" lIns="90000" tIns="46800" rIns="90000" bIns="46800" rtlCol="0" anchor="t" anchorCtr="0">
              <a:normAutofit fontScale="95000"/>
            </a:bodyPr>
            <a:lstStyle/>
            <a:p>
              <a:pPr>
                <a:lnSpc>
                  <a:spcPct val="120000"/>
                </a:lnSpc>
              </a:pPr>
              <a:r>
                <a:rPr lang="zh-CN" altLang="en-US" sz="1200" dirty="0">
                  <a:latin typeface="微软雅黑" panose="020B0703020204020201" charset="-122"/>
                  <a:ea typeface="微软雅黑" panose="020B0703020204020201" charset="-122"/>
                </a:rPr>
                <a:t>基于业态最强大对适配模型进行调整优化</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针对纺织布料行业特性，深度优化适配模型：支持面料成分（棉</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涤</a:t>
              </a:r>
              <a:r>
                <a:rPr lang="en-US" altLang="zh-CN" sz="1200" dirty="0">
                  <a:latin typeface="微软雅黑" panose="020B0703020204020201" charset="-122"/>
                  <a:ea typeface="微软雅黑" panose="020B0703020204020201" charset="-122"/>
                </a:rPr>
                <a:t>/</a:t>
              </a:r>
              <a:r>
                <a:rPr lang="zh-CN" altLang="en-US" sz="1200" dirty="0">
                  <a:latin typeface="微软雅黑" panose="020B0703020204020201" charset="-122"/>
                  <a:ea typeface="微软雅黑" panose="020B0703020204020201" charset="-122"/>
                </a:rPr>
                <a:t>丝等）、克重、幅宽、花色等专业属性识别；通过行业模型强化对专业术语（如</a:t>
              </a:r>
              <a:r>
                <a:rPr lang="en-US" altLang="zh-CN" sz="1200" dirty="0">
                  <a:latin typeface="微软雅黑" panose="020B0703020204020201" charset="-122"/>
                  <a:ea typeface="微软雅黑" panose="020B0703020204020201" charset="-122"/>
                </a:rPr>
                <a:t>40S</a:t>
              </a:r>
              <a:r>
                <a:rPr lang="zh-CN" altLang="en-US" sz="1200" dirty="0">
                  <a:latin typeface="微软雅黑" panose="020B0703020204020201" charset="-122"/>
                  <a:ea typeface="微软雅黑" panose="020B0703020204020201" charset="-122"/>
                </a:rPr>
                <a:t>斜纹、</a:t>
              </a:r>
              <a:r>
                <a:rPr lang="en-US" altLang="zh-CN" sz="1200" dirty="0">
                  <a:latin typeface="微软雅黑" panose="020B0703020204020201" charset="-122"/>
                  <a:ea typeface="微软雅黑" panose="020B0703020204020201" charset="-122"/>
                </a:rPr>
                <a:t>210TC</a:t>
              </a:r>
              <a:r>
                <a:rPr lang="zh-CN" altLang="en-US" sz="1200" dirty="0">
                  <a:latin typeface="微软雅黑" panose="020B0703020204020201" charset="-122"/>
                  <a:ea typeface="微软雅黑" panose="020B0703020204020201" charset="-122"/>
                </a:rPr>
                <a:t>）的解析能力和推理能力</a:t>
              </a:r>
              <a:endParaRPr lang="zh-CN" altLang="en-US" sz="1200" dirty="0">
                <a:latin typeface="微软雅黑" panose="020B0703020204020201" charset="-122"/>
                <a:ea typeface="微软雅黑" panose="020B0703020204020201" charset="-122"/>
              </a:endParaRPr>
            </a:p>
          </p:txBody>
        </p:sp>
      </p:grpSp>
      <p:sp>
        <p:nvSpPr>
          <p:cNvPr id="21" name="文本框 20"/>
          <p:cNvSpPr txBox="1"/>
          <p:nvPr/>
        </p:nvSpPr>
        <p:spPr>
          <a:xfrm>
            <a:off x="834390" y="1016634"/>
            <a:ext cx="10775315" cy="400110"/>
          </a:xfrm>
          <a:prstGeom prst="rect">
            <a:avLst/>
          </a:prstGeom>
          <a:noFill/>
        </p:spPr>
        <p:txBody>
          <a:bodyPr wrap="square" rtlCol="0">
            <a:spAutoFit/>
          </a:bodyPr>
          <a:lstStyle/>
          <a:p>
            <a:r>
              <a:rPr lang="zh-CN" altLang="en-US" sz="1000" b="1" dirty="0">
                <a:latin typeface="微软雅黑" panose="020B0703020204020201" charset="-122"/>
                <a:ea typeface="微软雅黑" panose="020B0703020204020201" charset="-122"/>
              </a:rPr>
              <a:t>关键技术攻关含四点：</a:t>
            </a:r>
            <a:r>
              <a:rPr lang="en-US" altLang="zh-CN" sz="1000" b="1" dirty="0">
                <a:latin typeface="微软雅黑" panose="020B0703020204020201" charset="-122"/>
                <a:ea typeface="微软雅黑" panose="020B0703020204020201" charset="-122"/>
              </a:rPr>
              <a:t>OCR </a:t>
            </a:r>
            <a:r>
              <a:rPr lang="zh-CN" altLang="en-US" sz="1000" b="1" dirty="0">
                <a:latin typeface="微软雅黑" panose="020B0703020204020201" charset="-122"/>
                <a:ea typeface="微软雅黑" panose="020B0703020204020201" charset="-122"/>
              </a:rPr>
              <a:t>多模态处理，借智能解析与规则引擎处理异构数据；实体属性抽取，精准处理非标准描述；产品知识库搭建，分层分类且支持标签扩展；纺织布料语义模型优化，适配行业特性，增强专业识别与解析推理 。</a:t>
            </a:r>
            <a:endParaRPr lang="zh-CN" altLang="en-US" sz="1000" b="1" dirty="0">
              <a:latin typeface="微软雅黑" panose="020B0703020204020201" charset="-122"/>
              <a:ea typeface="微软雅黑" panose="020B07030202040202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16915" y="548005"/>
            <a:ext cx="10194290" cy="460375"/>
          </a:xfrm>
          <a:prstGeom prst="rect">
            <a:avLst/>
          </a:prstGeom>
          <a:noFill/>
        </p:spPr>
        <p:txBody>
          <a:bodyPr wrap="square" rtlCol="0">
            <a:spAutoFit/>
          </a:bodyPr>
          <a:lstStyle/>
          <a:p>
            <a:r>
              <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rPr>
              <a:t>预期收益与价值评估</a:t>
            </a:r>
            <a:endPar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endParaRPr>
          </a:p>
        </p:txBody>
      </p:sp>
      <p:cxnSp>
        <p:nvCxnSpPr>
          <p:cNvPr id="3" name="直接连接符 2"/>
          <p:cNvCxnSpPr/>
          <p:nvPr/>
        </p:nvCxnSpPr>
        <p:spPr>
          <a:xfrm>
            <a:off x="834390" y="539750"/>
            <a:ext cx="10775315" cy="0"/>
          </a:xfrm>
          <a:prstGeom prst="line">
            <a:avLst/>
          </a:prstGeom>
          <a:ln>
            <a:solidFill>
              <a:srgbClr val="90B2DE"/>
            </a:solidFill>
          </a:ln>
        </p:spPr>
        <p:style>
          <a:lnRef idx="2">
            <a:schemeClr val="accent1"/>
          </a:lnRef>
          <a:fillRef idx="0">
            <a:srgbClr val="FFFFFF"/>
          </a:fillRef>
          <a:effectRef idx="0">
            <a:srgbClr val="FFFFFF"/>
          </a:effectRef>
          <a:fontRef idx="minor">
            <a:schemeClr val="tx1"/>
          </a:fontRef>
        </p:style>
      </p:cxnSp>
      <p:grpSp>
        <p:nvGrpSpPr>
          <p:cNvPr id="4" name="组合 3"/>
          <p:cNvGrpSpPr/>
          <p:nvPr/>
        </p:nvGrpSpPr>
        <p:grpSpPr>
          <a:xfrm>
            <a:off x="660400" y="1681164"/>
            <a:ext cx="3306259" cy="4452936"/>
            <a:chOff x="660400" y="1681164"/>
            <a:chExt cx="3306259" cy="4452936"/>
          </a:xfrm>
        </p:grpSpPr>
        <p:sp>
          <p:nvSpPr>
            <p:cNvPr id="5" name="ComponentBackground1"/>
            <p:cNvSpPr/>
            <p:nvPr/>
          </p:nvSpPr>
          <p:spPr>
            <a:xfrm>
              <a:off x="660400" y="1878559"/>
              <a:ext cx="3306259" cy="4255541"/>
            </a:xfrm>
            <a:prstGeom prst="roundRect">
              <a:avLst>
                <a:gd name="adj" fmla="val 3195"/>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cs typeface="+mn-ea"/>
                <a:sym typeface="Arial" panose="020B0604020202090204" pitchFamily="34" charset="0"/>
              </a:endParaRPr>
            </a:p>
          </p:txBody>
        </p:sp>
        <p:sp>
          <p:nvSpPr>
            <p:cNvPr id="6" name="Bullet1"/>
            <p:cNvSpPr/>
            <p:nvPr/>
          </p:nvSpPr>
          <p:spPr>
            <a:xfrm>
              <a:off x="769611" y="1951521"/>
              <a:ext cx="3097706" cy="571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kumimoji="1" lang="zh-CN" altLang="en-US" sz="1600" b="1" dirty="0">
                  <a:solidFill>
                    <a:schemeClr val="tx1"/>
                  </a:solidFill>
                  <a:latin typeface="微软雅黑" panose="020B0703020204020201" charset="-122"/>
                  <a:ea typeface="微软雅黑" panose="020B0703020204020201" charset="-122"/>
                  <a:cs typeface="+mn-ea"/>
                  <a:sym typeface="Arial" panose="020B0604020202090204" pitchFamily="34" charset="0"/>
                </a:rPr>
                <a:t>经济效益</a:t>
              </a:r>
              <a:endParaRPr kumimoji="1" lang="en-US" altLang="zh-CN" sz="1600" b="1" dirty="0">
                <a:solidFill>
                  <a:schemeClr val="tx1"/>
                </a:solidFill>
                <a:latin typeface="微软雅黑" panose="020B0703020204020201" charset="-122"/>
                <a:ea typeface="微软雅黑" panose="020B0703020204020201" charset="-122"/>
                <a:cs typeface="+mn-ea"/>
                <a:sym typeface="Arial" panose="020B0604020202090204" pitchFamily="34" charset="0"/>
              </a:endParaRPr>
            </a:p>
          </p:txBody>
        </p:sp>
        <p:sp>
          <p:nvSpPr>
            <p:cNvPr id="7" name="Text1"/>
            <p:cNvSpPr/>
            <p:nvPr/>
          </p:nvSpPr>
          <p:spPr>
            <a:xfrm>
              <a:off x="769611" y="2522950"/>
              <a:ext cx="3097706" cy="3484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lnSpc>
                  <a:spcPct val="120000"/>
                </a:lnSpc>
                <a:buFont typeface="Wingdings" panose="05000000000000000000" pitchFamily="2" charset="2"/>
                <a:buChar char="Ø"/>
              </a:pPr>
              <a:r>
                <a:rPr kumimoji="1" lang="zh-CN" altLang="en-US" sz="1000" b="1" dirty="0">
                  <a:solidFill>
                    <a:schemeClr val="tx1"/>
                  </a:solidFill>
                  <a:latin typeface="微软雅黑" panose="020B0703020204020201" charset="-122"/>
                  <a:ea typeface="微软雅黑" panose="020B0703020204020201" charset="-122"/>
                  <a:cs typeface="+mn-ea"/>
                  <a:sym typeface="Arial" panose="020B0604020202090204" pitchFamily="34" charset="0"/>
                </a:rPr>
                <a:t>降本增效：</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通过全流程 </a:t>
              </a:r>
              <a:r>
                <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rPr>
                <a:t>AI </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自动化或轻量级智能协作，大幅缩短合同到订单的转化周期（</a:t>
              </a:r>
              <a:r>
                <a:rPr kumimoji="1" lang="zh-CN" altLang="en-US"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从 </a:t>
              </a:r>
              <a:r>
                <a:rPr kumimoji="1" lang="en-US" altLang="zh-CN"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2-3 </a:t>
              </a:r>
              <a:r>
                <a:rPr kumimoji="1" lang="zh-CN" altLang="en-US"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天压缩至部分实时处理</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），减少业务人员沟通成本与人工干预误差，预计可降低 </a:t>
              </a:r>
              <a:r>
                <a:rPr kumimoji="1" lang="en-US" altLang="zh-CN"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30%-50% </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的订单处理人力成本。</a:t>
              </a:r>
              <a:endPar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endPar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r>
                <a:rPr kumimoji="1" lang="zh-CN" altLang="en-US" sz="1000" b="1" dirty="0">
                  <a:solidFill>
                    <a:schemeClr val="tx1"/>
                  </a:solidFill>
                  <a:latin typeface="微软雅黑" panose="020B0703020204020201" charset="-122"/>
                  <a:ea typeface="微软雅黑" panose="020B0703020204020201" charset="-122"/>
                  <a:cs typeface="+mn-ea"/>
                  <a:sym typeface="Arial" panose="020B0604020202090204" pitchFamily="34" charset="0"/>
                </a:rPr>
                <a:t>规模化收益：</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适配多语言合同与复杂订单场景，支持 </a:t>
              </a:r>
              <a:r>
                <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rPr>
                <a:t>ERP </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实时数据同步，避免人工传递错误，可助力企业承接更多订单，尤其适合订单量逐年增长的企业，</a:t>
              </a:r>
              <a:r>
                <a:rPr kumimoji="1" lang="zh-CN" altLang="en-US"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年订单处理效率提升预计超 </a:t>
              </a:r>
              <a:r>
                <a:rPr kumimoji="1" lang="en-US" altLang="zh-CN"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40%</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a:t>
              </a:r>
              <a:endPar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endPar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r>
                <a:rPr kumimoji="1" lang="zh-CN" altLang="en-US" sz="1000" b="1" dirty="0">
                  <a:solidFill>
                    <a:schemeClr val="tx1"/>
                  </a:solidFill>
                  <a:latin typeface="微软雅黑" panose="020B0703020204020201" charset="-122"/>
                  <a:ea typeface="微软雅黑" panose="020B0703020204020201" charset="-122"/>
                  <a:cs typeface="+mn-ea"/>
                  <a:sym typeface="Arial" panose="020B0604020202090204" pitchFamily="34" charset="0"/>
                </a:rPr>
                <a:t>成本可控：</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仅需</a:t>
              </a:r>
              <a:r>
                <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rPr>
                <a:t>100</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万元以内即可快速落地，适合小步快跑的预算需求，能在 </a:t>
              </a:r>
              <a:r>
                <a:rPr kumimoji="1" lang="en-US" altLang="zh-CN"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1-3 </a:t>
              </a:r>
              <a:r>
                <a:rPr kumimoji="1" lang="zh-CN" altLang="en-US"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年内</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通过效率提升</a:t>
              </a:r>
              <a:r>
                <a:rPr kumimoji="1" lang="zh-CN" altLang="en-US"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实现成本回收。</a:t>
              </a:r>
              <a:endParaRPr kumimoji="1" lang="en-US" altLang="zh-CN" sz="1000" b="1" dirty="0">
                <a:solidFill>
                  <a:srgbClr val="C00000"/>
                </a:solidFill>
                <a:latin typeface="微软雅黑" panose="020B0703020204020201" charset="-122"/>
                <a:ea typeface="微软雅黑" panose="020B0703020204020201" charset="-122"/>
                <a:cs typeface="+mn-ea"/>
                <a:sym typeface="Arial" panose="020B0604020202090204" pitchFamily="34" charset="0"/>
              </a:endParaRPr>
            </a:p>
          </p:txBody>
        </p:sp>
        <p:sp>
          <p:nvSpPr>
            <p:cNvPr id="8" name="Number1"/>
            <p:cNvSpPr/>
            <p:nvPr/>
          </p:nvSpPr>
          <p:spPr>
            <a:xfrm>
              <a:off x="660400" y="1681164"/>
              <a:ext cx="412396" cy="408532"/>
            </a:xfrm>
            <a:custGeom>
              <a:avLst/>
              <a:gdLst>
                <a:gd name="connsiteX0" fmla="*/ 0 w 636309"/>
                <a:gd name="connsiteY0" fmla="*/ 318154 h 636309"/>
                <a:gd name="connsiteX1" fmla="*/ 62124 w 636309"/>
                <a:gd name="connsiteY1" fmla="*/ 168175 h 636309"/>
                <a:gd name="connsiteX2" fmla="*/ 125467 w 636309"/>
                <a:gd name="connsiteY2" fmla="*/ 125467 h 636309"/>
                <a:gd name="connsiteX3" fmla="*/ 168175 w 636309"/>
                <a:gd name="connsiteY3" fmla="*/ 62124 h 636309"/>
                <a:gd name="connsiteX4" fmla="*/ 318154 w 636309"/>
                <a:gd name="connsiteY4" fmla="*/ 0 h 636309"/>
                <a:gd name="connsiteX5" fmla="*/ 468133 w 636309"/>
                <a:gd name="connsiteY5" fmla="*/ 62124 h 636309"/>
                <a:gd name="connsiteX6" fmla="*/ 510840 w 636309"/>
                <a:gd name="connsiteY6" fmla="*/ 125466 h 636309"/>
                <a:gd name="connsiteX7" fmla="*/ 574185 w 636309"/>
                <a:gd name="connsiteY7" fmla="*/ 168175 h 636309"/>
                <a:gd name="connsiteX8" fmla="*/ 636309 w 636309"/>
                <a:gd name="connsiteY8" fmla="*/ 318154 h 636309"/>
                <a:gd name="connsiteX9" fmla="*/ 574185 w 636309"/>
                <a:gd name="connsiteY9" fmla="*/ 468133 h 636309"/>
                <a:gd name="connsiteX10" fmla="*/ 510841 w 636309"/>
                <a:gd name="connsiteY10" fmla="*/ 510841 h 636309"/>
                <a:gd name="connsiteX11" fmla="*/ 468133 w 636309"/>
                <a:gd name="connsiteY11" fmla="*/ 574185 h 636309"/>
                <a:gd name="connsiteX12" fmla="*/ 318154 w 636309"/>
                <a:gd name="connsiteY12" fmla="*/ 636309 h 636309"/>
                <a:gd name="connsiteX13" fmla="*/ 168175 w 636309"/>
                <a:gd name="connsiteY13" fmla="*/ 574185 h 636309"/>
                <a:gd name="connsiteX14" fmla="*/ 125466 w 636309"/>
                <a:gd name="connsiteY14" fmla="*/ 510840 h 636309"/>
                <a:gd name="connsiteX15" fmla="*/ 62124 w 636309"/>
                <a:gd name="connsiteY15" fmla="*/ 468133 h 636309"/>
                <a:gd name="connsiteX16" fmla="*/ 0 w 636309"/>
                <a:gd name="connsiteY16" fmla="*/ 318154 h 63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309" h="636309">
                  <a:moveTo>
                    <a:pt x="0" y="318154"/>
                  </a:moveTo>
                  <a:cubicBezTo>
                    <a:pt x="0" y="259584"/>
                    <a:pt x="23740" y="206558"/>
                    <a:pt x="62124" y="168175"/>
                  </a:cubicBezTo>
                  <a:lnTo>
                    <a:pt x="125467" y="125467"/>
                  </a:lnTo>
                  <a:lnTo>
                    <a:pt x="168175" y="62124"/>
                  </a:lnTo>
                  <a:cubicBezTo>
                    <a:pt x="206558" y="23740"/>
                    <a:pt x="259584" y="0"/>
                    <a:pt x="318154" y="0"/>
                  </a:cubicBezTo>
                  <a:cubicBezTo>
                    <a:pt x="376725" y="0"/>
                    <a:pt x="429750" y="23741"/>
                    <a:pt x="468133" y="62124"/>
                  </a:cubicBezTo>
                  <a:lnTo>
                    <a:pt x="510840" y="125466"/>
                  </a:lnTo>
                  <a:lnTo>
                    <a:pt x="574185" y="168175"/>
                  </a:lnTo>
                  <a:cubicBezTo>
                    <a:pt x="612569" y="206558"/>
                    <a:pt x="636309" y="259584"/>
                    <a:pt x="636309" y="318154"/>
                  </a:cubicBezTo>
                  <a:cubicBezTo>
                    <a:pt x="636309" y="376725"/>
                    <a:pt x="612569" y="429750"/>
                    <a:pt x="574185" y="468133"/>
                  </a:cubicBezTo>
                  <a:lnTo>
                    <a:pt x="510841" y="510841"/>
                  </a:lnTo>
                  <a:lnTo>
                    <a:pt x="468133" y="574185"/>
                  </a:lnTo>
                  <a:cubicBezTo>
                    <a:pt x="429750" y="612569"/>
                    <a:pt x="376725" y="636309"/>
                    <a:pt x="318154" y="636309"/>
                  </a:cubicBezTo>
                  <a:cubicBezTo>
                    <a:pt x="259584" y="636309"/>
                    <a:pt x="206558" y="612569"/>
                    <a:pt x="168175" y="574185"/>
                  </a:cubicBezTo>
                  <a:lnTo>
                    <a:pt x="125466" y="510840"/>
                  </a:lnTo>
                  <a:lnTo>
                    <a:pt x="62124" y="468133"/>
                  </a:lnTo>
                  <a:cubicBezTo>
                    <a:pt x="23740" y="429750"/>
                    <a:pt x="0" y="376725"/>
                    <a:pt x="0" y="318154"/>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normAutofit/>
            </a:bodyPr>
            <a:lstStyle/>
            <a:p>
              <a:pPr algn="ctr"/>
              <a:r>
                <a:rPr lang="en-US" altLang="zh-CN" sz="1600" dirty="0">
                  <a:latin typeface="微软雅黑" panose="020B0703020204020201" charset="-122"/>
                  <a:ea typeface="微软雅黑" panose="020B0703020204020201" charset="-122"/>
                  <a:cs typeface="+mn-ea"/>
                  <a:sym typeface="Arial" panose="020B0604020202090204" pitchFamily="34" charset="0"/>
                </a:rPr>
                <a:t>1</a:t>
              </a:r>
              <a:endParaRPr lang="zh-CN" altLang="en-US" sz="1600" dirty="0">
                <a:latin typeface="微软雅黑" panose="020B0703020204020201" charset="-122"/>
                <a:ea typeface="微软雅黑" panose="020B0703020204020201" charset="-122"/>
                <a:cs typeface="+mn-ea"/>
                <a:sym typeface="Arial" panose="020B0604020202090204" pitchFamily="34" charset="0"/>
              </a:endParaRPr>
            </a:p>
          </p:txBody>
        </p:sp>
      </p:grpSp>
      <p:grpSp>
        <p:nvGrpSpPr>
          <p:cNvPr id="9" name="组合 8"/>
          <p:cNvGrpSpPr/>
          <p:nvPr/>
        </p:nvGrpSpPr>
        <p:grpSpPr>
          <a:xfrm>
            <a:off x="4436520" y="1681164"/>
            <a:ext cx="3306259" cy="4452936"/>
            <a:chOff x="4436520" y="1681164"/>
            <a:chExt cx="3306259" cy="4452936"/>
          </a:xfrm>
        </p:grpSpPr>
        <p:sp>
          <p:nvSpPr>
            <p:cNvPr id="10" name="ComponentBackground2"/>
            <p:cNvSpPr/>
            <p:nvPr/>
          </p:nvSpPr>
          <p:spPr>
            <a:xfrm>
              <a:off x="4436520" y="1878559"/>
              <a:ext cx="3306259" cy="4255541"/>
            </a:xfrm>
            <a:prstGeom prst="roundRect">
              <a:avLst>
                <a:gd name="adj" fmla="val 3195"/>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cs typeface="+mn-ea"/>
                <a:sym typeface="Arial" panose="020B0604020202090204" pitchFamily="34" charset="0"/>
              </a:endParaRPr>
            </a:p>
          </p:txBody>
        </p:sp>
        <p:sp>
          <p:nvSpPr>
            <p:cNvPr id="11" name="Bullet2"/>
            <p:cNvSpPr/>
            <p:nvPr/>
          </p:nvSpPr>
          <p:spPr>
            <a:xfrm>
              <a:off x="4545731" y="1951521"/>
              <a:ext cx="3097706" cy="571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kumimoji="1" lang="zh-CN" altLang="en-US" sz="1600" b="1" dirty="0">
                  <a:solidFill>
                    <a:schemeClr val="tx1"/>
                  </a:solidFill>
                  <a:latin typeface="微软雅黑" panose="020B0703020204020201" charset="-122"/>
                  <a:ea typeface="微软雅黑" panose="020B0703020204020201" charset="-122"/>
                  <a:cs typeface="+mn-ea"/>
                  <a:sym typeface="Arial" panose="020B0604020202090204" pitchFamily="34" charset="0"/>
                </a:rPr>
                <a:t>战略价值</a:t>
              </a:r>
              <a:endParaRPr kumimoji="1" lang="en-US" altLang="zh-CN" sz="1600" b="1" dirty="0">
                <a:solidFill>
                  <a:schemeClr val="tx1"/>
                </a:solidFill>
                <a:latin typeface="微软雅黑" panose="020B0703020204020201" charset="-122"/>
                <a:ea typeface="微软雅黑" panose="020B0703020204020201" charset="-122"/>
                <a:cs typeface="+mn-ea"/>
                <a:sym typeface="Arial" panose="020B0604020202090204" pitchFamily="34" charset="0"/>
              </a:endParaRPr>
            </a:p>
          </p:txBody>
        </p:sp>
        <p:sp>
          <p:nvSpPr>
            <p:cNvPr id="12" name="Text2"/>
            <p:cNvSpPr/>
            <p:nvPr/>
          </p:nvSpPr>
          <p:spPr>
            <a:xfrm>
              <a:off x="4545731" y="2522950"/>
              <a:ext cx="3097706" cy="3484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lnSpc>
                  <a:spcPct val="120000"/>
                </a:lnSpc>
                <a:buFont typeface="Wingdings" panose="05000000000000000000" pitchFamily="2" charset="2"/>
                <a:buChar char="Ø"/>
              </a:pPr>
              <a:r>
                <a:rPr kumimoji="1" lang="zh-CN" altLang="en-US" sz="1000" b="1" dirty="0">
                  <a:solidFill>
                    <a:schemeClr val="tx1"/>
                  </a:solidFill>
                  <a:latin typeface="微软雅黑" panose="020B0703020204020201" charset="-122"/>
                  <a:ea typeface="微软雅黑" panose="020B0703020204020201" charset="-122"/>
                  <a:cs typeface="+mn-ea"/>
                  <a:sym typeface="Arial" panose="020B0604020202090204" pitchFamily="34" charset="0"/>
                </a:rPr>
                <a:t>技术壁垒构建：</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通过大模型微调与行业知识库沉淀，形成企业专属的合同处理智能体系，在纺织行业中抢占 </a:t>
              </a:r>
              <a:r>
                <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rPr>
                <a:t>AI </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应用制高点，建立难以复制的技术竞争优势。</a:t>
              </a:r>
              <a:endPar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endPar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r>
                <a:rPr kumimoji="1" lang="zh-CN" altLang="en-US" sz="1000" b="1" dirty="0">
                  <a:solidFill>
                    <a:schemeClr val="tx1"/>
                  </a:solidFill>
                  <a:latin typeface="微软雅黑" panose="020B0703020204020201" charset="-122"/>
                  <a:ea typeface="微软雅黑" panose="020B0703020204020201" charset="-122"/>
                  <a:cs typeface="+mn-ea"/>
                  <a:sym typeface="Arial" panose="020B0604020202090204" pitchFamily="34" charset="0"/>
                </a:rPr>
                <a:t>数据资产沉淀：</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将专业经验、规则转化为结构化知识库，实现企业知识的数字化传承，为未来拓展新业务、新产品线提供数据支撑，助力企业从 “经验驱动” 向 “数据驱动” 转型。</a:t>
              </a:r>
              <a:endPar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endPar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r>
                <a:rPr kumimoji="1" lang="zh-CN" altLang="en-US" sz="1000" b="1" dirty="0">
                  <a:solidFill>
                    <a:schemeClr val="tx1"/>
                  </a:solidFill>
                  <a:latin typeface="微软雅黑" panose="020B0703020204020201" charset="-122"/>
                  <a:ea typeface="微软雅黑" panose="020B0703020204020201" charset="-122"/>
                  <a:cs typeface="+mn-ea"/>
                  <a:sym typeface="Arial" panose="020B0604020202090204" pitchFamily="34" charset="0"/>
                </a:rPr>
                <a:t>业务扩展支撑：</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支持多语言合同处理与 </a:t>
              </a:r>
              <a:r>
                <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rPr>
                <a:t>ERP </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实时对接，为企业开拓海外市场、对接国际客户奠定技术基础，尤其适合江浙沪地区外向型制造企业的全球化布局。</a:t>
              </a:r>
              <a:endPar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p:txBody>
        </p:sp>
        <p:sp>
          <p:nvSpPr>
            <p:cNvPr id="13" name="Number2"/>
            <p:cNvSpPr/>
            <p:nvPr/>
          </p:nvSpPr>
          <p:spPr>
            <a:xfrm>
              <a:off x="4439122" y="1681164"/>
              <a:ext cx="412396" cy="408532"/>
            </a:xfrm>
            <a:custGeom>
              <a:avLst/>
              <a:gdLst>
                <a:gd name="connsiteX0" fmla="*/ 0 w 636309"/>
                <a:gd name="connsiteY0" fmla="*/ 318154 h 636309"/>
                <a:gd name="connsiteX1" fmla="*/ 62124 w 636309"/>
                <a:gd name="connsiteY1" fmla="*/ 168175 h 636309"/>
                <a:gd name="connsiteX2" fmla="*/ 125467 w 636309"/>
                <a:gd name="connsiteY2" fmla="*/ 125467 h 636309"/>
                <a:gd name="connsiteX3" fmla="*/ 168175 w 636309"/>
                <a:gd name="connsiteY3" fmla="*/ 62124 h 636309"/>
                <a:gd name="connsiteX4" fmla="*/ 318154 w 636309"/>
                <a:gd name="connsiteY4" fmla="*/ 0 h 636309"/>
                <a:gd name="connsiteX5" fmla="*/ 468133 w 636309"/>
                <a:gd name="connsiteY5" fmla="*/ 62124 h 636309"/>
                <a:gd name="connsiteX6" fmla="*/ 510840 w 636309"/>
                <a:gd name="connsiteY6" fmla="*/ 125466 h 636309"/>
                <a:gd name="connsiteX7" fmla="*/ 574185 w 636309"/>
                <a:gd name="connsiteY7" fmla="*/ 168175 h 636309"/>
                <a:gd name="connsiteX8" fmla="*/ 636309 w 636309"/>
                <a:gd name="connsiteY8" fmla="*/ 318154 h 636309"/>
                <a:gd name="connsiteX9" fmla="*/ 574185 w 636309"/>
                <a:gd name="connsiteY9" fmla="*/ 468133 h 636309"/>
                <a:gd name="connsiteX10" fmla="*/ 510841 w 636309"/>
                <a:gd name="connsiteY10" fmla="*/ 510841 h 636309"/>
                <a:gd name="connsiteX11" fmla="*/ 468133 w 636309"/>
                <a:gd name="connsiteY11" fmla="*/ 574185 h 636309"/>
                <a:gd name="connsiteX12" fmla="*/ 318154 w 636309"/>
                <a:gd name="connsiteY12" fmla="*/ 636309 h 636309"/>
                <a:gd name="connsiteX13" fmla="*/ 168175 w 636309"/>
                <a:gd name="connsiteY13" fmla="*/ 574185 h 636309"/>
                <a:gd name="connsiteX14" fmla="*/ 125466 w 636309"/>
                <a:gd name="connsiteY14" fmla="*/ 510840 h 636309"/>
                <a:gd name="connsiteX15" fmla="*/ 62124 w 636309"/>
                <a:gd name="connsiteY15" fmla="*/ 468133 h 636309"/>
                <a:gd name="connsiteX16" fmla="*/ 0 w 636309"/>
                <a:gd name="connsiteY16" fmla="*/ 318154 h 63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309" h="636309">
                  <a:moveTo>
                    <a:pt x="0" y="318154"/>
                  </a:moveTo>
                  <a:cubicBezTo>
                    <a:pt x="0" y="259584"/>
                    <a:pt x="23740" y="206558"/>
                    <a:pt x="62124" y="168175"/>
                  </a:cubicBezTo>
                  <a:lnTo>
                    <a:pt x="125467" y="125467"/>
                  </a:lnTo>
                  <a:lnTo>
                    <a:pt x="168175" y="62124"/>
                  </a:lnTo>
                  <a:cubicBezTo>
                    <a:pt x="206558" y="23740"/>
                    <a:pt x="259584" y="0"/>
                    <a:pt x="318154" y="0"/>
                  </a:cubicBezTo>
                  <a:cubicBezTo>
                    <a:pt x="376725" y="0"/>
                    <a:pt x="429750" y="23741"/>
                    <a:pt x="468133" y="62124"/>
                  </a:cubicBezTo>
                  <a:lnTo>
                    <a:pt x="510840" y="125466"/>
                  </a:lnTo>
                  <a:lnTo>
                    <a:pt x="574185" y="168175"/>
                  </a:lnTo>
                  <a:cubicBezTo>
                    <a:pt x="612569" y="206558"/>
                    <a:pt x="636309" y="259584"/>
                    <a:pt x="636309" y="318154"/>
                  </a:cubicBezTo>
                  <a:cubicBezTo>
                    <a:pt x="636309" y="376725"/>
                    <a:pt x="612569" y="429750"/>
                    <a:pt x="574185" y="468133"/>
                  </a:cubicBezTo>
                  <a:lnTo>
                    <a:pt x="510841" y="510841"/>
                  </a:lnTo>
                  <a:lnTo>
                    <a:pt x="468133" y="574185"/>
                  </a:lnTo>
                  <a:cubicBezTo>
                    <a:pt x="429750" y="612569"/>
                    <a:pt x="376725" y="636309"/>
                    <a:pt x="318154" y="636309"/>
                  </a:cubicBezTo>
                  <a:cubicBezTo>
                    <a:pt x="259584" y="636309"/>
                    <a:pt x="206558" y="612569"/>
                    <a:pt x="168175" y="574185"/>
                  </a:cubicBezTo>
                  <a:lnTo>
                    <a:pt x="125466" y="510840"/>
                  </a:lnTo>
                  <a:lnTo>
                    <a:pt x="62124" y="468133"/>
                  </a:lnTo>
                  <a:cubicBezTo>
                    <a:pt x="23740" y="429750"/>
                    <a:pt x="0" y="376725"/>
                    <a:pt x="0" y="318154"/>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normAutofit/>
            </a:bodyPr>
            <a:lstStyle/>
            <a:p>
              <a:pPr algn="ctr"/>
              <a:r>
                <a:rPr lang="en-US" altLang="zh-CN" sz="1600" dirty="0">
                  <a:latin typeface="微软雅黑" panose="020B0703020204020201" charset="-122"/>
                  <a:ea typeface="微软雅黑" panose="020B0703020204020201" charset="-122"/>
                  <a:cs typeface="+mn-ea"/>
                  <a:sym typeface="Arial" panose="020B0604020202090204" pitchFamily="34" charset="0"/>
                </a:rPr>
                <a:t>2</a:t>
              </a:r>
              <a:endParaRPr lang="zh-CN" altLang="en-US" sz="1600" dirty="0">
                <a:latin typeface="微软雅黑" panose="020B0703020204020201" charset="-122"/>
                <a:ea typeface="微软雅黑" panose="020B0703020204020201" charset="-122"/>
                <a:cs typeface="+mn-ea"/>
                <a:sym typeface="Arial" panose="020B0604020202090204" pitchFamily="34" charset="0"/>
              </a:endParaRPr>
            </a:p>
          </p:txBody>
        </p:sp>
      </p:grpSp>
      <p:grpSp>
        <p:nvGrpSpPr>
          <p:cNvPr id="14" name="组合 13"/>
          <p:cNvGrpSpPr/>
          <p:nvPr/>
        </p:nvGrpSpPr>
        <p:grpSpPr>
          <a:xfrm>
            <a:off x="8212641" y="1681164"/>
            <a:ext cx="3306259" cy="4452936"/>
            <a:chOff x="8212641" y="1681164"/>
            <a:chExt cx="3306259" cy="4452936"/>
          </a:xfrm>
        </p:grpSpPr>
        <p:sp>
          <p:nvSpPr>
            <p:cNvPr id="15" name="ComponentBackground3"/>
            <p:cNvSpPr/>
            <p:nvPr/>
          </p:nvSpPr>
          <p:spPr>
            <a:xfrm>
              <a:off x="8212641" y="1878559"/>
              <a:ext cx="3306259" cy="4255541"/>
            </a:xfrm>
            <a:prstGeom prst="roundRect">
              <a:avLst>
                <a:gd name="adj" fmla="val 3195"/>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703020204020201" charset="-122"/>
                <a:ea typeface="微软雅黑" panose="020B0703020204020201" charset="-122"/>
                <a:cs typeface="+mn-ea"/>
                <a:sym typeface="Arial" panose="020B0604020202090204" pitchFamily="34" charset="0"/>
              </a:endParaRPr>
            </a:p>
          </p:txBody>
        </p:sp>
        <p:sp>
          <p:nvSpPr>
            <p:cNvPr id="16" name="Bullet3"/>
            <p:cNvSpPr/>
            <p:nvPr/>
          </p:nvSpPr>
          <p:spPr>
            <a:xfrm>
              <a:off x="8321852" y="1951521"/>
              <a:ext cx="3097706" cy="571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kumimoji="1" lang="zh-CN" altLang="en-US" sz="1600" b="1" dirty="0">
                  <a:solidFill>
                    <a:schemeClr val="tx1"/>
                  </a:solidFill>
                  <a:latin typeface="微软雅黑" panose="020B0703020204020201" charset="-122"/>
                  <a:ea typeface="微软雅黑" panose="020B0703020204020201" charset="-122"/>
                  <a:cs typeface="+mn-ea"/>
                  <a:sym typeface="Arial" panose="020B0604020202090204" pitchFamily="34" charset="0"/>
                </a:rPr>
                <a:t>社会效益</a:t>
              </a:r>
              <a:endParaRPr kumimoji="1" lang="en-US" altLang="zh-CN" sz="1600" b="1" dirty="0">
                <a:solidFill>
                  <a:schemeClr val="tx1"/>
                </a:solidFill>
                <a:latin typeface="微软雅黑" panose="020B0703020204020201" charset="-122"/>
                <a:ea typeface="微软雅黑" panose="020B0703020204020201" charset="-122"/>
                <a:cs typeface="+mn-ea"/>
                <a:sym typeface="Arial" panose="020B0604020202090204" pitchFamily="34" charset="0"/>
              </a:endParaRPr>
            </a:p>
          </p:txBody>
        </p:sp>
        <p:sp>
          <p:nvSpPr>
            <p:cNvPr id="17" name="Text3"/>
            <p:cNvSpPr/>
            <p:nvPr/>
          </p:nvSpPr>
          <p:spPr>
            <a:xfrm>
              <a:off x="8321852" y="2522950"/>
              <a:ext cx="3097706" cy="3484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lnSpc>
                  <a:spcPct val="120000"/>
                </a:lnSpc>
                <a:buFont typeface="Wingdings" panose="05000000000000000000" pitchFamily="2" charset="2"/>
                <a:buChar char="Ø"/>
              </a:pPr>
              <a:r>
                <a:rPr kumimoji="1" lang="zh-CN" altLang="en-US" sz="1000" b="1" dirty="0">
                  <a:solidFill>
                    <a:schemeClr val="tx1"/>
                  </a:solidFill>
                  <a:latin typeface="微软雅黑" panose="020B0703020204020201" charset="-122"/>
                  <a:ea typeface="微软雅黑" panose="020B0703020204020201" charset="-122"/>
                  <a:cs typeface="+mn-ea"/>
                  <a:sym typeface="Arial" panose="020B0604020202090204" pitchFamily="34" charset="0"/>
                </a:rPr>
                <a:t>客户体验升级：</a:t>
              </a:r>
              <a:r>
                <a:rPr kumimoji="1" lang="zh-CN" altLang="en-US"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合同识别准确率超 </a:t>
              </a:r>
              <a:r>
                <a:rPr kumimoji="1" lang="en-US" altLang="zh-CN"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95%</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，减少规格、工艺等订单信息矛盾，提升客户对订单处理的满意度，增强客户粘性，尤其适合江浙沪地区对服务精度要求高的制造业客户。</a:t>
              </a:r>
              <a:endPar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endPar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r>
                <a:rPr kumimoji="1" lang="zh-CN" altLang="en-US" sz="1000" b="1" dirty="0">
                  <a:solidFill>
                    <a:schemeClr val="tx1"/>
                  </a:solidFill>
                  <a:latin typeface="微软雅黑" panose="020B0703020204020201" charset="-122"/>
                  <a:ea typeface="微软雅黑" panose="020B0703020204020201" charset="-122"/>
                  <a:cs typeface="+mn-ea"/>
                  <a:sym typeface="Arial" panose="020B0604020202090204" pitchFamily="34" charset="0"/>
                </a:rPr>
                <a:t>员工效率释放：</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将业务人员从繁琐的合同解析、订单录入中解放，聚焦高价值业务沟通与客户维护，员工</a:t>
              </a:r>
              <a:r>
                <a:rPr kumimoji="1" lang="zh-CN" altLang="en-US"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人均可处理订单量提升 </a:t>
              </a:r>
              <a:r>
                <a:rPr kumimoji="1" lang="en-US" altLang="zh-CN"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2-3 </a:t>
              </a:r>
              <a:r>
                <a:rPr kumimoji="1" lang="zh-CN" altLang="en-US"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倍</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，同时降低新手业务人员的上手难度。</a:t>
              </a:r>
              <a:endPar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endPar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a:p>
              <a:pPr marL="171450" indent="-171450">
                <a:lnSpc>
                  <a:spcPct val="120000"/>
                </a:lnSpc>
                <a:buFont typeface="Wingdings" panose="05000000000000000000" pitchFamily="2" charset="2"/>
                <a:buChar char="Ø"/>
              </a:pPr>
              <a:r>
                <a:rPr kumimoji="1" lang="zh-CN" altLang="en-US" sz="1000" b="1" dirty="0">
                  <a:solidFill>
                    <a:schemeClr val="tx1"/>
                  </a:solidFill>
                  <a:latin typeface="微软雅黑" panose="020B0703020204020201" charset="-122"/>
                  <a:ea typeface="微软雅黑" panose="020B0703020204020201" charset="-122"/>
                  <a:cs typeface="+mn-ea"/>
                  <a:sym typeface="Arial" panose="020B0604020202090204" pitchFamily="34" charset="0"/>
                </a:rPr>
                <a:t>品牌形象提升：</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引入 </a:t>
              </a:r>
              <a:r>
                <a:rPr kumimoji="1" lang="en-US" altLang="zh-CN" sz="1000" dirty="0">
                  <a:solidFill>
                    <a:schemeClr val="tx1"/>
                  </a:solidFill>
                  <a:latin typeface="微软雅黑" panose="020B0703020204020201" charset="-122"/>
                  <a:ea typeface="微软雅黑" panose="020B0703020204020201" charset="-122"/>
                  <a:cs typeface="+mn-ea"/>
                  <a:sym typeface="Arial" panose="020B0604020202090204" pitchFamily="34" charset="0"/>
                </a:rPr>
                <a:t>AI </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技术优化业务流程，展现企业在</a:t>
              </a:r>
              <a:r>
                <a:rPr kumimoji="1" lang="zh-CN" altLang="en-US" sz="1000" b="1" dirty="0">
                  <a:solidFill>
                    <a:srgbClr val="C00000"/>
                  </a:solidFill>
                  <a:latin typeface="微软雅黑" panose="020B0703020204020201" charset="-122"/>
                  <a:ea typeface="微软雅黑" panose="020B0703020204020201" charset="-122"/>
                  <a:cs typeface="+mn-ea"/>
                  <a:sym typeface="Arial" panose="020B0604020202090204" pitchFamily="34" charset="0"/>
                </a:rPr>
                <a:t>数字化转型</a:t>
              </a:r>
              <a:r>
                <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rPr>
                <a:t>中的领先性，有助于提升在行业内的技术品牌形象，吸引更多优质客户与合作伙伴。</a:t>
              </a:r>
              <a:endParaRPr kumimoji="1" lang="zh-CN" altLang="en-US" sz="1000" dirty="0">
                <a:solidFill>
                  <a:schemeClr val="tx1"/>
                </a:solidFill>
                <a:latin typeface="微软雅黑" panose="020B0703020204020201" charset="-122"/>
                <a:ea typeface="微软雅黑" panose="020B0703020204020201" charset="-122"/>
                <a:cs typeface="+mn-ea"/>
                <a:sym typeface="Arial" panose="020B0604020202090204" pitchFamily="34" charset="0"/>
              </a:endParaRPr>
            </a:p>
          </p:txBody>
        </p:sp>
        <p:sp>
          <p:nvSpPr>
            <p:cNvPr id="18" name="Number3"/>
            <p:cNvSpPr/>
            <p:nvPr/>
          </p:nvSpPr>
          <p:spPr>
            <a:xfrm>
              <a:off x="8217845" y="1681164"/>
              <a:ext cx="412396" cy="408532"/>
            </a:xfrm>
            <a:custGeom>
              <a:avLst/>
              <a:gdLst>
                <a:gd name="connsiteX0" fmla="*/ 0 w 636309"/>
                <a:gd name="connsiteY0" fmla="*/ 318154 h 636309"/>
                <a:gd name="connsiteX1" fmla="*/ 62124 w 636309"/>
                <a:gd name="connsiteY1" fmla="*/ 168175 h 636309"/>
                <a:gd name="connsiteX2" fmla="*/ 125467 w 636309"/>
                <a:gd name="connsiteY2" fmla="*/ 125467 h 636309"/>
                <a:gd name="connsiteX3" fmla="*/ 168175 w 636309"/>
                <a:gd name="connsiteY3" fmla="*/ 62124 h 636309"/>
                <a:gd name="connsiteX4" fmla="*/ 318154 w 636309"/>
                <a:gd name="connsiteY4" fmla="*/ 0 h 636309"/>
                <a:gd name="connsiteX5" fmla="*/ 468133 w 636309"/>
                <a:gd name="connsiteY5" fmla="*/ 62124 h 636309"/>
                <a:gd name="connsiteX6" fmla="*/ 510840 w 636309"/>
                <a:gd name="connsiteY6" fmla="*/ 125466 h 636309"/>
                <a:gd name="connsiteX7" fmla="*/ 574185 w 636309"/>
                <a:gd name="connsiteY7" fmla="*/ 168175 h 636309"/>
                <a:gd name="connsiteX8" fmla="*/ 636309 w 636309"/>
                <a:gd name="connsiteY8" fmla="*/ 318154 h 636309"/>
                <a:gd name="connsiteX9" fmla="*/ 574185 w 636309"/>
                <a:gd name="connsiteY9" fmla="*/ 468133 h 636309"/>
                <a:gd name="connsiteX10" fmla="*/ 510841 w 636309"/>
                <a:gd name="connsiteY10" fmla="*/ 510841 h 636309"/>
                <a:gd name="connsiteX11" fmla="*/ 468133 w 636309"/>
                <a:gd name="connsiteY11" fmla="*/ 574185 h 636309"/>
                <a:gd name="connsiteX12" fmla="*/ 318154 w 636309"/>
                <a:gd name="connsiteY12" fmla="*/ 636309 h 636309"/>
                <a:gd name="connsiteX13" fmla="*/ 168175 w 636309"/>
                <a:gd name="connsiteY13" fmla="*/ 574185 h 636309"/>
                <a:gd name="connsiteX14" fmla="*/ 125466 w 636309"/>
                <a:gd name="connsiteY14" fmla="*/ 510840 h 636309"/>
                <a:gd name="connsiteX15" fmla="*/ 62124 w 636309"/>
                <a:gd name="connsiteY15" fmla="*/ 468133 h 636309"/>
                <a:gd name="connsiteX16" fmla="*/ 0 w 636309"/>
                <a:gd name="connsiteY16" fmla="*/ 318154 h 63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309" h="636309">
                  <a:moveTo>
                    <a:pt x="0" y="318154"/>
                  </a:moveTo>
                  <a:cubicBezTo>
                    <a:pt x="0" y="259584"/>
                    <a:pt x="23740" y="206558"/>
                    <a:pt x="62124" y="168175"/>
                  </a:cubicBezTo>
                  <a:lnTo>
                    <a:pt x="125467" y="125467"/>
                  </a:lnTo>
                  <a:lnTo>
                    <a:pt x="168175" y="62124"/>
                  </a:lnTo>
                  <a:cubicBezTo>
                    <a:pt x="206558" y="23740"/>
                    <a:pt x="259584" y="0"/>
                    <a:pt x="318154" y="0"/>
                  </a:cubicBezTo>
                  <a:cubicBezTo>
                    <a:pt x="376725" y="0"/>
                    <a:pt x="429750" y="23741"/>
                    <a:pt x="468133" y="62124"/>
                  </a:cubicBezTo>
                  <a:lnTo>
                    <a:pt x="510840" y="125466"/>
                  </a:lnTo>
                  <a:lnTo>
                    <a:pt x="574185" y="168175"/>
                  </a:lnTo>
                  <a:cubicBezTo>
                    <a:pt x="612569" y="206558"/>
                    <a:pt x="636309" y="259584"/>
                    <a:pt x="636309" y="318154"/>
                  </a:cubicBezTo>
                  <a:cubicBezTo>
                    <a:pt x="636309" y="376725"/>
                    <a:pt x="612569" y="429750"/>
                    <a:pt x="574185" y="468133"/>
                  </a:cubicBezTo>
                  <a:lnTo>
                    <a:pt x="510841" y="510841"/>
                  </a:lnTo>
                  <a:lnTo>
                    <a:pt x="468133" y="574185"/>
                  </a:lnTo>
                  <a:cubicBezTo>
                    <a:pt x="429750" y="612569"/>
                    <a:pt x="376725" y="636309"/>
                    <a:pt x="318154" y="636309"/>
                  </a:cubicBezTo>
                  <a:cubicBezTo>
                    <a:pt x="259584" y="636309"/>
                    <a:pt x="206558" y="612569"/>
                    <a:pt x="168175" y="574185"/>
                  </a:cubicBezTo>
                  <a:lnTo>
                    <a:pt x="125466" y="510840"/>
                  </a:lnTo>
                  <a:lnTo>
                    <a:pt x="62124" y="468133"/>
                  </a:lnTo>
                  <a:cubicBezTo>
                    <a:pt x="23740" y="429750"/>
                    <a:pt x="0" y="376725"/>
                    <a:pt x="0" y="318154"/>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normAutofit/>
            </a:bodyPr>
            <a:lstStyle/>
            <a:p>
              <a:pPr algn="ctr"/>
              <a:r>
                <a:rPr lang="en-US" altLang="zh-CN" sz="1600" dirty="0">
                  <a:latin typeface="微软雅黑" panose="020B0703020204020201" charset="-122"/>
                  <a:ea typeface="微软雅黑" panose="020B0703020204020201" charset="-122"/>
                  <a:cs typeface="+mn-ea"/>
                  <a:sym typeface="Arial" panose="020B0604020202090204" pitchFamily="34" charset="0"/>
                </a:rPr>
                <a:t>3</a:t>
              </a:r>
              <a:endParaRPr lang="zh-CN" altLang="en-US" sz="1600" dirty="0">
                <a:latin typeface="微软雅黑" panose="020B0703020204020201" charset="-122"/>
                <a:ea typeface="微软雅黑" panose="020B0703020204020201" charset="-122"/>
                <a:cs typeface="+mn-ea"/>
                <a:sym typeface="Arial" panose="020B0604020202090204" pitchFamily="34" charset="0"/>
              </a:endParaRPr>
            </a:p>
          </p:txBody>
        </p:sp>
      </p:grpSp>
      <p:sp>
        <p:nvSpPr>
          <p:cNvPr id="19" name="文本框 18"/>
          <p:cNvSpPr txBox="1"/>
          <p:nvPr/>
        </p:nvSpPr>
        <p:spPr>
          <a:xfrm>
            <a:off x="834390" y="1016634"/>
            <a:ext cx="10775315" cy="400110"/>
          </a:xfrm>
          <a:prstGeom prst="rect">
            <a:avLst/>
          </a:prstGeom>
          <a:noFill/>
        </p:spPr>
        <p:txBody>
          <a:bodyPr wrap="square" rtlCol="0">
            <a:spAutoFit/>
          </a:bodyPr>
          <a:lstStyle/>
          <a:p>
            <a:r>
              <a:rPr lang="zh-CN" altLang="en-US" sz="1000" b="1" dirty="0">
                <a:latin typeface="微软雅黑" panose="020B0703020204020201" charset="-122"/>
                <a:ea typeface="微软雅黑" panose="020B0703020204020201" charset="-122"/>
              </a:rPr>
              <a:t>该项目预期收益与价值显著，经济效益上，全流程 </a:t>
            </a:r>
            <a:r>
              <a:rPr lang="en-US" altLang="zh-CN" sz="1000" b="1" dirty="0">
                <a:latin typeface="微软雅黑" panose="020B0703020204020201" charset="-122"/>
                <a:ea typeface="微软雅黑" panose="020B0703020204020201" charset="-122"/>
              </a:rPr>
              <a:t>AI </a:t>
            </a:r>
            <a:r>
              <a:rPr lang="zh-CN" altLang="en-US" sz="1000" b="1" dirty="0">
                <a:latin typeface="微软雅黑" panose="020B0703020204020201" charset="-122"/>
                <a:ea typeface="微软雅黑" panose="020B0703020204020201" charset="-122"/>
              </a:rPr>
              <a:t>或轻量智能协作降本增效，适配多语言复杂场景提升订单效率，成本可控且 </a:t>
            </a:r>
            <a:r>
              <a:rPr lang="en-US" altLang="zh-CN" sz="1000" b="1" dirty="0">
                <a:latin typeface="微软雅黑" panose="020B0703020204020201" charset="-122"/>
                <a:ea typeface="微软雅黑" panose="020B0703020204020201" charset="-122"/>
              </a:rPr>
              <a:t>1 - 3 </a:t>
            </a:r>
            <a:r>
              <a:rPr lang="zh-CN" altLang="en-US" sz="1000" b="1" dirty="0">
                <a:latin typeface="微软雅黑" panose="020B0703020204020201" charset="-122"/>
                <a:ea typeface="微软雅黑" panose="020B0703020204020201" charset="-122"/>
              </a:rPr>
              <a:t>年可回收；战略价值可构建技术壁垒、沉淀数据资产、支撑业务扩展；社会效益能升级客户体验、释放员工效率、提升品牌形象，助力企业数字化转型与发展 。</a:t>
            </a:r>
            <a:endParaRPr lang="zh-CN" altLang="en-US" sz="1000" b="1" dirty="0">
              <a:latin typeface="微软雅黑" panose="020B0703020204020201" charset="-122"/>
              <a:ea typeface="微软雅黑" panose="020B07030202040202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39750" y="1769110"/>
            <a:ext cx="6100445" cy="737235"/>
          </a:xfrm>
          <a:prstGeom prst="rect">
            <a:avLst/>
          </a:prstGeom>
          <a:noFill/>
        </p:spPr>
        <p:txBody>
          <a:bodyPr wrap="square" rtlCol="0">
            <a:spAutoFit/>
          </a:bodyPr>
          <a:lstStyle/>
          <a:p>
            <a:r>
              <a:rPr lang="zh-CN" altLang="en-US" sz="4200" b="1">
                <a:solidFill>
                  <a:srgbClr val="0065BB"/>
                </a:solidFill>
                <a:latin typeface="Source Han Sans CN Regular" panose="020B0400000000000000" charset="-122"/>
                <a:ea typeface="Source Han Sans CN Regular" panose="020B0400000000000000" charset="-122"/>
                <a:cs typeface="Microsoft YaHei Bold" panose="020B0703020204020201" charset="-122"/>
              </a:rPr>
              <a:t>感谢聆听</a:t>
            </a:r>
            <a:endParaRPr lang="zh-CN" altLang="en-US" sz="4200" b="1">
              <a:solidFill>
                <a:srgbClr val="0065BB"/>
              </a:solidFill>
              <a:latin typeface="Source Han Sans CN Regular" panose="020B0400000000000000" charset="-122"/>
              <a:ea typeface="Source Han Sans CN Regular" panose="020B0400000000000000" charset="-122"/>
              <a:cs typeface="Microsoft YaHei Bold" panose="020B0703020204020201" charset="-122"/>
            </a:endParaRPr>
          </a:p>
        </p:txBody>
      </p:sp>
      <p:sp>
        <p:nvSpPr>
          <p:cNvPr id="10" name="文本框 9"/>
          <p:cNvSpPr txBox="1"/>
          <p:nvPr>
            <p:custDataLst>
              <p:tags r:id="rId1"/>
            </p:custDataLst>
          </p:nvPr>
        </p:nvSpPr>
        <p:spPr>
          <a:xfrm>
            <a:off x="539750" y="2452370"/>
            <a:ext cx="6100445" cy="737235"/>
          </a:xfrm>
          <a:prstGeom prst="rect">
            <a:avLst/>
          </a:prstGeom>
          <a:noFill/>
        </p:spPr>
        <p:txBody>
          <a:bodyPr wrap="square" rtlCol="0">
            <a:spAutoFit/>
          </a:bodyPr>
          <a:lstStyle/>
          <a:p>
            <a:r>
              <a:rPr lang="en-US" altLang="zh-CN" sz="4200">
                <a:solidFill>
                  <a:srgbClr val="0D8EFF"/>
                </a:solidFill>
                <a:latin typeface="Source Han Sans CN Regular" panose="020B0400000000000000" charset="-122"/>
                <a:ea typeface="Source Han Sans CN Regular" panose="020B0400000000000000" charset="-122"/>
                <a:cs typeface="Microsoft YaHei Bold" panose="020B0703020204020201" charset="-122"/>
              </a:rPr>
              <a:t>THANKS</a:t>
            </a:r>
            <a:endParaRPr lang="en-US" altLang="zh-CN" sz="4200">
              <a:solidFill>
                <a:srgbClr val="0D8EFF"/>
              </a:solidFill>
              <a:latin typeface="Source Han Sans CN Regular" panose="020B0400000000000000" charset="-122"/>
              <a:ea typeface="Source Han Sans CN Regular" panose="020B0400000000000000" charset="-122"/>
              <a:cs typeface="Microsoft YaHei Bold" panose="020B0703020204020201" charset="-122"/>
            </a:endParaRPr>
          </a:p>
        </p:txBody>
      </p:sp>
      <p:sp>
        <p:nvSpPr>
          <p:cNvPr id="11" name="文本框 10"/>
          <p:cNvSpPr txBox="1"/>
          <p:nvPr>
            <p:custDataLst>
              <p:tags r:id="rId2"/>
            </p:custDataLst>
          </p:nvPr>
        </p:nvSpPr>
        <p:spPr>
          <a:xfrm>
            <a:off x="539750" y="3159125"/>
            <a:ext cx="6100445" cy="398780"/>
          </a:xfrm>
          <a:prstGeom prst="rect">
            <a:avLst/>
          </a:prstGeom>
          <a:noFill/>
        </p:spPr>
        <p:txBody>
          <a:bodyPr wrap="square" rtlCol="0">
            <a:spAutoFit/>
          </a:bodyPr>
          <a:lstStyle/>
          <a:p>
            <a:r>
              <a:rPr lang="en-US" altLang="zh-CN" sz="2000">
                <a:solidFill>
                  <a:srgbClr val="90B2DE"/>
                </a:solidFill>
                <a:latin typeface="Source Han Sans CN Regular" panose="020B0400000000000000" charset="-122"/>
                <a:ea typeface="Source Han Sans CN Regular" panose="020B0400000000000000" charset="-122"/>
                <a:cs typeface="Microsoft YaHei Bold" panose="020B0703020204020201" charset="-122"/>
              </a:rPr>
              <a:t>FUTONG TECHNOLOGY</a:t>
            </a:r>
            <a:endParaRPr lang="en-US" altLang="zh-CN" sz="2000">
              <a:solidFill>
                <a:srgbClr val="90B2DE"/>
              </a:solidFill>
              <a:latin typeface="Source Han Sans CN Regular" panose="020B0400000000000000" charset="-122"/>
              <a:ea typeface="Source Han Sans CN Regular" panose="020B0400000000000000" charset="-122"/>
              <a:cs typeface="Microsoft YaHei Bold" panose="020B0703020204020201" charset="-122"/>
            </a:endParaRPr>
          </a:p>
        </p:txBody>
      </p:sp>
      <p:sp>
        <p:nvSpPr>
          <p:cNvPr id="12" name="文本框 11"/>
          <p:cNvSpPr txBox="1"/>
          <p:nvPr>
            <p:custDataLst>
              <p:tags r:id="rId3"/>
            </p:custDataLst>
          </p:nvPr>
        </p:nvSpPr>
        <p:spPr>
          <a:xfrm>
            <a:off x="539750" y="5591175"/>
            <a:ext cx="6100445" cy="583565"/>
          </a:xfrm>
          <a:prstGeom prst="rect">
            <a:avLst/>
          </a:prstGeom>
          <a:noFill/>
        </p:spPr>
        <p:txBody>
          <a:bodyPr wrap="square" rtlCol="0">
            <a:spAutoFit/>
          </a:bodyPr>
          <a:lstStyle/>
          <a:p>
            <a:r>
              <a:rPr lang="zh-CN" altLang="en-US" sz="160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版本</a:t>
            </a:r>
            <a:r>
              <a:rPr lang="en-US" altLang="zh-CN" sz="160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V 1.0</a:t>
            </a:r>
            <a:endParaRPr lang="en-US" altLang="zh-CN" sz="1600">
              <a:solidFill>
                <a:srgbClr val="90B2DE"/>
              </a:solidFill>
              <a:latin typeface="Source Han Sans CN Regular" panose="020B0400000000000000" charset="-122"/>
              <a:ea typeface="Source Han Sans CN Regular" panose="020B0400000000000000" charset="-122"/>
              <a:cs typeface="Source Han Sans CN Regular" panose="020B0400000000000000" charset="-122"/>
            </a:endParaRPr>
          </a:p>
          <a:p>
            <a:r>
              <a:rPr lang="zh-CN" altLang="en-US" sz="160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主讲人：富小通</a:t>
            </a:r>
            <a:r>
              <a:rPr lang="en-US" altLang="zh-CN" sz="160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 </a:t>
            </a:r>
            <a:r>
              <a:rPr lang="zh-CN" altLang="en-US" sz="160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时间：</a:t>
            </a:r>
            <a:r>
              <a:rPr lang="en-US" altLang="zh-CN" sz="1600">
                <a:solidFill>
                  <a:srgbClr val="90B2DE"/>
                </a:solidFill>
                <a:latin typeface="Source Han Sans CN Regular" panose="020B0400000000000000" charset="-122"/>
                <a:ea typeface="Source Han Sans CN Regular" panose="020B0400000000000000" charset="-122"/>
                <a:cs typeface="Source Han Sans CN Regular" panose="020B0400000000000000" charset="-122"/>
              </a:rPr>
              <a:t>20240106 </a:t>
            </a:r>
            <a:endParaRPr lang="en-US" altLang="zh-CN" sz="1600">
              <a:solidFill>
                <a:srgbClr val="90B2DE"/>
              </a:solidFill>
              <a:latin typeface="Source Han Sans CN Regular" panose="020B0400000000000000" charset="-122"/>
              <a:ea typeface="Source Han Sans CN Regular" panose="020B0400000000000000" charset="-122"/>
              <a:cs typeface="Source Han Sans CN Regular" panose="020B0400000000000000"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716915" y="548005"/>
            <a:ext cx="10194290" cy="460375"/>
          </a:xfrm>
          <a:prstGeom prst="rect">
            <a:avLst/>
          </a:prstGeom>
          <a:noFill/>
        </p:spPr>
        <p:txBody>
          <a:bodyPr wrap="square" rtlCol="0">
            <a:spAutoFit/>
          </a:bodyPr>
          <a:lstStyle/>
          <a:p>
            <a:r>
              <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rPr>
              <a:t>交付计划</a:t>
            </a:r>
            <a:endParaRPr lang="zh-CN" altLang="en-US" sz="2400" dirty="0">
              <a:solidFill>
                <a:srgbClr val="0065BB"/>
              </a:solidFill>
              <a:latin typeface="Source Han Sans CN Regular" panose="020B0400000000000000" charset="-122"/>
              <a:ea typeface="Source Han Sans CN Regular" panose="020B0400000000000000" charset="-122"/>
              <a:cs typeface="Microsoft YaHei Bold" panose="020B0703020204020201" charset="-122"/>
              <a:sym typeface="+mn-ea"/>
            </a:endParaRPr>
          </a:p>
        </p:txBody>
      </p:sp>
      <p:cxnSp>
        <p:nvCxnSpPr>
          <p:cNvPr id="13" name="直接连接符 12"/>
          <p:cNvCxnSpPr/>
          <p:nvPr/>
        </p:nvCxnSpPr>
        <p:spPr>
          <a:xfrm>
            <a:off x="834390" y="539750"/>
            <a:ext cx="10775315" cy="0"/>
          </a:xfrm>
          <a:prstGeom prst="line">
            <a:avLst/>
          </a:prstGeom>
          <a:ln>
            <a:solidFill>
              <a:srgbClr val="90B2DE"/>
            </a:solidFill>
          </a:ln>
        </p:spPr>
        <p:style>
          <a:lnRef idx="2">
            <a:schemeClr val="accent1"/>
          </a:lnRef>
          <a:fillRef idx="0">
            <a:srgbClr val="FFFFFF"/>
          </a:fillRef>
          <a:effectRef idx="0">
            <a:srgbClr val="FFFFFF"/>
          </a:effectRef>
          <a:fontRef idx="minor">
            <a:schemeClr val="tx1"/>
          </a:fontRef>
        </p:style>
      </p:cxnSp>
      <p:sp>
        <p:nvSpPr>
          <p:cNvPr id="2" name="矩形: 圆角 1"/>
          <p:cNvSpPr/>
          <p:nvPr/>
        </p:nvSpPr>
        <p:spPr>
          <a:xfrm>
            <a:off x="834390" y="1333500"/>
            <a:ext cx="876300" cy="3429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latin typeface="微软雅黑" panose="020B0703020204020201" charset="-122"/>
                <a:ea typeface="微软雅黑" panose="020B0703020204020201" charset="-122"/>
              </a:rPr>
              <a:t>调研</a:t>
            </a:r>
            <a:endParaRPr lang="zh-CN" altLang="en-US" sz="1000" b="1" dirty="0">
              <a:solidFill>
                <a:schemeClr val="tx1"/>
              </a:solidFill>
              <a:latin typeface="微软雅黑" panose="020B0703020204020201" charset="-122"/>
              <a:ea typeface="微软雅黑" panose="020B0703020204020201" charset="-122"/>
            </a:endParaRPr>
          </a:p>
        </p:txBody>
      </p:sp>
      <p:sp>
        <p:nvSpPr>
          <p:cNvPr id="3" name="矩形: 圆角 2"/>
          <p:cNvSpPr/>
          <p:nvPr/>
        </p:nvSpPr>
        <p:spPr>
          <a:xfrm>
            <a:off x="2378921" y="1333500"/>
            <a:ext cx="876300" cy="3429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latin typeface="微软雅黑" panose="020B0703020204020201" charset="-122"/>
                <a:ea typeface="微软雅黑" panose="020B0703020204020201" charset="-122"/>
              </a:rPr>
              <a:t>设计</a:t>
            </a:r>
            <a:endParaRPr lang="zh-CN" altLang="en-US" sz="1000" b="1" dirty="0">
              <a:solidFill>
                <a:schemeClr val="tx1"/>
              </a:solidFill>
              <a:latin typeface="微软雅黑" panose="020B0703020204020201" charset="-122"/>
              <a:ea typeface="微软雅黑" panose="020B0703020204020201" charset="-122"/>
            </a:endParaRPr>
          </a:p>
        </p:txBody>
      </p:sp>
      <p:sp>
        <p:nvSpPr>
          <p:cNvPr id="4" name="矩形: 圆角 3"/>
          <p:cNvSpPr/>
          <p:nvPr/>
        </p:nvSpPr>
        <p:spPr>
          <a:xfrm>
            <a:off x="3923452" y="1333500"/>
            <a:ext cx="876300" cy="3429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latin typeface="微软雅黑" panose="020B0703020204020201" charset="-122"/>
                <a:ea typeface="微软雅黑" panose="020B0703020204020201" charset="-122"/>
              </a:rPr>
              <a:t>数据处理</a:t>
            </a:r>
            <a:endParaRPr lang="zh-CN" altLang="en-US" sz="1000" b="1" dirty="0">
              <a:solidFill>
                <a:schemeClr val="tx1"/>
              </a:solidFill>
              <a:latin typeface="微软雅黑" panose="020B0703020204020201" charset="-122"/>
              <a:ea typeface="微软雅黑" panose="020B0703020204020201" charset="-122"/>
            </a:endParaRPr>
          </a:p>
        </p:txBody>
      </p:sp>
      <p:sp>
        <p:nvSpPr>
          <p:cNvPr id="5" name="矩形: 圆角 4"/>
          <p:cNvSpPr/>
          <p:nvPr/>
        </p:nvSpPr>
        <p:spPr>
          <a:xfrm>
            <a:off x="5467983" y="1333500"/>
            <a:ext cx="876300" cy="3429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latin typeface="微软雅黑" panose="020B0703020204020201" charset="-122"/>
                <a:ea typeface="微软雅黑" panose="020B0703020204020201" charset="-122"/>
              </a:rPr>
              <a:t>功能开发</a:t>
            </a:r>
            <a:endParaRPr lang="zh-CN" altLang="en-US" sz="1000" b="1" dirty="0">
              <a:solidFill>
                <a:schemeClr val="tx1"/>
              </a:solidFill>
              <a:latin typeface="微软雅黑" panose="020B0703020204020201" charset="-122"/>
              <a:ea typeface="微软雅黑" panose="020B0703020204020201" charset="-122"/>
            </a:endParaRPr>
          </a:p>
        </p:txBody>
      </p:sp>
      <p:sp>
        <p:nvSpPr>
          <p:cNvPr id="6" name="矩形: 圆角 5"/>
          <p:cNvSpPr/>
          <p:nvPr/>
        </p:nvSpPr>
        <p:spPr>
          <a:xfrm>
            <a:off x="7012514" y="1333500"/>
            <a:ext cx="876300" cy="3429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latin typeface="微软雅黑" panose="020B0703020204020201" charset="-122"/>
                <a:ea typeface="微软雅黑" panose="020B0703020204020201" charset="-122"/>
              </a:rPr>
              <a:t>系统对接</a:t>
            </a:r>
            <a:endParaRPr lang="zh-CN" altLang="en-US" sz="1000" b="1" dirty="0">
              <a:solidFill>
                <a:schemeClr val="tx1"/>
              </a:solidFill>
              <a:latin typeface="微软雅黑" panose="020B0703020204020201" charset="-122"/>
              <a:ea typeface="微软雅黑" panose="020B0703020204020201" charset="-122"/>
            </a:endParaRPr>
          </a:p>
        </p:txBody>
      </p:sp>
      <p:sp>
        <p:nvSpPr>
          <p:cNvPr id="7" name="矩形: 圆角 6"/>
          <p:cNvSpPr/>
          <p:nvPr/>
        </p:nvSpPr>
        <p:spPr>
          <a:xfrm>
            <a:off x="8557045" y="1333500"/>
            <a:ext cx="876300" cy="3429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latin typeface="微软雅黑" panose="020B0703020204020201" charset="-122"/>
                <a:ea typeface="微软雅黑" panose="020B0703020204020201" charset="-122"/>
              </a:rPr>
              <a:t>系统测试</a:t>
            </a:r>
            <a:endParaRPr lang="zh-CN" altLang="en-US" sz="1000" b="1" dirty="0">
              <a:solidFill>
                <a:schemeClr val="tx1"/>
              </a:solidFill>
              <a:latin typeface="微软雅黑" panose="020B0703020204020201" charset="-122"/>
              <a:ea typeface="微软雅黑" panose="020B0703020204020201" charset="-122"/>
            </a:endParaRPr>
          </a:p>
        </p:txBody>
      </p:sp>
      <p:sp>
        <p:nvSpPr>
          <p:cNvPr id="8" name="矩形: 圆角 7"/>
          <p:cNvSpPr/>
          <p:nvPr/>
        </p:nvSpPr>
        <p:spPr>
          <a:xfrm>
            <a:off x="10101578" y="1333500"/>
            <a:ext cx="876300" cy="3429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latin typeface="微软雅黑" panose="020B0703020204020201" charset="-122"/>
                <a:ea typeface="微软雅黑" panose="020B0703020204020201" charset="-122"/>
              </a:rPr>
              <a:t>系统上线</a:t>
            </a:r>
            <a:endParaRPr lang="zh-CN" altLang="en-US" sz="1000" b="1" dirty="0">
              <a:solidFill>
                <a:schemeClr val="tx1"/>
              </a:solidFill>
              <a:latin typeface="微软雅黑" panose="020B0703020204020201" charset="-122"/>
              <a:ea typeface="微软雅黑" panose="020B0703020204020201" charset="-122"/>
            </a:endParaRPr>
          </a:p>
        </p:txBody>
      </p:sp>
      <p:cxnSp>
        <p:nvCxnSpPr>
          <p:cNvPr id="11" name="直接箭头连接符 10"/>
          <p:cNvCxnSpPr>
            <a:stCxn id="2" idx="3"/>
            <a:endCxn id="3" idx="1"/>
          </p:cNvCxnSpPr>
          <p:nvPr/>
        </p:nvCxnSpPr>
        <p:spPr>
          <a:xfrm>
            <a:off x="1710690" y="1504950"/>
            <a:ext cx="668231"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3" idx="3"/>
            <a:endCxn id="4" idx="1"/>
          </p:cNvCxnSpPr>
          <p:nvPr/>
        </p:nvCxnSpPr>
        <p:spPr>
          <a:xfrm>
            <a:off x="3255221" y="1504950"/>
            <a:ext cx="668231"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4" idx="3"/>
            <a:endCxn id="5" idx="1"/>
          </p:cNvCxnSpPr>
          <p:nvPr/>
        </p:nvCxnSpPr>
        <p:spPr>
          <a:xfrm>
            <a:off x="4799752" y="1504950"/>
            <a:ext cx="668231"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5" idx="3"/>
            <a:endCxn id="6" idx="1"/>
          </p:cNvCxnSpPr>
          <p:nvPr/>
        </p:nvCxnSpPr>
        <p:spPr>
          <a:xfrm>
            <a:off x="6344283" y="1504950"/>
            <a:ext cx="668231"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6" idx="3"/>
            <a:endCxn id="7" idx="1"/>
          </p:cNvCxnSpPr>
          <p:nvPr/>
        </p:nvCxnSpPr>
        <p:spPr>
          <a:xfrm>
            <a:off x="7888814" y="1504950"/>
            <a:ext cx="668231"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7" idx="3"/>
            <a:endCxn id="8" idx="1"/>
          </p:cNvCxnSpPr>
          <p:nvPr/>
        </p:nvCxnSpPr>
        <p:spPr>
          <a:xfrm>
            <a:off x="9433345" y="1504950"/>
            <a:ext cx="668233"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1967282" y="1676400"/>
            <a:ext cx="77523" cy="4419600"/>
          </a:xfrm>
          <a:prstGeom prst="line">
            <a:avLst/>
          </a:prstGeom>
          <a:ln w="9525">
            <a:prstDash val="dashDot"/>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3481993" y="1676400"/>
            <a:ext cx="77523" cy="4419600"/>
          </a:xfrm>
          <a:prstGeom prst="line">
            <a:avLst/>
          </a:prstGeom>
          <a:ln w="9525">
            <a:prstDash val="dashDot"/>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4996704" y="1676400"/>
            <a:ext cx="77523" cy="4419600"/>
          </a:xfrm>
          <a:prstGeom prst="line">
            <a:avLst/>
          </a:prstGeom>
          <a:ln w="9525">
            <a:prstDash val="dashDot"/>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6511415" y="1676400"/>
            <a:ext cx="77523" cy="4419600"/>
          </a:xfrm>
          <a:prstGeom prst="line">
            <a:avLst/>
          </a:prstGeom>
          <a:ln w="9525">
            <a:prstDash val="dashDot"/>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038342" y="1676400"/>
            <a:ext cx="77523" cy="4419600"/>
          </a:xfrm>
          <a:prstGeom prst="line">
            <a:avLst/>
          </a:prstGeom>
          <a:ln w="9525">
            <a:prstDash val="dashDot"/>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9581074" y="1676400"/>
            <a:ext cx="77523" cy="4419600"/>
          </a:xfrm>
          <a:prstGeom prst="line">
            <a:avLst/>
          </a:prstGeom>
          <a:ln w="9525">
            <a:prstDash val="dashDot"/>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777240" y="20345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1</a:t>
            </a:r>
            <a:endParaRPr lang="zh-CN" altLang="en-US" sz="1400" b="1" dirty="0"/>
          </a:p>
        </p:txBody>
      </p:sp>
      <p:sp>
        <p:nvSpPr>
          <p:cNvPr id="37" name="椭圆 36"/>
          <p:cNvSpPr/>
          <p:nvPr/>
        </p:nvSpPr>
        <p:spPr>
          <a:xfrm>
            <a:off x="777240" y="29108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2</a:t>
            </a:r>
            <a:endParaRPr lang="zh-CN" altLang="en-US" sz="1400" b="1" dirty="0"/>
          </a:p>
        </p:txBody>
      </p:sp>
      <p:sp>
        <p:nvSpPr>
          <p:cNvPr id="38" name="椭圆 37"/>
          <p:cNvSpPr/>
          <p:nvPr/>
        </p:nvSpPr>
        <p:spPr>
          <a:xfrm>
            <a:off x="777240" y="37871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3</a:t>
            </a:r>
            <a:endParaRPr lang="zh-CN" altLang="en-US" sz="1400" b="1" dirty="0"/>
          </a:p>
        </p:txBody>
      </p:sp>
      <p:sp>
        <p:nvSpPr>
          <p:cNvPr id="39" name="椭圆 38"/>
          <p:cNvSpPr/>
          <p:nvPr/>
        </p:nvSpPr>
        <p:spPr>
          <a:xfrm>
            <a:off x="2192534" y="20345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1</a:t>
            </a:r>
            <a:endParaRPr lang="zh-CN" altLang="en-US" sz="1400" b="1" dirty="0"/>
          </a:p>
        </p:txBody>
      </p:sp>
      <p:sp>
        <p:nvSpPr>
          <p:cNvPr id="40" name="椭圆 39"/>
          <p:cNvSpPr/>
          <p:nvPr/>
        </p:nvSpPr>
        <p:spPr>
          <a:xfrm>
            <a:off x="2192534" y="29108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2</a:t>
            </a:r>
            <a:endParaRPr lang="zh-CN" altLang="en-US" sz="1400" b="1" dirty="0"/>
          </a:p>
        </p:txBody>
      </p:sp>
      <p:sp>
        <p:nvSpPr>
          <p:cNvPr id="41" name="椭圆 40"/>
          <p:cNvSpPr/>
          <p:nvPr/>
        </p:nvSpPr>
        <p:spPr>
          <a:xfrm>
            <a:off x="2192534" y="37871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3</a:t>
            </a:r>
            <a:endParaRPr lang="zh-CN" altLang="en-US" sz="1400" b="1" dirty="0"/>
          </a:p>
        </p:txBody>
      </p:sp>
      <p:sp>
        <p:nvSpPr>
          <p:cNvPr id="42" name="椭圆 41"/>
          <p:cNvSpPr/>
          <p:nvPr/>
        </p:nvSpPr>
        <p:spPr>
          <a:xfrm>
            <a:off x="3707245" y="20345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1</a:t>
            </a:r>
            <a:endParaRPr lang="zh-CN" altLang="en-US" sz="1400" b="1" dirty="0"/>
          </a:p>
        </p:txBody>
      </p:sp>
      <p:sp>
        <p:nvSpPr>
          <p:cNvPr id="43" name="椭圆 42"/>
          <p:cNvSpPr/>
          <p:nvPr/>
        </p:nvSpPr>
        <p:spPr>
          <a:xfrm>
            <a:off x="3707245" y="29108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2</a:t>
            </a:r>
            <a:endParaRPr lang="zh-CN" altLang="en-US" sz="1400" b="1" dirty="0"/>
          </a:p>
        </p:txBody>
      </p:sp>
      <p:sp>
        <p:nvSpPr>
          <p:cNvPr id="44" name="椭圆 43"/>
          <p:cNvSpPr/>
          <p:nvPr/>
        </p:nvSpPr>
        <p:spPr>
          <a:xfrm>
            <a:off x="3707245" y="37871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3</a:t>
            </a:r>
            <a:endParaRPr lang="zh-CN" altLang="en-US" sz="1400" b="1" dirty="0"/>
          </a:p>
        </p:txBody>
      </p:sp>
      <p:sp>
        <p:nvSpPr>
          <p:cNvPr id="45" name="椭圆 44"/>
          <p:cNvSpPr/>
          <p:nvPr/>
        </p:nvSpPr>
        <p:spPr>
          <a:xfrm>
            <a:off x="5221956" y="20345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1</a:t>
            </a:r>
            <a:endParaRPr lang="zh-CN" altLang="en-US" sz="1400" b="1" dirty="0"/>
          </a:p>
        </p:txBody>
      </p:sp>
      <p:sp>
        <p:nvSpPr>
          <p:cNvPr id="46" name="椭圆 45"/>
          <p:cNvSpPr/>
          <p:nvPr/>
        </p:nvSpPr>
        <p:spPr>
          <a:xfrm>
            <a:off x="5221956" y="29108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2</a:t>
            </a:r>
            <a:endParaRPr lang="zh-CN" altLang="en-US" sz="1400" b="1" dirty="0"/>
          </a:p>
        </p:txBody>
      </p:sp>
      <p:sp>
        <p:nvSpPr>
          <p:cNvPr id="47" name="椭圆 46"/>
          <p:cNvSpPr/>
          <p:nvPr/>
        </p:nvSpPr>
        <p:spPr>
          <a:xfrm>
            <a:off x="5221956" y="37871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3</a:t>
            </a:r>
            <a:endParaRPr lang="zh-CN" altLang="en-US" sz="1400" b="1" dirty="0"/>
          </a:p>
        </p:txBody>
      </p:sp>
      <p:sp>
        <p:nvSpPr>
          <p:cNvPr id="48" name="椭圆 47"/>
          <p:cNvSpPr/>
          <p:nvPr/>
        </p:nvSpPr>
        <p:spPr>
          <a:xfrm>
            <a:off x="6736667" y="20345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1</a:t>
            </a:r>
            <a:endParaRPr lang="zh-CN" altLang="en-US" sz="1400" b="1" dirty="0"/>
          </a:p>
        </p:txBody>
      </p:sp>
      <p:sp>
        <p:nvSpPr>
          <p:cNvPr id="49" name="椭圆 48"/>
          <p:cNvSpPr/>
          <p:nvPr/>
        </p:nvSpPr>
        <p:spPr>
          <a:xfrm>
            <a:off x="6736667" y="29108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2</a:t>
            </a:r>
            <a:endParaRPr lang="zh-CN" altLang="en-US" sz="1400" b="1" dirty="0"/>
          </a:p>
        </p:txBody>
      </p:sp>
      <p:sp>
        <p:nvSpPr>
          <p:cNvPr id="50" name="椭圆 49"/>
          <p:cNvSpPr/>
          <p:nvPr/>
        </p:nvSpPr>
        <p:spPr>
          <a:xfrm>
            <a:off x="6736667" y="37871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3</a:t>
            </a:r>
            <a:endParaRPr lang="zh-CN" altLang="en-US" sz="1400" b="1" dirty="0"/>
          </a:p>
        </p:txBody>
      </p:sp>
      <p:sp>
        <p:nvSpPr>
          <p:cNvPr id="51" name="椭圆 50"/>
          <p:cNvSpPr/>
          <p:nvPr/>
        </p:nvSpPr>
        <p:spPr>
          <a:xfrm>
            <a:off x="8263594" y="20345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1</a:t>
            </a:r>
            <a:endParaRPr lang="zh-CN" altLang="en-US" sz="1400" b="1" dirty="0"/>
          </a:p>
        </p:txBody>
      </p:sp>
      <p:sp>
        <p:nvSpPr>
          <p:cNvPr id="52" name="椭圆 51"/>
          <p:cNvSpPr/>
          <p:nvPr/>
        </p:nvSpPr>
        <p:spPr>
          <a:xfrm>
            <a:off x="8263594" y="29108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2</a:t>
            </a:r>
            <a:endParaRPr lang="zh-CN" altLang="en-US" sz="1400" b="1" dirty="0"/>
          </a:p>
        </p:txBody>
      </p:sp>
      <p:sp>
        <p:nvSpPr>
          <p:cNvPr id="53" name="椭圆 52"/>
          <p:cNvSpPr/>
          <p:nvPr/>
        </p:nvSpPr>
        <p:spPr>
          <a:xfrm>
            <a:off x="8263594" y="3787140"/>
            <a:ext cx="304800" cy="281940"/>
          </a:xfrm>
          <a:prstGeom prst="ellipse">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t>3</a:t>
            </a:r>
            <a:endParaRPr lang="zh-CN" altLang="en-US" sz="1400" b="1" dirty="0"/>
          </a:p>
        </p:txBody>
      </p:sp>
      <p:sp>
        <p:nvSpPr>
          <p:cNvPr id="54" name="文本框 53"/>
          <p:cNvSpPr txBox="1"/>
          <p:nvPr/>
        </p:nvSpPr>
        <p:spPr>
          <a:xfrm>
            <a:off x="59128" y="1381839"/>
            <a:ext cx="441146" cy="246221"/>
          </a:xfrm>
          <a:prstGeom prst="rect">
            <a:avLst/>
          </a:prstGeom>
          <a:noFill/>
        </p:spPr>
        <p:txBody>
          <a:bodyPr wrap="none" rtlCol="0">
            <a:spAutoFit/>
          </a:bodyPr>
          <a:lstStyle/>
          <a:p>
            <a:r>
              <a:rPr lang="zh-CN" altLang="en-US" sz="1000" b="1" dirty="0">
                <a:latin typeface="微软雅黑" panose="020B0703020204020201" charset="-122"/>
                <a:ea typeface="微软雅黑" panose="020B0703020204020201" charset="-122"/>
              </a:rPr>
              <a:t>阶段</a:t>
            </a:r>
            <a:endParaRPr lang="zh-CN" altLang="en-US" sz="1000" b="1" dirty="0">
              <a:latin typeface="微软雅黑" panose="020B0703020204020201" charset="-122"/>
              <a:ea typeface="微软雅黑" panose="020B0703020204020201" charset="-122"/>
            </a:endParaRPr>
          </a:p>
        </p:txBody>
      </p:sp>
      <p:sp>
        <p:nvSpPr>
          <p:cNvPr id="55" name="文本框 54"/>
          <p:cNvSpPr txBox="1"/>
          <p:nvPr/>
        </p:nvSpPr>
        <p:spPr>
          <a:xfrm>
            <a:off x="59128" y="3021330"/>
            <a:ext cx="441146" cy="246221"/>
          </a:xfrm>
          <a:prstGeom prst="rect">
            <a:avLst/>
          </a:prstGeom>
          <a:noFill/>
        </p:spPr>
        <p:txBody>
          <a:bodyPr wrap="none" rtlCol="0">
            <a:spAutoFit/>
          </a:bodyPr>
          <a:lstStyle/>
          <a:p>
            <a:r>
              <a:rPr lang="zh-CN" altLang="en-US" sz="1000" b="1" dirty="0">
                <a:latin typeface="微软雅黑" panose="020B0703020204020201" charset="-122"/>
                <a:ea typeface="微软雅黑" panose="020B0703020204020201" charset="-122"/>
              </a:rPr>
              <a:t>任务</a:t>
            </a:r>
            <a:endParaRPr lang="zh-CN" altLang="en-US" sz="1000" b="1" dirty="0">
              <a:latin typeface="微软雅黑" panose="020B0703020204020201" charset="-122"/>
              <a:ea typeface="微软雅黑" panose="020B0703020204020201" charset="-122"/>
            </a:endParaRPr>
          </a:p>
        </p:txBody>
      </p:sp>
      <p:sp>
        <p:nvSpPr>
          <p:cNvPr id="56" name="文本框 55"/>
          <p:cNvSpPr txBox="1"/>
          <p:nvPr/>
        </p:nvSpPr>
        <p:spPr>
          <a:xfrm>
            <a:off x="59128" y="5627370"/>
            <a:ext cx="441146" cy="246221"/>
          </a:xfrm>
          <a:prstGeom prst="rect">
            <a:avLst/>
          </a:prstGeom>
          <a:noFill/>
        </p:spPr>
        <p:txBody>
          <a:bodyPr wrap="none" rtlCol="0">
            <a:spAutoFit/>
          </a:bodyPr>
          <a:lstStyle/>
          <a:p>
            <a:r>
              <a:rPr lang="zh-CN" altLang="en-US" sz="1000" b="1" dirty="0">
                <a:latin typeface="微软雅黑" panose="020B0703020204020201" charset="-122"/>
                <a:ea typeface="微软雅黑" panose="020B0703020204020201" charset="-122"/>
              </a:rPr>
              <a:t>周期</a:t>
            </a:r>
            <a:endParaRPr lang="zh-CN" altLang="en-US" sz="1000" b="1" dirty="0">
              <a:latin typeface="微软雅黑" panose="020B0703020204020201" charset="-122"/>
              <a:ea typeface="微软雅黑" panose="020B0703020204020201" charset="-122"/>
            </a:endParaRPr>
          </a:p>
        </p:txBody>
      </p:sp>
      <p:sp>
        <p:nvSpPr>
          <p:cNvPr id="57" name="矩形: 圆角 56"/>
          <p:cNvSpPr/>
          <p:nvPr/>
        </p:nvSpPr>
        <p:spPr>
          <a:xfrm>
            <a:off x="716915" y="5627370"/>
            <a:ext cx="993775" cy="246221"/>
          </a:xfrm>
          <a:prstGeom prst="round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圆角 57"/>
          <p:cNvSpPr/>
          <p:nvPr/>
        </p:nvSpPr>
        <p:spPr>
          <a:xfrm>
            <a:off x="2142718" y="5627370"/>
            <a:ext cx="993775" cy="246221"/>
          </a:xfrm>
          <a:prstGeom prst="round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p:cNvSpPr/>
          <p:nvPr/>
        </p:nvSpPr>
        <p:spPr>
          <a:xfrm>
            <a:off x="3704916" y="5627370"/>
            <a:ext cx="993775" cy="246221"/>
          </a:xfrm>
          <a:prstGeom prst="round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p:nvSpPr>
        <p:spPr>
          <a:xfrm>
            <a:off x="5198678" y="5627370"/>
            <a:ext cx="993775" cy="246221"/>
          </a:xfrm>
          <a:prstGeom prst="round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圆角 60"/>
          <p:cNvSpPr/>
          <p:nvPr/>
        </p:nvSpPr>
        <p:spPr>
          <a:xfrm>
            <a:off x="6763130" y="5627370"/>
            <a:ext cx="993775" cy="246221"/>
          </a:xfrm>
          <a:prstGeom prst="round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圆角 61"/>
          <p:cNvSpPr/>
          <p:nvPr/>
        </p:nvSpPr>
        <p:spPr>
          <a:xfrm>
            <a:off x="8315238" y="5627370"/>
            <a:ext cx="993775" cy="246221"/>
          </a:xfrm>
          <a:prstGeom prst="round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圆角 62"/>
          <p:cNvSpPr/>
          <p:nvPr/>
        </p:nvSpPr>
        <p:spPr>
          <a:xfrm>
            <a:off x="10042840" y="5627370"/>
            <a:ext cx="993775" cy="246221"/>
          </a:xfrm>
          <a:prstGeom prst="roundRect">
            <a:avLst/>
          </a:prstGeom>
          <a:solidFill>
            <a:srgbClr val="0067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834390" y="1016634"/>
            <a:ext cx="10775315" cy="246221"/>
          </a:xfrm>
          <a:prstGeom prst="rect">
            <a:avLst/>
          </a:prstGeom>
          <a:noFill/>
        </p:spPr>
        <p:txBody>
          <a:bodyPr wrap="square" rtlCol="0">
            <a:spAutoFit/>
          </a:bodyPr>
          <a:lstStyle/>
          <a:p>
            <a:r>
              <a:rPr lang="zh-CN" altLang="en-US" sz="1000" b="1" dirty="0">
                <a:latin typeface="微软雅黑" panose="020B0703020204020201" charset="-122"/>
                <a:ea typeface="微软雅黑" panose="020B0703020204020201" charset="-122"/>
              </a:rPr>
              <a:t>交付计划的概要说明（尽量</a:t>
            </a:r>
            <a:r>
              <a:rPr lang="en-US" altLang="zh-CN" sz="1000" b="1" dirty="0">
                <a:latin typeface="微软雅黑" panose="020B0703020204020201" charset="-122"/>
                <a:ea typeface="微软雅黑" panose="020B0703020204020201" charset="-122"/>
              </a:rPr>
              <a:t>1</a:t>
            </a:r>
            <a:r>
              <a:rPr lang="zh-CN" altLang="en-US" sz="1000" b="1" dirty="0">
                <a:latin typeface="微软雅黑" panose="020B0703020204020201" charset="-122"/>
                <a:ea typeface="微软雅黑" panose="020B0703020204020201" charset="-122"/>
              </a:rPr>
              <a:t>行内说清楚）</a:t>
            </a:r>
            <a:endParaRPr lang="zh-CN" altLang="en-US" sz="1000" b="1" dirty="0">
              <a:latin typeface="微软雅黑" panose="020B0703020204020201" charset="-122"/>
              <a:ea typeface="微软雅黑" panose="020B0703020204020201"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浅色">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深色">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3903</Words>
  <Application>WPS 演示</Application>
  <PresentationFormat>宽屏</PresentationFormat>
  <Paragraphs>364</Paragraphs>
  <Slides>9</Slides>
  <Notes>3</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9</vt:i4>
      </vt:variant>
    </vt:vector>
  </HeadingPairs>
  <TitlesOfParts>
    <vt:vector size="28" baseType="lpstr">
      <vt:lpstr>Arial</vt:lpstr>
      <vt:lpstr>宋体</vt:lpstr>
      <vt:lpstr>Wingdings</vt:lpstr>
      <vt:lpstr>Source Han Sans CN Regular</vt:lpstr>
      <vt:lpstr>苹方-简</vt:lpstr>
      <vt:lpstr>微软雅黑</vt:lpstr>
      <vt:lpstr>Microsoft YaHei Bold</vt:lpstr>
      <vt:lpstr>汉仪旗黑</vt:lpstr>
      <vt:lpstr>Calibri</vt:lpstr>
      <vt:lpstr>Helvetica Neue</vt:lpstr>
      <vt:lpstr>宋体</vt:lpstr>
      <vt:lpstr>Arial Unicode MS</vt:lpstr>
      <vt:lpstr>汉仪书宋二KW</vt:lpstr>
      <vt:lpstr>Microsoft YaHei Bold</vt:lpstr>
      <vt:lpstr>Source Han Sans CN Regular</vt:lpstr>
      <vt:lpstr>Wingdings</vt:lpstr>
      <vt:lpstr>微软雅黑</vt:lpstr>
      <vt:lpstr>浅色</vt:lpstr>
      <vt:lpstr>深色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李威橙</cp:lastModifiedBy>
  <cp:revision>34</cp:revision>
  <dcterms:created xsi:type="dcterms:W3CDTF">2025-06-26T01:31:11Z</dcterms:created>
  <dcterms:modified xsi:type="dcterms:W3CDTF">2025-06-26T01:31:11Z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2052-7.2.1.8947</vt:lpwstr>
  </property>
  <property fmtid="{D5CDD505-2E9C-101B-9397-08002B2CF9AE}" pid="3" name="ICV">
    <vt:lpwstr>FE2E14815800C40D328D7C6792D07733_41</vt:lpwstr>
  </property>
</Properties>
</file>