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tags/tag42.xml" ContentType="application/vnd.openxmlformats-officedocument.presentationml.tags+xml"/>
  <Override PartName="/ppt/notesSlides/notesSlide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3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16"/>
  </p:notesMasterIdLst>
  <p:handoutMasterIdLst>
    <p:handoutMasterId r:id="rId17"/>
  </p:handoutMasterIdLst>
  <p:sldIdLst>
    <p:sldId id="256" r:id="rId3"/>
    <p:sldId id="443" r:id="rId4"/>
    <p:sldId id="434" r:id="rId5"/>
    <p:sldId id="438" r:id="rId6"/>
    <p:sldId id="445" r:id="rId7"/>
    <p:sldId id="447" r:id="rId8"/>
    <p:sldId id="449" r:id="rId9"/>
    <p:sldId id="448" r:id="rId10"/>
    <p:sldId id="439" r:id="rId11"/>
    <p:sldId id="440" r:id="rId12"/>
    <p:sldId id="441" r:id="rId13"/>
    <p:sldId id="259" r:id="rId14"/>
    <p:sldId id="437" r:id="rId1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浅色主题" id="{B59823E0-44C9-45C3-B2DB-2F9DF8281D61}">
          <p14:sldIdLst>
            <p14:sldId id="256"/>
            <p14:sldId id="443"/>
            <p14:sldId id="434"/>
            <p14:sldId id="438"/>
            <p14:sldId id="445"/>
            <p14:sldId id="447"/>
            <p14:sldId id="449"/>
            <p14:sldId id="448"/>
            <p14:sldId id="439"/>
            <p14:sldId id="440"/>
            <p14:sldId id="441"/>
            <p14:sldId id="259"/>
            <p14:sldId id="437"/>
          </p14:sldIdLst>
        </p14:section>
        <p14:section name="深色主题" id="{53614F1B-4CCF-43EC-9C91-88A850D2DBD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57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D6"/>
    <a:srgbClr val="142D5A"/>
    <a:srgbClr val="1D4999"/>
    <a:srgbClr val="D9D9D9"/>
    <a:srgbClr val="C7E3FF"/>
    <a:srgbClr val="66B6FF"/>
    <a:srgbClr val="003787"/>
    <a:srgbClr val="014FAF"/>
    <a:srgbClr val="2292FF"/>
    <a:srgbClr val="A85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89061" autoAdjust="0"/>
  </p:normalViewPr>
  <p:slideViewPr>
    <p:cSldViewPr snapToGrid="0" showGuides="1">
      <p:cViewPr>
        <p:scale>
          <a:sx n="70" d="100"/>
          <a:sy n="70" d="100"/>
        </p:scale>
        <p:origin x="32" y="60"/>
      </p:cViewPr>
      <p:guideLst>
        <p:guide orient="horz" pos="2157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2025/6/25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66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20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945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6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.xml"/><Relationship Id="rId7" Type="http://schemas.openxmlformats.org/officeDocument/2006/relationships/image" Target="../media/image1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10" Type="http://schemas.openxmlformats.org/officeDocument/2006/relationships/image" Target="../media/image3.png"/><Relationship Id="rId4" Type="http://schemas.openxmlformats.org/officeDocument/2006/relationships/tags" Target="../tags/tag7.xml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4.xml"/><Relationship Id="rId7" Type="http://schemas.openxmlformats.org/officeDocument/2006/relationships/image" Target="../media/image1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1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 descr="装饰元素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9750" y="539750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正文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矢量智能对象 拷贝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rcRect l="47774"/>
          <a:stretch>
            <a:fillRect/>
          </a:stretch>
        </p:blipFill>
        <p:spPr>
          <a:xfrm>
            <a:off x="0" y="264160"/>
            <a:ext cx="744855" cy="741680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8575675" y="2440940"/>
            <a:ext cx="6486525" cy="41376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65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6713220" y="3429000"/>
            <a:ext cx="6486525" cy="41376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>
                  <a:alpha val="63000"/>
                </a:srgbClr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17" name="文本框 16"/>
          <p:cNvSpPr txBox="1"/>
          <p:nvPr userDrawn="1">
            <p:custDataLst>
              <p:tags r:id="rId4"/>
            </p:custDataLst>
          </p:nvPr>
        </p:nvSpPr>
        <p:spPr>
          <a:xfrm>
            <a:off x="9488805" y="6478270"/>
            <a:ext cx="25711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" panose="020B0703020204020201" charset="-122"/>
              </a:rPr>
              <a:t>FUTONG TECHNOLOGY</a:t>
            </a:r>
          </a:p>
        </p:txBody>
      </p:sp>
      <p:sp>
        <p:nvSpPr>
          <p:cNvPr id="18" name="文本框 17"/>
          <p:cNvSpPr txBox="1"/>
          <p:nvPr userDrawn="1">
            <p:custDataLst>
              <p:tags r:id="rId5"/>
            </p:custDataLst>
          </p:nvPr>
        </p:nvSpPr>
        <p:spPr>
          <a:xfrm>
            <a:off x="158750" y="6477635"/>
            <a:ext cx="34499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富通科技集团</a:t>
            </a:r>
          </a:p>
        </p:txBody>
      </p:sp>
      <p:cxnSp>
        <p:nvCxnSpPr>
          <p:cNvPr id="19" name="直接连接符 18"/>
          <p:cNvCxnSpPr/>
          <p:nvPr userDrawn="1">
            <p:custDataLst>
              <p:tags r:id="rId6"/>
            </p:custDataLst>
          </p:nvPr>
        </p:nvCxnSpPr>
        <p:spPr>
          <a:xfrm>
            <a:off x="-5080" y="6373495"/>
            <a:ext cx="1222057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Users/feng/Desktop/富通集团PPT模板/组 3.png组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4" b="4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/Users/feng/Desktop/富通集团PPT模板/矢量智能对象.png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rcRect l="79" r="79"/>
          <a:stretch>
            <a:fillRect/>
          </a:stretch>
        </p:blipFill>
        <p:spPr>
          <a:xfrm>
            <a:off x="539750" y="550545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 userDrawn="1">
            <p:custDataLst>
              <p:tags r:id="rId1"/>
            </p:custDataLst>
          </p:nvPr>
        </p:nvSpPr>
        <p:spPr>
          <a:xfrm>
            <a:off x="-4386580" y="1038860"/>
            <a:ext cx="8336280" cy="531685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pic>
        <p:nvPicPr>
          <p:cNvPr id="7" name="图片 6" descr="矢量智能对象 拷贝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485" y="4044950"/>
            <a:ext cx="3653790" cy="1898650"/>
          </a:xfrm>
          <a:prstGeom prst="rect">
            <a:avLst/>
          </a:prstGeom>
        </p:spPr>
      </p:pic>
      <p:pic>
        <p:nvPicPr>
          <p:cNvPr id="10" name="图片 9" descr="矢量智能对象 拷贝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6094095" y="276860"/>
            <a:ext cx="8703945" cy="4501515"/>
          </a:xfrm>
          <a:prstGeom prst="rect">
            <a:avLst/>
          </a:prstGeom>
        </p:spPr>
      </p:pic>
      <p:pic>
        <p:nvPicPr>
          <p:cNvPr id="12" name="图片 11" descr="矢量智能对象 拷贝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485" y="4044950"/>
            <a:ext cx="3653790" cy="1898650"/>
          </a:xfrm>
          <a:prstGeom prst="rect">
            <a:avLst/>
          </a:prstGeom>
        </p:spPr>
      </p:pic>
      <p:pic>
        <p:nvPicPr>
          <p:cNvPr id="13" name="图片 12" descr="矢量智能对象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39750" y="539750"/>
            <a:ext cx="1443355" cy="46418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 userDrawn="1">
            <p:custDataLst>
              <p:tags r:id="rId1"/>
            </p:custDataLst>
          </p:nvPr>
        </p:nvSpPr>
        <p:spPr>
          <a:xfrm>
            <a:off x="4510405" y="413385"/>
            <a:ext cx="10718165" cy="68364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D2E4FF">
                  <a:alpha val="100000"/>
                </a:srgbClr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19" name="任意多边形 18"/>
          <p:cNvSpPr/>
          <p:nvPr userDrawn="1">
            <p:custDataLst>
              <p:tags r:id="rId2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4" name="图片 23" descr="矢量智能对象 拷贝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 r="37113" b="22797"/>
          <a:stretch>
            <a:fillRect/>
          </a:stretch>
        </p:blipFill>
        <p:spPr>
          <a:xfrm>
            <a:off x="7412355" y="3839845"/>
            <a:ext cx="4779645" cy="3049270"/>
          </a:xfrm>
          <a:prstGeom prst="rect">
            <a:avLst/>
          </a:prstGeom>
        </p:spPr>
      </p:pic>
      <p:sp>
        <p:nvSpPr>
          <p:cNvPr id="27" name="文本框 26"/>
          <p:cNvSpPr txBox="1"/>
          <p:nvPr userDrawn="1">
            <p:custDataLst>
              <p:tags r:id="rId4"/>
            </p:custDataLst>
          </p:nvPr>
        </p:nvSpPr>
        <p:spPr>
          <a:xfrm>
            <a:off x="539750" y="6031865"/>
            <a:ext cx="107181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FUTONG TECHNOLOGY</a:t>
            </a:r>
            <a:endParaRPr lang="zh-CN" altLang="en-US" sz="1200">
              <a:solidFill>
                <a:srgbClr val="90B2DE"/>
              </a:solidFill>
              <a:latin typeface="Source Han Sans CN Regular" panose="020B0400000000000000" charset="-122"/>
              <a:ea typeface="Source Han Sans CN Regular" panose="020B0400000000000000" charset="-122"/>
              <a:cs typeface="Source Han Sans CN Regular" panose="020B04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正文页面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矢量智能对象 拷贝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rcRect l="47418"/>
          <a:stretch>
            <a:fillRect/>
          </a:stretch>
        </p:blipFill>
        <p:spPr>
          <a:xfrm>
            <a:off x="-5080" y="264160"/>
            <a:ext cx="749935" cy="741680"/>
          </a:xfrm>
          <a:prstGeom prst="rect">
            <a:avLst/>
          </a:prstGeom>
        </p:spPr>
      </p:pic>
      <p:sp>
        <p:nvSpPr>
          <p:cNvPr id="27" name="文本框 26"/>
          <p:cNvSpPr txBox="1"/>
          <p:nvPr userDrawn="1">
            <p:custDataLst>
              <p:tags r:id="rId2"/>
            </p:custDataLst>
          </p:nvPr>
        </p:nvSpPr>
        <p:spPr>
          <a:xfrm>
            <a:off x="9488805" y="6478270"/>
            <a:ext cx="25711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" panose="020B0703020204020201" charset="-122"/>
              </a:rPr>
              <a:t>FUTONG TECHNOLOGY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3"/>
            </p:custDataLst>
          </p:nvPr>
        </p:nvSpPr>
        <p:spPr>
          <a:xfrm>
            <a:off x="158750" y="6477635"/>
            <a:ext cx="34499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富通科技集团</a:t>
            </a: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-5080" y="6373495"/>
            <a:ext cx="1222057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空白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装饰元素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9750" y="539750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1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 descr="/Users/feng/Desktop/富通集团PPT模板/组 3.png组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t="4" b="4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/Users/feng/Desktop/富通集团PPT模板/矢量智能对象.png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 l="79" r="79"/>
          <a:stretch>
            <a:fillRect/>
          </a:stretch>
        </p:blipFill>
        <p:spPr>
          <a:xfrm>
            <a:off x="539750" y="550545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目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 userDrawn="1">
            <p:custDataLst>
              <p:tags r:id="rId1"/>
            </p:custDataLst>
          </p:nvPr>
        </p:nvSpPr>
        <p:spPr>
          <a:xfrm>
            <a:off x="-2724150" y="260985"/>
            <a:ext cx="5334000" cy="340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19" name="任意多边形 18"/>
          <p:cNvSpPr/>
          <p:nvPr userDrawn="1">
            <p:custDataLst>
              <p:tags r:id="rId2"/>
            </p:custDataLst>
          </p:nvPr>
        </p:nvSpPr>
        <p:spPr>
          <a:xfrm>
            <a:off x="8283575" y="276860"/>
            <a:ext cx="5334000" cy="340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2" name="任意多边形 1"/>
          <p:cNvSpPr/>
          <p:nvPr userDrawn="1">
            <p:custDataLst>
              <p:tags r:id="rId3"/>
            </p:custDataLst>
          </p:nvPr>
        </p:nvSpPr>
        <p:spPr>
          <a:xfrm>
            <a:off x="-4386580" y="1038860"/>
            <a:ext cx="8336280" cy="531685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pic>
        <p:nvPicPr>
          <p:cNvPr id="3" name="图片 2" descr="矢量智能对象 拷贝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485" y="4044950"/>
            <a:ext cx="3653790" cy="1898650"/>
          </a:xfrm>
          <a:prstGeom prst="rect">
            <a:avLst/>
          </a:prstGeom>
        </p:spPr>
      </p:pic>
      <p:pic>
        <p:nvPicPr>
          <p:cNvPr id="27" name="图片 26" descr="/Users/feng/Desktop/富通集团PPT模板/矢量智能对象.png矢量智能对象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9"/>
          <a:srcRect l="79" r="79"/>
          <a:stretch>
            <a:fillRect/>
          </a:stretch>
        </p:blipFill>
        <p:spPr>
          <a:xfrm>
            <a:off x="584200" y="539750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章节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 userDrawn="1">
            <p:custDataLst>
              <p:tags r:id="rId1"/>
            </p:custDataLst>
          </p:nvPr>
        </p:nvSpPr>
        <p:spPr>
          <a:xfrm>
            <a:off x="4510405" y="413385"/>
            <a:ext cx="10718165" cy="68364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9" name="任意多边形 8"/>
          <p:cNvSpPr/>
          <p:nvPr userDrawn="1">
            <p:custDataLst>
              <p:tags r:id="rId2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 descr="矢量智能对象 拷贝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12355" y="3839845"/>
            <a:ext cx="7600315" cy="3949700"/>
          </a:xfrm>
          <a:prstGeom prst="rect">
            <a:avLst/>
          </a:prstGeom>
        </p:spPr>
      </p:pic>
      <p:sp>
        <p:nvSpPr>
          <p:cNvPr id="27" name="文本框 26"/>
          <p:cNvSpPr txBox="1"/>
          <p:nvPr userDrawn="1">
            <p:custDataLst>
              <p:tags r:id="rId4"/>
            </p:custDataLst>
          </p:nvPr>
        </p:nvSpPr>
        <p:spPr>
          <a:xfrm>
            <a:off x="539750" y="6031865"/>
            <a:ext cx="107181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FUTONG TECHNOLOGY</a:t>
            </a:r>
            <a:endParaRPr lang="zh-CN" altLang="en-US" sz="1200">
              <a:solidFill>
                <a:srgbClr val="90B2DE"/>
              </a:solidFill>
              <a:latin typeface="Source Han Sans CN Regular" panose="020B0400000000000000" charset="-122"/>
              <a:ea typeface="Source Han Sans CN Regular" panose="020B0400000000000000" charset="-122"/>
              <a:cs typeface="Source Han Sans CN Regular" panose="020B0400000000000000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D2E4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42D5A"/>
            </a:gs>
            <a:gs pos="100000">
              <a:srgbClr val="1D49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26" Type="http://schemas.openxmlformats.org/officeDocument/2006/relationships/tags" Target="../tags/tag80.xml"/><Relationship Id="rId39" Type="http://schemas.openxmlformats.org/officeDocument/2006/relationships/tags" Target="../tags/tag93.xml"/><Relationship Id="rId21" Type="http://schemas.openxmlformats.org/officeDocument/2006/relationships/tags" Target="../tags/tag75.xml"/><Relationship Id="rId34" Type="http://schemas.openxmlformats.org/officeDocument/2006/relationships/tags" Target="../tags/tag88.xml"/><Relationship Id="rId42" Type="http://schemas.openxmlformats.org/officeDocument/2006/relationships/tags" Target="../tags/tag96.xml"/><Relationship Id="rId47" Type="http://schemas.openxmlformats.org/officeDocument/2006/relationships/tags" Target="../tags/tag101.xml"/><Relationship Id="rId50" Type="http://schemas.openxmlformats.org/officeDocument/2006/relationships/tags" Target="../tags/tag104.xml"/><Relationship Id="rId55" Type="http://schemas.openxmlformats.org/officeDocument/2006/relationships/tags" Target="../tags/tag109.xml"/><Relationship Id="rId7" Type="http://schemas.openxmlformats.org/officeDocument/2006/relationships/tags" Target="../tags/tag61.xml"/><Relationship Id="rId2" Type="http://schemas.openxmlformats.org/officeDocument/2006/relationships/tags" Target="../tags/tag56.xml"/><Relationship Id="rId16" Type="http://schemas.openxmlformats.org/officeDocument/2006/relationships/tags" Target="../tags/tag70.xml"/><Relationship Id="rId20" Type="http://schemas.openxmlformats.org/officeDocument/2006/relationships/tags" Target="../tags/tag74.xml"/><Relationship Id="rId29" Type="http://schemas.openxmlformats.org/officeDocument/2006/relationships/tags" Target="../tags/tag83.xml"/><Relationship Id="rId41" Type="http://schemas.openxmlformats.org/officeDocument/2006/relationships/tags" Target="../tags/tag95.xml"/><Relationship Id="rId54" Type="http://schemas.openxmlformats.org/officeDocument/2006/relationships/tags" Target="../tags/tag108.xml"/><Relationship Id="rId62" Type="http://schemas.openxmlformats.org/officeDocument/2006/relationships/image" Target="../media/image4.png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24" Type="http://schemas.openxmlformats.org/officeDocument/2006/relationships/tags" Target="../tags/tag78.xml"/><Relationship Id="rId32" Type="http://schemas.openxmlformats.org/officeDocument/2006/relationships/tags" Target="../tags/tag86.xml"/><Relationship Id="rId37" Type="http://schemas.openxmlformats.org/officeDocument/2006/relationships/tags" Target="../tags/tag91.xml"/><Relationship Id="rId40" Type="http://schemas.openxmlformats.org/officeDocument/2006/relationships/tags" Target="../tags/tag94.xml"/><Relationship Id="rId45" Type="http://schemas.openxmlformats.org/officeDocument/2006/relationships/tags" Target="../tags/tag99.xml"/><Relationship Id="rId53" Type="http://schemas.openxmlformats.org/officeDocument/2006/relationships/tags" Target="../tags/tag107.xml"/><Relationship Id="rId58" Type="http://schemas.openxmlformats.org/officeDocument/2006/relationships/tags" Target="../tags/tag112.xml"/><Relationship Id="rId5" Type="http://schemas.openxmlformats.org/officeDocument/2006/relationships/tags" Target="../tags/tag59.xml"/><Relationship Id="rId15" Type="http://schemas.openxmlformats.org/officeDocument/2006/relationships/tags" Target="../tags/tag69.xml"/><Relationship Id="rId23" Type="http://schemas.openxmlformats.org/officeDocument/2006/relationships/tags" Target="../tags/tag77.xml"/><Relationship Id="rId28" Type="http://schemas.openxmlformats.org/officeDocument/2006/relationships/tags" Target="../tags/tag82.xml"/><Relationship Id="rId36" Type="http://schemas.openxmlformats.org/officeDocument/2006/relationships/tags" Target="../tags/tag90.xml"/><Relationship Id="rId49" Type="http://schemas.openxmlformats.org/officeDocument/2006/relationships/tags" Target="../tags/tag103.xml"/><Relationship Id="rId57" Type="http://schemas.openxmlformats.org/officeDocument/2006/relationships/tags" Target="../tags/tag111.xml"/><Relationship Id="rId61" Type="http://schemas.openxmlformats.org/officeDocument/2006/relationships/slideLayout" Target="../slideLayouts/slideLayout4.xml"/><Relationship Id="rId10" Type="http://schemas.openxmlformats.org/officeDocument/2006/relationships/tags" Target="../tags/tag64.xml"/><Relationship Id="rId19" Type="http://schemas.openxmlformats.org/officeDocument/2006/relationships/tags" Target="../tags/tag73.xml"/><Relationship Id="rId31" Type="http://schemas.openxmlformats.org/officeDocument/2006/relationships/tags" Target="../tags/tag85.xml"/><Relationship Id="rId44" Type="http://schemas.openxmlformats.org/officeDocument/2006/relationships/tags" Target="../tags/tag98.xml"/><Relationship Id="rId52" Type="http://schemas.openxmlformats.org/officeDocument/2006/relationships/tags" Target="../tags/tag106.xml"/><Relationship Id="rId60" Type="http://schemas.openxmlformats.org/officeDocument/2006/relationships/tags" Target="../tags/tag114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tags" Target="../tags/tag76.xml"/><Relationship Id="rId27" Type="http://schemas.openxmlformats.org/officeDocument/2006/relationships/tags" Target="../tags/tag81.xml"/><Relationship Id="rId30" Type="http://schemas.openxmlformats.org/officeDocument/2006/relationships/tags" Target="../tags/tag84.xml"/><Relationship Id="rId35" Type="http://schemas.openxmlformats.org/officeDocument/2006/relationships/tags" Target="../tags/tag89.xml"/><Relationship Id="rId43" Type="http://schemas.openxmlformats.org/officeDocument/2006/relationships/tags" Target="../tags/tag97.xml"/><Relationship Id="rId48" Type="http://schemas.openxmlformats.org/officeDocument/2006/relationships/tags" Target="../tags/tag102.xml"/><Relationship Id="rId56" Type="http://schemas.openxmlformats.org/officeDocument/2006/relationships/tags" Target="../tags/tag110.xml"/><Relationship Id="rId8" Type="http://schemas.openxmlformats.org/officeDocument/2006/relationships/tags" Target="../tags/tag62.xml"/><Relationship Id="rId51" Type="http://schemas.openxmlformats.org/officeDocument/2006/relationships/tags" Target="../tags/tag105.xml"/><Relationship Id="rId3" Type="http://schemas.openxmlformats.org/officeDocument/2006/relationships/tags" Target="../tags/tag57.xml"/><Relationship Id="rId12" Type="http://schemas.openxmlformats.org/officeDocument/2006/relationships/tags" Target="../tags/tag66.xml"/><Relationship Id="rId17" Type="http://schemas.openxmlformats.org/officeDocument/2006/relationships/tags" Target="../tags/tag71.xml"/><Relationship Id="rId25" Type="http://schemas.openxmlformats.org/officeDocument/2006/relationships/tags" Target="../tags/tag79.xml"/><Relationship Id="rId33" Type="http://schemas.openxmlformats.org/officeDocument/2006/relationships/tags" Target="../tags/tag87.xml"/><Relationship Id="rId38" Type="http://schemas.openxmlformats.org/officeDocument/2006/relationships/tags" Target="../tags/tag92.xml"/><Relationship Id="rId46" Type="http://schemas.openxmlformats.org/officeDocument/2006/relationships/tags" Target="../tags/tag100.xml"/><Relationship Id="rId59" Type="http://schemas.openxmlformats.org/officeDocument/2006/relationships/tags" Target="../tags/tag1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39750" y="1769110"/>
            <a:ext cx="61004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0" b="1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富通科技集团</a:t>
            </a:r>
            <a:r>
              <a:rPr lang="en-US" altLang="zh-CN" sz="4200" b="1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PPT</a:t>
            </a:r>
            <a:r>
              <a:rPr lang="zh-CN" altLang="en-US" sz="4200" b="1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模板</a:t>
            </a: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539750" y="2452370"/>
            <a:ext cx="61004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0">
                <a:solidFill>
                  <a:srgbClr val="0D8EFF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演示文档副标题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539750" y="3159125"/>
            <a:ext cx="6100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FUTONG TECHNOLOGY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39750" y="5727700"/>
            <a:ext cx="6100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版本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V 1.0</a:t>
            </a:r>
          </a:p>
          <a:p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主讲人：富小通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 </a:t>
            </a:r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时间：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20240106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C5C233BD-5262-DE8C-89D2-7E1F2A8720C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关键技术攻关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08BD82EE-EBF0-B5CB-8680-F1390FAD341E}"/>
              </a:ext>
            </a:extLst>
          </p:cNvPr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ïṡlîḑe">
            <a:extLst>
              <a:ext uri="{FF2B5EF4-FFF2-40B4-BE49-F238E27FC236}">
                <a16:creationId xmlns:a16="http://schemas.microsoft.com/office/drawing/2014/main" xmlns="" id="{BEE7D633-D64A-5C4A-1028-7DCE59568289}"/>
              </a:ext>
            </a:extLst>
          </p:cNvPr>
          <p:cNvCxnSpPr>
            <a:cxnSpLocks/>
          </p:cNvCxnSpPr>
          <p:nvPr/>
        </p:nvCxnSpPr>
        <p:spPr>
          <a:xfrm>
            <a:off x="1020217" y="1702743"/>
            <a:ext cx="0" cy="3730317"/>
          </a:xfrm>
          <a:prstGeom prst="line">
            <a:avLst/>
          </a:prstGeom>
          <a:ln w="12700" cap="rnd">
            <a:solidFill>
              <a:schemeClr val="tx2">
                <a:alpha val="50000"/>
              </a:schemeClr>
            </a:solidFill>
            <a:round/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01383925-BCB2-C0B3-CEF4-903BA6D788F3}"/>
              </a:ext>
            </a:extLst>
          </p:cNvPr>
          <p:cNvGrpSpPr/>
          <p:nvPr/>
        </p:nvGrpSpPr>
        <p:grpSpPr>
          <a:xfrm>
            <a:off x="834390" y="1661929"/>
            <a:ext cx="10775312" cy="855719"/>
            <a:chOff x="2975153" y="2362969"/>
            <a:chExt cx="10775312" cy="855719"/>
          </a:xfrm>
        </p:grpSpPr>
        <p:sp>
          <p:nvSpPr>
            <p:cNvPr id="6" name="Number1">
              <a:extLst>
                <a:ext uri="{FF2B5EF4-FFF2-40B4-BE49-F238E27FC236}">
                  <a16:creationId xmlns:a16="http://schemas.microsoft.com/office/drawing/2014/main" xmlns="" id="{5E991B8F-3E46-3AA2-D699-E58CBC7F5879}"/>
                </a:ext>
              </a:extLst>
            </p:cNvPr>
            <p:cNvSpPr/>
            <p:nvPr/>
          </p:nvSpPr>
          <p:spPr>
            <a:xfrm>
              <a:off x="2975153" y="2362969"/>
              <a:ext cx="365379" cy="365379"/>
            </a:xfrm>
            <a:prstGeom prst="ellipse">
              <a:avLst/>
            </a:prstGeom>
            <a:solidFill>
              <a:schemeClr val="accent1"/>
            </a:solidFill>
            <a:ln w="15875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r>
                <a:rPr lang="en-US" altLang="zh-CN" sz="11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Bullet1">
              <a:extLst>
                <a:ext uri="{FF2B5EF4-FFF2-40B4-BE49-F238E27FC236}">
                  <a16:creationId xmlns:a16="http://schemas.microsoft.com/office/drawing/2014/main" xmlns="" id="{833071D6-D47E-63A1-54F1-C238B077E616}"/>
                </a:ext>
              </a:extLst>
            </p:cNvPr>
            <p:cNvSpPr txBox="1"/>
            <p:nvPr/>
          </p:nvSpPr>
          <p:spPr>
            <a:xfrm>
              <a:off x="3535425" y="2366979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关键技术点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8" name="Text1">
              <a:extLst>
                <a:ext uri="{FF2B5EF4-FFF2-40B4-BE49-F238E27FC236}">
                  <a16:creationId xmlns:a16="http://schemas.microsoft.com/office/drawing/2014/main" xmlns="" id="{117C8391-3D5C-B657-584C-38A6DE7A3950}"/>
                </a:ext>
              </a:extLst>
            </p:cNvPr>
            <p:cNvSpPr txBox="1"/>
            <p:nvPr/>
          </p:nvSpPr>
          <p:spPr>
            <a:xfrm>
              <a:off x="3535425" y="2732362"/>
              <a:ext cx="10215040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关键技术点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的描述，难度说明，资源需求说明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A28BFFC5-92D0-1358-D763-20223343DB4D}"/>
              </a:ext>
            </a:extLst>
          </p:cNvPr>
          <p:cNvGrpSpPr/>
          <p:nvPr/>
        </p:nvGrpSpPr>
        <p:grpSpPr>
          <a:xfrm>
            <a:off x="834390" y="2582998"/>
            <a:ext cx="10775311" cy="851710"/>
            <a:chOff x="2975153" y="3284038"/>
            <a:chExt cx="10775311" cy="851710"/>
          </a:xfrm>
        </p:grpSpPr>
        <p:sp>
          <p:nvSpPr>
            <p:cNvPr id="10" name="Number2">
              <a:extLst>
                <a:ext uri="{FF2B5EF4-FFF2-40B4-BE49-F238E27FC236}">
                  <a16:creationId xmlns:a16="http://schemas.microsoft.com/office/drawing/2014/main" xmlns="" id="{A4ABAC03-1BCB-61FD-6CAD-344FE409AC36}"/>
                </a:ext>
              </a:extLst>
            </p:cNvPr>
            <p:cNvSpPr/>
            <p:nvPr/>
          </p:nvSpPr>
          <p:spPr>
            <a:xfrm>
              <a:off x="2975153" y="3284038"/>
              <a:ext cx="365379" cy="3653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r>
                <a:rPr lang="en-US" altLang="zh-CN" sz="11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Bullet2">
              <a:extLst>
                <a:ext uri="{FF2B5EF4-FFF2-40B4-BE49-F238E27FC236}">
                  <a16:creationId xmlns:a16="http://schemas.microsoft.com/office/drawing/2014/main" xmlns="" id="{97AA92DA-32CC-9B63-C456-4B372FA8DD15}"/>
                </a:ext>
              </a:extLst>
            </p:cNvPr>
            <p:cNvSpPr txBox="1"/>
            <p:nvPr/>
          </p:nvSpPr>
          <p:spPr>
            <a:xfrm>
              <a:off x="3535425" y="3284039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关键技术点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12" name="Text2">
              <a:extLst>
                <a:ext uri="{FF2B5EF4-FFF2-40B4-BE49-F238E27FC236}">
                  <a16:creationId xmlns:a16="http://schemas.microsoft.com/office/drawing/2014/main" xmlns="" id="{C3359AAA-6899-6C79-EF28-A634542A4497}"/>
                </a:ext>
              </a:extLst>
            </p:cNvPr>
            <p:cNvSpPr txBox="1"/>
            <p:nvPr/>
          </p:nvSpPr>
          <p:spPr>
            <a:xfrm>
              <a:off x="3535425" y="3649422"/>
              <a:ext cx="10215039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关键技术点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的描述，难度说明，资源需求说明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9604F783-7EE0-7FD9-220F-0343611122D7}"/>
              </a:ext>
            </a:extLst>
          </p:cNvPr>
          <p:cNvGrpSpPr/>
          <p:nvPr/>
        </p:nvGrpSpPr>
        <p:grpSpPr>
          <a:xfrm>
            <a:off x="834390" y="3500110"/>
            <a:ext cx="10775308" cy="851709"/>
            <a:chOff x="2975153" y="4201150"/>
            <a:chExt cx="10775308" cy="851709"/>
          </a:xfrm>
        </p:grpSpPr>
        <p:sp>
          <p:nvSpPr>
            <p:cNvPr id="14" name="Number3">
              <a:extLst>
                <a:ext uri="{FF2B5EF4-FFF2-40B4-BE49-F238E27FC236}">
                  <a16:creationId xmlns:a16="http://schemas.microsoft.com/office/drawing/2014/main" xmlns="" id="{B31C9D76-7A19-3D4E-9F31-8FDE8754D007}"/>
                </a:ext>
              </a:extLst>
            </p:cNvPr>
            <p:cNvSpPr/>
            <p:nvPr/>
          </p:nvSpPr>
          <p:spPr>
            <a:xfrm>
              <a:off x="2975153" y="4205107"/>
              <a:ext cx="365379" cy="365379"/>
            </a:xfrm>
            <a:prstGeom prst="ellipse">
              <a:avLst/>
            </a:prstGeom>
            <a:solidFill>
              <a:schemeClr val="accent1"/>
            </a:solidFill>
            <a:ln w="15875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r>
                <a:rPr lang="en-US" altLang="zh-CN" sz="11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Bullet3">
              <a:extLst>
                <a:ext uri="{FF2B5EF4-FFF2-40B4-BE49-F238E27FC236}">
                  <a16:creationId xmlns:a16="http://schemas.microsoft.com/office/drawing/2014/main" xmlns="" id="{1258BB61-9DFB-1B2E-0BD7-8312BD52FBB3}"/>
                </a:ext>
              </a:extLst>
            </p:cNvPr>
            <p:cNvSpPr txBox="1"/>
            <p:nvPr/>
          </p:nvSpPr>
          <p:spPr>
            <a:xfrm>
              <a:off x="3535425" y="4201150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关键技术点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16" name="Text3">
              <a:extLst>
                <a:ext uri="{FF2B5EF4-FFF2-40B4-BE49-F238E27FC236}">
                  <a16:creationId xmlns:a16="http://schemas.microsoft.com/office/drawing/2014/main" xmlns="" id="{A92E76CA-4CAC-B0DD-766E-7B3752E1FFEE}"/>
                </a:ext>
              </a:extLst>
            </p:cNvPr>
            <p:cNvSpPr txBox="1"/>
            <p:nvPr/>
          </p:nvSpPr>
          <p:spPr>
            <a:xfrm>
              <a:off x="3535425" y="4566533"/>
              <a:ext cx="10215036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关键技术点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的描述，难度说明，资源需求说明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C9300A4-5391-3FE8-B522-B5ADF26B0E50}"/>
              </a:ext>
            </a:extLst>
          </p:cNvPr>
          <p:cNvGrpSpPr/>
          <p:nvPr/>
        </p:nvGrpSpPr>
        <p:grpSpPr>
          <a:xfrm>
            <a:off x="834390" y="4417170"/>
            <a:ext cx="10775306" cy="851709"/>
            <a:chOff x="2975153" y="5118210"/>
            <a:chExt cx="10775306" cy="851709"/>
          </a:xfrm>
        </p:grpSpPr>
        <p:sp>
          <p:nvSpPr>
            <p:cNvPr id="18" name="Number4">
              <a:extLst>
                <a:ext uri="{FF2B5EF4-FFF2-40B4-BE49-F238E27FC236}">
                  <a16:creationId xmlns:a16="http://schemas.microsoft.com/office/drawing/2014/main" xmlns="" id="{C17DD24D-18BF-28A2-19D3-0B16CFC20CE1}"/>
                </a:ext>
              </a:extLst>
            </p:cNvPr>
            <p:cNvSpPr/>
            <p:nvPr/>
          </p:nvSpPr>
          <p:spPr>
            <a:xfrm>
              <a:off x="2975153" y="5118210"/>
              <a:ext cx="365379" cy="3653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 w="15875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r>
                <a:rPr lang="en-US" altLang="zh-CN" sz="11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Bullet4">
              <a:extLst>
                <a:ext uri="{FF2B5EF4-FFF2-40B4-BE49-F238E27FC236}">
                  <a16:creationId xmlns:a16="http://schemas.microsoft.com/office/drawing/2014/main" xmlns="" id="{DC661134-58B5-6CF4-CC37-F6C16C335E6E}"/>
                </a:ext>
              </a:extLst>
            </p:cNvPr>
            <p:cNvSpPr txBox="1"/>
            <p:nvPr/>
          </p:nvSpPr>
          <p:spPr>
            <a:xfrm>
              <a:off x="3535425" y="5118210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关键技术点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20" name="Text4">
              <a:extLst>
                <a:ext uri="{FF2B5EF4-FFF2-40B4-BE49-F238E27FC236}">
                  <a16:creationId xmlns:a16="http://schemas.microsoft.com/office/drawing/2014/main" xmlns="" id="{6F6AF11E-157F-2287-C699-9D8EB7CFAD26}"/>
                </a:ext>
              </a:extLst>
            </p:cNvPr>
            <p:cNvSpPr txBox="1"/>
            <p:nvPr/>
          </p:nvSpPr>
          <p:spPr>
            <a:xfrm>
              <a:off x="3535425" y="5483593"/>
              <a:ext cx="10215034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关键技术点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的描述，难度说明，资源需求说明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302A923-8A6A-5697-4CB7-43FC05D03B4D}"/>
              </a:ext>
            </a:extLst>
          </p:cNvPr>
          <p:cNvSpPr txBox="1"/>
          <p:nvPr/>
        </p:nvSpPr>
        <p:spPr>
          <a:xfrm>
            <a:off x="834390" y="1016634"/>
            <a:ext cx="1077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关键技术攻关的概要说明（尽量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行内说清楚）</a:t>
            </a:r>
          </a:p>
        </p:txBody>
      </p:sp>
    </p:spTree>
    <p:extLst>
      <p:ext uri="{BB962C8B-B14F-4D97-AF65-F5344CB8AC3E}">
        <p14:creationId xmlns:p14="http://schemas.microsoft.com/office/powerpoint/2010/main" val="288386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6449FF0-2E5E-650D-238D-7DFEE855E24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预期收益与价值评估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366F50EC-56B2-30AE-6C00-24B3AB3ED297}"/>
              </a:ext>
            </a:extLst>
          </p:cNvPr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CE493DC3-A0FF-07EA-B34A-EDC2167A5276}"/>
              </a:ext>
            </a:extLst>
          </p:cNvPr>
          <p:cNvGrpSpPr/>
          <p:nvPr/>
        </p:nvGrpSpPr>
        <p:grpSpPr>
          <a:xfrm>
            <a:off x="660400" y="1681164"/>
            <a:ext cx="3306259" cy="4452936"/>
            <a:chOff x="660400" y="1681164"/>
            <a:chExt cx="3306259" cy="4452936"/>
          </a:xfrm>
        </p:grpSpPr>
        <p:sp>
          <p:nvSpPr>
            <p:cNvPr id="5" name="ComponentBackground1">
              <a:extLst>
                <a:ext uri="{FF2B5EF4-FFF2-40B4-BE49-F238E27FC236}">
                  <a16:creationId xmlns:a16="http://schemas.microsoft.com/office/drawing/2014/main" xmlns="" id="{32AB958C-D986-DBF5-4D2B-2AF0E93D44D6}"/>
                </a:ext>
              </a:extLst>
            </p:cNvPr>
            <p:cNvSpPr/>
            <p:nvPr/>
          </p:nvSpPr>
          <p:spPr>
            <a:xfrm>
              <a:off x="660400" y="1878559"/>
              <a:ext cx="3306259" cy="4255541"/>
            </a:xfrm>
            <a:prstGeom prst="roundRect">
              <a:avLst>
                <a:gd name="adj" fmla="val 3195"/>
              </a:avLst>
            </a:prstGeom>
            <a:noFill/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Bullet1">
              <a:extLst>
                <a:ext uri="{FF2B5EF4-FFF2-40B4-BE49-F238E27FC236}">
                  <a16:creationId xmlns:a16="http://schemas.microsoft.com/office/drawing/2014/main" xmlns="" id="{86313402-EC1A-0C66-CB0A-7BFFAC30FA74}"/>
                </a:ext>
              </a:extLst>
            </p:cNvPr>
            <p:cNvSpPr>
              <a:spLocks/>
            </p:cNvSpPr>
            <p:nvPr/>
          </p:nvSpPr>
          <p:spPr>
            <a:xfrm>
              <a:off x="769611" y="1951521"/>
              <a:ext cx="3097706" cy="571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经济效益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Text1">
              <a:extLst>
                <a:ext uri="{FF2B5EF4-FFF2-40B4-BE49-F238E27FC236}">
                  <a16:creationId xmlns:a16="http://schemas.microsoft.com/office/drawing/2014/main" xmlns="" id="{7BE75323-3D2B-D419-FE49-E88896E133AF}"/>
                </a:ext>
              </a:extLst>
            </p:cNvPr>
            <p:cNvSpPr/>
            <p:nvPr/>
          </p:nvSpPr>
          <p:spPr>
            <a:xfrm>
              <a:off x="769611" y="2522950"/>
              <a:ext cx="3097706" cy="3484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预测项目在降低成本、增加收入、提高效率等方面带来的经济效益</a:t>
              </a:r>
              <a:endParaRPr kumimoji="1"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Number1">
              <a:extLst>
                <a:ext uri="{FF2B5EF4-FFF2-40B4-BE49-F238E27FC236}">
                  <a16:creationId xmlns:a16="http://schemas.microsoft.com/office/drawing/2014/main" xmlns="" id="{452C1335-4B78-3309-1F54-28816E70274A}"/>
                </a:ext>
              </a:extLst>
            </p:cNvPr>
            <p:cNvSpPr/>
            <p:nvPr/>
          </p:nvSpPr>
          <p:spPr>
            <a:xfrm>
              <a:off x="660400" y="1681164"/>
              <a:ext cx="412396" cy="408532"/>
            </a:xfrm>
            <a:custGeom>
              <a:avLst/>
              <a:gdLst>
                <a:gd name="connsiteX0" fmla="*/ 0 w 636309"/>
                <a:gd name="connsiteY0" fmla="*/ 318154 h 636309"/>
                <a:gd name="connsiteX1" fmla="*/ 62124 w 636309"/>
                <a:gd name="connsiteY1" fmla="*/ 168175 h 636309"/>
                <a:gd name="connsiteX2" fmla="*/ 125467 w 636309"/>
                <a:gd name="connsiteY2" fmla="*/ 125467 h 636309"/>
                <a:gd name="connsiteX3" fmla="*/ 168175 w 636309"/>
                <a:gd name="connsiteY3" fmla="*/ 62124 h 636309"/>
                <a:gd name="connsiteX4" fmla="*/ 318154 w 636309"/>
                <a:gd name="connsiteY4" fmla="*/ 0 h 636309"/>
                <a:gd name="connsiteX5" fmla="*/ 468133 w 636309"/>
                <a:gd name="connsiteY5" fmla="*/ 62124 h 636309"/>
                <a:gd name="connsiteX6" fmla="*/ 510840 w 636309"/>
                <a:gd name="connsiteY6" fmla="*/ 125466 h 636309"/>
                <a:gd name="connsiteX7" fmla="*/ 574185 w 636309"/>
                <a:gd name="connsiteY7" fmla="*/ 168175 h 636309"/>
                <a:gd name="connsiteX8" fmla="*/ 636309 w 636309"/>
                <a:gd name="connsiteY8" fmla="*/ 318154 h 636309"/>
                <a:gd name="connsiteX9" fmla="*/ 574185 w 636309"/>
                <a:gd name="connsiteY9" fmla="*/ 468133 h 636309"/>
                <a:gd name="connsiteX10" fmla="*/ 510841 w 636309"/>
                <a:gd name="connsiteY10" fmla="*/ 510841 h 636309"/>
                <a:gd name="connsiteX11" fmla="*/ 468133 w 636309"/>
                <a:gd name="connsiteY11" fmla="*/ 574185 h 636309"/>
                <a:gd name="connsiteX12" fmla="*/ 318154 w 636309"/>
                <a:gd name="connsiteY12" fmla="*/ 636309 h 636309"/>
                <a:gd name="connsiteX13" fmla="*/ 168175 w 636309"/>
                <a:gd name="connsiteY13" fmla="*/ 574185 h 636309"/>
                <a:gd name="connsiteX14" fmla="*/ 125466 w 636309"/>
                <a:gd name="connsiteY14" fmla="*/ 510840 h 636309"/>
                <a:gd name="connsiteX15" fmla="*/ 62124 w 636309"/>
                <a:gd name="connsiteY15" fmla="*/ 468133 h 636309"/>
                <a:gd name="connsiteX16" fmla="*/ 0 w 636309"/>
                <a:gd name="connsiteY16" fmla="*/ 318154 h 6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6309" h="636309">
                  <a:moveTo>
                    <a:pt x="0" y="318154"/>
                  </a:moveTo>
                  <a:cubicBezTo>
                    <a:pt x="0" y="259584"/>
                    <a:pt x="23740" y="206558"/>
                    <a:pt x="62124" y="168175"/>
                  </a:cubicBezTo>
                  <a:lnTo>
                    <a:pt x="125467" y="125467"/>
                  </a:lnTo>
                  <a:lnTo>
                    <a:pt x="168175" y="62124"/>
                  </a:lnTo>
                  <a:cubicBezTo>
                    <a:pt x="206558" y="23740"/>
                    <a:pt x="259584" y="0"/>
                    <a:pt x="318154" y="0"/>
                  </a:cubicBezTo>
                  <a:cubicBezTo>
                    <a:pt x="376725" y="0"/>
                    <a:pt x="429750" y="23741"/>
                    <a:pt x="468133" y="62124"/>
                  </a:cubicBezTo>
                  <a:lnTo>
                    <a:pt x="510840" y="125466"/>
                  </a:lnTo>
                  <a:lnTo>
                    <a:pt x="574185" y="168175"/>
                  </a:lnTo>
                  <a:cubicBezTo>
                    <a:pt x="612569" y="206558"/>
                    <a:pt x="636309" y="259584"/>
                    <a:pt x="636309" y="318154"/>
                  </a:cubicBezTo>
                  <a:cubicBezTo>
                    <a:pt x="636309" y="376725"/>
                    <a:pt x="612569" y="429750"/>
                    <a:pt x="574185" y="468133"/>
                  </a:cubicBezTo>
                  <a:lnTo>
                    <a:pt x="510841" y="510841"/>
                  </a:lnTo>
                  <a:lnTo>
                    <a:pt x="468133" y="574185"/>
                  </a:lnTo>
                  <a:cubicBezTo>
                    <a:pt x="429750" y="612569"/>
                    <a:pt x="376725" y="636309"/>
                    <a:pt x="318154" y="636309"/>
                  </a:cubicBezTo>
                  <a:cubicBezTo>
                    <a:pt x="259584" y="636309"/>
                    <a:pt x="206558" y="612569"/>
                    <a:pt x="168175" y="574185"/>
                  </a:cubicBezTo>
                  <a:lnTo>
                    <a:pt x="125466" y="510840"/>
                  </a:lnTo>
                  <a:lnTo>
                    <a:pt x="62124" y="468133"/>
                  </a:lnTo>
                  <a:cubicBezTo>
                    <a:pt x="23740" y="429750"/>
                    <a:pt x="0" y="376725"/>
                    <a:pt x="0" y="3181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0423BC0E-092B-D99B-ED8D-F653CA6CC42F}"/>
              </a:ext>
            </a:extLst>
          </p:cNvPr>
          <p:cNvGrpSpPr/>
          <p:nvPr/>
        </p:nvGrpSpPr>
        <p:grpSpPr>
          <a:xfrm>
            <a:off x="4436520" y="1681164"/>
            <a:ext cx="3306259" cy="4452936"/>
            <a:chOff x="4436520" y="1681164"/>
            <a:chExt cx="3306259" cy="4452936"/>
          </a:xfrm>
        </p:grpSpPr>
        <p:sp>
          <p:nvSpPr>
            <p:cNvPr id="10" name="ComponentBackground2">
              <a:extLst>
                <a:ext uri="{FF2B5EF4-FFF2-40B4-BE49-F238E27FC236}">
                  <a16:creationId xmlns:a16="http://schemas.microsoft.com/office/drawing/2014/main" xmlns="" id="{04BE8961-8B42-E2F8-87EC-C02DDFBA9E15}"/>
                </a:ext>
              </a:extLst>
            </p:cNvPr>
            <p:cNvSpPr/>
            <p:nvPr/>
          </p:nvSpPr>
          <p:spPr>
            <a:xfrm>
              <a:off x="4436520" y="1878559"/>
              <a:ext cx="3306259" cy="4255541"/>
            </a:xfrm>
            <a:prstGeom prst="roundRect">
              <a:avLst>
                <a:gd name="adj" fmla="val 3195"/>
              </a:avLst>
            </a:prstGeom>
            <a:noFill/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Bullet2">
              <a:extLst>
                <a:ext uri="{FF2B5EF4-FFF2-40B4-BE49-F238E27FC236}">
                  <a16:creationId xmlns:a16="http://schemas.microsoft.com/office/drawing/2014/main" xmlns="" id="{8B7E6C98-EEF0-3115-1E6D-11C7268FF48B}"/>
                </a:ext>
              </a:extLst>
            </p:cNvPr>
            <p:cNvSpPr>
              <a:spLocks/>
            </p:cNvSpPr>
            <p:nvPr/>
          </p:nvSpPr>
          <p:spPr>
            <a:xfrm>
              <a:off x="4545731" y="1951521"/>
              <a:ext cx="3097706" cy="571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战略价值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Text2">
              <a:extLst>
                <a:ext uri="{FF2B5EF4-FFF2-40B4-BE49-F238E27FC236}">
                  <a16:creationId xmlns:a16="http://schemas.microsoft.com/office/drawing/2014/main" xmlns="" id="{017C2D4B-49E0-DD10-C1A1-D056F81D5392}"/>
                </a:ext>
              </a:extLst>
            </p:cNvPr>
            <p:cNvSpPr/>
            <p:nvPr/>
          </p:nvSpPr>
          <p:spPr>
            <a:xfrm>
              <a:off x="4545731" y="2522950"/>
              <a:ext cx="3097706" cy="3484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分析项目对企业抢占技术制高点、布局未来业务、增强核心竞争力的战略意义</a:t>
              </a:r>
              <a:endParaRPr kumimoji="1"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Number2">
              <a:extLst>
                <a:ext uri="{FF2B5EF4-FFF2-40B4-BE49-F238E27FC236}">
                  <a16:creationId xmlns:a16="http://schemas.microsoft.com/office/drawing/2014/main" xmlns="" id="{5D4C1C97-F9CC-58E8-5DF0-DF415C6BA9CB}"/>
                </a:ext>
              </a:extLst>
            </p:cNvPr>
            <p:cNvSpPr/>
            <p:nvPr/>
          </p:nvSpPr>
          <p:spPr>
            <a:xfrm>
              <a:off x="4439122" y="1681164"/>
              <a:ext cx="412396" cy="408532"/>
            </a:xfrm>
            <a:custGeom>
              <a:avLst/>
              <a:gdLst>
                <a:gd name="connsiteX0" fmla="*/ 0 w 636309"/>
                <a:gd name="connsiteY0" fmla="*/ 318154 h 636309"/>
                <a:gd name="connsiteX1" fmla="*/ 62124 w 636309"/>
                <a:gd name="connsiteY1" fmla="*/ 168175 h 636309"/>
                <a:gd name="connsiteX2" fmla="*/ 125467 w 636309"/>
                <a:gd name="connsiteY2" fmla="*/ 125467 h 636309"/>
                <a:gd name="connsiteX3" fmla="*/ 168175 w 636309"/>
                <a:gd name="connsiteY3" fmla="*/ 62124 h 636309"/>
                <a:gd name="connsiteX4" fmla="*/ 318154 w 636309"/>
                <a:gd name="connsiteY4" fmla="*/ 0 h 636309"/>
                <a:gd name="connsiteX5" fmla="*/ 468133 w 636309"/>
                <a:gd name="connsiteY5" fmla="*/ 62124 h 636309"/>
                <a:gd name="connsiteX6" fmla="*/ 510840 w 636309"/>
                <a:gd name="connsiteY6" fmla="*/ 125466 h 636309"/>
                <a:gd name="connsiteX7" fmla="*/ 574185 w 636309"/>
                <a:gd name="connsiteY7" fmla="*/ 168175 h 636309"/>
                <a:gd name="connsiteX8" fmla="*/ 636309 w 636309"/>
                <a:gd name="connsiteY8" fmla="*/ 318154 h 636309"/>
                <a:gd name="connsiteX9" fmla="*/ 574185 w 636309"/>
                <a:gd name="connsiteY9" fmla="*/ 468133 h 636309"/>
                <a:gd name="connsiteX10" fmla="*/ 510841 w 636309"/>
                <a:gd name="connsiteY10" fmla="*/ 510841 h 636309"/>
                <a:gd name="connsiteX11" fmla="*/ 468133 w 636309"/>
                <a:gd name="connsiteY11" fmla="*/ 574185 h 636309"/>
                <a:gd name="connsiteX12" fmla="*/ 318154 w 636309"/>
                <a:gd name="connsiteY12" fmla="*/ 636309 h 636309"/>
                <a:gd name="connsiteX13" fmla="*/ 168175 w 636309"/>
                <a:gd name="connsiteY13" fmla="*/ 574185 h 636309"/>
                <a:gd name="connsiteX14" fmla="*/ 125466 w 636309"/>
                <a:gd name="connsiteY14" fmla="*/ 510840 h 636309"/>
                <a:gd name="connsiteX15" fmla="*/ 62124 w 636309"/>
                <a:gd name="connsiteY15" fmla="*/ 468133 h 636309"/>
                <a:gd name="connsiteX16" fmla="*/ 0 w 636309"/>
                <a:gd name="connsiteY16" fmla="*/ 318154 h 6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6309" h="636309">
                  <a:moveTo>
                    <a:pt x="0" y="318154"/>
                  </a:moveTo>
                  <a:cubicBezTo>
                    <a:pt x="0" y="259584"/>
                    <a:pt x="23740" y="206558"/>
                    <a:pt x="62124" y="168175"/>
                  </a:cubicBezTo>
                  <a:lnTo>
                    <a:pt x="125467" y="125467"/>
                  </a:lnTo>
                  <a:lnTo>
                    <a:pt x="168175" y="62124"/>
                  </a:lnTo>
                  <a:cubicBezTo>
                    <a:pt x="206558" y="23740"/>
                    <a:pt x="259584" y="0"/>
                    <a:pt x="318154" y="0"/>
                  </a:cubicBezTo>
                  <a:cubicBezTo>
                    <a:pt x="376725" y="0"/>
                    <a:pt x="429750" y="23741"/>
                    <a:pt x="468133" y="62124"/>
                  </a:cubicBezTo>
                  <a:lnTo>
                    <a:pt x="510840" y="125466"/>
                  </a:lnTo>
                  <a:lnTo>
                    <a:pt x="574185" y="168175"/>
                  </a:lnTo>
                  <a:cubicBezTo>
                    <a:pt x="612569" y="206558"/>
                    <a:pt x="636309" y="259584"/>
                    <a:pt x="636309" y="318154"/>
                  </a:cubicBezTo>
                  <a:cubicBezTo>
                    <a:pt x="636309" y="376725"/>
                    <a:pt x="612569" y="429750"/>
                    <a:pt x="574185" y="468133"/>
                  </a:cubicBezTo>
                  <a:lnTo>
                    <a:pt x="510841" y="510841"/>
                  </a:lnTo>
                  <a:lnTo>
                    <a:pt x="468133" y="574185"/>
                  </a:lnTo>
                  <a:cubicBezTo>
                    <a:pt x="429750" y="612569"/>
                    <a:pt x="376725" y="636309"/>
                    <a:pt x="318154" y="636309"/>
                  </a:cubicBezTo>
                  <a:cubicBezTo>
                    <a:pt x="259584" y="636309"/>
                    <a:pt x="206558" y="612569"/>
                    <a:pt x="168175" y="574185"/>
                  </a:cubicBezTo>
                  <a:lnTo>
                    <a:pt x="125466" y="510840"/>
                  </a:lnTo>
                  <a:lnTo>
                    <a:pt x="62124" y="468133"/>
                  </a:lnTo>
                  <a:cubicBezTo>
                    <a:pt x="23740" y="429750"/>
                    <a:pt x="0" y="376725"/>
                    <a:pt x="0" y="3181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8F991FC-7D9E-6920-528C-05ACA09379AC}"/>
              </a:ext>
            </a:extLst>
          </p:cNvPr>
          <p:cNvGrpSpPr/>
          <p:nvPr/>
        </p:nvGrpSpPr>
        <p:grpSpPr>
          <a:xfrm>
            <a:off x="8212641" y="1681164"/>
            <a:ext cx="3306259" cy="4452936"/>
            <a:chOff x="8212641" y="1681164"/>
            <a:chExt cx="3306259" cy="4452936"/>
          </a:xfrm>
        </p:grpSpPr>
        <p:sp>
          <p:nvSpPr>
            <p:cNvPr id="15" name="ComponentBackground3">
              <a:extLst>
                <a:ext uri="{FF2B5EF4-FFF2-40B4-BE49-F238E27FC236}">
                  <a16:creationId xmlns:a16="http://schemas.microsoft.com/office/drawing/2014/main" xmlns="" id="{8F2C736C-4F54-44A4-50D4-57E37719B1E3}"/>
                </a:ext>
              </a:extLst>
            </p:cNvPr>
            <p:cNvSpPr/>
            <p:nvPr/>
          </p:nvSpPr>
          <p:spPr>
            <a:xfrm>
              <a:off x="8212641" y="1878559"/>
              <a:ext cx="3306259" cy="4255541"/>
            </a:xfrm>
            <a:prstGeom prst="roundRect">
              <a:avLst>
                <a:gd name="adj" fmla="val 3195"/>
              </a:avLst>
            </a:prstGeom>
            <a:noFill/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Bullet3">
              <a:extLst>
                <a:ext uri="{FF2B5EF4-FFF2-40B4-BE49-F238E27FC236}">
                  <a16:creationId xmlns:a16="http://schemas.microsoft.com/office/drawing/2014/main" xmlns="" id="{BE6AC243-7EBE-5054-4371-7B85598A5076}"/>
                </a:ext>
              </a:extLst>
            </p:cNvPr>
            <p:cNvSpPr>
              <a:spLocks/>
            </p:cNvSpPr>
            <p:nvPr/>
          </p:nvSpPr>
          <p:spPr>
            <a:xfrm>
              <a:off x="8321852" y="1951521"/>
              <a:ext cx="3097706" cy="571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社会效益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Text3">
              <a:extLst>
                <a:ext uri="{FF2B5EF4-FFF2-40B4-BE49-F238E27FC236}">
                  <a16:creationId xmlns:a16="http://schemas.microsoft.com/office/drawing/2014/main" xmlns="" id="{2AB6F812-9C47-6637-BC83-9FF1BCCA07F3}"/>
                </a:ext>
              </a:extLst>
            </p:cNvPr>
            <p:cNvSpPr/>
            <p:nvPr/>
          </p:nvSpPr>
          <p:spPr>
            <a:xfrm>
              <a:off x="8321852" y="2522950"/>
              <a:ext cx="3097706" cy="3484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阐述项目对提升企业品牌形象、客户满意度、员工体验等方面的积极影响</a:t>
              </a:r>
            </a:p>
          </p:txBody>
        </p:sp>
        <p:sp>
          <p:nvSpPr>
            <p:cNvPr id="18" name="Number3">
              <a:extLst>
                <a:ext uri="{FF2B5EF4-FFF2-40B4-BE49-F238E27FC236}">
                  <a16:creationId xmlns:a16="http://schemas.microsoft.com/office/drawing/2014/main" xmlns="" id="{3296A4ED-FA05-D3FA-67E7-BC140853C240}"/>
                </a:ext>
              </a:extLst>
            </p:cNvPr>
            <p:cNvSpPr/>
            <p:nvPr/>
          </p:nvSpPr>
          <p:spPr>
            <a:xfrm>
              <a:off x="8217845" y="1681164"/>
              <a:ext cx="412396" cy="408532"/>
            </a:xfrm>
            <a:custGeom>
              <a:avLst/>
              <a:gdLst>
                <a:gd name="connsiteX0" fmla="*/ 0 w 636309"/>
                <a:gd name="connsiteY0" fmla="*/ 318154 h 636309"/>
                <a:gd name="connsiteX1" fmla="*/ 62124 w 636309"/>
                <a:gd name="connsiteY1" fmla="*/ 168175 h 636309"/>
                <a:gd name="connsiteX2" fmla="*/ 125467 w 636309"/>
                <a:gd name="connsiteY2" fmla="*/ 125467 h 636309"/>
                <a:gd name="connsiteX3" fmla="*/ 168175 w 636309"/>
                <a:gd name="connsiteY3" fmla="*/ 62124 h 636309"/>
                <a:gd name="connsiteX4" fmla="*/ 318154 w 636309"/>
                <a:gd name="connsiteY4" fmla="*/ 0 h 636309"/>
                <a:gd name="connsiteX5" fmla="*/ 468133 w 636309"/>
                <a:gd name="connsiteY5" fmla="*/ 62124 h 636309"/>
                <a:gd name="connsiteX6" fmla="*/ 510840 w 636309"/>
                <a:gd name="connsiteY6" fmla="*/ 125466 h 636309"/>
                <a:gd name="connsiteX7" fmla="*/ 574185 w 636309"/>
                <a:gd name="connsiteY7" fmla="*/ 168175 h 636309"/>
                <a:gd name="connsiteX8" fmla="*/ 636309 w 636309"/>
                <a:gd name="connsiteY8" fmla="*/ 318154 h 636309"/>
                <a:gd name="connsiteX9" fmla="*/ 574185 w 636309"/>
                <a:gd name="connsiteY9" fmla="*/ 468133 h 636309"/>
                <a:gd name="connsiteX10" fmla="*/ 510841 w 636309"/>
                <a:gd name="connsiteY10" fmla="*/ 510841 h 636309"/>
                <a:gd name="connsiteX11" fmla="*/ 468133 w 636309"/>
                <a:gd name="connsiteY11" fmla="*/ 574185 h 636309"/>
                <a:gd name="connsiteX12" fmla="*/ 318154 w 636309"/>
                <a:gd name="connsiteY12" fmla="*/ 636309 h 636309"/>
                <a:gd name="connsiteX13" fmla="*/ 168175 w 636309"/>
                <a:gd name="connsiteY13" fmla="*/ 574185 h 636309"/>
                <a:gd name="connsiteX14" fmla="*/ 125466 w 636309"/>
                <a:gd name="connsiteY14" fmla="*/ 510840 h 636309"/>
                <a:gd name="connsiteX15" fmla="*/ 62124 w 636309"/>
                <a:gd name="connsiteY15" fmla="*/ 468133 h 636309"/>
                <a:gd name="connsiteX16" fmla="*/ 0 w 636309"/>
                <a:gd name="connsiteY16" fmla="*/ 318154 h 6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6309" h="636309">
                  <a:moveTo>
                    <a:pt x="0" y="318154"/>
                  </a:moveTo>
                  <a:cubicBezTo>
                    <a:pt x="0" y="259584"/>
                    <a:pt x="23740" y="206558"/>
                    <a:pt x="62124" y="168175"/>
                  </a:cubicBezTo>
                  <a:lnTo>
                    <a:pt x="125467" y="125467"/>
                  </a:lnTo>
                  <a:lnTo>
                    <a:pt x="168175" y="62124"/>
                  </a:lnTo>
                  <a:cubicBezTo>
                    <a:pt x="206558" y="23740"/>
                    <a:pt x="259584" y="0"/>
                    <a:pt x="318154" y="0"/>
                  </a:cubicBezTo>
                  <a:cubicBezTo>
                    <a:pt x="376725" y="0"/>
                    <a:pt x="429750" y="23741"/>
                    <a:pt x="468133" y="62124"/>
                  </a:cubicBezTo>
                  <a:lnTo>
                    <a:pt x="510840" y="125466"/>
                  </a:lnTo>
                  <a:lnTo>
                    <a:pt x="574185" y="168175"/>
                  </a:lnTo>
                  <a:cubicBezTo>
                    <a:pt x="612569" y="206558"/>
                    <a:pt x="636309" y="259584"/>
                    <a:pt x="636309" y="318154"/>
                  </a:cubicBezTo>
                  <a:cubicBezTo>
                    <a:pt x="636309" y="376725"/>
                    <a:pt x="612569" y="429750"/>
                    <a:pt x="574185" y="468133"/>
                  </a:cubicBezTo>
                  <a:lnTo>
                    <a:pt x="510841" y="510841"/>
                  </a:lnTo>
                  <a:lnTo>
                    <a:pt x="468133" y="574185"/>
                  </a:lnTo>
                  <a:cubicBezTo>
                    <a:pt x="429750" y="612569"/>
                    <a:pt x="376725" y="636309"/>
                    <a:pt x="318154" y="636309"/>
                  </a:cubicBezTo>
                  <a:cubicBezTo>
                    <a:pt x="259584" y="636309"/>
                    <a:pt x="206558" y="612569"/>
                    <a:pt x="168175" y="574185"/>
                  </a:cubicBezTo>
                  <a:lnTo>
                    <a:pt x="125466" y="510840"/>
                  </a:lnTo>
                  <a:lnTo>
                    <a:pt x="62124" y="468133"/>
                  </a:lnTo>
                  <a:cubicBezTo>
                    <a:pt x="23740" y="429750"/>
                    <a:pt x="0" y="376725"/>
                    <a:pt x="0" y="3181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83563F9-53BC-C56A-66AF-53D01D1749D0}"/>
              </a:ext>
            </a:extLst>
          </p:cNvPr>
          <p:cNvSpPr txBox="1"/>
          <p:nvPr/>
        </p:nvSpPr>
        <p:spPr>
          <a:xfrm>
            <a:off x="834390" y="1016634"/>
            <a:ext cx="1077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预期收益与价值评估的概要说明（尽量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行内说清楚）</a:t>
            </a:r>
          </a:p>
        </p:txBody>
      </p:sp>
    </p:spTree>
    <p:extLst>
      <p:ext uri="{BB962C8B-B14F-4D97-AF65-F5344CB8AC3E}">
        <p14:creationId xmlns:p14="http://schemas.microsoft.com/office/powerpoint/2010/main" val="375996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39750" y="1769110"/>
            <a:ext cx="61004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0" b="1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感谢聆听</a:t>
            </a: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539750" y="2452370"/>
            <a:ext cx="61004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00">
                <a:solidFill>
                  <a:srgbClr val="0D8EFF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THANKS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539750" y="3159125"/>
            <a:ext cx="6100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FUTONG TECHNOLOGY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39750" y="5591175"/>
            <a:ext cx="6100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版本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V 1.0</a:t>
            </a:r>
          </a:p>
          <a:p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主讲人：富小通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 </a:t>
            </a:r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时间：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20240106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内容规范与指引</a:t>
            </a:r>
            <a:r>
              <a:rPr lang="en-US" altLang="zh-CN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-</a:t>
            </a:r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浅色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22020" y="264160"/>
            <a:ext cx="107181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PART 1 </a:t>
            </a:r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内容章节标题尽量控制在此范围内</a:t>
            </a:r>
            <a:endParaRPr lang="en-US" altLang="zh-CN" sz="1200">
              <a:solidFill>
                <a:srgbClr val="90B2DE"/>
              </a:solidFill>
              <a:latin typeface="Source Han Sans CN Regular" panose="020B0400000000000000" charset="-122"/>
              <a:ea typeface="Source Han Sans CN Regular" panose="020B0400000000000000" charset="-122"/>
              <a:cs typeface="Source Han Sans CN Regular" panose="020B0400000000000000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任意多边形 13"/>
          <p:cNvSpPr/>
          <p:nvPr>
            <p:custDataLst>
              <p:tags r:id="rId3"/>
            </p:custDataLst>
          </p:nvPr>
        </p:nvSpPr>
        <p:spPr>
          <a:xfrm>
            <a:off x="833755" y="1686560"/>
            <a:ext cx="1426845" cy="9105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D2E4FF">
                  <a:alpha val="100000"/>
                </a:srgbClr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019810" y="1247140"/>
            <a:ext cx="1425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装饰、占位元素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572385" y="1247140"/>
            <a:ext cx="1425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通用装饰元素</a:t>
            </a:r>
          </a:p>
        </p:txBody>
      </p:sp>
      <p:pic>
        <p:nvPicPr>
          <p:cNvPr id="15" name="图片 14" descr="矢量智能对象 拷贝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62"/>
          <a:stretch>
            <a:fillRect/>
          </a:stretch>
        </p:blipFill>
        <p:spPr>
          <a:xfrm>
            <a:off x="2445385" y="1781810"/>
            <a:ext cx="1426210" cy="74168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3997325" y="1247140"/>
            <a:ext cx="1891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中英文字体</a:t>
            </a:r>
          </a:p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（附带字体包）</a:t>
            </a:r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4197985" y="1980565"/>
            <a:ext cx="14465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思源黑体</a:t>
            </a: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833755" y="3319780"/>
            <a:ext cx="1425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常用配色</a:t>
            </a:r>
          </a:p>
        </p:txBody>
      </p:sp>
      <p:sp>
        <p:nvSpPr>
          <p:cNvPr id="23" name="圆角矩形 22"/>
          <p:cNvSpPr/>
          <p:nvPr>
            <p:custDataLst>
              <p:tags r:id="rId10"/>
            </p:custDataLst>
          </p:nvPr>
        </p:nvSpPr>
        <p:spPr>
          <a:xfrm>
            <a:off x="507365" y="4114800"/>
            <a:ext cx="434340" cy="347980"/>
          </a:xfrm>
          <a:prstGeom prst="roundRect">
            <a:avLst/>
          </a:prstGeom>
          <a:gradFill rotWithShape="1"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D2E4FF">
                  <a:alpha val="100000"/>
                </a:srgbClr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26" name="圆角矩形 25"/>
          <p:cNvSpPr/>
          <p:nvPr>
            <p:custDataLst>
              <p:tags r:id="rId11"/>
            </p:custDataLst>
          </p:nvPr>
        </p:nvSpPr>
        <p:spPr>
          <a:xfrm>
            <a:off x="1259205" y="4114800"/>
            <a:ext cx="434340" cy="347980"/>
          </a:xfrm>
          <a:prstGeom prst="roundRect">
            <a:avLst/>
          </a:prstGeom>
          <a:solidFill>
            <a:srgbClr val="1370C0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1036955" y="3743960"/>
            <a:ext cx="8788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强调</a:t>
            </a:r>
          </a:p>
        </p:txBody>
      </p:sp>
      <p:sp>
        <p:nvSpPr>
          <p:cNvPr id="34" name="圆角矩形 33"/>
          <p:cNvSpPr/>
          <p:nvPr>
            <p:custDataLst>
              <p:tags r:id="rId13"/>
            </p:custDataLst>
          </p:nvPr>
        </p:nvSpPr>
        <p:spPr>
          <a:xfrm>
            <a:off x="2011045" y="4114800"/>
            <a:ext cx="434340" cy="347980"/>
          </a:xfrm>
          <a:prstGeom prst="roundRect">
            <a:avLst/>
          </a:prstGeom>
          <a:solidFill>
            <a:srgbClr val="0D8EFF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35" name="文本框 34"/>
          <p:cNvSpPr txBox="1"/>
          <p:nvPr>
            <p:custDataLst>
              <p:tags r:id="rId14"/>
            </p:custDataLst>
          </p:nvPr>
        </p:nvSpPr>
        <p:spPr>
          <a:xfrm>
            <a:off x="1788795" y="3743960"/>
            <a:ext cx="8788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次强调</a:t>
            </a:r>
          </a:p>
        </p:txBody>
      </p:sp>
      <p:sp>
        <p:nvSpPr>
          <p:cNvPr id="37" name="文本框 36"/>
          <p:cNvSpPr txBox="1"/>
          <p:nvPr>
            <p:custDataLst>
              <p:tags r:id="rId15"/>
            </p:custDataLst>
          </p:nvPr>
        </p:nvSpPr>
        <p:spPr>
          <a:xfrm>
            <a:off x="3507740" y="3743960"/>
            <a:ext cx="5664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危险</a:t>
            </a:r>
          </a:p>
        </p:txBody>
      </p:sp>
      <p:sp>
        <p:nvSpPr>
          <p:cNvPr id="38" name="圆角矩形 37"/>
          <p:cNvSpPr/>
          <p:nvPr>
            <p:custDataLst>
              <p:tags r:id="rId16"/>
            </p:custDataLst>
          </p:nvPr>
        </p:nvSpPr>
        <p:spPr>
          <a:xfrm>
            <a:off x="3579495" y="4114800"/>
            <a:ext cx="434340" cy="347980"/>
          </a:xfrm>
          <a:prstGeom prst="roundRect">
            <a:avLst/>
          </a:prstGeom>
          <a:solidFill>
            <a:schemeClr val="accent6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39" name="文本框 38"/>
          <p:cNvSpPr txBox="1"/>
          <p:nvPr>
            <p:custDataLst>
              <p:tags r:id="rId17"/>
            </p:custDataLst>
          </p:nvPr>
        </p:nvSpPr>
        <p:spPr>
          <a:xfrm>
            <a:off x="4232910" y="3743960"/>
            <a:ext cx="5664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警告</a:t>
            </a:r>
          </a:p>
        </p:txBody>
      </p:sp>
      <p:sp>
        <p:nvSpPr>
          <p:cNvPr id="40" name="圆角矩形 39"/>
          <p:cNvSpPr/>
          <p:nvPr>
            <p:custDataLst>
              <p:tags r:id="rId18"/>
            </p:custDataLst>
          </p:nvPr>
        </p:nvSpPr>
        <p:spPr>
          <a:xfrm>
            <a:off x="4292600" y="4114800"/>
            <a:ext cx="434340" cy="347980"/>
          </a:xfrm>
          <a:prstGeom prst="roundRect">
            <a:avLst/>
          </a:prstGeom>
          <a:solidFill>
            <a:schemeClr val="accent2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41" name="文本框 40"/>
          <p:cNvSpPr txBox="1"/>
          <p:nvPr>
            <p:custDataLst>
              <p:tags r:id="rId19"/>
            </p:custDataLst>
          </p:nvPr>
        </p:nvSpPr>
        <p:spPr>
          <a:xfrm>
            <a:off x="5585460" y="3743960"/>
            <a:ext cx="5664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安全</a:t>
            </a:r>
          </a:p>
        </p:txBody>
      </p:sp>
      <p:sp>
        <p:nvSpPr>
          <p:cNvPr id="42" name="圆角矩形 41"/>
          <p:cNvSpPr/>
          <p:nvPr>
            <p:custDataLst>
              <p:tags r:id="rId20"/>
            </p:custDataLst>
          </p:nvPr>
        </p:nvSpPr>
        <p:spPr>
          <a:xfrm>
            <a:off x="5645150" y="4114800"/>
            <a:ext cx="434340" cy="347980"/>
          </a:xfrm>
          <a:prstGeom prst="roundRect">
            <a:avLst/>
          </a:prstGeom>
          <a:solidFill>
            <a:schemeClr val="accent4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43" name="文本框 42"/>
          <p:cNvSpPr txBox="1"/>
          <p:nvPr>
            <p:custDataLst>
              <p:tags r:id="rId21"/>
            </p:custDataLst>
          </p:nvPr>
        </p:nvSpPr>
        <p:spPr>
          <a:xfrm>
            <a:off x="6299200" y="3743960"/>
            <a:ext cx="5664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普通</a:t>
            </a:r>
          </a:p>
        </p:txBody>
      </p:sp>
      <p:sp>
        <p:nvSpPr>
          <p:cNvPr id="44" name="圆角矩形 43"/>
          <p:cNvSpPr/>
          <p:nvPr>
            <p:custDataLst>
              <p:tags r:id="rId22"/>
            </p:custDataLst>
          </p:nvPr>
        </p:nvSpPr>
        <p:spPr>
          <a:xfrm>
            <a:off x="6370320" y="4114800"/>
            <a:ext cx="434340" cy="347980"/>
          </a:xfrm>
          <a:prstGeom prst="roundRect">
            <a:avLst/>
          </a:prstGeom>
          <a:solidFill>
            <a:srgbClr val="71BDFF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45" name="文本框 44"/>
          <p:cNvSpPr txBox="1"/>
          <p:nvPr>
            <p:custDataLst>
              <p:tags r:id="rId23"/>
            </p:custDataLst>
          </p:nvPr>
        </p:nvSpPr>
        <p:spPr>
          <a:xfrm>
            <a:off x="474345" y="3743960"/>
            <a:ext cx="5664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渐变</a:t>
            </a:r>
          </a:p>
        </p:txBody>
      </p:sp>
      <p:sp>
        <p:nvSpPr>
          <p:cNvPr id="46" name="文本框 45"/>
          <p:cNvSpPr txBox="1"/>
          <p:nvPr>
            <p:custDataLst>
              <p:tags r:id="rId24"/>
            </p:custDataLst>
          </p:nvPr>
        </p:nvSpPr>
        <p:spPr>
          <a:xfrm>
            <a:off x="4159885" y="3319780"/>
            <a:ext cx="1425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状态</a:t>
            </a:r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/</a:t>
            </a:r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图表配色</a:t>
            </a:r>
          </a:p>
        </p:txBody>
      </p:sp>
      <p:sp>
        <p:nvSpPr>
          <p:cNvPr id="47" name="文本框 46"/>
          <p:cNvSpPr txBox="1"/>
          <p:nvPr>
            <p:custDataLst>
              <p:tags r:id="rId25"/>
            </p:custDataLst>
          </p:nvPr>
        </p:nvSpPr>
        <p:spPr>
          <a:xfrm>
            <a:off x="1150620" y="4642485"/>
            <a:ext cx="1425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灰度配色</a:t>
            </a:r>
          </a:p>
        </p:txBody>
      </p:sp>
      <p:sp>
        <p:nvSpPr>
          <p:cNvPr id="48" name="文本框 47"/>
          <p:cNvSpPr txBox="1"/>
          <p:nvPr>
            <p:custDataLst>
              <p:tags r:id="rId26"/>
            </p:custDataLst>
          </p:nvPr>
        </p:nvSpPr>
        <p:spPr>
          <a:xfrm>
            <a:off x="4883785" y="3743960"/>
            <a:ext cx="5664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关注</a:t>
            </a:r>
          </a:p>
        </p:txBody>
      </p:sp>
      <p:sp>
        <p:nvSpPr>
          <p:cNvPr id="49" name="圆角矩形 48"/>
          <p:cNvSpPr/>
          <p:nvPr>
            <p:custDataLst>
              <p:tags r:id="rId27"/>
            </p:custDataLst>
          </p:nvPr>
        </p:nvSpPr>
        <p:spPr>
          <a:xfrm>
            <a:off x="4943475" y="4114800"/>
            <a:ext cx="434340" cy="347980"/>
          </a:xfrm>
          <a:prstGeom prst="roundRect">
            <a:avLst/>
          </a:prstGeom>
          <a:solidFill>
            <a:schemeClr val="accent3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50" name="文本框 49"/>
          <p:cNvSpPr txBox="1"/>
          <p:nvPr>
            <p:custDataLst>
              <p:tags r:id="rId28"/>
            </p:custDataLst>
          </p:nvPr>
        </p:nvSpPr>
        <p:spPr>
          <a:xfrm>
            <a:off x="2834005" y="3743960"/>
            <a:ext cx="5664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特殊</a:t>
            </a:r>
          </a:p>
        </p:txBody>
      </p:sp>
      <p:sp>
        <p:nvSpPr>
          <p:cNvPr id="51" name="圆角矩形 50"/>
          <p:cNvSpPr/>
          <p:nvPr>
            <p:custDataLst>
              <p:tags r:id="rId29"/>
            </p:custDataLst>
          </p:nvPr>
        </p:nvSpPr>
        <p:spPr>
          <a:xfrm>
            <a:off x="2905760" y="4114800"/>
            <a:ext cx="434340" cy="347980"/>
          </a:xfrm>
          <a:prstGeom prst="roundRect">
            <a:avLst/>
          </a:prstGeom>
          <a:solidFill>
            <a:srgbClr val="A85BDF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55" name="圆角矩形 54"/>
          <p:cNvSpPr/>
          <p:nvPr>
            <p:custDataLst>
              <p:tags r:id="rId30"/>
            </p:custDataLst>
          </p:nvPr>
        </p:nvSpPr>
        <p:spPr>
          <a:xfrm>
            <a:off x="716915" y="5013325"/>
            <a:ext cx="434340" cy="34798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56" name="圆角矩形 55"/>
          <p:cNvSpPr/>
          <p:nvPr>
            <p:custDataLst>
              <p:tags r:id="rId31"/>
            </p:custDataLst>
          </p:nvPr>
        </p:nvSpPr>
        <p:spPr>
          <a:xfrm>
            <a:off x="1199515" y="5013325"/>
            <a:ext cx="434340" cy="34798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57" name="圆角矩形 56"/>
          <p:cNvSpPr/>
          <p:nvPr>
            <p:custDataLst>
              <p:tags r:id="rId32"/>
            </p:custDataLst>
          </p:nvPr>
        </p:nvSpPr>
        <p:spPr>
          <a:xfrm>
            <a:off x="1682115" y="5013325"/>
            <a:ext cx="434340" cy="347980"/>
          </a:xfrm>
          <a:prstGeom prst="roundRect">
            <a:avLst/>
          </a:prstGeom>
          <a:solidFill>
            <a:schemeClr val="bg2">
              <a:lumMod val="65000"/>
            </a:schemeClr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58" name="圆角矩形 57"/>
          <p:cNvSpPr/>
          <p:nvPr>
            <p:custDataLst>
              <p:tags r:id="rId33"/>
            </p:custDataLst>
          </p:nvPr>
        </p:nvSpPr>
        <p:spPr>
          <a:xfrm>
            <a:off x="2164715" y="5013325"/>
            <a:ext cx="434340" cy="347980"/>
          </a:xfrm>
          <a:prstGeom prst="roundRect">
            <a:avLst/>
          </a:prstGeom>
          <a:solidFill>
            <a:schemeClr val="bg2">
              <a:lumMod val="85000"/>
            </a:schemeClr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59" name="圆角矩形 58"/>
          <p:cNvSpPr/>
          <p:nvPr>
            <p:custDataLst>
              <p:tags r:id="rId34"/>
            </p:custDataLst>
          </p:nvPr>
        </p:nvSpPr>
        <p:spPr>
          <a:xfrm>
            <a:off x="2682240" y="5013325"/>
            <a:ext cx="434340" cy="347980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60" name="文本框 59"/>
          <p:cNvSpPr txBox="1"/>
          <p:nvPr>
            <p:custDataLst>
              <p:tags r:id="rId35"/>
            </p:custDataLst>
          </p:nvPr>
        </p:nvSpPr>
        <p:spPr>
          <a:xfrm>
            <a:off x="4944745" y="4642485"/>
            <a:ext cx="1425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单色蓝</a:t>
            </a:r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/</a:t>
            </a:r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表格配色</a:t>
            </a:r>
          </a:p>
        </p:txBody>
      </p:sp>
      <p:sp>
        <p:nvSpPr>
          <p:cNvPr id="62" name="圆角矩形 61"/>
          <p:cNvSpPr/>
          <p:nvPr>
            <p:custDataLst>
              <p:tags r:id="rId36"/>
            </p:custDataLst>
          </p:nvPr>
        </p:nvSpPr>
        <p:spPr>
          <a:xfrm>
            <a:off x="4439920" y="5013325"/>
            <a:ext cx="434340" cy="347980"/>
          </a:xfrm>
          <a:prstGeom prst="roundRect">
            <a:avLst/>
          </a:prstGeom>
          <a:solidFill>
            <a:srgbClr val="66B6FF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63" name="圆角矩形 62"/>
          <p:cNvSpPr/>
          <p:nvPr>
            <p:custDataLst>
              <p:tags r:id="rId37"/>
            </p:custDataLst>
          </p:nvPr>
        </p:nvSpPr>
        <p:spPr>
          <a:xfrm>
            <a:off x="4922520" y="5013325"/>
            <a:ext cx="434340" cy="347980"/>
          </a:xfrm>
          <a:prstGeom prst="roundRect">
            <a:avLst/>
          </a:prstGeom>
          <a:solidFill>
            <a:srgbClr val="2292FF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64" name="圆角矩形 63"/>
          <p:cNvSpPr/>
          <p:nvPr>
            <p:custDataLst>
              <p:tags r:id="rId38"/>
            </p:custDataLst>
          </p:nvPr>
        </p:nvSpPr>
        <p:spPr>
          <a:xfrm>
            <a:off x="5405120" y="5013325"/>
            <a:ext cx="434340" cy="347980"/>
          </a:xfrm>
          <a:prstGeom prst="roundRect">
            <a:avLst/>
          </a:prstGeom>
          <a:solidFill>
            <a:srgbClr val="0067D6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65" name="圆角矩形 64"/>
          <p:cNvSpPr/>
          <p:nvPr>
            <p:custDataLst>
              <p:tags r:id="rId39"/>
            </p:custDataLst>
          </p:nvPr>
        </p:nvSpPr>
        <p:spPr>
          <a:xfrm>
            <a:off x="5887720" y="5013325"/>
            <a:ext cx="434340" cy="347980"/>
          </a:xfrm>
          <a:prstGeom prst="roundRect">
            <a:avLst/>
          </a:prstGeom>
          <a:solidFill>
            <a:srgbClr val="014FAF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66" name="圆角矩形 65"/>
          <p:cNvSpPr/>
          <p:nvPr>
            <p:custDataLst>
              <p:tags r:id="rId40"/>
            </p:custDataLst>
          </p:nvPr>
        </p:nvSpPr>
        <p:spPr>
          <a:xfrm>
            <a:off x="6370320" y="5013325"/>
            <a:ext cx="434340" cy="347980"/>
          </a:xfrm>
          <a:prstGeom prst="roundRect">
            <a:avLst/>
          </a:prstGeom>
          <a:solidFill>
            <a:srgbClr val="003787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69" name="矩形 68"/>
          <p:cNvSpPr/>
          <p:nvPr>
            <p:custDataLst>
              <p:tags r:id="rId41"/>
            </p:custDataLst>
          </p:nvPr>
        </p:nvSpPr>
        <p:spPr>
          <a:xfrm>
            <a:off x="8310880" y="1964690"/>
            <a:ext cx="1557020" cy="815340"/>
          </a:xfrm>
          <a:prstGeom prst="rect">
            <a:avLst/>
          </a:prstGeom>
          <a:noFill/>
          <a:ln>
            <a:solidFill>
              <a:srgbClr val="D9D9D9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/>
          <p:cNvSpPr txBox="1"/>
          <p:nvPr>
            <p:custDataLst>
              <p:tags r:id="rId42"/>
            </p:custDataLst>
          </p:nvPr>
        </p:nvSpPr>
        <p:spPr>
          <a:xfrm>
            <a:off x="8400415" y="1247140"/>
            <a:ext cx="1425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版心设置</a:t>
            </a:r>
          </a:p>
        </p:txBody>
      </p:sp>
      <p:sp>
        <p:nvSpPr>
          <p:cNvPr id="71" name="文本框 70"/>
          <p:cNvSpPr txBox="1"/>
          <p:nvPr>
            <p:custDataLst>
              <p:tags r:id="rId43"/>
            </p:custDataLst>
          </p:nvPr>
        </p:nvSpPr>
        <p:spPr>
          <a:xfrm>
            <a:off x="8035290" y="3189605"/>
            <a:ext cx="2098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以本页为例，请将展示内容放置于距离四边各</a:t>
            </a:r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1.5</a:t>
            </a:r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厘米的长方形内</a:t>
            </a:r>
          </a:p>
        </p:txBody>
      </p:sp>
      <p:sp>
        <p:nvSpPr>
          <p:cNvPr id="72" name="矩形 71"/>
          <p:cNvSpPr/>
          <p:nvPr>
            <p:custDataLst>
              <p:tags r:id="rId44"/>
            </p:custDataLst>
          </p:nvPr>
        </p:nvSpPr>
        <p:spPr>
          <a:xfrm>
            <a:off x="8036560" y="1687195"/>
            <a:ext cx="2096770" cy="1367790"/>
          </a:xfrm>
          <a:prstGeom prst="rect">
            <a:avLst/>
          </a:prstGeom>
          <a:noFill/>
          <a:ln>
            <a:solidFill>
              <a:srgbClr val="D9D9D9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/>
          <p:cNvSpPr txBox="1"/>
          <p:nvPr>
            <p:custDataLst>
              <p:tags r:id="rId45"/>
            </p:custDataLst>
          </p:nvPr>
        </p:nvSpPr>
        <p:spPr>
          <a:xfrm>
            <a:off x="8400415" y="1685925"/>
            <a:ext cx="1425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页眉</a:t>
            </a:r>
          </a:p>
        </p:txBody>
      </p:sp>
      <p:sp>
        <p:nvSpPr>
          <p:cNvPr id="74" name="文本框 73"/>
          <p:cNvSpPr txBox="1"/>
          <p:nvPr>
            <p:custDataLst>
              <p:tags r:id="rId46"/>
            </p:custDataLst>
          </p:nvPr>
        </p:nvSpPr>
        <p:spPr>
          <a:xfrm>
            <a:off x="8400415" y="2780030"/>
            <a:ext cx="1425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页脚</a:t>
            </a:r>
          </a:p>
        </p:txBody>
      </p:sp>
      <p:sp>
        <p:nvSpPr>
          <p:cNvPr id="75" name="文本框 74"/>
          <p:cNvSpPr txBox="1"/>
          <p:nvPr>
            <p:custDataLst>
              <p:tags r:id="rId47"/>
            </p:custDataLst>
          </p:nvPr>
        </p:nvSpPr>
        <p:spPr>
          <a:xfrm>
            <a:off x="8310880" y="2247900"/>
            <a:ext cx="15582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展示内容</a:t>
            </a:r>
          </a:p>
        </p:txBody>
      </p:sp>
      <p:sp>
        <p:nvSpPr>
          <p:cNvPr id="76" name="文本框 75"/>
          <p:cNvSpPr txBox="1"/>
          <p:nvPr>
            <p:custDataLst>
              <p:tags r:id="rId48"/>
            </p:custDataLst>
          </p:nvPr>
        </p:nvSpPr>
        <p:spPr>
          <a:xfrm>
            <a:off x="10195560" y="1685925"/>
            <a:ext cx="9855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1.5*1.5cm</a:t>
            </a:r>
          </a:p>
        </p:txBody>
      </p:sp>
      <p:sp>
        <p:nvSpPr>
          <p:cNvPr id="77" name="矩形 76"/>
          <p:cNvSpPr/>
          <p:nvPr>
            <p:custDataLst>
              <p:tags r:id="rId49"/>
            </p:custDataLst>
          </p:nvPr>
        </p:nvSpPr>
        <p:spPr>
          <a:xfrm>
            <a:off x="8035925" y="1686560"/>
            <a:ext cx="274955" cy="27495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>
            <p:custDataLst>
              <p:tags r:id="rId50"/>
            </p:custDataLst>
          </p:nvPr>
        </p:nvSpPr>
        <p:spPr>
          <a:xfrm>
            <a:off x="9857740" y="1686560"/>
            <a:ext cx="274955" cy="27495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51"/>
            </p:custDataLst>
          </p:nvPr>
        </p:nvSpPr>
        <p:spPr>
          <a:xfrm>
            <a:off x="8035925" y="2780030"/>
            <a:ext cx="274955" cy="27495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矩形 79"/>
          <p:cNvSpPr/>
          <p:nvPr>
            <p:custDataLst>
              <p:tags r:id="rId52"/>
            </p:custDataLst>
          </p:nvPr>
        </p:nvSpPr>
        <p:spPr>
          <a:xfrm>
            <a:off x="9857740" y="2780030"/>
            <a:ext cx="274955" cy="27495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1" name="组合 80"/>
          <p:cNvGrpSpPr/>
          <p:nvPr/>
        </p:nvGrpSpPr>
        <p:grpSpPr>
          <a:xfrm>
            <a:off x="0" y="0"/>
            <a:ext cx="12179935" cy="6849110"/>
            <a:chOff x="0" y="0"/>
            <a:chExt cx="19181" cy="10786"/>
          </a:xfrm>
        </p:grpSpPr>
        <p:sp>
          <p:nvSpPr>
            <p:cNvPr id="82" name="矩形 81"/>
            <p:cNvSpPr/>
            <p:nvPr>
              <p:custDataLst>
                <p:tags r:id="rId57"/>
              </p:custDataLst>
            </p:nvPr>
          </p:nvSpPr>
          <p:spPr>
            <a:xfrm>
              <a:off x="0" y="0"/>
              <a:ext cx="850" cy="8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82"/>
            <p:cNvSpPr/>
            <p:nvPr>
              <p:custDataLst>
                <p:tags r:id="rId58"/>
              </p:custDataLst>
            </p:nvPr>
          </p:nvSpPr>
          <p:spPr>
            <a:xfrm>
              <a:off x="18331" y="0"/>
              <a:ext cx="850" cy="8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矩形 83"/>
            <p:cNvSpPr/>
            <p:nvPr>
              <p:custDataLst>
                <p:tags r:id="rId59"/>
              </p:custDataLst>
            </p:nvPr>
          </p:nvSpPr>
          <p:spPr>
            <a:xfrm>
              <a:off x="0" y="9936"/>
              <a:ext cx="850" cy="8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/>
            <p:cNvSpPr/>
            <p:nvPr>
              <p:custDataLst>
                <p:tags r:id="rId60"/>
              </p:custDataLst>
            </p:nvPr>
          </p:nvSpPr>
          <p:spPr>
            <a:xfrm>
              <a:off x="18331" y="9936"/>
              <a:ext cx="850" cy="8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>
            <p:custDataLst>
              <p:tags r:id="rId53"/>
            </p:custDataLst>
          </p:nvPr>
        </p:nvSpPr>
        <p:spPr>
          <a:xfrm>
            <a:off x="5888990" y="1247140"/>
            <a:ext cx="1425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常用字号与颜色（内页）</a:t>
            </a:r>
          </a:p>
        </p:txBody>
      </p:sp>
      <p:sp>
        <p:nvSpPr>
          <p:cNvPr id="7" name="文本框 6"/>
          <p:cNvSpPr txBox="1"/>
          <p:nvPr>
            <p:custDataLst>
              <p:tags r:id="rId54"/>
            </p:custDataLst>
          </p:nvPr>
        </p:nvSpPr>
        <p:spPr>
          <a:xfrm>
            <a:off x="5888990" y="1707515"/>
            <a:ext cx="1859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标题</a:t>
            </a:r>
            <a:r>
              <a:rPr lang="en-US" altLang="zh-CN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 24</a:t>
            </a:r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号</a:t>
            </a:r>
          </a:p>
        </p:txBody>
      </p:sp>
      <p:sp>
        <p:nvSpPr>
          <p:cNvPr id="17" name="文本框 16"/>
          <p:cNvSpPr txBox="1"/>
          <p:nvPr>
            <p:custDataLst>
              <p:tags r:id="rId55"/>
            </p:custDataLst>
          </p:nvPr>
        </p:nvSpPr>
        <p:spPr>
          <a:xfrm>
            <a:off x="5887720" y="2679700"/>
            <a:ext cx="23368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注释文字</a:t>
            </a:r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 12</a:t>
            </a:r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号</a:t>
            </a:r>
          </a:p>
        </p:txBody>
      </p:sp>
      <p:sp>
        <p:nvSpPr>
          <p:cNvPr id="19" name="文本框 18"/>
          <p:cNvSpPr txBox="1"/>
          <p:nvPr>
            <p:custDataLst>
              <p:tags r:id="rId56"/>
            </p:custDataLst>
          </p:nvPr>
        </p:nvSpPr>
        <p:spPr>
          <a:xfrm>
            <a:off x="5888990" y="2239645"/>
            <a:ext cx="2336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正文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 18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号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41080E-A0B6-3211-3FA2-FED84CB9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29658C4D-5287-C907-2330-1E6C73ABE2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用户现状说明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3BD73FE2-C81E-D94A-036D-776B78AE3562}"/>
              </a:ext>
            </a:extLst>
          </p:cNvPr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C899780A-98AB-CF65-FEDD-9CFE709F0B70}"/>
              </a:ext>
            </a:extLst>
          </p:cNvPr>
          <p:cNvSpPr txBox="1"/>
          <p:nvPr/>
        </p:nvSpPr>
        <p:spPr>
          <a:xfrm>
            <a:off x="834390" y="989202"/>
            <a:ext cx="10775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smtClean="0"/>
              <a:t>用户</a:t>
            </a:r>
            <a:r>
              <a:rPr lang="zh-CN" altLang="en-US" sz="1000" b="1"/>
              <a:t>当前销售订单</a:t>
            </a:r>
            <a:r>
              <a:rPr lang="zh-CN" altLang="en-US" sz="1000" b="1"/>
              <a:t>转化</a:t>
            </a:r>
            <a:r>
              <a:rPr lang="zh-CN" altLang="en-US" sz="1000" b="1" smtClean="0"/>
              <a:t>链路需要有多个业务角色参与，整个流程通常会占用业务人员和客户</a:t>
            </a:r>
            <a:r>
              <a:rPr lang="en-US" altLang="zh-CN" sz="1000" b="1" smtClean="0"/>
              <a:t>2-3</a:t>
            </a:r>
            <a:r>
              <a:rPr lang="zh-CN" altLang="en-US" sz="1000" b="1" smtClean="0"/>
              <a:t>个工作日左右，当下单合同过多时或业务人员是个新手小白时，会出现一些对合同识别不准确的情况，导致下单语言出现问题，比如规格、规范、工艺、单价、款式、前后信息矛盾等</a:t>
            </a:r>
            <a:endParaRPr lang="zh-CN" altLang="en-US" sz="1000" b="1"/>
          </a:p>
          <a:p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xmlns="" id="{65F21D93-C83F-2660-E8AE-E3142758B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497579"/>
              </p:ext>
            </p:extLst>
          </p:nvPr>
        </p:nvGraphicFramePr>
        <p:xfrm>
          <a:off x="306704" y="1383667"/>
          <a:ext cx="11302999" cy="4926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736">
                  <a:extLst>
                    <a:ext uri="{9D8B030D-6E8A-4147-A177-3AD203B41FA5}">
                      <a16:colId xmlns:a16="http://schemas.microsoft.com/office/drawing/2014/main" xmlns="" val="2932267391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xmlns="" val="3191072543"/>
                    </a:ext>
                  </a:extLst>
                </a:gridCol>
                <a:gridCol w="7231380">
                  <a:extLst>
                    <a:ext uri="{9D8B030D-6E8A-4147-A177-3AD203B41FA5}">
                      <a16:colId xmlns:a16="http://schemas.microsoft.com/office/drawing/2014/main" xmlns="" val="1162508336"/>
                    </a:ext>
                  </a:extLst>
                </a:gridCol>
                <a:gridCol w="2031363">
                  <a:extLst>
                    <a:ext uri="{9D8B030D-6E8A-4147-A177-3AD203B41FA5}">
                      <a16:colId xmlns:a16="http://schemas.microsoft.com/office/drawing/2014/main" xmlns="" val="1548935881"/>
                    </a:ext>
                  </a:extLst>
                </a:gridCol>
              </a:tblGrid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集团客户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业务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9361922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5514769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4644169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5320886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4489795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7690693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3417878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1097998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8899909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32454902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8532360"/>
                  </a:ext>
                </a:extLst>
              </a:tr>
            </a:tbl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A16775A2-22E3-53A4-D815-07FFDB53C8CA}"/>
              </a:ext>
            </a:extLst>
          </p:cNvPr>
          <p:cNvSpPr/>
          <p:nvPr/>
        </p:nvSpPr>
        <p:spPr>
          <a:xfrm>
            <a:off x="1127760" y="194310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下发采购合同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8AA62F66-B863-6D74-156A-8436CCD60C96}"/>
              </a:ext>
            </a:extLst>
          </p:cNvPr>
          <p:cNvSpPr/>
          <p:nvPr/>
        </p:nvSpPr>
        <p:spPr>
          <a:xfrm>
            <a:off x="2735580" y="240030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原文拆分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224C8E30-43EB-F79D-FC01-84A33151EBA4}"/>
              </a:ext>
            </a:extLst>
          </p:cNvPr>
          <p:cNvSpPr/>
          <p:nvPr/>
        </p:nvSpPr>
        <p:spPr>
          <a:xfrm>
            <a:off x="4000500" y="287274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规则转化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BA67670D-8790-3C4C-F3E4-FAA404299712}"/>
              </a:ext>
            </a:extLst>
          </p:cNvPr>
          <p:cNvSpPr/>
          <p:nvPr/>
        </p:nvSpPr>
        <p:spPr>
          <a:xfrm>
            <a:off x="9935845" y="420243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确认生产工艺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EC170FEF-E36D-DB06-32B2-8376915FD755}"/>
              </a:ext>
            </a:extLst>
          </p:cNvPr>
          <p:cNvSpPr/>
          <p:nvPr/>
        </p:nvSpPr>
        <p:spPr>
          <a:xfrm>
            <a:off x="6339840" y="420243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协调打样</a:t>
            </a:r>
          </a:p>
        </p:txBody>
      </p:sp>
      <p:sp>
        <p:nvSpPr>
          <p:cNvPr id="24" name="菱形 23">
            <a:extLst>
              <a:ext uri="{FF2B5EF4-FFF2-40B4-BE49-F238E27FC236}">
                <a16:creationId xmlns:a16="http://schemas.microsoft.com/office/drawing/2014/main" xmlns="" id="{1085C7F4-096E-7B52-1128-234CA266620A}"/>
              </a:ext>
            </a:extLst>
          </p:cNvPr>
          <p:cNvSpPr/>
          <p:nvPr/>
        </p:nvSpPr>
        <p:spPr>
          <a:xfrm>
            <a:off x="1013460" y="4635501"/>
            <a:ext cx="120396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确认样品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19CF1DF4-9585-1ECE-B986-E2B712431434}"/>
              </a:ext>
            </a:extLst>
          </p:cNvPr>
          <p:cNvSpPr/>
          <p:nvPr/>
        </p:nvSpPr>
        <p:spPr>
          <a:xfrm>
            <a:off x="6827520" y="5099052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迭代调整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CCF6C7E6-969B-F1D0-D19B-97A692D2F8F1}"/>
              </a:ext>
            </a:extLst>
          </p:cNvPr>
          <p:cNvSpPr/>
          <p:nvPr/>
        </p:nvSpPr>
        <p:spPr>
          <a:xfrm>
            <a:off x="8130540" y="5517515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下单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44F38F10-9D9F-C555-177B-9ED78829B555}"/>
              </a:ext>
            </a:extLst>
          </p:cNvPr>
          <p:cNvSpPr/>
          <p:nvPr/>
        </p:nvSpPr>
        <p:spPr>
          <a:xfrm>
            <a:off x="10050780" y="5989955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生产交付</a:t>
            </a:r>
          </a:p>
        </p:txBody>
      </p:sp>
      <p:cxnSp>
        <p:nvCxnSpPr>
          <p:cNvPr id="31" name="连接符: 肘形 30">
            <a:extLst>
              <a:ext uri="{FF2B5EF4-FFF2-40B4-BE49-F238E27FC236}">
                <a16:creationId xmlns:a16="http://schemas.microsoft.com/office/drawing/2014/main" xmlns="" id="{66BAF8BE-1D63-9408-5E2A-3486E9A9C41F}"/>
              </a:ext>
            </a:extLst>
          </p:cNvPr>
          <p:cNvCxnSpPr>
            <a:cxnSpLocks/>
            <a:stCxn id="17" idx="3"/>
            <a:endCxn id="18" idx="0"/>
          </p:cNvCxnSpPr>
          <p:nvPr/>
        </p:nvCxnSpPr>
        <p:spPr>
          <a:xfrm>
            <a:off x="2103120" y="2053590"/>
            <a:ext cx="1120140" cy="346710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连接符: 肘形 31">
            <a:extLst>
              <a:ext uri="{FF2B5EF4-FFF2-40B4-BE49-F238E27FC236}">
                <a16:creationId xmlns:a16="http://schemas.microsoft.com/office/drawing/2014/main" xmlns="" id="{A7C445CD-9371-7CB0-9D78-A351030A8E1C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>
            <a:off x="3710940" y="2510790"/>
            <a:ext cx="289560" cy="472440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连接符: 肘形 34">
            <a:extLst>
              <a:ext uri="{FF2B5EF4-FFF2-40B4-BE49-F238E27FC236}">
                <a16:creationId xmlns:a16="http://schemas.microsoft.com/office/drawing/2014/main" xmlns="" id="{C6E6F867-E2F5-9950-AE19-D704AD74D32B}"/>
              </a:ext>
            </a:extLst>
          </p:cNvPr>
          <p:cNvCxnSpPr>
            <a:cxnSpLocks/>
            <a:stCxn id="19" idx="3"/>
            <a:endCxn id="55" idx="1"/>
          </p:cNvCxnSpPr>
          <p:nvPr/>
        </p:nvCxnSpPr>
        <p:spPr>
          <a:xfrm>
            <a:off x="4975860" y="2983230"/>
            <a:ext cx="452753" cy="459107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菱形 50">
            <a:extLst>
              <a:ext uri="{FF2B5EF4-FFF2-40B4-BE49-F238E27FC236}">
                <a16:creationId xmlns:a16="http://schemas.microsoft.com/office/drawing/2014/main" xmlns="" id="{1D32D4CE-9B27-1D82-02BD-E00112C88701}"/>
              </a:ext>
            </a:extLst>
          </p:cNvPr>
          <p:cNvSpPr/>
          <p:nvPr/>
        </p:nvSpPr>
        <p:spPr>
          <a:xfrm>
            <a:off x="9926955" y="3318829"/>
            <a:ext cx="122301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工厂评估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EAC912F7-3E22-4E5D-68F9-6687B2EAB79F}"/>
              </a:ext>
            </a:extLst>
          </p:cNvPr>
          <p:cNvSpPr/>
          <p:nvPr/>
        </p:nvSpPr>
        <p:spPr>
          <a:xfrm>
            <a:off x="5428613" y="3331847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协调工厂</a:t>
            </a:r>
          </a:p>
        </p:txBody>
      </p: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xmlns="" id="{6C4D2BCA-216B-1C31-B849-AC5D0D69DB88}"/>
              </a:ext>
            </a:extLst>
          </p:cNvPr>
          <p:cNvCxnSpPr/>
          <p:nvPr/>
        </p:nvCxnSpPr>
        <p:spPr>
          <a:xfrm>
            <a:off x="6403973" y="3429000"/>
            <a:ext cx="3522982" cy="1333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连接符: 肘形 63">
            <a:extLst>
              <a:ext uri="{FF2B5EF4-FFF2-40B4-BE49-F238E27FC236}">
                <a16:creationId xmlns:a16="http://schemas.microsoft.com/office/drawing/2014/main" xmlns="" id="{0E90DD85-F5AD-84B4-0699-0CF27BBC0440}"/>
              </a:ext>
            </a:extLst>
          </p:cNvPr>
          <p:cNvCxnSpPr>
            <a:cxnSpLocks/>
            <a:stCxn id="51" idx="2"/>
            <a:endCxn id="22" idx="0"/>
          </p:cNvCxnSpPr>
          <p:nvPr/>
        </p:nvCxnSpPr>
        <p:spPr>
          <a:xfrm rot="5400000">
            <a:off x="10153493" y="3817462"/>
            <a:ext cx="655001" cy="114935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xmlns="" id="{2EC08DC3-397E-BA3A-683C-7E78409994F6}"/>
              </a:ext>
            </a:extLst>
          </p:cNvPr>
          <p:cNvCxnSpPr>
            <a:cxnSpLocks/>
            <a:stCxn id="22" idx="1"/>
            <a:endCxn id="23" idx="3"/>
          </p:cNvCxnSpPr>
          <p:nvPr/>
        </p:nvCxnSpPr>
        <p:spPr>
          <a:xfrm flipH="1">
            <a:off x="7315200" y="4312920"/>
            <a:ext cx="2620645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连接符: 肘形 72">
            <a:extLst>
              <a:ext uri="{FF2B5EF4-FFF2-40B4-BE49-F238E27FC236}">
                <a16:creationId xmlns:a16="http://schemas.microsoft.com/office/drawing/2014/main" xmlns="" id="{3C08EF7D-F9CE-57F4-D081-CCCC6064D897}"/>
              </a:ext>
            </a:extLst>
          </p:cNvPr>
          <p:cNvCxnSpPr>
            <a:cxnSpLocks/>
            <a:stCxn id="23" idx="1"/>
            <a:endCxn id="24" idx="3"/>
          </p:cNvCxnSpPr>
          <p:nvPr/>
        </p:nvCxnSpPr>
        <p:spPr>
          <a:xfrm rot="10800000" flipV="1">
            <a:off x="2217420" y="4312919"/>
            <a:ext cx="4122420" cy="436881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连接符: 肘形 75">
            <a:extLst>
              <a:ext uri="{FF2B5EF4-FFF2-40B4-BE49-F238E27FC236}">
                <a16:creationId xmlns:a16="http://schemas.microsoft.com/office/drawing/2014/main" xmlns="" id="{7DB44B0D-B82F-CF0E-B515-825FA41A7ED1}"/>
              </a:ext>
            </a:extLst>
          </p:cNvPr>
          <p:cNvCxnSpPr>
            <a:cxnSpLocks/>
            <a:stCxn id="24" idx="0"/>
            <a:endCxn id="55" idx="2"/>
          </p:cNvCxnSpPr>
          <p:nvPr/>
        </p:nvCxnSpPr>
        <p:spPr>
          <a:xfrm rot="5400000" flipH="1" flipV="1">
            <a:off x="3224529" y="1943738"/>
            <a:ext cx="1082674" cy="4300853"/>
          </a:xfrm>
          <a:prstGeom prst="bentConnector3">
            <a:avLst>
              <a:gd name="adj1" fmla="val 71818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连接符: 肘形 79">
            <a:extLst>
              <a:ext uri="{FF2B5EF4-FFF2-40B4-BE49-F238E27FC236}">
                <a16:creationId xmlns:a16="http://schemas.microsoft.com/office/drawing/2014/main" xmlns="" id="{6D083DB3-4C80-DEF8-D4A1-883D7CA97097}"/>
              </a:ext>
            </a:extLst>
          </p:cNvPr>
          <p:cNvCxnSpPr>
            <a:cxnSpLocks/>
            <a:stCxn id="24" idx="2"/>
          </p:cNvCxnSpPr>
          <p:nvPr/>
        </p:nvCxnSpPr>
        <p:spPr>
          <a:xfrm rot="16200000" flipH="1">
            <a:off x="4033837" y="2445704"/>
            <a:ext cx="375287" cy="5212080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连接符: 肘形 82">
            <a:extLst>
              <a:ext uri="{FF2B5EF4-FFF2-40B4-BE49-F238E27FC236}">
                <a16:creationId xmlns:a16="http://schemas.microsoft.com/office/drawing/2014/main" xmlns="" id="{E3AB705C-4B2F-E038-F7C9-F695332CFE65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7802880" y="5209542"/>
            <a:ext cx="327660" cy="418463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连接符: 肘形 85">
            <a:extLst>
              <a:ext uri="{FF2B5EF4-FFF2-40B4-BE49-F238E27FC236}">
                <a16:creationId xmlns:a16="http://schemas.microsoft.com/office/drawing/2014/main" xmlns="" id="{2BA5731B-CF29-BC46-C502-D10E27B12B44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9105900" y="5628005"/>
            <a:ext cx="944880" cy="472440"/>
          </a:xfrm>
          <a:prstGeom prst="bentConnector3">
            <a:avLst>
              <a:gd name="adj1" fmla="val 6371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流程图: 文档 90">
            <a:extLst>
              <a:ext uri="{FF2B5EF4-FFF2-40B4-BE49-F238E27FC236}">
                <a16:creationId xmlns:a16="http://schemas.microsoft.com/office/drawing/2014/main" xmlns="" id="{6E194E8D-AE23-3CBE-EE52-C2AF4DC79B94}"/>
              </a:ext>
            </a:extLst>
          </p:cNvPr>
          <p:cNvSpPr/>
          <p:nvPr/>
        </p:nvSpPr>
        <p:spPr>
          <a:xfrm>
            <a:off x="2007868" y="1599415"/>
            <a:ext cx="636271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英文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xmlns="" id="{9591906D-2AEC-DFC8-66E0-84BB99ED6C0F}"/>
              </a:ext>
            </a:extLst>
          </p:cNvPr>
          <p:cNvSpPr txBox="1"/>
          <p:nvPr/>
        </p:nvSpPr>
        <p:spPr>
          <a:xfrm>
            <a:off x="2599619" y="1595823"/>
            <a:ext cx="1353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可能含新产品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新规格要求</a:t>
            </a:r>
          </a:p>
        </p:txBody>
      </p:sp>
      <p:sp>
        <p:nvSpPr>
          <p:cNvPr id="93" name="流程图: 文档 92">
            <a:extLst>
              <a:ext uri="{FF2B5EF4-FFF2-40B4-BE49-F238E27FC236}">
                <a16:creationId xmlns:a16="http://schemas.microsoft.com/office/drawing/2014/main" xmlns="" id="{117D8346-1A74-4751-C492-79B0C6E9E210}"/>
              </a:ext>
            </a:extLst>
          </p:cNvPr>
          <p:cNvSpPr/>
          <p:nvPr/>
        </p:nvSpPr>
        <p:spPr>
          <a:xfrm>
            <a:off x="3646170" y="2066598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英文</a:t>
            </a:r>
            <a:r>
              <a:rPr lang="en-US" altLang="zh-CN" sz="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Execl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5" name="连接符: 肘形 94">
            <a:extLst>
              <a:ext uri="{FF2B5EF4-FFF2-40B4-BE49-F238E27FC236}">
                <a16:creationId xmlns:a16="http://schemas.microsoft.com/office/drawing/2014/main" xmlns="" id="{820AD013-67BA-B75B-8576-49B1D90BBC0B}"/>
              </a:ext>
            </a:extLst>
          </p:cNvPr>
          <p:cNvCxnSpPr>
            <a:cxnSpLocks/>
            <a:stCxn id="18" idx="1"/>
            <a:endCxn id="17" idx="2"/>
          </p:cNvCxnSpPr>
          <p:nvPr/>
        </p:nvCxnSpPr>
        <p:spPr>
          <a:xfrm rot="10800000">
            <a:off x="1615440" y="2164080"/>
            <a:ext cx="1120140" cy="346710"/>
          </a:xfrm>
          <a:prstGeom prst="bentConnector2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本框 97">
            <a:extLst>
              <a:ext uri="{FF2B5EF4-FFF2-40B4-BE49-F238E27FC236}">
                <a16:creationId xmlns:a16="http://schemas.microsoft.com/office/drawing/2014/main" xmlns="" id="{9E7652F1-0BA7-A13D-2704-D2D7B1DA8E72}"/>
              </a:ext>
            </a:extLst>
          </p:cNvPr>
          <p:cNvSpPr txBox="1"/>
          <p:nvPr/>
        </p:nvSpPr>
        <p:spPr>
          <a:xfrm>
            <a:off x="4183380" y="2056358"/>
            <a:ext cx="1904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拆解新需求条款，报价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产品清单确认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xmlns="" id="{85F70701-05C5-68CD-A912-43051E19C41E}"/>
              </a:ext>
            </a:extLst>
          </p:cNvPr>
          <p:cNvSpPr txBox="1"/>
          <p:nvPr/>
        </p:nvSpPr>
        <p:spPr>
          <a:xfrm>
            <a:off x="1618549" y="2506757"/>
            <a:ext cx="8274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PI: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客户确认单</a:t>
            </a:r>
          </a:p>
        </p:txBody>
      </p:sp>
      <p:sp>
        <p:nvSpPr>
          <p:cNvPr id="100" name="流程图: 文档 99">
            <a:extLst>
              <a:ext uri="{FF2B5EF4-FFF2-40B4-BE49-F238E27FC236}">
                <a16:creationId xmlns:a16="http://schemas.microsoft.com/office/drawing/2014/main" xmlns="" id="{19F3CFBA-00FF-CD7D-67B1-CA41C9FF065B}"/>
              </a:ext>
            </a:extLst>
          </p:cNvPr>
          <p:cNvSpPr/>
          <p:nvPr/>
        </p:nvSpPr>
        <p:spPr>
          <a:xfrm>
            <a:off x="4831081" y="2514377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中文</a:t>
            </a:r>
            <a:r>
              <a:rPr lang="en-US" altLang="zh-CN" sz="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Execl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xmlns="" id="{30085A54-97DC-376B-B9D4-DB5B5CAC68C9}"/>
              </a:ext>
            </a:extLst>
          </p:cNvPr>
          <p:cNvSpPr txBox="1"/>
          <p:nvPr/>
        </p:nvSpPr>
        <p:spPr>
          <a:xfrm>
            <a:off x="5368291" y="2550707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初步转换</a:t>
            </a:r>
          </a:p>
        </p:txBody>
      </p:sp>
      <p:sp>
        <p:nvSpPr>
          <p:cNvPr id="102" name="标注: 上箭头 101">
            <a:extLst>
              <a:ext uri="{FF2B5EF4-FFF2-40B4-BE49-F238E27FC236}">
                <a16:creationId xmlns:a16="http://schemas.microsoft.com/office/drawing/2014/main" xmlns="" id="{39AFC1E0-ABC9-AFBA-6281-27E0679230E9}"/>
              </a:ext>
            </a:extLst>
          </p:cNvPr>
          <p:cNvSpPr/>
          <p:nvPr/>
        </p:nvSpPr>
        <p:spPr>
          <a:xfrm>
            <a:off x="4000500" y="3107253"/>
            <a:ext cx="1004566" cy="390769"/>
          </a:xfrm>
          <a:prstGeom prst="up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大模型核心环节</a:t>
            </a: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xmlns="" id="{FD968936-EAA4-3B7E-A09C-8B722826DEC0}"/>
              </a:ext>
            </a:extLst>
          </p:cNvPr>
          <p:cNvSpPr txBox="1"/>
          <p:nvPr/>
        </p:nvSpPr>
        <p:spPr>
          <a:xfrm>
            <a:off x="10480993" y="360700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判断为新单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xmlns="" id="{2D69F827-E1B5-93E4-CB25-52992B557F36}"/>
              </a:ext>
            </a:extLst>
          </p:cNvPr>
          <p:cNvSpPr txBox="1"/>
          <p:nvPr/>
        </p:nvSpPr>
        <p:spPr>
          <a:xfrm>
            <a:off x="9851707" y="4420873"/>
            <a:ext cx="13131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如需开模，提供时间计划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xmlns="" id="{9E99DBB9-3C29-466F-C713-DACF1BAAD4CD}"/>
              </a:ext>
            </a:extLst>
          </p:cNvPr>
          <p:cNvSpPr txBox="1"/>
          <p:nvPr/>
        </p:nvSpPr>
        <p:spPr>
          <a:xfrm>
            <a:off x="8270847" y="4099699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样品周期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成本反馈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xmlns="" id="{37BE11A1-A84F-2FDC-6930-B4C2DF5C9F37}"/>
              </a:ext>
            </a:extLst>
          </p:cNvPr>
          <p:cNvSpPr txBox="1"/>
          <p:nvPr/>
        </p:nvSpPr>
        <p:spPr>
          <a:xfrm>
            <a:off x="8089708" y="4306803"/>
            <a:ext cx="1415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小样品生产，工厂提供首样</a:t>
            </a:r>
          </a:p>
        </p:txBody>
      </p:sp>
      <p:sp>
        <p:nvSpPr>
          <p:cNvPr id="110" name="流程图: 文档 109">
            <a:extLst>
              <a:ext uri="{FF2B5EF4-FFF2-40B4-BE49-F238E27FC236}">
                <a16:creationId xmlns:a16="http://schemas.microsoft.com/office/drawing/2014/main" xmlns="" id="{52D9D6F1-D9E6-E0D3-0491-B11E8744924E}"/>
              </a:ext>
            </a:extLst>
          </p:cNvPr>
          <p:cNvSpPr/>
          <p:nvPr/>
        </p:nvSpPr>
        <p:spPr>
          <a:xfrm>
            <a:off x="2007868" y="4370477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样品验收报告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xmlns="" id="{472803FE-428D-5F05-1842-B927F2BC97AC}"/>
              </a:ext>
            </a:extLst>
          </p:cNvPr>
          <p:cNvSpPr txBox="1"/>
          <p:nvPr/>
        </p:nvSpPr>
        <p:spPr>
          <a:xfrm>
            <a:off x="1673363" y="4840929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客户签字或提出修改</a:t>
            </a:r>
          </a:p>
        </p:txBody>
      </p:sp>
      <p:sp>
        <p:nvSpPr>
          <p:cNvPr id="112" name="流程图: 文档 111">
            <a:extLst>
              <a:ext uri="{FF2B5EF4-FFF2-40B4-BE49-F238E27FC236}">
                <a16:creationId xmlns:a16="http://schemas.microsoft.com/office/drawing/2014/main" xmlns="" id="{C0DD73BA-F814-F8CE-7505-8645FC91CDB4}"/>
              </a:ext>
            </a:extLst>
          </p:cNvPr>
          <p:cNvSpPr/>
          <p:nvPr/>
        </p:nvSpPr>
        <p:spPr>
          <a:xfrm>
            <a:off x="9075419" y="5201532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大货生产订单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xmlns="" id="{8D85D083-535C-B159-8278-29A6BE8E4301}"/>
              </a:ext>
            </a:extLst>
          </p:cNvPr>
          <p:cNvSpPr txBox="1"/>
          <p:nvPr/>
        </p:nvSpPr>
        <p:spPr>
          <a:xfrm>
            <a:off x="8157050" y="532256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按确认样品生产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xmlns="" id="{261C8162-52D1-C456-3773-E6BC79BDC3F9}"/>
              </a:ext>
            </a:extLst>
          </p:cNvPr>
          <p:cNvSpPr txBox="1"/>
          <p:nvPr/>
        </p:nvSpPr>
        <p:spPr>
          <a:xfrm>
            <a:off x="10240942" y="5770770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交付大货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xmlns="" id="{A404F5BC-7170-E327-C023-9D04800BE3AC}"/>
              </a:ext>
            </a:extLst>
          </p:cNvPr>
          <p:cNvSpPr txBox="1"/>
          <p:nvPr/>
        </p:nvSpPr>
        <p:spPr>
          <a:xfrm>
            <a:off x="10087053" y="618815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可能需批次质检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xmlns="" id="{E4141836-9B3D-A813-0045-6FFA5DF4479A}"/>
              </a:ext>
            </a:extLst>
          </p:cNvPr>
          <p:cNvSpPr txBox="1"/>
          <p:nvPr/>
        </p:nvSpPr>
        <p:spPr>
          <a:xfrm>
            <a:off x="1150775" y="2688590"/>
            <a:ext cx="1904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拆解新需求条款，报价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产品清单确认</a:t>
            </a:r>
          </a:p>
        </p:txBody>
      </p:sp>
    </p:spTree>
    <p:extLst>
      <p:ext uri="{BB962C8B-B14F-4D97-AF65-F5344CB8AC3E}">
        <p14:creationId xmlns:p14="http://schemas.microsoft.com/office/powerpoint/2010/main" val="16805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业务痛点分析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CF6F94F-0CEF-28B2-5212-2E1DA32FC0E7}"/>
              </a:ext>
            </a:extLst>
          </p:cNvPr>
          <p:cNvSpPr/>
          <p:nvPr/>
        </p:nvSpPr>
        <p:spPr>
          <a:xfrm>
            <a:off x="1250315" y="1897382"/>
            <a:ext cx="4030980" cy="43967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C45D28CD-DAEE-74AD-7685-75C91601E0C0}"/>
              </a:ext>
            </a:extLst>
          </p:cNvPr>
          <p:cNvSpPr/>
          <p:nvPr/>
        </p:nvSpPr>
        <p:spPr>
          <a:xfrm>
            <a:off x="6971665" y="1897382"/>
            <a:ext cx="4030980" cy="9677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86DB9F8-0F06-C663-5B7A-0D7747FED44D}"/>
              </a:ext>
            </a:extLst>
          </p:cNvPr>
          <p:cNvSpPr/>
          <p:nvPr/>
        </p:nvSpPr>
        <p:spPr>
          <a:xfrm>
            <a:off x="6971665" y="3040382"/>
            <a:ext cx="4030980" cy="9677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073CBF5-7D1F-AE8C-63ED-DD73C370A997}"/>
              </a:ext>
            </a:extLst>
          </p:cNvPr>
          <p:cNvSpPr/>
          <p:nvPr/>
        </p:nvSpPr>
        <p:spPr>
          <a:xfrm>
            <a:off x="6971665" y="4183382"/>
            <a:ext cx="4030980" cy="9677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833FA46B-D1FE-5EDA-D724-124718AF0A99}"/>
              </a:ext>
            </a:extLst>
          </p:cNvPr>
          <p:cNvSpPr/>
          <p:nvPr/>
        </p:nvSpPr>
        <p:spPr>
          <a:xfrm>
            <a:off x="6971665" y="5326382"/>
            <a:ext cx="4030980" cy="9677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8CBB404D-C122-89EB-A4D1-F84E37218CDC}"/>
              </a:ext>
            </a:extLst>
          </p:cNvPr>
          <p:cNvSpPr txBox="1"/>
          <p:nvPr/>
        </p:nvSpPr>
        <p:spPr>
          <a:xfrm>
            <a:off x="2574647" y="201192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业务痛点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CFA6452-7086-EA55-7BF1-F236F27D728C}"/>
              </a:ext>
            </a:extLst>
          </p:cNvPr>
          <p:cNvSpPr txBox="1"/>
          <p:nvPr/>
        </p:nvSpPr>
        <p:spPr>
          <a:xfrm>
            <a:off x="7093307" y="2181345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技术问题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57028C8D-8D8C-9607-860B-7A5C2C255B37}"/>
              </a:ext>
            </a:extLst>
          </p:cNvPr>
          <p:cNvSpPr txBox="1"/>
          <p:nvPr/>
        </p:nvSpPr>
        <p:spPr>
          <a:xfrm>
            <a:off x="7093307" y="3339586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技术问题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73AED5E8-0FE5-3E53-B25A-93C32D056F5A}"/>
              </a:ext>
            </a:extLst>
          </p:cNvPr>
          <p:cNvSpPr txBox="1"/>
          <p:nvPr/>
        </p:nvSpPr>
        <p:spPr>
          <a:xfrm>
            <a:off x="7093307" y="4482586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技术问题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8566B04-D3FC-1DE4-B8CC-B9BF4EA10446}"/>
              </a:ext>
            </a:extLst>
          </p:cNvPr>
          <p:cNvSpPr txBox="1"/>
          <p:nvPr/>
        </p:nvSpPr>
        <p:spPr>
          <a:xfrm>
            <a:off x="7093307" y="5625586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技术问题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xmlns="" id="{7B3BE1AB-DA76-249F-9E8D-40A3005EB125}"/>
              </a:ext>
            </a:extLst>
          </p:cNvPr>
          <p:cNvSpPr/>
          <p:nvPr/>
        </p:nvSpPr>
        <p:spPr>
          <a:xfrm>
            <a:off x="5783580" y="3810002"/>
            <a:ext cx="662940" cy="46037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4647DEA-20C0-DA98-D2DB-A90CA2C19AF2}"/>
              </a:ext>
            </a:extLst>
          </p:cNvPr>
          <p:cNvSpPr txBox="1"/>
          <p:nvPr/>
        </p:nvSpPr>
        <p:spPr>
          <a:xfrm>
            <a:off x="834390" y="1016634"/>
            <a:ext cx="1077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业务痛点分析的概要说明（尽量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行内说清楚）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751D6617-FF02-14C0-FC94-75C7FBA607EE}"/>
              </a:ext>
            </a:extLst>
          </p:cNvPr>
          <p:cNvSpPr txBox="1"/>
          <p:nvPr/>
        </p:nvSpPr>
        <p:spPr>
          <a:xfrm>
            <a:off x="1303972" y="2662478"/>
            <a:ext cx="392366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合同到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订单转化步骤过多，会占用业务人员大量时间去沟通和对接</a:t>
            </a: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合同到订单转化的周期较长，无法做到实时下单，通常需要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2-3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不同业务人员对订单的理解和转化会存在偏差，影响对订单关键字段识别的准确率</a:t>
            </a: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专业的经验、规则、知识目前还无法沉淀到企业内作为数据资产进行利用，更多的还需要人工经验去判断</a:t>
            </a: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DAA1AD-1FA6-7461-C000-2596C0FE7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73D36E91-C42B-843D-2672-F482AF93E2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技术解决方案建议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993B9550-3857-DBCE-2A35-F442D9D25DCA}"/>
              </a:ext>
            </a:extLst>
          </p:cNvPr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B6E5FDD-9A26-2B38-9451-66FE769066AF}"/>
              </a:ext>
            </a:extLst>
          </p:cNvPr>
          <p:cNvSpPr/>
          <p:nvPr/>
        </p:nvSpPr>
        <p:spPr>
          <a:xfrm>
            <a:off x="716915" y="1965962"/>
            <a:ext cx="5173345" cy="41681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2B76684-5AC0-49B2-BD08-9EF5F184F79E}"/>
              </a:ext>
            </a:extLst>
          </p:cNvPr>
          <p:cNvSpPr/>
          <p:nvPr/>
        </p:nvSpPr>
        <p:spPr>
          <a:xfrm>
            <a:off x="6436360" y="1965962"/>
            <a:ext cx="5173345" cy="41681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0DED9E5-5098-5A3F-411F-1AC420F69C30}"/>
              </a:ext>
            </a:extLst>
          </p:cNvPr>
          <p:cNvSpPr txBox="1"/>
          <p:nvPr/>
        </p:nvSpPr>
        <p:spPr>
          <a:xfrm>
            <a:off x="2220598" y="1526821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投入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较高）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BC701E39-F20D-CE55-B69A-CA0FE1F655B7}"/>
              </a:ext>
            </a:extLst>
          </p:cNvPr>
          <p:cNvSpPr txBox="1"/>
          <p:nvPr/>
        </p:nvSpPr>
        <p:spPr>
          <a:xfrm>
            <a:off x="7940043" y="1526821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投入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较低）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F3FE505-C5CC-FA57-DD5F-042D281E6D59}"/>
              </a:ext>
            </a:extLst>
          </p:cNvPr>
          <p:cNvSpPr/>
          <p:nvPr/>
        </p:nvSpPr>
        <p:spPr>
          <a:xfrm>
            <a:off x="944880" y="2139991"/>
            <a:ext cx="3078480" cy="378714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306D248F-0C08-E09A-50DA-0B56F470FC38}"/>
              </a:ext>
            </a:extLst>
          </p:cNvPr>
          <p:cNvSpPr/>
          <p:nvPr/>
        </p:nvSpPr>
        <p:spPr>
          <a:xfrm>
            <a:off x="6659880" y="2139991"/>
            <a:ext cx="3078480" cy="378714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353312" y="2560320"/>
            <a:ext cx="3831336" cy="26700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6928104" y="2599260"/>
            <a:ext cx="3831336" cy="26700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286000" y="3246120"/>
            <a:ext cx="199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/>
              <a:t>模型微调</a:t>
            </a:r>
            <a:r>
              <a:rPr lang="en-US" altLang="zh-CN" smtClean="0"/>
              <a:t>-</a:t>
            </a:r>
            <a:r>
              <a:rPr lang="zh-CN" altLang="en-US" smtClean="0"/>
              <a:t>全流程</a:t>
            </a:r>
            <a:r>
              <a:rPr lang="en-US" altLang="zh-CN" smtClean="0"/>
              <a:t>ai</a:t>
            </a:r>
            <a:r>
              <a:rPr lang="zh-CN" altLang="en-US" smtClean="0"/>
              <a:t>自动化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674801" y="3246120"/>
            <a:ext cx="199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/>
              <a:t>轻量级知识库</a:t>
            </a:r>
            <a:r>
              <a:rPr lang="en-US" altLang="zh-CN" smtClean="0"/>
              <a:t>+</a:t>
            </a:r>
            <a:r>
              <a:rPr lang="zh-CN" altLang="en-US" smtClean="0"/>
              <a:t>销售辅助</a:t>
            </a:r>
            <a:r>
              <a:rPr lang="en-US" altLang="zh-CN" smtClean="0"/>
              <a:t>agent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61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" y="1485262"/>
            <a:ext cx="5559552" cy="4470529"/>
          </a:xfrm>
          <a:prstGeom prst="rect">
            <a:avLst/>
          </a:prstGeom>
        </p:spPr>
      </p:pic>
      <p:sp>
        <p:nvSpPr>
          <p:cNvPr id="5" name="ComponentBackground1">
            <a:extLst>
              <a:ext uri="{FF2B5EF4-FFF2-40B4-BE49-F238E27FC236}">
                <a16:creationId xmlns:a16="http://schemas.microsoft.com/office/drawing/2014/main" xmlns="" id="{32AB958C-D986-DBF5-4D2B-2AF0E93D44D6}"/>
              </a:ext>
            </a:extLst>
          </p:cNvPr>
          <p:cNvSpPr/>
          <p:nvPr/>
        </p:nvSpPr>
        <p:spPr>
          <a:xfrm>
            <a:off x="6941839" y="1437259"/>
            <a:ext cx="4799057" cy="4591685"/>
          </a:xfrm>
          <a:prstGeom prst="roundRect">
            <a:avLst>
              <a:gd name="adj" fmla="val 3195"/>
            </a:avLst>
          </a:prstGeom>
          <a:noFill/>
          <a:ln w="635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3D36E91-C42B-843D-2672-F482AF93E2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</a:t>
            </a:r>
            <a:r>
              <a:rPr lang="en-US" altLang="zh-CN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1</a:t>
            </a:r>
            <a:r>
              <a:rPr lang="en-US" altLang="zh-CN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-</a:t>
            </a:r>
            <a:r>
              <a:rPr lang="zh-CN" altLang="en-US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总体方案架构设计</a:t>
            </a:r>
            <a:endParaRPr lang="zh-CN" altLang="en-US" sz="2400" dirty="0">
              <a:solidFill>
                <a:srgbClr val="0065BB"/>
              </a:solidFill>
              <a:latin typeface="Source Han Sans CN Regular" panose="020B0400000000000000" charset="-122"/>
              <a:ea typeface="Source Han Sans CN Regular" panose="020B0400000000000000" charset="-122"/>
              <a:cs typeface="Microsoft YaHei Bold" panose="020B0703020204020201" charset="-122"/>
              <a:sym typeface="+mn-ea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993B9550-3857-DBCE-2A35-F442D9D25DCA}"/>
              </a:ext>
            </a:extLst>
          </p:cNvPr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8F044965-467B-7858-E2B5-279C617F5C50}"/>
              </a:ext>
            </a:extLst>
          </p:cNvPr>
          <p:cNvSpPr txBox="1"/>
          <p:nvPr/>
        </p:nvSpPr>
        <p:spPr>
          <a:xfrm>
            <a:off x="7237163" y="4246187"/>
            <a:ext cx="38779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劣势</a:t>
            </a:r>
            <a:endParaRPr lang="en-US" altLang="zh-CN" sz="16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成本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高，需要定制化模型或对通用大模型微调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、落地周期长，通常需要</a:t>
            </a:r>
            <a:r>
              <a:rPr lang="en-US" altLang="zh-CN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6-12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</a:t>
            </a:r>
            <a:endParaRPr lang="en-US" altLang="zh-CN" sz="1200" b="1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、通用大模型版本迭代会存在是否需要去更新的问题</a:t>
            </a:r>
            <a:endParaRPr lang="en-US" altLang="zh-CN" sz="1200" b="1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同时面临是否需要重新进行模型调参从而导致原有模型</a:t>
            </a:r>
            <a:endParaRPr lang="en-US" altLang="zh-CN" sz="1200" b="1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能力损失的问题</a:t>
            </a:r>
            <a:endParaRPr lang="zh-CN" altLang="en-US" sz="12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A66349CE-1E65-350B-EDF0-F4A5CD504D09}"/>
              </a:ext>
            </a:extLst>
          </p:cNvPr>
          <p:cNvSpPr txBox="1"/>
          <p:nvPr/>
        </p:nvSpPr>
        <p:spPr>
          <a:xfrm>
            <a:off x="834390" y="1016634"/>
            <a:ext cx="1077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/>
              <a:t>全流程</a:t>
            </a:r>
            <a:r>
              <a:rPr lang="en-US" altLang="zh-CN" sz="1000" b="1"/>
              <a:t>AI</a:t>
            </a:r>
            <a:r>
              <a:rPr lang="zh-CN" altLang="en-US" sz="1000" b="1"/>
              <a:t>自动化，</a:t>
            </a:r>
            <a:r>
              <a:rPr lang="zh-CN" altLang="en-US" sz="1000" b="1"/>
              <a:t>最大化自动化，减少人工干预，支持复杂推理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306D248F-0C08-E09A-50DA-0B56F470FC38}"/>
              </a:ext>
            </a:extLst>
          </p:cNvPr>
          <p:cNvSpPr/>
          <p:nvPr/>
        </p:nvSpPr>
        <p:spPr>
          <a:xfrm>
            <a:off x="7077762" y="2160363"/>
            <a:ext cx="4196789" cy="141715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306D248F-0C08-E09A-50DA-0B56F470FC38}"/>
              </a:ext>
            </a:extLst>
          </p:cNvPr>
          <p:cNvSpPr/>
          <p:nvPr/>
        </p:nvSpPr>
        <p:spPr>
          <a:xfrm>
            <a:off x="7162800" y="4654295"/>
            <a:ext cx="4111752" cy="1135675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8F044965-467B-7858-E2B5-279C617F5C50}"/>
              </a:ext>
            </a:extLst>
          </p:cNvPr>
          <p:cNvSpPr txBox="1"/>
          <p:nvPr/>
        </p:nvSpPr>
        <p:spPr>
          <a:xfrm>
            <a:off x="7210663" y="1797105"/>
            <a:ext cx="41998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</a:t>
            </a:r>
            <a:r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势</a:t>
            </a:r>
            <a:endParaRPr lang="en-US" altLang="zh-CN" sz="16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、自动化率高：仅新单场景需要部分人工参与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、可规模化：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涉及多语言、多客户定制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条款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合同订单数量大且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逐年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增加，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工厂端</a:t>
            </a:r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</a:t>
            </a:r>
            <a:endParaRPr lang="en-US" altLang="zh-CN" sz="1200" b="1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同步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数据，避免人工传递错误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、对合同识别准确率更高，且可以对新单的需求进</a:t>
            </a:r>
            <a:endParaRPr lang="en-US" altLang="zh-CN" sz="1200" b="1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行推理生成</a:t>
            </a:r>
            <a:endParaRPr lang="en-US" altLang="zh-CN" sz="10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63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ullet1">
            <a:extLst>
              <a:ext uri="{FF2B5EF4-FFF2-40B4-BE49-F238E27FC236}">
                <a16:creationId xmlns:a16="http://schemas.microsoft.com/office/drawing/2014/main" xmlns="" id="{86313402-EC1A-0C66-CB0A-7BFFAC30FA74}"/>
              </a:ext>
            </a:extLst>
          </p:cNvPr>
          <p:cNvSpPr>
            <a:spLocks/>
          </p:cNvSpPr>
          <p:nvPr/>
        </p:nvSpPr>
        <p:spPr>
          <a:xfrm>
            <a:off x="8002515" y="1703135"/>
            <a:ext cx="3097706" cy="571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kumimoji="1"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3D36E91-C42B-843D-2672-F482AF93E2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</a:t>
            </a:r>
            <a:r>
              <a:rPr lang="en-US" altLang="zh-CN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1</a:t>
            </a:r>
            <a:r>
              <a:rPr lang="en-US" altLang="zh-CN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-</a:t>
            </a:r>
            <a:r>
              <a:rPr lang="zh-CN" altLang="en-US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方案说明</a:t>
            </a:r>
            <a:endParaRPr lang="zh-CN" altLang="en-US" sz="2400" dirty="0">
              <a:solidFill>
                <a:srgbClr val="0065BB"/>
              </a:solidFill>
              <a:latin typeface="Source Han Sans CN Regular" panose="020B0400000000000000" charset="-122"/>
              <a:ea typeface="Source Han Sans CN Regular" panose="020B0400000000000000" charset="-122"/>
              <a:cs typeface="Microsoft YaHei Bold" panose="020B0703020204020201" charset="-122"/>
              <a:sym typeface="+mn-ea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993B9550-3857-DBCE-2A35-F442D9D25DCA}"/>
              </a:ext>
            </a:extLst>
          </p:cNvPr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32" y="927734"/>
            <a:ext cx="5879591" cy="234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49" y="1264538"/>
            <a:ext cx="5705726" cy="4825366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225346"/>
              </p:ext>
            </p:extLst>
          </p:nvPr>
        </p:nvGraphicFramePr>
        <p:xfrm>
          <a:off x="6309361" y="3140883"/>
          <a:ext cx="566013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711"/>
                <a:gridCol w="1877651"/>
                <a:gridCol w="1895773"/>
              </a:tblGrid>
              <a:tr h="272716">
                <a:tc>
                  <a:txBody>
                    <a:bodyPr/>
                    <a:lstStyle/>
                    <a:p>
                      <a:r>
                        <a:rPr lang="zh-CN" altLang="en-US" smtClean="0"/>
                        <a:t>成本项目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mtClean="0"/>
                        <a:t>说明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mtClean="0"/>
                        <a:t>预估费用</a:t>
                      </a:r>
                      <a:endParaRPr lang="zh-CN" altLang="en-US"/>
                    </a:p>
                  </a:txBody>
                  <a:tcPr/>
                </a:tc>
              </a:tr>
              <a:tr h="409074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chemeClr val="tx1"/>
                          </a:solidFill>
                          <a:effectLst/>
                        </a:rPr>
                        <a:t>API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调用费用</a:t>
                      </a:r>
                    </a:p>
                  </a:txBody>
                  <a:tcPr marL="19050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按</a:t>
                      </a:r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Token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计费（月均</a:t>
                      </a:r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10,000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份合同处理）</a:t>
                      </a:r>
                    </a:p>
                  </a:txBody>
                  <a:tcPr marL="9525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¥150,000 - ¥500,000</a:t>
                      </a:r>
                    </a:p>
                  </a:txBody>
                  <a:tcPr marL="95250" marR="95250" marT="76200" marB="76200" anchor="ctr"/>
                </a:tc>
              </a:tr>
              <a:tr h="40907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行业模型微调</a:t>
                      </a:r>
                    </a:p>
                  </a:txBody>
                  <a:tcPr marL="19050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纺织术语</a:t>
                      </a:r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合同格式定制训练</a:t>
                      </a:r>
                    </a:p>
                  </a:txBody>
                  <a:tcPr marL="9525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¥200,000 - ¥800,000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（首年）</a:t>
                      </a:r>
                    </a:p>
                  </a:txBody>
                  <a:tcPr marL="95250" marR="95250" marT="76200" marB="76200" anchor="ctr"/>
                </a:tc>
              </a:tr>
              <a:tr h="40907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合同解析系统开发</a:t>
                      </a:r>
                    </a:p>
                  </a:txBody>
                  <a:tcPr marL="19050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chemeClr val="tx1"/>
                          </a:solidFill>
                          <a:effectLst/>
                        </a:rPr>
                        <a:t>OCR+NLP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字段提取模块</a:t>
                      </a:r>
                    </a:p>
                  </a:txBody>
                  <a:tcPr marL="9525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¥150,000 - ¥300,000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（一次性）</a:t>
                      </a:r>
                    </a:p>
                  </a:txBody>
                  <a:tcPr marL="95250" marR="95250" marT="76200" marB="76200" anchor="ctr"/>
                </a:tc>
              </a:tr>
              <a:tr h="409074"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chemeClr val="tx1"/>
                          </a:solidFill>
                          <a:effectLst/>
                        </a:rPr>
                        <a:t>ERP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对接开发</a:t>
                      </a:r>
                    </a:p>
                  </a:txBody>
                  <a:tcPr marL="19050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订单自动生成与接口开发</a:t>
                      </a:r>
                    </a:p>
                  </a:txBody>
                  <a:tcPr marL="9525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¥150,000 - ¥500,000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（一次性）</a:t>
                      </a:r>
                    </a:p>
                  </a:txBody>
                  <a:tcPr marL="95250" marR="95250" marT="76200" marB="76200" anchor="ctr"/>
                </a:tc>
              </a:tr>
              <a:tr h="40907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私有化部署（可选）</a:t>
                      </a:r>
                    </a:p>
                  </a:txBody>
                  <a:tcPr marL="19050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服务器</a:t>
                      </a:r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/GPU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集群采购</a:t>
                      </a:r>
                    </a:p>
                  </a:txBody>
                  <a:tcPr marL="9525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¥200,000 - ¥500,000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（一次性）</a:t>
                      </a:r>
                    </a:p>
                  </a:txBody>
                  <a:tcPr marL="95250" marR="95250" marT="76200" marB="762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7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mponentBackground1">
            <a:extLst>
              <a:ext uri="{FF2B5EF4-FFF2-40B4-BE49-F238E27FC236}">
                <a16:creationId xmlns:a16="http://schemas.microsoft.com/office/drawing/2014/main" xmlns="" id="{32AB958C-D986-DBF5-4D2B-2AF0E93D44D6}"/>
              </a:ext>
            </a:extLst>
          </p:cNvPr>
          <p:cNvSpPr/>
          <p:nvPr/>
        </p:nvSpPr>
        <p:spPr>
          <a:xfrm>
            <a:off x="6941839" y="1437259"/>
            <a:ext cx="4799057" cy="4591685"/>
          </a:xfrm>
          <a:prstGeom prst="roundRect">
            <a:avLst>
              <a:gd name="adj" fmla="val 3195"/>
            </a:avLst>
          </a:prstGeom>
          <a:noFill/>
          <a:ln w="635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3D36E91-C42B-843D-2672-F482AF93E2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</a:t>
            </a:r>
            <a:r>
              <a:rPr lang="en-US" altLang="zh-CN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2-</a:t>
            </a:r>
            <a:r>
              <a:rPr lang="zh-CN" altLang="en-US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总体方案架构设计</a:t>
            </a:r>
            <a:endParaRPr lang="zh-CN" altLang="en-US" sz="2400" dirty="0">
              <a:solidFill>
                <a:srgbClr val="0065BB"/>
              </a:solidFill>
              <a:latin typeface="Source Han Sans CN Regular" panose="020B0400000000000000" charset="-122"/>
              <a:ea typeface="Source Han Sans CN Regular" panose="020B0400000000000000" charset="-122"/>
              <a:cs typeface="Microsoft YaHei Bold" panose="020B0703020204020201" charset="-122"/>
              <a:sym typeface="+mn-ea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993B9550-3857-DBCE-2A35-F442D9D25DCA}"/>
              </a:ext>
            </a:extLst>
          </p:cNvPr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8F044965-467B-7858-E2B5-279C617F5C50}"/>
              </a:ext>
            </a:extLst>
          </p:cNvPr>
          <p:cNvSpPr txBox="1"/>
          <p:nvPr/>
        </p:nvSpPr>
        <p:spPr>
          <a:xfrm>
            <a:off x="7237163" y="4246187"/>
            <a:ext cx="39725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劣势</a:t>
            </a:r>
            <a:endParaRPr lang="en-US" altLang="zh-CN" sz="16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1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、短期内依赖部分人工：需要做函数开发和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校验</a:t>
            </a:r>
            <a:endParaRPr lang="en-US" altLang="zh-CN" sz="1200" b="1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、场景规模化受限：无法快速满足大批量多语言诉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求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200" b="1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需要逐步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开放能力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306D248F-0C08-E09A-50DA-0B56F470FC38}"/>
              </a:ext>
            </a:extLst>
          </p:cNvPr>
          <p:cNvSpPr/>
          <p:nvPr/>
        </p:nvSpPr>
        <p:spPr>
          <a:xfrm>
            <a:off x="7077762" y="2160363"/>
            <a:ext cx="4196789" cy="141715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306D248F-0C08-E09A-50DA-0B56F470FC38}"/>
              </a:ext>
            </a:extLst>
          </p:cNvPr>
          <p:cNvSpPr/>
          <p:nvPr/>
        </p:nvSpPr>
        <p:spPr>
          <a:xfrm>
            <a:off x="7162800" y="4654295"/>
            <a:ext cx="4111752" cy="1135675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8F044965-467B-7858-E2B5-279C617F5C50}"/>
              </a:ext>
            </a:extLst>
          </p:cNvPr>
          <p:cNvSpPr txBox="1"/>
          <p:nvPr/>
        </p:nvSpPr>
        <p:spPr>
          <a:xfrm>
            <a:off x="7210663" y="1797105"/>
            <a:ext cx="41998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</a:t>
            </a:r>
            <a:r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势</a:t>
            </a:r>
            <a:endParaRPr lang="en-US" altLang="zh-CN" sz="16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、项目成本低：快速搭建知识库和业务函数</a:t>
            </a:r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api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调用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、落地周期快：通常需要</a:t>
            </a:r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、企业知识沉淀：可以把业务多年的经验沉淀成企业自己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1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行业知识库</a:t>
            </a:r>
            <a:endParaRPr lang="zh-CN" altLang="en-US" sz="12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" y="1437259"/>
            <a:ext cx="5432290" cy="473247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66349CE-1E65-350B-EDF0-F4A5CD504D09}"/>
              </a:ext>
            </a:extLst>
          </p:cNvPr>
          <p:cNvSpPr txBox="1"/>
          <p:nvPr/>
        </p:nvSpPr>
        <p:spPr>
          <a:xfrm>
            <a:off x="834390" y="1016634"/>
            <a:ext cx="10775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smtClean="0"/>
              <a:t>低投入</a:t>
            </a:r>
            <a:r>
              <a:rPr lang="zh-CN" altLang="en-US" sz="1000" b="1"/>
              <a:t>方案（轻量级知识库</a:t>
            </a:r>
            <a:r>
              <a:rPr lang="en-US" altLang="zh-CN" sz="1000" b="1"/>
              <a:t>+Agent</a:t>
            </a:r>
            <a:r>
              <a:rPr lang="zh-CN" altLang="en-US" sz="1000" b="1"/>
              <a:t>辅助）</a:t>
            </a:r>
          </a:p>
          <a:p>
            <a:endParaRPr lang="zh-CN" altLang="en-US" sz="10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ullet1">
            <a:extLst>
              <a:ext uri="{FF2B5EF4-FFF2-40B4-BE49-F238E27FC236}">
                <a16:creationId xmlns:a16="http://schemas.microsoft.com/office/drawing/2014/main" xmlns="" id="{86313402-EC1A-0C66-CB0A-7BFFAC30FA74}"/>
              </a:ext>
            </a:extLst>
          </p:cNvPr>
          <p:cNvSpPr>
            <a:spLocks/>
          </p:cNvSpPr>
          <p:nvPr/>
        </p:nvSpPr>
        <p:spPr>
          <a:xfrm>
            <a:off x="8002515" y="1703135"/>
            <a:ext cx="3097706" cy="571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kumimoji="1"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3D36E91-C42B-843D-2672-F482AF93E2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</a:t>
            </a:r>
            <a:r>
              <a:rPr lang="en-US" altLang="zh-CN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2</a:t>
            </a:r>
            <a:r>
              <a:rPr lang="en-US" altLang="zh-CN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-</a:t>
            </a:r>
            <a:r>
              <a:rPr lang="zh-CN" altLang="en-US" sz="2400" smtClean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方案说明</a:t>
            </a:r>
            <a:endParaRPr lang="zh-CN" altLang="en-US" sz="2400" dirty="0">
              <a:solidFill>
                <a:srgbClr val="0065BB"/>
              </a:solidFill>
              <a:latin typeface="Source Han Sans CN Regular" panose="020B0400000000000000" charset="-122"/>
              <a:ea typeface="Source Han Sans CN Regular" panose="020B0400000000000000" charset="-122"/>
              <a:cs typeface="Microsoft YaHei Bold" panose="020B0703020204020201" charset="-122"/>
              <a:sym typeface="+mn-ea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993B9550-3857-DBCE-2A35-F442D9D25DCA}"/>
              </a:ext>
            </a:extLst>
          </p:cNvPr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548071"/>
              </p:ext>
            </p:extLst>
          </p:nvPr>
        </p:nvGraphicFramePr>
        <p:xfrm>
          <a:off x="6309361" y="3140883"/>
          <a:ext cx="5660135" cy="3219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711"/>
                <a:gridCol w="1877651"/>
                <a:gridCol w="1895773"/>
              </a:tblGrid>
              <a:tr h="251948">
                <a:tc>
                  <a:txBody>
                    <a:bodyPr/>
                    <a:lstStyle/>
                    <a:p>
                      <a:r>
                        <a:rPr lang="zh-CN" altLang="en-US" sz="1200" smtClean="0"/>
                        <a:t>成本项目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smtClean="0"/>
                        <a:t>说明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smtClean="0"/>
                        <a:t>预估费用</a:t>
                      </a:r>
                      <a:endParaRPr lang="zh-CN" altLang="en-US" sz="1200"/>
                    </a:p>
                  </a:txBody>
                  <a:tcPr/>
                </a:tc>
              </a:tr>
              <a:tr h="47590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开源向量数据库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FAISS/Milvus（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自建服务器部署）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¥0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（开源）</a:t>
                      </a:r>
                    </a:p>
                  </a:txBody>
                  <a:tcPr marL="76200" marR="76200" marT="76200" marB="76200" anchor="ctr"/>
                </a:tc>
              </a:tr>
              <a:tr h="47590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服务器资源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核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4G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云服务器（知识库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应用部署）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¥6,000/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</a:p>
                  </a:txBody>
                  <a:tcPr marL="76200" marR="76200" marT="76200" marB="76200" anchor="ctr"/>
                </a:tc>
              </a:tr>
              <a:tr h="47590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基础版订阅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万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Tokens/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月（含基础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API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调用）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¥12,000/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</a:p>
                  </a:txBody>
                  <a:tcPr marL="76200" marR="76200" marT="76200" marB="76200" anchor="ctr"/>
                </a:tc>
              </a:tr>
              <a:tr h="3541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额外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Token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包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超出部分按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¥0.02/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千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Token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¥5,000-¥20,000/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</a:p>
                  </a:txBody>
                  <a:tcPr marL="76200" marR="76200" marT="76200" marB="76200" anchor="ctr"/>
                </a:tc>
              </a:tr>
              <a:tr h="47590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系统对接开发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合同解析脚本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+ERP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接口开发（外包）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¥15,000-¥50,000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（一次性）</a:t>
                      </a:r>
                    </a:p>
                  </a:txBody>
                  <a:tcPr marL="76200" marR="76200" marT="76200" marB="76200" anchor="ctr"/>
                </a:tc>
              </a:tr>
              <a:tr h="47590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知识库初始化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历史订单数据清洗与向量化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¥5,000-¥10,000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（一次性）</a:t>
                      </a:r>
                    </a:p>
                  </a:txBody>
                  <a:tcPr marL="76200" marR="76200" marT="76200" marB="76200"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046" y="821305"/>
            <a:ext cx="5857177" cy="23350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427229"/>
            <a:ext cx="5800534" cy="45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271B7F-4F21-7BC3-4293-91C7008EA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A2532AEF-1519-B9E0-F291-9EEFFDAFD0C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交付计划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F1378510-72BE-29D6-5190-94BDD9742D5E}"/>
              </a:ext>
            </a:extLst>
          </p:cNvPr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A05CEC01-D31E-65B8-6B2A-D6D3383EA607}"/>
              </a:ext>
            </a:extLst>
          </p:cNvPr>
          <p:cNvSpPr/>
          <p:nvPr/>
        </p:nvSpPr>
        <p:spPr>
          <a:xfrm>
            <a:off x="834390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调研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4096A848-DC9F-4CCD-028C-6C1F5D8C7BA4}"/>
              </a:ext>
            </a:extLst>
          </p:cNvPr>
          <p:cNvSpPr/>
          <p:nvPr/>
        </p:nvSpPr>
        <p:spPr>
          <a:xfrm>
            <a:off x="2378921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67AB559D-2338-0315-3F23-F1B17EC95572}"/>
              </a:ext>
            </a:extLst>
          </p:cNvPr>
          <p:cNvSpPr/>
          <p:nvPr/>
        </p:nvSpPr>
        <p:spPr>
          <a:xfrm>
            <a:off x="3923452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数据处理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AAF36B67-98C1-D93B-5426-3BEC2AEBAC68}"/>
              </a:ext>
            </a:extLst>
          </p:cNvPr>
          <p:cNvSpPr/>
          <p:nvPr/>
        </p:nvSpPr>
        <p:spPr>
          <a:xfrm>
            <a:off x="5467983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功能开发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9486AA5F-DAF5-C3BE-DB35-E63596FB1417}"/>
              </a:ext>
            </a:extLst>
          </p:cNvPr>
          <p:cNvSpPr/>
          <p:nvPr/>
        </p:nvSpPr>
        <p:spPr>
          <a:xfrm>
            <a:off x="7012514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系统对接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DBCA9A3D-3C98-4057-5260-6B67E9B4D293}"/>
              </a:ext>
            </a:extLst>
          </p:cNvPr>
          <p:cNvSpPr/>
          <p:nvPr/>
        </p:nvSpPr>
        <p:spPr>
          <a:xfrm>
            <a:off x="8557045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系统测试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EEC8E4AD-BC64-9258-F6A1-C7F44D8CAF04}"/>
              </a:ext>
            </a:extLst>
          </p:cNvPr>
          <p:cNvSpPr/>
          <p:nvPr/>
        </p:nvSpPr>
        <p:spPr>
          <a:xfrm>
            <a:off x="10101578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系统上线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xmlns="" id="{EE95A515-92FB-8B4A-0A76-420C808D2165}"/>
              </a:ext>
            </a:extLst>
          </p:cNvPr>
          <p:cNvCxnSpPr>
            <a:stCxn id="2" idx="3"/>
            <a:endCxn id="3" idx="1"/>
          </p:cNvCxnSpPr>
          <p:nvPr/>
        </p:nvCxnSpPr>
        <p:spPr>
          <a:xfrm>
            <a:off x="1710690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xmlns="" id="{60A576B0-867C-5588-DE31-29FD281D93D3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3255221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xmlns="" id="{DC45A9DA-C06A-8D6B-9E98-843EB55601BF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4799752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xmlns="" id="{3EC0E1D4-A2FD-31B5-BAAA-2E05ED4BCF8B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6344283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xmlns="" id="{DAD72B40-9644-D761-25EA-D5A1596296D5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7888814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xmlns="" id="{3410B15E-7CB8-210B-A4DB-D665F1356709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9433345" y="1504950"/>
            <a:ext cx="66823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xmlns="" id="{D99116CC-4338-0B03-CD8A-0A20BE353695}"/>
              </a:ext>
            </a:extLst>
          </p:cNvPr>
          <p:cNvCxnSpPr>
            <a:cxnSpLocks/>
          </p:cNvCxnSpPr>
          <p:nvPr/>
        </p:nvCxnSpPr>
        <p:spPr>
          <a:xfrm flipH="1">
            <a:off x="1967282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34BDD699-F3EA-D611-9752-67EDDC012FB8}"/>
              </a:ext>
            </a:extLst>
          </p:cNvPr>
          <p:cNvCxnSpPr>
            <a:cxnSpLocks/>
          </p:cNvCxnSpPr>
          <p:nvPr/>
        </p:nvCxnSpPr>
        <p:spPr>
          <a:xfrm flipH="1">
            <a:off x="3481993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xmlns="" id="{8191AF8A-26E2-14DB-915A-C89112E67A5F}"/>
              </a:ext>
            </a:extLst>
          </p:cNvPr>
          <p:cNvCxnSpPr>
            <a:cxnSpLocks/>
          </p:cNvCxnSpPr>
          <p:nvPr/>
        </p:nvCxnSpPr>
        <p:spPr>
          <a:xfrm flipH="1">
            <a:off x="4996704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xmlns="" id="{8B95C88B-40A4-32EF-F32B-D9AE883CB0DC}"/>
              </a:ext>
            </a:extLst>
          </p:cNvPr>
          <p:cNvCxnSpPr>
            <a:cxnSpLocks/>
          </p:cNvCxnSpPr>
          <p:nvPr/>
        </p:nvCxnSpPr>
        <p:spPr>
          <a:xfrm flipH="1">
            <a:off x="6511415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xmlns="" id="{1DB9C705-5011-8869-CD4E-B4E101B36C32}"/>
              </a:ext>
            </a:extLst>
          </p:cNvPr>
          <p:cNvCxnSpPr>
            <a:cxnSpLocks/>
          </p:cNvCxnSpPr>
          <p:nvPr/>
        </p:nvCxnSpPr>
        <p:spPr>
          <a:xfrm flipH="1">
            <a:off x="8038342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xmlns="" id="{85917699-014A-3CF2-1DF2-27E252272A63}"/>
              </a:ext>
            </a:extLst>
          </p:cNvPr>
          <p:cNvCxnSpPr>
            <a:cxnSpLocks/>
          </p:cNvCxnSpPr>
          <p:nvPr/>
        </p:nvCxnSpPr>
        <p:spPr>
          <a:xfrm flipH="1">
            <a:off x="9581074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5F797B34-193F-A376-1287-9DC7738D1DF8}"/>
              </a:ext>
            </a:extLst>
          </p:cNvPr>
          <p:cNvSpPr/>
          <p:nvPr/>
        </p:nvSpPr>
        <p:spPr>
          <a:xfrm>
            <a:off x="777240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xmlns="" id="{89738179-2AD2-4BE7-97F4-07AA1FBB5588}"/>
              </a:ext>
            </a:extLst>
          </p:cNvPr>
          <p:cNvSpPr/>
          <p:nvPr/>
        </p:nvSpPr>
        <p:spPr>
          <a:xfrm>
            <a:off x="777240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xmlns="" id="{07289679-7295-8A07-E5F6-A80552BA7CE5}"/>
              </a:ext>
            </a:extLst>
          </p:cNvPr>
          <p:cNvSpPr/>
          <p:nvPr/>
        </p:nvSpPr>
        <p:spPr>
          <a:xfrm>
            <a:off x="777240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xmlns="" id="{40659891-A139-7BC3-5EB7-6AD1E2A2D257}"/>
              </a:ext>
            </a:extLst>
          </p:cNvPr>
          <p:cNvSpPr/>
          <p:nvPr/>
        </p:nvSpPr>
        <p:spPr>
          <a:xfrm>
            <a:off x="2192534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xmlns="" id="{282FCC15-CCD4-7367-001C-71C149ED675D}"/>
              </a:ext>
            </a:extLst>
          </p:cNvPr>
          <p:cNvSpPr/>
          <p:nvPr/>
        </p:nvSpPr>
        <p:spPr>
          <a:xfrm>
            <a:off x="2192534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xmlns="" id="{17B5579A-0956-9876-EBAD-EDD95E865D4B}"/>
              </a:ext>
            </a:extLst>
          </p:cNvPr>
          <p:cNvSpPr/>
          <p:nvPr/>
        </p:nvSpPr>
        <p:spPr>
          <a:xfrm>
            <a:off x="2192534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xmlns="" id="{9DE41A09-775D-E24E-EFBA-88DDBFEE9362}"/>
              </a:ext>
            </a:extLst>
          </p:cNvPr>
          <p:cNvSpPr/>
          <p:nvPr/>
        </p:nvSpPr>
        <p:spPr>
          <a:xfrm>
            <a:off x="3707245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xmlns="" id="{B95E5633-1E72-40E3-3079-B2E9BE094A3B}"/>
              </a:ext>
            </a:extLst>
          </p:cNvPr>
          <p:cNvSpPr/>
          <p:nvPr/>
        </p:nvSpPr>
        <p:spPr>
          <a:xfrm>
            <a:off x="3707245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xmlns="" id="{CC2A4DC1-8AA8-A7AA-7928-730352EFC0E6}"/>
              </a:ext>
            </a:extLst>
          </p:cNvPr>
          <p:cNvSpPr/>
          <p:nvPr/>
        </p:nvSpPr>
        <p:spPr>
          <a:xfrm>
            <a:off x="3707245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xmlns="" id="{634D90A1-C76A-8E25-5F8A-5F198E1A68F9}"/>
              </a:ext>
            </a:extLst>
          </p:cNvPr>
          <p:cNvSpPr/>
          <p:nvPr/>
        </p:nvSpPr>
        <p:spPr>
          <a:xfrm>
            <a:off x="5221956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xmlns="" id="{EB6EE3C0-BD9D-711F-D720-DF3138D23277}"/>
              </a:ext>
            </a:extLst>
          </p:cNvPr>
          <p:cNvSpPr/>
          <p:nvPr/>
        </p:nvSpPr>
        <p:spPr>
          <a:xfrm>
            <a:off x="5221956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xmlns="" id="{CA45C7D4-5A79-100D-EF60-699980E7D967}"/>
              </a:ext>
            </a:extLst>
          </p:cNvPr>
          <p:cNvSpPr/>
          <p:nvPr/>
        </p:nvSpPr>
        <p:spPr>
          <a:xfrm>
            <a:off x="5221956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xmlns="" id="{46F8712E-0704-53D7-AE74-F7F77F38764F}"/>
              </a:ext>
            </a:extLst>
          </p:cNvPr>
          <p:cNvSpPr/>
          <p:nvPr/>
        </p:nvSpPr>
        <p:spPr>
          <a:xfrm>
            <a:off x="6736667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xmlns="" id="{27151F63-B4C2-54BE-D1B8-C8A7BFB2AE40}"/>
              </a:ext>
            </a:extLst>
          </p:cNvPr>
          <p:cNvSpPr/>
          <p:nvPr/>
        </p:nvSpPr>
        <p:spPr>
          <a:xfrm>
            <a:off x="6736667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xmlns="" id="{5EA33958-ABB5-F274-064A-F4D49793FF54}"/>
              </a:ext>
            </a:extLst>
          </p:cNvPr>
          <p:cNvSpPr/>
          <p:nvPr/>
        </p:nvSpPr>
        <p:spPr>
          <a:xfrm>
            <a:off x="6736667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xmlns="" id="{E22012D5-8089-CA66-4186-D29E9F0B52D1}"/>
              </a:ext>
            </a:extLst>
          </p:cNvPr>
          <p:cNvSpPr/>
          <p:nvPr/>
        </p:nvSpPr>
        <p:spPr>
          <a:xfrm>
            <a:off x="8263594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xmlns="" id="{B4B78C9E-9EF5-868F-3163-AB34FB6888AC}"/>
              </a:ext>
            </a:extLst>
          </p:cNvPr>
          <p:cNvSpPr/>
          <p:nvPr/>
        </p:nvSpPr>
        <p:spPr>
          <a:xfrm>
            <a:off x="8263594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xmlns="" id="{D7927468-A714-4386-7618-892A6BD958F1}"/>
              </a:ext>
            </a:extLst>
          </p:cNvPr>
          <p:cNvSpPr/>
          <p:nvPr/>
        </p:nvSpPr>
        <p:spPr>
          <a:xfrm>
            <a:off x="8263594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1518EF4D-7126-3892-D44C-AB8E58726078}"/>
              </a:ext>
            </a:extLst>
          </p:cNvPr>
          <p:cNvSpPr txBox="1"/>
          <p:nvPr/>
        </p:nvSpPr>
        <p:spPr>
          <a:xfrm>
            <a:off x="59128" y="1381839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阶段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xmlns="" id="{7ABB8D50-6547-4D53-4EFF-1F4CBCF9B164}"/>
              </a:ext>
            </a:extLst>
          </p:cNvPr>
          <p:cNvSpPr txBox="1"/>
          <p:nvPr/>
        </p:nvSpPr>
        <p:spPr>
          <a:xfrm>
            <a:off x="59128" y="302133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xmlns="" id="{1B9EC10F-4490-D72A-66AA-6F2D27A91952}"/>
              </a:ext>
            </a:extLst>
          </p:cNvPr>
          <p:cNvSpPr txBox="1"/>
          <p:nvPr/>
        </p:nvSpPr>
        <p:spPr>
          <a:xfrm>
            <a:off x="59128" y="562737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周期</a:t>
            </a: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xmlns="" id="{1B242A71-E0F8-F7F1-7608-E7A59E58405E}"/>
              </a:ext>
            </a:extLst>
          </p:cNvPr>
          <p:cNvSpPr/>
          <p:nvPr/>
        </p:nvSpPr>
        <p:spPr>
          <a:xfrm>
            <a:off x="716915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xmlns="" id="{67217CA2-605A-3CE0-E77D-51037FF0C499}"/>
              </a:ext>
            </a:extLst>
          </p:cNvPr>
          <p:cNvSpPr/>
          <p:nvPr/>
        </p:nvSpPr>
        <p:spPr>
          <a:xfrm>
            <a:off x="2142718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xmlns="" id="{B2DCEA3A-0DD8-4139-03D3-52EE84DE9FA9}"/>
              </a:ext>
            </a:extLst>
          </p:cNvPr>
          <p:cNvSpPr/>
          <p:nvPr/>
        </p:nvSpPr>
        <p:spPr>
          <a:xfrm>
            <a:off x="3704916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xmlns="" id="{9EE5E71D-441F-E505-99CA-26161C438311}"/>
              </a:ext>
            </a:extLst>
          </p:cNvPr>
          <p:cNvSpPr/>
          <p:nvPr/>
        </p:nvSpPr>
        <p:spPr>
          <a:xfrm>
            <a:off x="5198678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xmlns="" id="{B95C8B4B-88F3-791F-C4D0-2A92D657D0FC}"/>
              </a:ext>
            </a:extLst>
          </p:cNvPr>
          <p:cNvSpPr/>
          <p:nvPr/>
        </p:nvSpPr>
        <p:spPr>
          <a:xfrm>
            <a:off x="6763130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xmlns="" id="{652D8797-A34F-FEC9-2955-597C15DB0584}"/>
              </a:ext>
            </a:extLst>
          </p:cNvPr>
          <p:cNvSpPr/>
          <p:nvPr/>
        </p:nvSpPr>
        <p:spPr>
          <a:xfrm>
            <a:off x="8315238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xmlns="" id="{F6F9F4AC-4521-2994-F56D-C941858835E9}"/>
              </a:ext>
            </a:extLst>
          </p:cNvPr>
          <p:cNvSpPr/>
          <p:nvPr/>
        </p:nvSpPr>
        <p:spPr>
          <a:xfrm>
            <a:off x="10042840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xmlns="" id="{EB71D385-0BAE-7CC1-8913-F36E135D8A2C}"/>
              </a:ext>
            </a:extLst>
          </p:cNvPr>
          <p:cNvSpPr txBox="1"/>
          <p:nvPr/>
        </p:nvSpPr>
        <p:spPr>
          <a:xfrm>
            <a:off x="834390" y="1016634"/>
            <a:ext cx="1077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交付计划的概要说明（尽量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行内说清楚）</a:t>
            </a:r>
          </a:p>
        </p:txBody>
      </p:sp>
    </p:spTree>
    <p:extLst>
      <p:ext uri="{BB962C8B-B14F-4D97-AF65-F5344CB8AC3E}">
        <p14:creationId xmlns:p14="http://schemas.microsoft.com/office/powerpoint/2010/main" val="253133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浅色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深色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1179</Words>
  <Application>Microsoft Office PowerPoint</Application>
  <PresentationFormat>宽屏</PresentationFormat>
  <Paragraphs>235</Paragraphs>
  <Slides>13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Microsoft YaHei Bold</vt:lpstr>
      <vt:lpstr>Source Han Sans CN Regular</vt:lpstr>
      <vt:lpstr>宋体</vt:lpstr>
      <vt:lpstr>微软雅黑</vt:lpstr>
      <vt:lpstr>微软雅黑</vt:lpstr>
      <vt:lpstr>Arial</vt:lpstr>
      <vt:lpstr>Calibri</vt:lpstr>
      <vt:lpstr>浅色</vt:lpstr>
      <vt:lpstr>深色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User</cp:lastModifiedBy>
  <cp:revision>19</cp:revision>
  <dcterms:created xsi:type="dcterms:W3CDTF">2025-01-21T08:11:21Z</dcterms:created>
  <dcterms:modified xsi:type="dcterms:W3CDTF">2025-06-25T01:47:20Z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FE2E14815800C40D328D7C6792D07733_41</vt:lpwstr>
  </property>
</Properties>
</file>