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1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FCFF-1826-405E-8726-F4D9379A80E2}" type="datetimeFigureOut">
              <a:rPr lang="zh-CN" altLang="en-US" smtClean="0"/>
              <a:t>2025/5/29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E1801-0238-4C7F-ADD5-C5BB1FD901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507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4593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2143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496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2306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7902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4081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4806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5637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8661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846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gradFill flip="none" rotWithShape="1">
          <a:gsLst>
            <a:gs pos="26000">
              <a:srgbClr val="EBECF0"/>
            </a:gs>
            <a:gs pos="0">
              <a:srgbClr val="D7D9E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11333816" y="322557"/>
            <a:ext cx="487977" cy="28706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3" tIns="60945" rIns="121893" bIns="60945" rtlCol="0" anchor="ctr"/>
          <a:lstStyle/>
          <a:p>
            <a:pPr algn="ctr"/>
            <a:endParaRPr lang="en-US" sz="2400" dirty="0"/>
          </a:p>
        </p:txBody>
      </p:sp>
      <p:sp>
        <p:nvSpPr>
          <p:cNvPr id="6" name="Isosceles Triangle 10"/>
          <p:cNvSpPr/>
          <p:nvPr userDrawn="1"/>
        </p:nvSpPr>
        <p:spPr>
          <a:xfrm rot="10610802">
            <a:off x="11339649" y="421679"/>
            <a:ext cx="488775" cy="261855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3" tIns="60945" rIns="121893" bIns="60945" rtlCol="0" anchor="ctr"/>
          <a:lstStyle/>
          <a:p>
            <a:pPr algn="ctr"/>
            <a:endParaRPr lang="en-US" sz="240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1359314" y="273253"/>
            <a:ext cx="449441" cy="467448"/>
          </a:xfrm>
          <a:prstGeom prst="rect">
            <a:avLst/>
          </a:prstGeom>
        </p:spPr>
        <p:txBody>
          <a:bodyPr vert="horz" lIns="0" tIns="0" rIns="0" bIns="60945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4FFB07-917D-5348-AE2D-F9A4E0AD1751}" type="slidenum">
              <a:rPr lang="en-US" sz="1333" smtClean="0"/>
              <a:pPr/>
              <a:t>‹#›</a:t>
            </a:fld>
            <a:endParaRPr lang="en-US" sz="1333" dirty="0"/>
          </a:p>
        </p:txBody>
      </p:sp>
    </p:spTree>
    <p:extLst>
      <p:ext uri="{BB962C8B-B14F-4D97-AF65-F5344CB8AC3E}">
        <p14:creationId xmlns:p14="http://schemas.microsoft.com/office/powerpoint/2010/main" val="2433438755"/>
      </p:ext>
    </p:extLst>
  </p:cSld>
  <p:clrMapOvr>
    <a:masterClrMapping/>
  </p:clrMapOvr>
  <p:transition spd="slow" advTm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206B7B90-85C6-4262-8E69-6A642F430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538" y="652772"/>
            <a:ext cx="10724014" cy="591091"/>
          </a:xfrm>
          <a:prstGeom prst="rect">
            <a:avLst/>
          </a:prstGeom>
        </p:spPr>
        <p:txBody>
          <a:bodyPr vert="horz" lIns="0" tIns="36000" rIns="0" bIns="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3B6C44B-C719-4F9E-9568-C83B1FEAA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538" y="1825331"/>
            <a:ext cx="10724014" cy="4350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13EB258-2BE3-4628-9B39-CDD1BFA55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455" y="6355915"/>
            <a:ext cx="2742192" cy="366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9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9EE3FB17-AA95-40BD-8CA5-3C3BE9723CD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CEE9B5A-A3B0-4AC8-9C06-808AD8E45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9356" y="6355915"/>
            <a:ext cx="4113288" cy="366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9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7E3D1CF-682D-4D1F-B530-88933D463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1358" y="6355915"/>
            <a:ext cx="2742192" cy="366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9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6E551B25-2B75-4B44-A0B3-CF8AB681C75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77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67247" rtl="0" eaLnBrk="1" latinLnBrk="0" hangingPunct="1">
        <a:lnSpc>
          <a:spcPct val="100000"/>
        </a:lnSpc>
        <a:spcBef>
          <a:spcPct val="0"/>
        </a:spcBef>
        <a:buNone/>
        <a:defRPr sz="3385" kern="1200">
          <a:solidFill>
            <a:srgbClr val="E90012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41812" indent="-241812" algn="l" defTabSz="967247" rtl="0" eaLnBrk="1" latinLnBrk="0" hangingPunct="1">
        <a:lnSpc>
          <a:spcPct val="90000"/>
        </a:lnSpc>
        <a:spcBef>
          <a:spcPts val="1058"/>
        </a:spcBef>
        <a:buFont typeface="Arial" panose="020B0604020202020204" pitchFamily="34" charset="0"/>
        <a:buChar char="•"/>
        <a:defRPr sz="2962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25436" indent="-241812" algn="l" defTabSz="967247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2539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209060" indent="-241812" algn="l" defTabSz="967247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2116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92683" indent="-241812" algn="l" defTabSz="967247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176307" indent="-241812" algn="l" defTabSz="967247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659931" indent="-241812" algn="l" defTabSz="967247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6pPr>
      <a:lvl7pPr marL="3143554" indent="-241812" algn="l" defTabSz="967247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7pPr>
      <a:lvl8pPr marL="3627179" indent="-241812" algn="l" defTabSz="967247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8pPr>
      <a:lvl9pPr marL="4110802" indent="-241812" algn="l" defTabSz="967247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67247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1pPr>
      <a:lvl2pPr marL="483624" algn="l" defTabSz="967247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2pPr>
      <a:lvl3pPr marL="967247" algn="l" defTabSz="967247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3pPr>
      <a:lvl4pPr marL="1450872" algn="l" defTabSz="967247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4pPr>
      <a:lvl5pPr marL="1934495" algn="l" defTabSz="967247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5pPr>
      <a:lvl6pPr marL="2418119" algn="l" defTabSz="967247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6pPr>
      <a:lvl7pPr marL="2901743" algn="l" defTabSz="967247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7pPr>
      <a:lvl8pPr marL="3385366" algn="l" defTabSz="967247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8pPr>
      <a:lvl9pPr marL="3868990" algn="l" defTabSz="967247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notesSlide" Target="../notesSlides/notesSlide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tags" Target="../tags/tag29.xml"/><Relationship Id="rId18" Type="http://schemas.openxmlformats.org/officeDocument/2006/relationships/notesSlide" Target="../notesSlides/notesSlide5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6" Type="http://schemas.openxmlformats.org/officeDocument/2006/relationships/tags" Target="../tags/tag32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5" Type="http://schemas.openxmlformats.org/officeDocument/2006/relationships/tags" Target="../tags/tag21.xml"/><Relationship Id="rId15" Type="http://schemas.openxmlformats.org/officeDocument/2006/relationships/tags" Target="../tags/tag31.xml"/><Relationship Id="rId10" Type="http://schemas.openxmlformats.org/officeDocument/2006/relationships/tags" Target="../tags/tag26.xml"/><Relationship Id="rId19" Type="http://schemas.openxmlformats.org/officeDocument/2006/relationships/image" Target="../media/image760.png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tags" Target="../tags/tag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svg"/><Relationship Id="rId5" Type="http://schemas.openxmlformats.org/officeDocument/2006/relationships/image" Target="../media/image3.png"/><Relationship Id="rId4" Type="http://schemas.openxmlformats.org/officeDocument/2006/relationships/image" Target="../media/image3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en-US" altLang="zh-CN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GA</a:t>
            </a: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运营与运维的理解</a:t>
            </a:r>
            <a:endParaRPr lang="zh-CN" altLang="en-US" sz="3200" spc="0" dirty="0">
              <a:solidFill>
                <a:schemeClr val="accent1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xmlns="" id="{F56E5D6C-1434-4232-8B38-79818FB181EF}"/>
              </a:ext>
            </a:extLst>
          </p:cNvPr>
          <p:cNvSpPr/>
          <p:nvPr/>
        </p:nvSpPr>
        <p:spPr>
          <a:xfrm>
            <a:off x="407368" y="5238090"/>
            <a:ext cx="11412000" cy="1277687"/>
          </a:xfrm>
          <a:prstGeom prst="rect">
            <a:avLst/>
          </a:prstGeom>
          <a:solidFill>
            <a:schemeClr val="accent6">
              <a:lumMod val="60000"/>
              <a:lumOff val="40000"/>
              <a:alpha val="10000"/>
            </a:schemeClr>
          </a:solidFill>
          <a:ln w="12700" cap="flat" cmpd="sng" algn="ctr">
            <a:noFill/>
            <a:prstDash val="dash"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1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箭头: 五边形 6">
            <a:extLst>
              <a:ext uri="{FF2B5EF4-FFF2-40B4-BE49-F238E27FC236}">
                <a16:creationId xmlns:a16="http://schemas.microsoft.com/office/drawing/2014/main" xmlns="" id="{92837410-81FA-4F39-A2B3-5D304317A56C}"/>
              </a:ext>
            </a:extLst>
          </p:cNvPr>
          <p:cNvSpPr/>
          <p:nvPr/>
        </p:nvSpPr>
        <p:spPr>
          <a:xfrm>
            <a:off x="525871" y="5838675"/>
            <a:ext cx="1727968" cy="288000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dash"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区别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&amp;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关联</a:t>
            </a:r>
          </a:p>
        </p:txBody>
      </p:sp>
      <p:sp>
        <p:nvSpPr>
          <p:cNvPr id="41" name="箭头: V 形 7">
            <a:extLst>
              <a:ext uri="{FF2B5EF4-FFF2-40B4-BE49-F238E27FC236}">
                <a16:creationId xmlns:a16="http://schemas.microsoft.com/office/drawing/2014/main" xmlns="" id="{411FA5B2-BAF8-441B-8554-178C689A0FE2}"/>
              </a:ext>
            </a:extLst>
          </p:cNvPr>
          <p:cNvSpPr/>
          <p:nvPr/>
        </p:nvSpPr>
        <p:spPr>
          <a:xfrm>
            <a:off x="2129752" y="5838675"/>
            <a:ext cx="2016000" cy="288000"/>
          </a:xfrm>
          <a:prstGeom prst="chevron">
            <a:avLst/>
          </a:prstGeom>
          <a:solidFill>
            <a:srgbClr val="226BAB">
              <a:alpha val="80000"/>
            </a:srgbClr>
          </a:solidFill>
          <a:ln w="12700" cap="flat" cmpd="sng" algn="ctr">
            <a:noFill/>
            <a:prstDash val="dash"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关注</a:t>
            </a:r>
          </a:p>
        </p:txBody>
      </p:sp>
      <p:sp>
        <p:nvSpPr>
          <p:cNvPr id="42" name="箭头: V 形 50">
            <a:extLst>
              <a:ext uri="{FF2B5EF4-FFF2-40B4-BE49-F238E27FC236}">
                <a16:creationId xmlns:a16="http://schemas.microsoft.com/office/drawing/2014/main" xmlns="" id="{2203C5CD-6E41-4C73-90B5-075CD2359C01}"/>
              </a:ext>
            </a:extLst>
          </p:cNvPr>
          <p:cNvSpPr/>
          <p:nvPr/>
        </p:nvSpPr>
        <p:spPr>
          <a:xfrm>
            <a:off x="4021665" y="5838675"/>
            <a:ext cx="2016000" cy="288000"/>
          </a:xfrm>
          <a:prstGeom prst="chevron">
            <a:avLst/>
          </a:prstGeom>
          <a:solidFill>
            <a:srgbClr val="2E9273">
              <a:alpha val="80000"/>
            </a:srgbClr>
          </a:solidFill>
          <a:ln w="12700" cap="flat" cmpd="sng" algn="ctr">
            <a:noFill/>
            <a:prstDash val="dash"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核心</a:t>
            </a:r>
          </a:p>
        </p:txBody>
      </p:sp>
      <p:sp>
        <p:nvSpPr>
          <p:cNvPr id="44" name="箭头: V 形 51">
            <a:extLst>
              <a:ext uri="{FF2B5EF4-FFF2-40B4-BE49-F238E27FC236}">
                <a16:creationId xmlns:a16="http://schemas.microsoft.com/office/drawing/2014/main" xmlns="" id="{C8648EA6-991D-425C-857F-04B00060C834}"/>
              </a:ext>
            </a:extLst>
          </p:cNvPr>
          <p:cNvSpPr/>
          <p:nvPr/>
        </p:nvSpPr>
        <p:spPr>
          <a:xfrm>
            <a:off x="5913578" y="5838675"/>
            <a:ext cx="2016000" cy="288000"/>
          </a:xfrm>
          <a:prstGeom prst="chevron">
            <a:avLst/>
          </a:prstGeom>
          <a:solidFill>
            <a:srgbClr val="83AC3F">
              <a:alpha val="80000"/>
            </a:srgbClr>
          </a:solidFill>
          <a:ln w="12700" cap="flat" cmpd="sng" algn="ctr">
            <a:noFill/>
            <a:prstDash val="dash"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对象</a:t>
            </a:r>
          </a:p>
        </p:txBody>
      </p:sp>
      <p:sp>
        <p:nvSpPr>
          <p:cNvPr id="46" name="箭头: V 形 52">
            <a:extLst>
              <a:ext uri="{FF2B5EF4-FFF2-40B4-BE49-F238E27FC236}">
                <a16:creationId xmlns:a16="http://schemas.microsoft.com/office/drawing/2014/main" xmlns="" id="{093A7A70-AC60-4136-AAEF-01ECCDCD512D}"/>
              </a:ext>
            </a:extLst>
          </p:cNvPr>
          <p:cNvSpPr/>
          <p:nvPr/>
        </p:nvSpPr>
        <p:spPr>
          <a:xfrm>
            <a:off x="7805491" y="5838675"/>
            <a:ext cx="2016000" cy="288000"/>
          </a:xfrm>
          <a:prstGeom prst="chevron">
            <a:avLst/>
          </a:prstGeom>
          <a:solidFill>
            <a:srgbClr val="EE852A">
              <a:alpha val="80000"/>
            </a:srgbClr>
          </a:solidFill>
          <a:ln w="12700" cap="flat" cmpd="sng" algn="ctr">
            <a:noFill/>
            <a:prstDash val="dash"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方式</a:t>
            </a:r>
          </a:p>
        </p:txBody>
      </p:sp>
      <p:sp>
        <p:nvSpPr>
          <p:cNvPr id="49" name="箭头: V 形 53">
            <a:extLst>
              <a:ext uri="{FF2B5EF4-FFF2-40B4-BE49-F238E27FC236}">
                <a16:creationId xmlns:a16="http://schemas.microsoft.com/office/drawing/2014/main" xmlns="" id="{805C9B7B-5BB2-40B3-B16D-D20E8636E937}"/>
              </a:ext>
            </a:extLst>
          </p:cNvPr>
          <p:cNvSpPr/>
          <p:nvPr/>
        </p:nvSpPr>
        <p:spPr>
          <a:xfrm>
            <a:off x="9697404" y="5838675"/>
            <a:ext cx="2016000" cy="288000"/>
          </a:xfrm>
          <a:prstGeom prst="chevron">
            <a:avLst/>
          </a:prstGeom>
          <a:solidFill>
            <a:srgbClr val="B02521">
              <a:alpha val="80000"/>
            </a:srgbClr>
          </a:solidFill>
          <a:ln w="12700" cap="flat" cmpd="sng" algn="ctr">
            <a:noFill/>
            <a:prstDash val="dash"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目标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xmlns="" id="{AFF5CE27-5CEE-4759-85D5-DC715F849CB0}"/>
              </a:ext>
            </a:extLst>
          </p:cNvPr>
          <p:cNvSpPr txBox="1"/>
          <p:nvPr/>
        </p:nvSpPr>
        <p:spPr>
          <a:xfrm>
            <a:off x="1012225" y="545528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>
                    <a:lumMod val="90000"/>
                    <a:lumOff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云运营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xmlns="" id="{4824A67F-7007-47CE-9CC5-29967F5606CF}"/>
              </a:ext>
            </a:extLst>
          </p:cNvPr>
          <p:cNvSpPr txBox="1"/>
          <p:nvPr/>
        </p:nvSpPr>
        <p:spPr>
          <a:xfrm>
            <a:off x="1021796" y="616180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>
                    <a:lumMod val="90000"/>
                    <a:lumOff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云运维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31578BF7-FE5E-477D-8BC2-EFC422480134}"/>
              </a:ext>
            </a:extLst>
          </p:cNvPr>
          <p:cNvSpPr txBox="1"/>
          <p:nvPr/>
        </p:nvSpPr>
        <p:spPr>
          <a:xfrm>
            <a:off x="2211725" y="5301208"/>
            <a:ext cx="1842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应用性能、用户感知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快速交付、数据分析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xmlns="" id="{FECB17D1-B39C-4609-878C-E37EBCA25184}"/>
              </a:ext>
            </a:extLst>
          </p:cNvPr>
          <p:cNvSpPr txBox="1"/>
          <p:nvPr/>
        </p:nvSpPr>
        <p:spPr>
          <a:xfrm>
            <a:off x="2139717" y="6146883"/>
            <a:ext cx="184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故障防范与修复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xmlns="" id="{BBE82FB1-81C1-423D-9DDF-677E4ECDFFAC}"/>
              </a:ext>
            </a:extLst>
          </p:cNvPr>
          <p:cNvSpPr txBox="1"/>
          <p:nvPr/>
        </p:nvSpPr>
        <p:spPr>
          <a:xfrm>
            <a:off x="4049178" y="6146883"/>
            <a:ext cx="184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稳定、安全、可靠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xmlns="" id="{3617D5E0-26EF-4A0F-9470-BB62D429FCDD}"/>
              </a:ext>
            </a:extLst>
          </p:cNvPr>
          <p:cNvSpPr txBox="1"/>
          <p:nvPr/>
        </p:nvSpPr>
        <p:spPr>
          <a:xfrm>
            <a:off x="5958639" y="6146883"/>
            <a:ext cx="184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基础设施、软硬件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xmlns="" id="{1ADE7256-3B78-497A-871F-53B3D9A7BDE8}"/>
              </a:ext>
            </a:extLst>
          </p:cNvPr>
          <p:cNvSpPr txBox="1"/>
          <p:nvPr/>
        </p:nvSpPr>
        <p:spPr>
          <a:xfrm>
            <a:off x="7868100" y="6146883"/>
            <a:ext cx="184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“保障”</a:t>
            </a: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xmlns="" id="{49308AB6-D56A-465C-8C68-9CD912E96CED}"/>
              </a:ext>
            </a:extLst>
          </p:cNvPr>
          <p:cNvSpPr txBox="1"/>
          <p:nvPr/>
        </p:nvSpPr>
        <p:spPr>
          <a:xfrm>
            <a:off x="9777560" y="6146883"/>
            <a:ext cx="184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“活着”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xmlns="" id="{EDD64EDA-75E7-40D9-981E-5AD5F2BCC30A}"/>
              </a:ext>
            </a:extLst>
          </p:cNvPr>
          <p:cNvSpPr txBox="1"/>
          <p:nvPr/>
        </p:nvSpPr>
        <p:spPr>
          <a:xfrm>
            <a:off x="9777560" y="5516651"/>
            <a:ext cx="184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“活得精彩”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34BD318F-6209-4F2D-A150-9CCA91814586}"/>
              </a:ext>
            </a:extLst>
          </p:cNvPr>
          <p:cNvSpPr txBox="1"/>
          <p:nvPr/>
        </p:nvSpPr>
        <p:spPr>
          <a:xfrm>
            <a:off x="7868100" y="5516651"/>
            <a:ext cx="184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“经营”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xmlns="" id="{AE965DBA-0639-4A29-8A6C-3AF3D9CC13BC}"/>
              </a:ext>
            </a:extLst>
          </p:cNvPr>
          <p:cNvSpPr txBox="1"/>
          <p:nvPr/>
        </p:nvSpPr>
        <p:spPr>
          <a:xfrm>
            <a:off x="5958639" y="5516651"/>
            <a:ext cx="184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业务、服务、用户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828C7CFA-1964-41F7-A16E-6DDBCF3AE9A2}"/>
              </a:ext>
            </a:extLst>
          </p:cNvPr>
          <p:cNvSpPr txBox="1"/>
          <p:nvPr/>
        </p:nvSpPr>
        <p:spPr>
          <a:xfrm>
            <a:off x="4049178" y="5516651"/>
            <a:ext cx="1842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体验、效率、效益</a:t>
            </a:r>
          </a:p>
        </p:txBody>
      </p:sp>
      <p:sp>
        <p:nvSpPr>
          <p:cNvPr id="62" name="Freeform 9"/>
          <p:cNvSpPr>
            <a:spLocks noEditPoints="1"/>
          </p:cNvSpPr>
          <p:nvPr/>
        </p:nvSpPr>
        <p:spPr bwMode="auto">
          <a:xfrm>
            <a:off x="1134246" y="2116255"/>
            <a:ext cx="627649" cy="664919"/>
          </a:xfrm>
          <a:custGeom>
            <a:avLst/>
            <a:gdLst>
              <a:gd name="T0" fmla="*/ 139 w 577"/>
              <a:gd name="T1" fmla="*/ 87 h 609"/>
              <a:gd name="T2" fmla="*/ 27 w 577"/>
              <a:gd name="T3" fmla="*/ 87 h 609"/>
              <a:gd name="T4" fmla="*/ 27 w 577"/>
              <a:gd name="T5" fmla="*/ 48 h 609"/>
              <a:gd name="T6" fmla="*/ 139 w 577"/>
              <a:gd name="T7" fmla="*/ 48 h 609"/>
              <a:gd name="T8" fmla="*/ 139 w 577"/>
              <a:gd name="T9" fmla="*/ 87 h 609"/>
              <a:gd name="T10" fmla="*/ 139 w 577"/>
              <a:gd name="T11" fmla="*/ 179 h 609"/>
              <a:gd name="T12" fmla="*/ 27 w 577"/>
              <a:gd name="T13" fmla="*/ 179 h 609"/>
              <a:gd name="T14" fmla="*/ 27 w 577"/>
              <a:gd name="T15" fmla="*/ 140 h 609"/>
              <a:gd name="T16" fmla="*/ 139 w 577"/>
              <a:gd name="T17" fmla="*/ 140 h 609"/>
              <a:gd name="T18" fmla="*/ 139 w 577"/>
              <a:gd name="T19" fmla="*/ 179 h 609"/>
              <a:gd name="T20" fmla="*/ 139 w 577"/>
              <a:gd name="T21" fmla="*/ 271 h 609"/>
              <a:gd name="T22" fmla="*/ 27 w 577"/>
              <a:gd name="T23" fmla="*/ 271 h 609"/>
              <a:gd name="T24" fmla="*/ 27 w 577"/>
              <a:gd name="T25" fmla="*/ 232 h 609"/>
              <a:gd name="T26" fmla="*/ 139 w 577"/>
              <a:gd name="T27" fmla="*/ 232 h 609"/>
              <a:gd name="T28" fmla="*/ 139 w 577"/>
              <a:gd name="T29" fmla="*/ 271 h 609"/>
              <a:gd name="T30" fmla="*/ 0 w 577"/>
              <a:gd name="T31" fmla="*/ 609 h 609"/>
              <a:gd name="T32" fmla="*/ 166 w 577"/>
              <a:gd name="T33" fmla="*/ 609 h 609"/>
              <a:gd name="T34" fmla="*/ 166 w 577"/>
              <a:gd name="T35" fmla="*/ 0 h 609"/>
              <a:gd name="T36" fmla="*/ 0 w 577"/>
              <a:gd name="T37" fmla="*/ 0 h 609"/>
              <a:gd name="T38" fmla="*/ 0 w 577"/>
              <a:gd name="T39" fmla="*/ 609 h 609"/>
              <a:gd name="T40" fmla="*/ 344 w 577"/>
              <a:gd name="T41" fmla="*/ 87 h 609"/>
              <a:gd name="T42" fmla="*/ 232 w 577"/>
              <a:gd name="T43" fmla="*/ 87 h 609"/>
              <a:gd name="T44" fmla="*/ 232 w 577"/>
              <a:gd name="T45" fmla="*/ 48 h 609"/>
              <a:gd name="T46" fmla="*/ 344 w 577"/>
              <a:gd name="T47" fmla="*/ 48 h 609"/>
              <a:gd name="T48" fmla="*/ 344 w 577"/>
              <a:gd name="T49" fmla="*/ 87 h 609"/>
              <a:gd name="T50" fmla="*/ 344 w 577"/>
              <a:gd name="T51" fmla="*/ 179 h 609"/>
              <a:gd name="T52" fmla="*/ 232 w 577"/>
              <a:gd name="T53" fmla="*/ 179 h 609"/>
              <a:gd name="T54" fmla="*/ 232 w 577"/>
              <a:gd name="T55" fmla="*/ 140 h 609"/>
              <a:gd name="T56" fmla="*/ 344 w 577"/>
              <a:gd name="T57" fmla="*/ 140 h 609"/>
              <a:gd name="T58" fmla="*/ 344 w 577"/>
              <a:gd name="T59" fmla="*/ 179 h 609"/>
              <a:gd name="T60" fmla="*/ 344 w 577"/>
              <a:gd name="T61" fmla="*/ 271 h 609"/>
              <a:gd name="T62" fmla="*/ 232 w 577"/>
              <a:gd name="T63" fmla="*/ 271 h 609"/>
              <a:gd name="T64" fmla="*/ 232 w 577"/>
              <a:gd name="T65" fmla="*/ 232 h 609"/>
              <a:gd name="T66" fmla="*/ 344 w 577"/>
              <a:gd name="T67" fmla="*/ 232 h 609"/>
              <a:gd name="T68" fmla="*/ 344 w 577"/>
              <a:gd name="T69" fmla="*/ 271 h 609"/>
              <a:gd name="T70" fmla="*/ 205 w 577"/>
              <a:gd name="T71" fmla="*/ 609 h 609"/>
              <a:gd name="T72" fmla="*/ 371 w 577"/>
              <a:gd name="T73" fmla="*/ 609 h 609"/>
              <a:gd name="T74" fmla="*/ 371 w 577"/>
              <a:gd name="T75" fmla="*/ 0 h 609"/>
              <a:gd name="T76" fmla="*/ 205 w 577"/>
              <a:gd name="T77" fmla="*/ 0 h 609"/>
              <a:gd name="T78" fmla="*/ 205 w 577"/>
              <a:gd name="T79" fmla="*/ 609 h 609"/>
              <a:gd name="T80" fmla="*/ 549 w 577"/>
              <a:gd name="T81" fmla="*/ 87 h 609"/>
              <a:gd name="T82" fmla="*/ 437 w 577"/>
              <a:gd name="T83" fmla="*/ 87 h 609"/>
              <a:gd name="T84" fmla="*/ 437 w 577"/>
              <a:gd name="T85" fmla="*/ 48 h 609"/>
              <a:gd name="T86" fmla="*/ 549 w 577"/>
              <a:gd name="T87" fmla="*/ 48 h 609"/>
              <a:gd name="T88" fmla="*/ 549 w 577"/>
              <a:gd name="T89" fmla="*/ 87 h 609"/>
              <a:gd name="T90" fmla="*/ 549 w 577"/>
              <a:gd name="T91" fmla="*/ 179 h 609"/>
              <a:gd name="T92" fmla="*/ 437 w 577"/>
              <a:gd name="T93" fmla="*/ 179 h 609"/>
              <a:gd name="T94" fmla="*/ 437 w 577"/>
              <a:gd name="T95" fmla="*/ 140 h 609"/>
              <a:gd name="T96" fmla="*/ 549 w 577"/>
              <a:gd name="T97" fmla="*/ 140 h 609"/>
              <a:gd name="T98" fmla="*/ 549 w 577"/>
              <a:gd name="T99" fmla="*/ 179 h 609"/>
              <a:gd name="T100" fmla="*/ 549 w 577"/>
              <a:gd name="T101" fmla="*/ 271 h 609"/>
              <a:gd name="T102" fmla="*/ 437 w 577"/>
              <a:gd name="T103" fmla="*/ 271 h 609"/>
              <a:gd name="T104" fmla="*/ 437 w 577"/>
              <a:gd name="T105" fmla="*/ 232 h 609"/>
              <a:gd name="T106" fmla="*/ 549 w 577"/>
              <a:gd name="T107" fmla="*/ 232 h 609"/>
              <a:gd name="T108" fmla="*/ 549 w 577"/>
              <a:gd name="T109" fmla="*/ 271 h 609"/>
              <a:gd name="T110" fmla="*/ 410 w 577"/>
              <a:gd name="T111" fmla="*/ 609 h 609"/>
              <a:gd name="T112" fmla="*/ 577 w 577"/>
              <a:gd name="T113" fmla="*/ 609 h 609"/>
              <a:gd name="T114" fmla="*/ 577 w 577"/>
              <a:gd name="T115" fmla="*/ 0 h 609"/>
              <a:gd name="T116" fmla="*/ 410 w 577"/>
              <a:gd name="T117" fmla="*/ 0 h 609"/>
              <a:gd name="T118" fmla="*/ 410 w 577"/>
              <a:gd name="T119" fmla="*/ 609 h 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7" h="609">
                <a:moveTo>
                  <a:pt x="139" y="87"/>
                </a:moveTo>
                <a:lnTo>
                  <a:pt x="27" y="87"/>
                </a:lnTo>
                <a:lnTo>
                  <a:pt x="27" y="48"/>
                </a:lnTo>
                <a:lnTo>
                  <a:pt x="139" y="48"/>
                </a:lnTo>
                <a:lnTo>
                  <a:pt x="139" y="87"/>
                </a:lnTo>
                <a:close/>
                <a:moveTo>
                  <a:pt x="139" y="179"/>
                </a:moveTo>
                <a:lnTo>
                  <a:pt x="27" y="179"/>
                </a:lnTo>
                <a:lnTo>
                  <a:pt x="27" y="140"/>
                </a:lnTo>
                <a:lnTo>
                  <a:pt x="139" y="140"/>
                </a:lnTo>
                <a:lnTo>
                  <a:pt x="139" y="179"/>
                </a:lnTo>
                <a:close/>
                <a:moveTo>
                  <a:pt x="139" y="271"/>
                </a:moveTo>
                <a:lnTo>
                  <a:pt x="27" y="271"/>
                </a:lnTo>
                <a:lnTo>
                  <a:pt x="27" y="232"/>
                </a:lnTo>
                <a:lnTo>
                  <a:pt x="139" y="232"/>
                </a:lnTo>
                <a:lnTo>
                  <a:pt x="139" y="271"/>
                </a:lnTo>
                <a:close/>
                <a:moveTo>
                  <a:pt x="0" y="609"/>
                </a:moveTo>
                <a:lnTo>
                  <a:pt x="166" y="609"/>
                </a:lnTo>
                <a:lnTo>
                  <a:pt x="166" y="0"/>
                </a:lnTo>
                <a:lnTo>
                  <a:pt x="0" y="0"/>
                </a:lnTo>
                <a:lnTo>
                  <a:pt x="0" y="609"/>
                </a:lnTo>
                <a:close/>
                <a:moveTo>
                  <a:pt x="344" y="87"/>
                </a:moveTo>
                <a:lnTo>
                  <a:pt x="232" y="87"/>
                </a:lnTo>
                <a:lnTo>
                  <a:pt x="232" y="48"/>
                </a:lnTo>
                <a:lnTo>
                  <a:pt x="344" y="48"/>
                </a:lnTo>
                <a:lnTo>
                  <a:pt x="344" y="87"/>
                </a:lnTo>
                <a:close/>
                <a:moveTo>
                  <a:pt x="344" y="179"/>
                </a:moveTo>
                <a:lnTo>
                  <a:pt x="232" y="179"/>
                </a:lnTo>
                <a:lnTo>
                  <a:pt x="232" y="140"/>
                </a:lnTo>
                <a:lnTo>
                  <a:pt x="344" y="140"/>
                </a:lnTo>
                <a:lnTo>
                  <a:pt x="344" y="179"/>
                </a:lnTo>
                <a:close/>
                <a:moveTo>
                  <a:pt x="344" y="271"/>
                </a:moveTo>
                <a:lnTo>
                  <a:pt x="232" y="271"/>
                </a:lnTo>
                <a:lnTo>
                  <a:pt x="232" y="232"/>
                </a:lnTo>
                <a:lnTo>
                  <a:pt x="344" y="232"/>
                </a:lnTo>
                <a:lnTo>
                  <a:pt x="344" y="271"/>
                </a:lnTo>
                <a:close/>
                <a:moveTo>
                  <a:pt x="205" y="609"/>
                </a:moveTo>
                <a:lnTo>
                  <a:pt x="371" y="609"/>
                </a:lnTo>
                <a:lnTo>
                  <a:pt x="371" y="0"/>
                </a:lnTo>
                <a:lnTo>
                  <a:pt x="205" y="0"/>
                </a:lnTo>
                <a:lnTo>
                  <a:pt x="205" y="609"/>
                </a:lnTo>
                <a:close/>
                <a:moveTo>
                  <a:pt x="549" y="87"/>
                </a:moveTo>
                <a:lnTo>
                  <a:pt x="437" y="87"/>
                </a:lnTo>
                <a:lnTo>
                  <a:pt x="437" y="48"/>
                </a:lnTo>
                <a:lnTo>
                  <a:pt x="549" y="48"/>
                </a:lnTo>
                <a:lnTo>
                  <a:pt x="549" y="87"/>
                </a:lnTo>
                <a:close/>
                <a:moveTo>
                  <a:pt x="549" y="179"/>
                </a:moveTo>
                <a:lnTo>
                  <a:pt x="437" y="179"/>
                </a:lnTo>
                <a:lnTo>
                  <a:pt x="437" y="140"/>
                </a:lnTo>
                <a:lnTo>
                  <a:pt x="549" y="140"/>
                </a:lnTo>
                <a:lnTo>
                  <a:pt x="549" y="179"/>
                </a:lnTo>
                <a:close/>
                <a:moveTo>
                  <a:pt x="549" y="271"/>
                </a:moveTo>
                <a:lnTo>
                  <a:pt x="437" y="271"/>
                </a:lnTo>
                <a:lnTo>
                  <a:pt x="437" y="232"/>
                </a:lnTo>
                <a:lnTo>
                  <a:pt x="549" y="232"/>
                </a:lnTo>
                <a:lnTo>
                  <a:pt x="549" y="271"/>
                </a:lnTo>
                <a:close/>
                <a:moveTo>
                  <a:pt x="410" y="609"/>
                </a:moveTo>
                <a:lnTo>
                  <a:pt x="577" y="609"/>
                </a:lnTo>
                <a:lnTo>
                  <a:pt x="577" y="0"/>
                </a:lnTo>
                <a:lnTo>
                  <a:pt x="410" y="0"/>
                </a:lnTo>
                <a:lnTo>
                  <a:pt x="410" y="60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268" tIns="45711" rIns="91268" bIns="45711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671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" name="Freeform 11"/>
          <p:cNvSpPr>
            <a:spLocks noEditPoints="1"/>
          </p:cNvSpPr>
          <p:nvPr/>
        </p:nvSpPr>
        <p:spPr bwMode="auto">
          <a:xfrm>
            <a:off x="454412" y="1196752"/>
            <a:ext cx="1987101" cy="1996696"/>
          </a:xfrm>
          <a:custGeom>
            <a:avLst/>
            <a:gdLst>
              <a:gd name="T0" fmla="*/ 97 w 614"/>
              <a:gd name="T1" fmla="*/ 308 h 617"/>
              <a:gd name="T2" fmla="*/ 517 w 614"/>
              <a:gd name="T3" fmla="*/ 309 h 617"/>
              <a:gd name="T4" fmla="*/ 97 w 614"/>
              <a:gd name="T5" fmla="*/ 308 h 617"/>
              <a:gd name="T6" fmla="*/ 115 w 614"/>
              <a:gd name="T7" fmla="*/ 83 h 617"/>
              <a:gd name="T8" fmla="*/ 166 w 614"/>
              <a:gd name="T9" fmla="*/ 49 h 617"/>
              <a:gd name="T10" fmla="*/ 223 w 614"/>
              <a:gd name="T11" fmla="*/ 25 h 617"/>
              <a:gd name="T12" fmla="*/ 283 w 614"/>
              <a:gd name="T13" fmla="*/ 14 h 617"/>
              <a:gd name="T14" fmla="*/ 345 w 614"/>
              <a:gd name="T15" fmla="*/ 16 h 617"/>
              <a:gd name="T16" fmla="*/ 405 w 614"/>
              <a:gd name="T17" fmla="*/ 30 h 617"/>
              <a:gd name="T18" fmla="*/ 461 w 614"/>
              <a:gd name="T19" fmla="*/ 56 h 617"/>
              <a:gd name="T20" fmla="*/ 511 w 614"/>
              <a:gd name="T21" fmla="*/ 94 h 617"/>
              <a:gd name="T22" fmla="*/ 551 w 614"/>
              <a:gd name="T23" fmla="*/ 141 h 617"/>
              <a:gd name="T24" fmla="*/ 581 w 614"/>
              <a:gd name="T25" fmla="*/ 196 h 617"/>
              <a:gd name="T26" fmla="*/ 599 w 614"/>
              <a:gd name="T27" fmla="*/ 255 h 617"/>
              <a:gd name="T28" fmla="*/ 604 w 614"/>
              <a:gd name="T29" fmla="*/ 317 h 617"/>
              <a:gd name="T30" fmla="*/ 596 w 614"/>
              <a:gd name="T31" fmla="*/ 379 h 617"/>
              <a:gd name="T32" fmla="*/ 574 w 614"/>
              <a:gd name="T33" fmla="*/ 437 h 617"/>
              <a:gd name="T34" fmla="*/ 543 w 614"/>
              <a:gd name="T35" fmla="*/ 491 h 617"/>
              <a:gd name="T36" fmla="*/ 499 w 614"/>
              <a:gd name="T37" fmla="*/ 536 h 617"/>
              <a:gd name="T38" fmla="*/ 448 w 614"/>
              <a:gd name="T39" fmla="*/ 571 h 617"/>
              <a:gd name="T40" fmla="*/ 391 w 614"/>
              <a:gd name="T41" fmla="*/ 594 h 617"/>
              <a:gd name="T42" fmla="*/ 330 w 614"/>
              <a:gd name="T43" fmla="*/ 605 h 617"/>
              <a:gd name="T44" fmla="*/ 267 w 614"/>
              <a:gd name="T45" fmla="*/ 604 h 617"/>
              <a:gd name="T46" fmla="*/ 207 w 614"/>
              <a:gd name="T47" fmla="*/ 589 h 617"/>
              <a:gd name="T48" fmla="*/ 150 w 614"/>
              <a:gd name="T49" fmla="*/ 562 h 617"/>
              <a:gd name="T50" fmla="*/ 101 w 614"/>
              <a:gd name="T51" fmla="*/ 524 h 617"/>
              <a:gd name="T52" fmla="*/ 61 w 614"/>
              <a:gd name="T53" fmla="*/ 476 h 617"/>
              <a:gd name="T54" fmla="*/ 32 w 614"/>
              <a:gd name="T55" fmla="*/ 422 h 617"/>
              <a:gd name="T56" fmla="*/ 15 w 614"/>
              <a:gd name="T57" fmla="*/ 362 h 617"/>
              <a:gd name="T58" fmla="*/ 10 w 614"/>
              <a:gd name="T59" fmla="*/ 300 h 617"/>
              <a:gd name="T60" fmla="*/ 18 w 614"/>
              <a:gd name="T61" fmla="*/ 238 h 617"/>
              <a:gd name="T62" fmla="*/ 40 w 614"/>
              <a:gd name="T63" fmla="*/ 180 h 617"/>
              <a:gd name="T64" fmla="*/ 73 w 614"/>
              <a:gd name="T65" fmla="*/ 129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4" h="617">
                <a:moveTo>
                  <a:pt x="97" y="308"/>
                </a:moveTo>
                <a:cubicBezTo>
                  <a:pt x="97" y="308"/>
                  <a:pt x="97" y="308"/>
                  <a:pt x="97" y="308"/>
                </a:cubicBezTo>
                <a:cubicBezTo>
                  <a:pt x="97" y="425"/>
                  <a:pt x="192" y="519"/>
                  <a:pt x="307" y="519"/>
                </a:cubicBezTo>
                <a:cubicBezTo>
                  <a:pt x="423" y="519"/>
                  <a:pt x="517" y="425"/>
                  <a:pt x="517" y="309"/>
                </a:cubicBezTo>
                <a:cubicBezTo>
                  <a:pt x="517" y="193"/>
                  <a:pt x="423" y="99"/>
                  <a:pt x="307" y="99"/>
                </a:cubicBezTo>
                <a:cubicBezTo>
                  <a:pt x="191" y="99"/>
                  <a:pt x="97" y="193"/>
                  <a:pt x="97" y="308"/>
                </a:cubicBezTo>
                <a:close/>
                <a:moveTo>
                  <a:pt x="91" y="106"/>
                </a:moveTo>
                <a:cubicBezTo>
                  <a:pt x="106" y="106"/>
                  <a:pt x="115" y="98"/>
                  <a:pt x="115" y="83"/>
                </a:cubicBezTo>
                <a:cubicBezTo>
                  <a:pt x="116" y="67"/>
                  <a:pt x="122" y="62"/>
                  <a:pt x="138" y="66"/>
                </a:cubicBezTo>
                <a:cubicBezTo>
                  <a:pt x="152" y="69"/>
                  <a:pt x="162" y="63"/>
                  <a:pt x="166" y="49"/>
                </a:cubicBezTo>
                <a:cubicBezTo>
                  <a:pt x="170" y="32"/>
                  <a:pt x="177" y="29"/>
                  <a:pt x="192" y="36"/>
                </a:cubicBezTo>
                <a:cubicBezTo>
                  <a:pt x="206" y="42"/>
                  <a:pt x="216" y="38"/>
                  <a:pt x="223" y="25"/>
                </a:cubicBezTo>
                <a:cubicBezTo>
                  <a:pt x="231" y="10"/>
                  <a:pt x="238" y="8"/>
                  <a:pt x="252" y="18"/>
                </a:cubicBezTo>
                <a:cubicBezTo>
                  <a:pt x="263" y="27"/>
                  <a:pt x="274" y="25"/>
                  <a:pt x="283" y="14"/>
                </a:cubicBezTo>
                <a:cubicBezTo>
                  <a:pt x="296" y="0"/>
                  <a:pt x="301" y="0"/>
                  <a:pt x="314" y="14"/>
                </a:cubicBezTo>
                <a:cubicBezTo>
                  <a:pt x="323" y="24"/>
                  <a:pt x="334" y="24"/>
                  <a:pt x="345" y="16"/>
                </a:cubicBezTo>
                <a:cubicBezTo>
                  <a:pt x="360" y="4"/>
                  <a:pt x="366" y="5"/>
                  <a:pt x="375" y="21"/>
                </a:cubicBezTo>
                <a:cubicBezTo>
                  <a:pt x="382" y="33"/>
                  <a:pt x="393" y="36"/>
                  <a:pt x="405" y="30"/>
                </a:cubicBezTo>
                <a:cubicBezTo>
                  <a:pt x="421" y="22"/>
                  <a:pt x="428" y="24"/>
                  <a:pt x="433" y="41"/>
                </a:cubicBezTo>
                <a:cubicBezTo>
                  <a:pt x="438" y="55"/>
                  <a:pt x="448" y="60"/>
                  <a:pt x="461" y="56"/>
                </a:cubicBezTo>
                <a:cubicBezTo>
                  <a:pt x="477" y="52"/>
                  <a:pt x="484" y="56"/>
                  <a:pt x="486" y="73"/>
                </a:cubicBezTo>
                <a:cubicBezTo>
                  <a:pt x="487" y="87"/>
                  <a:pt x="496" y="95"/>
                  <a:pt x="511" y="94"/>
                </a:cubicBezTo>
                <a:cubicBezTo>
                  <a:pt x="528" y="93"/>
                  <a:pt x="533" y="99"/>
                  <a:pt x="531" y="116"/>
                </a:cubicBezTo>
                <a:cubicBezTo>
                  <a:pt x="529" y="130"/>
                  <a:pt x="536" y="139"/>
                  <a:pt x="551" y="141"/>
                </a:cubicBezTo>
                <a:cubicBezTo>
                  <a:pt x="567" y="143"/>
                  <a:pt x="572" y="150"/>
                  <a:pt x="566" y="166"/>
                </a:cubicBezTo>
                <a:cubicBezTo>
                  <a:pt x="562" y="180"/>
                  <a:pt x="567" y="190"/>
                  <a:pt x="581" y="196"/>
                </a:cubicBezTo>
                <a:cubicBezTo>
                  <a:pt x="596" y="201"/>
                  <a:pt x="599" y="209"/>
                  <a:pt x="591" y="223"/>
                </a:cubicBezTo>
                <a:cubicBezTo>
                  <a:pt x="583" y="236"/>
                  <a:pt x="585" y="246"/>
                  <a:pt x="599" y="255"/>
                </a:cubicBezTo>
                <a:cubicBezTo>
                  <a:pt x="612" y="263"/>
                  <a:pt x="613" y="272"/>
                  <a:pt x="603" y="283"/>
                </a:cubicBezTo>
                <a:cubicBezTo>
                  <a:pt x="592" y="295"/>
                  <a:pt x="592" y="306"/>
                  <a:pt x="604" y="317"/>
                </a:cubicBezTo>
                <a:cubicBezTo>
                  <a:pt x="614" y="327"/>
                  <a:pt x="614" y="337"/>
                  <a:pt x="602" y="345"/>
                </a:cubicBezTo>
                <a:cubicBezTo>
                  <a:pt x="588" y="355"/>
                  <a:pt x="586" y="365"/>
                  <a:pt x="596" y="379"/>
                </a:cubicBezTo>
                <a:cubicBezTo>
                  <a:pt x="604" y="392"/>
                  <a:pt x="602" y="399"/>
                  <a:pt x="587" y="406"/>
                </a:cubicBezTo>
                <a:cubicBezTo>
                  <a:pt x="573" y="412"/>
                  <a:pt x="569" y="422"/>
                  <a:pt x="574" y="437"/>
                </a:cubicBezTo>
                <a:cubicBezTo>
                  <a:pt x="580" y="451"/>
                  <a:pt x="577" y="458"/>
                  <a:pt x="562" y="462"/>
                </a:cubicBezTo>
                <a:cubicBezTo>
                  <a:pt x="545" y="465"/>
                  <a:pt x="539" y="474"/>
                  <a:pt x="543" y="491"/>
                </a:cubicBezTo>
                <a:cubicBezTo>
                  <a:pt x="545" y="504"/>
                  <a:pt x="539" y="511"/>
                  <a:pt x="526" y="511"/>
                </a:cubicBezTo>
                <a:cubicBezTo>
                  <a:pt x="507" y="512"/>
                  <a:pt x="500" y="518"/>
                  <a:pt x="499" y="536"/>
                </a:cubicBezTo>
                <a:cubicBezTo>
                  <a:pt x="499" y="550"/>
                  <a:pt x="492" y="555"/>
                  <a:pt x="478" y="552"/>
                </a:cubicBezTo>
                <a:cubicBezTo>
                  <a:pt x="461" y="548"/>
                  <a:pt x="453" y="553"/>
                  <a:pt x="448" y="571"/>
                </a:cubicBezTo>
                <a:cubicBezTo>
                  <a:pt x="444" y="585"/>
                  <a:pt x="437" y="588"/>
                  <a:pt x="423" y="582"/>
                </a:cubicBezTo>
                <a:cubicBezTo>
                  <a:pt x="407" y="575"/>
                  <a:pt x="398" y="579"/>
                  <a:pt x="391" y="594"/>
                </a:cubicBezTo>
                <a:cubicBezTo>
                  <a:pt x="384" y="607"/>
                  <a:pt x="376" y="609"/>
                  <a:pt x="364" y="600"/>
                </a:cubicBezTo>
                <a:cubicBezTo>
                  <a:pt x="350" y="590"/>
                  <a:pt x="340" y="592"/>
                  <a:pt x="330" y="605"/>
                </a:cubicBezTo>
                <a:cubicBezTo>
                  <a:pt x="321" y="616"/>
                  <a:pt x="312" y="617"/>
                  <a:pt x="302" y="606"/>
                </a:cubicBezTo>
                <a:cubicBezTo>
                  <a:pt x="291" y="593"/>
                  <a:pt x="281" y="592"/>
                  <a:pt x="267" y="604"/>
                </a:cubicBezTo>
                <a:cubicBezTo>
                  <a:pt x="257" y="612"/>
                  <a:pt x="248" y="611"/>
                  <a:pt x="241" y="599"/>
                </a:cubicBezTo>
                <a:cubicBezTo>
                  <a:pt x="232" y="583"/>
                  <a:pt x="223" y="581"/>
                  <a:pt x="207" y="589"/>
                </a:cubicBezTo>
                <a:cubicBezTo>
                  <a:pt x="195" y="595"/>
                  <a:pt x="186" y="592"/>
                  <a:pt x="182" y="579"/>
                </a:cubicBezTo>
                <a:cubicBezTo>
                  <a:pt x="176" y="561"/>
                  <a:pt x="169" y="557"/>
                  <a:pt x="150" y="562"/>
                </a:cubicBezTo>
                <a:cubicBezTo>
                  <a:pt x="137" y="566"/>
                  <a:pt x="130" y="560"/>
                  <a:pt x="129" y="547"/>
                </a:cubicBezTo>
                <a:cubicBezTo>
                  <a:pt x="127" y="529"/>
                  <a:pt x="119" y="523"/>
                  <a:pt x="101" y="524"/>
                </a:cubicBezTo>
                <a:cubicBezTo>
                  <a:pt x="88" y="525"/>
                  <a:pt x="81" y="518"/>
                  <a:pt x="83" y="505"/>
                </a:cubicBezTo>
                <a:cubicBezTo>
                  <a:pt x="85" y="486"/>
                  <a:pt x="79" y="479"/>
                  <a:pt x="61" y="476"/>
                </a:cubicBezTo>
                <a:cubicBezTo>
                  <a:pt x="48" y="475"/>
                  <a:pt x="43" y="466"/>
                  <a:pt x="47" y="454"/>
                </a:cubicBezTo>
                <a:cubicBezTo>
                  <a:pt x="53" y="436"/>
                  <a:pt x="49" y="428"/>
                  <a:pt x="32" y="422"/>
                </a:cubicBezTo>
                <a:cubicBezTo>
                  <a:pt x="19" y="416"/>
                  <a:pt x="16" y="408"/>
                  <a:pt x="23" y="396"/>
                </a:cubicBezTo>
                <a:cubicBezTo>
                  <a:pt x="32" y="381"/>
                  <a:pt x="30" y="371"/>
                  <a:pt x="15" y="362"/>
                </a:cubicBezTo>
                <a:cubicBezTo>
                  <a:pt x="3" y="354"/>
                  <a:pt x="2" y="345"/>
                  <a:pt x="11" y="335"/>
                </a:cubicBezTo>
                <a:cubicBezTo>
                  <a:pt x="23" y="322"/>
                  <a:pt x="23" y="312"/>
                  <a:pt x="10" y="300"/>
                </a:cubicBezTo>
                <a:cubicBezTo>
                  <a:pt x="0" y="290"/>
                  <a:pt x="1" y="281"/>
                  <a:pt x="12" y="273"/>
                </a:cubicBezTo>
                <a:cubicBezTo>
                  <a:pt x="27" y="262"/>
                  <a:pt x="28" y="253"/>
                  <a:pt x="18" y="238"/>
                </a:cubicBezTo>
                <a:cubicBezTo>
                  <a:pt x="11" y="227"/>
                  <a:pt x="13" y="218"/>
                  <a:pt x="26" y="212"/>
                </a:cubicBezTo>
                <a:cubicBezTo>
                  <a:pt x="42" y="205"/>
                  <a:pt x="46" y="196"/>
                  <a:pt x="40" y="180"/>
                </a:cubicBezTo>
                <a:cubicBezTo>
                  <a:pt x="34" y="166"/>
                  <a:pt x="38" y="159"/>
                  <a:pt x="54" y="156"/>
                </a:cubicBezTo>
                <a:cubicBezTo>
                  <a:pt x="68" y="153"/>
                  <a:pt x="75" y="143"/>
                  <a:pt x="73" y="129"/>
                </a:cubicBezTo>
                <a:cubicBezTo>
                  <a:pt x="70" y="112"/>
                  <a:pt x="75" y="106"/>
                  <a:pt x="91" y="10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304" tIns="45731" rIns="91304" bIns="4573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21671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7F7F7F">
                  <a:lumMod val="50000"/>
                </a:srgbClr>
              </a:solidFill>
              <a:effectLst/>
              <a:uLnTx/>
              <a:uFillTx/>
              <a:latin typeface="微软雅黑" pitchFamily="34" charset="-122"/>
            </a:endParaRPr>
          </a:p>
        </p:txBody>
      </p:sp>
      <p:sp>
        <p:nvSpPr>
          <p:cNvPr id="64" name="TextBox 13"/>
          <p:cNvSpPr txBox="1"/>
          <p:nvPr/>
        </p:nvSpPr>
        <p:spPr>
          <a:xfrm>
            <a:off x="967909" y="1603854"/>
            <a:ext cx="960107" cy="400108"/>
          </a:xfrm>
          <a:prstGeom prst="rect">
            <a:avLst/>
          </a:prstGeom>
          <a:noFill/>
        </p:spPr>
        <p:txBody>
          <a:bodyPr wrap="square" lIns="91280" tIns="45719" rIns="91280" bIns="45719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262626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GA</a:t>
            </a:r>
            <a:r>
              <a:rPr lang="zh-CN" altLang="en-US" sz="2000" b="1" dirty="0" smtClean="0">
                <a:solidFill>
                  <a:srgbClr val="262626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云</a:t>
            </a:r>
            <a:endParaRPr lang="zh-CN" altLang="en-US" sz="2000" b="1" dirty="0">
              <a:solidFill>
                <a:srgbClr val="262626">
                  <a:lumMod val="75000"/>
                  <a:lumOff val="25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65" name="Freeform 11"/>
          <p:cNvSpPr>
            <a:spLocks noEditPoints="1"/>
          </p:cNvSpPr>
          <p:nvPr/>
        </p:nvSpPr>
        <p:spPr bwMode="auto">
          <a:xfrm>
            <a:off x="9120336" y="1196752"/>
            <a:ext cx="1987101" cy="1996696"/>
          </a:xfrm>
          <a:custGeom>
            <a:avLst/>
            <a:gdLst>
              <a:gd name="T0" fmla="*/ 97 w 614"/>
              <a:gd name="T1" fmla="*/ 308 h 617"/>
              <a:gd name="T2" fmla="*/ 517 w 614"/>
              <a:gd name="T3" fmla="*/ 309 h 617"/>
              <a:gd name="T4" fmla="*/ 97 w 614"/>
              <a:gd name="T5" fmla="*/ 308 h 617"/>
              <a:gd name="T6" fmla="*/ 115 w 614"/>
              <a:gd name="T7" fmla="*/ 83 h 617"/>
              <a:gd name="T8" fmla="*/ 166 w 614"/>
              <a:gd name="T9" fmla="*/ 49 h 617"/>
              <a:gd name="T10" fmla="*/ 223 w 614"/>
              <a:gd name="T11" fmla="*/ 25 h 617"/>
              <a:gd name="T12" fmla="*/ 283 w 614"/>
              <a:gd name="T13" fmla="*/ 14 h 617"/>
              <a:gd name="T14" fmla="*/ 345 w 614"/>
              <a:gd name="T15" fmla="*/ 16 h 617"/>
              <a:gd name="T16" fmla="*/ 405 w 614"/>
              <a:gd name="T17" fmla="*/ 30 h 617"/>
              <a:gd name="T18" fmla="*/ 461 w 614"/>
              <a:gd name="T19" fmla="*/ 56 h 617"/>
              <a:gd name="T20" fmla="*/ 511 w 614"/>
              <a:gd name="T21" fmla="*/ 94 h 617"/>
              <a:gd name="T22" fmla="*/ 551 w 614"/>
              <a:gd name="T23" fmla="*/ 141 h 617"/>
              <a:gd name="T24" fmla="*/ 581 w 614"/>
              <a:gd name="T25" fmla="*/ 196 h 617"/>
              <a:gd name="T26" fmla="*/ 599 w 614"/>
              <a:gd name="T27" fmla="*/ 255 h 617"/>
              <a:gd name="T28" fmla="*/ 604 w 614"/>
              <a:gd name="T29" fmla="*/ 317 h 617"/>
              <a:gd name="T30" fmla="*/ 596 w 614"/>
              <a:gd name="T31" fmla="*/ 379 h 617"/>
              <a:gd name="T32" fmla="*/ 574 w 614"/>
              <a:gd name="T33" fmla="*/ 437 h 617"/>
              <a:gd name="T34" fmla="*/ 543 w 614"/>
              <a:gd name="T35" fmla="*/ 491 h 617"/>
              <a:gd name="T36" fmla="*/ 499 w 614"/>
              <a:gd name="T37" fmla="*/ 536 h 617"/>
              <a:gd name="T38" fmla="*/ 448 w 614"/>
              <a:gd name="T39" fmla="*/ 571 h 617"/>
              <a:gd name="T40" fmla="*/ 391 w 614"/>
              <a:gd name="T41" fmla="*/ 594 h 617"/>
              <a:gd name="T42" fmla="*/ 330 w 614"/>
              <a:gd name="T43" fmla="*/ 605 h 617"/>
              <a:gd name="T44" fmla="*/ 267 w 614"/>
              <a:gd name="T45" fmla="*/ 604 h 617"/>
              <a:gd name="T46" fmla="*/ 207 w 614"/>
              <a:gd name="T47" fmla="*/ 589 h 617"/>
              <a:gd name="T48" fmla="*/ 150 w 614"/>
              <a:gd name="T49" fmla="*/ 562 h 617"/>
              <a:gd name="T50" fmla="*/ 101 w 614"/>
              <a:gd name="T51" fmla="*/ 524 h 617"/>
              <a:gd name="T52" fmla="*/ 61 w 614"/>
              <a:gd name="T53" fmla="*/ 476 h 617"/>
              <a:gd name="T54" fmla="*/ 32 w 614"/>
              <a:gd name="T55" fmla="*/ 422 h 617"/>
              <a:gd name="T56" fmla="*/ 15 w 614"/>
              <a:gd name="T57" fmla="*/ 362 h 617"/>
              <a:gd name="T58" fmla="*/ 10 w 614"/>
              <a:gd name="T59" fmla="*/ 300 h 617"/>
              <a:gd name="T60" fmla="*/ 18 w 614"/>
              <a:gd name="T61" fmla="*/ 238 h 617"/>
              <a:gd name="T62" fmla="*/ 40 w 614"/>
              <a:gd name="T63" fmla="*/ 180 h 617"/>
              <a:gd name="T64" fmla="*/ 73 w 614"/>
              <a:gd name="T65" fmla="*/ 129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4" h="617">
                <a:moveTo>
                  <a:pt x="97" y="308"/>
                </a:moveTo>
                <a:cubicBezTo>
                  <a:pt x="97" y="308"/>
                  <a:pt x="97" y="308"/>
                  <a:pt x="97" y="308"/>
                </a:cubicBezTo>
                <a:cubicBezTo>
                  <a:pt x="97" y="425"/>
                  <a:pt x="192" y="519"/>
                  <a:pt x="307" y="519"/>
                </a:cubicBezTo>
                <a:cubicBezTo>
                  <a:pt x="423" y="519"/>
                  <a:pt x="517" y="425"/>
                  <a:pt x="517" y="309"/>
                </a:cubicBezTo>
                <a:cubicBezTo>
                  <a:pt x="517" y="193"/>
                  <a:pt x="423" y="99"/>
                  <a:pt x="307" y="99"/>
                </a:cubicBezTo>
                <a:cubicBezTo>
                  <a:pt x="191" y="99"/>
                  <a:pt x="97" y="193"/>
                  <a:pt x="97" y="308"/>
                </a:cubicBezTo>
                <a:close/>
                <a:moveTo>
                  <a:pt x="91" y="106"/>
                </a:moveTo>
                <a:cubicBezTo>
                  <a:pt x="106" y="106"/>
                  <a:pt x="115" y="98"/>
                  <a:pt x="115" y="83"/>
                </a:cubicBezTo>
                <a:cubicBezTo>
                  <a:pt x="116" y="67"/>
                  <a:pt x="122" y="62"/>
                  <a:pt x="138" y="66"/>
                </a:cubicBezTo>
                <a:cubicBezTo>
                  <a:pt x="152" y="69"/>
                  <a:pt x="162" y="63"/>
                  <a:pt x="166" y="49"/>
                </a:cubicBezTo>
                <a:cubicBezTo>
                  <a:pt x="170" y="32"/>
                  <a:pt x="177" y="29"/>
                  <a:pt x="192" y="36"/>
                </a:cubicBezTo>
                <a:cubicBezTo>
                  <a:pt x="206" y="42"/>
                  <a:pt x="216" y="38"/>
                  <a:pt x="223" y="25"/>
                </a:cubicBezTo>
                <a:cubicBezTo>
                  <a:pt x="231" y="10"/>
                  <a:pt x="238" y="8"/>
                  <a:pt x="252" y="18"/>
                </a:cubicBezTo>
                <a:cubicBezTo>
                  <a:pt x="263" y="27"/>
                  <a:pt x="274" y="25"/>
                  <a:pt x="283" y="14"/>
                </a:cubicBezTo>
                <a:cubicBezTo>
                  <a:pt x="296" y="0"/>
                  <a:pt x="301" y="0"/>
                  <a:pt x="314" y="14"/>
                </a:cubicBezTo>
                <a:cubicBezTo>
                  <a:pt x="323" y="24"/>
                  <a:pt x="334" y="24"/>
                  <a:pt x="345" y="16"/>
                </a:cubicBezTo>
                <a:cubicBezTo>
                  <a:pt x="360" y="4"/>
                  <a:pt x="366" y="5"/>
                  <a:pt x="375" y="21"/>
                </a:cubicBezTo>
                <a:cubicBezTo>
                  <a:pt x="382" y="33"/>
                  <a:pt x="393" y="36"/>
                  <a:pt x="405" y="30"/>
                </a:cubicBezTo>
                <a:cubicBezTo>
                  <a:pt x="421" y="22"/>
                  <a:pt x="428" y="24"/>
                  <a:pt x="433" y="41"/>
                </a:cubicBezTo>
                <a:cubicBezTo>
                  <a:pt x="438" y="55"/>
                  <a:pt x="448" y="60"/>
                  <a:pt x="461" y="56"/>
                </a:cubicBezTo>
                <a:cubicBezTo>
                  <a:pt x="477" y="52"/>
                  <a:pt x="484" y="56"/>
                  <a:pt x="486" y="73"/>
                </a:cubicBezTo>
                <a:cubicBezTo>
                  <a:pt x="487" y="87"/>
                  <a:pt x="496" y="95"/>
                  <a:pt x="511" y="94"/>
                </a:cubicBezTo>
                <a:cubicBezTo>
                  <a:pt x="528" y="93"/>
                  <a:pt x="533" y="99"/>
                  <a:pt x="531" y="116"/>
                </a:cubicBezTo>
                <a:cubicBezTo>
                  <a:pt x="529" y="130"/>
                  <a:pt x="536" y="139"/>
                  <a:pt x="551" y="141"/>
                </a:cubicBezTo>
                <a:cubicBezTo>
                  <a:pt x="567" y="143"/>
                  <a:pt x="572" y="150"/>
                  <a:pt x="566" y="166"/>
                </a:cubicBezTo>
                <a:cubicBezTo>
                  <a:pt x="562" y="180"/>
                  <a:pt x="567" y="190"/>
                  <a:pt x="581" y="196"/>
                </a:cubicBezTo>
                <a:cubicBezTo>
                  <a:pt x="596" y="201"/>
                  <a:pt x="599" y="209"/>
                  <a:pt x="591" y="223"/>
                </a:cubicBezTo>
                <a:cubicBezTo>
                  <a:pt x="583" y="236"/>
                  <a:pt x="585" y="246"/>
                  <a:pt x="599" y="255"/>
                </a:cubicBezTo>
                <a:cubicBezTo>
                  <a:pt x="612" y="263"/>
                  <a:pt x="613" y="272"/>
                  <a:pt x="603" y="283"/>
                </a:cubicBezTo>
                <a:cubicBezTo>
                  <a:pt x="592" y="295"/>
                  <a:pt x="592" y="306"/>
                  <a:pt x="604" y="317"/>
                </a:cubicBezTo>
                <a:cubicBezTo>
                  <a:pt x="614" y="327"/>
                  <a:pt x="614" y="337"/>
                  <a:pt x="602" y="345"/>
                </a:cubicBezTo>
                <a:cubicBezTo>
                  <a:pt x="588" y="355"/>
                  <a:pt x="586" y="365"/>
                  <a:pt x="596" y="379"/>
                </a:cubicBezTo>
                <a:cubicBezTo>
                  <a:pt x="604" y="392"/>
                  <a:pt x="602" y="399"/>
                  <a:pt x="587" y="406"/>
                </a:cubicBezTo>
                <a:cubicBezTo>
                  <a:pt x="573" y="412"/>
                  <a:pt x="569" y="422"/>
                  <a:pt x="574" y="437"/>
                </a:cubicBezTo>
                <a:cubicBezTo>
                  <a:pt x="580" y="451"/>
                  <a:pt x="577" y="458"/>
                  <a:pt x="562" y="462"/>
                </a:cubicBezTo>
                <a:cubicBezTo>
                  <a:pt x="545" y="465"/>
                  <a:pt x="539" y="474"/>
                  <a:pt x="543" y="491"/>
                </a:cubicBezTo>
                <a:cubicBezTo>
                  <a:pt x="545" y="504"/>
                  <a:pt x="539" y="511"/>
                  <a:pt x="526" y="511"/>
                </a:cubicBezTo>
                <a:cubicBezTo>
                  <a:pt x="507" y="512"/>
                  <a:pt x="500" y="518"/>
                  <a:pt x="499" y="536"/>
                </a:cubicBezTo>
                <a:cubicBezTo>
                  <a:pt x="499" y="550"/>
                  <a:pt x="492" y="555"/>
                  <a:pt x="478" y="552"/>
                </a:cubicBezTo>
                <a:cubicBezTo>
                  <a:pt x="461" y="548"/>
                  <a:pt x="453" y="553"/>
                  <a:pt x="448" y="571"/>
                </a:cubicBezTo>
                <a:cubicBezTo>
                  <a:pt x="444" y="585"/>
                  <a:pt x="437" y="588"/>
                  <a:pt x="423" y="582"/>
                </a:cubicBezTo>
                <a:cubicBezTo>
                  <a:pt x="407" y="575"/>
                  <a:pt x="398" y="579"/>
                  <a:pt x="391" y="594"/>
                </a:cubicBezTo>
                <a:cubicBezTo>
                  <a:pt x="384" y="607"/>
                  <a:pt x="376" y="609"/>
                  <a:pt x="364" y="600"/>
                </a:cubicBezTo>
                <a:cubicBezTo>
                  <a:pt x="350" y="590"/>
                  <a:pt x="340" y="592"/>
                  <a:pt x="330" y="605"/>
                </a:cubicBezTo>
                <a:cubicBezTo>
                  <a:pt x="321" y="616"/>
                  <a:pt x="312" y="617"/>
                  <a:pt x="302" y="606"/>
                </a:cubicBezTo>
                <a:cubicBezTo>
                  <a:pt x="291" y="593"/>
                  <a:pt x="281" y="592"/>
                  <a:pt x="267" y="604"/>
                </a:cubicBezTo>
                <a:cubicBezTo>
                  <a:pt x="257" y="612"/>
                  <a:pt x="248" y="611"/>
                  <a:pt x="241" y="599"/>
                </a:cubicBezTo>
                <a:cubicBezTo>
                  <a:pt x="232" y="583"/>
                  <a:pt x="223" y="581"/>
                  <a:pt x="207" y="589"/>
                </a:cubicBezTo>
                <a:cubicBezTo>
                  <a:pt x="195" y="595"/>
                  <a:pt x="186" y="592"/>
                  <a:pt x="182" y="579"/>
                </a:cubicBezTo>
                <a:cubicBezTo>
                  <a:pt x="176" y="561"/>
                  <a:pt x="169" y="557"/>
                  <a:pt x="150" y="562"/>
                </a:cubicBezTo>
                <a:cubicBezTo>
                  <a:pt x="137" y="566"/>
                  <a:pt x="130" y="560"/>
                  <a:pt x="129" y="547"/>
                </a:cubicBezTo>
                <a:cubicBezTo>
                  <a:pt x="127" y="529"/>
                  <a:pt x="119" y="523"/>
                  <a:pt x="101" y="524"/>
                </a:cubicBezTo>
                <a:cubicBezTo>
                  <a:pt x="88" y="525"/>
                  <a:pt x="81" y="518"/>
                  <a:pt x="83" y="505"/>
                </a:cubicBezTo>
                <a:cubicBezTo>
                  <a:pt x="85" y="486"/>
                  <a:pt x="79" y="479"/>
                  <a:pt x="61" y="476"/>
                </a:cubicBezTo>
                <a:cubicBezTo>
                  <a:pt x="48" y="475"/>
                  <a:pt x="43" y="466"/>
                  <a:pt x="47" y="454"/>
                </a:cubicBezTo>
                <a:cubicBezTo>
                  <a:pt x="53" y="436"/>
                  <a:pt x="49" y="428"/>
                  <a:pt x="32" y="422"/>
                </a:cubicBezTo>
                <a:cubicBezTo>
                  <a:pt x="19" y="416"/>
                  <a:pt x="16" y="408"/>
                  <a:pt x="23" y="396"/>
                </a:cubicBezTo>
                <a:cubicBezTo>
                  <a:pt x="32" y="381"/>
                  <a:pt x="30" y="371"/>
                  <a:pt x="15" y="362"/>
                </a:cubicBezTo>
                <a:cubicBezTo>
                  <a:pt x="3" y="354"/>
                  <a:pt x="2" y="345"/>
                  <a:pt x="11" y="335"/>
                </a:cubicBezTo>
                <a:cubicBezTo>
                  <a:pt x="23" y="322"/>
                  <a:pt x="23" y="312"/>
                  <a:pt x="10" y="300"/>
                </a:cubicBezTo>
                <a:cubicBezTo>
                  <a:pt x="0" y="290"/>
                  <a:pt x="1" y="281"/>
                  <a:pt x="12" y="273"/>
                </a:cubicBezTo>
                <a:cubicBezTo>
                  <a:pt x="27" y="262"/>
                  <a:pt x="28" y="253"/>
                  <a:pt x="18" y="238"/>
                </a:cubicBezTo>
                <a:cubicBezTo>
                  <a:pt x="11" y="227"/>
                  <a:pt x="13" y="218"/>
                  <a:pt x="26" y="212"/>
                </a:cubicBezTo>
                <a:cubicBezTo>
                  <a:pt x="42" y="205"/>
                  <a:pt x="46" y="196"/>
                  <a:pt x="40" y="180"/>
                </a:cubicBezTo>
                <a:cubicBezTo>
                  <a:pt x="34" y="166"/>
                  <a:pt x="38" y="159"/>
                  <a:pt x="54" y="156"/>
                </a:cubicBezTo>
                <a:cubicBezTo>
                  <a:pt x="68" y="153"/>
                  <a:pt x="75" y="143"/>
                  <a:pt x="73" y="129"/>
                </a:cubicBezTo>
                <a:cubicBezTo>
                  <a:pt x="70" y="112"/>
                  <a:pt x="75" y="106"/>
                  <a:pt x="91" y="10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304" tIns="45731" rIns="91304" bIns="4573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21671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7F7F7F">
                  <a:lumMod val="50000"/>
                </a:srgbClr>
              </a:solidFill>
              <a:effectLst/>
              <a:uLnTx/>
              <a:uFillTx/>
              <a:latin typeface="微软雅黑" pitchFamily="34" charset="-122"/>
            </a:endParaRPr>
          </a:p>
        </p:txBody>
      </p:sp>
      <p:sp>
        <p:nvSpPr>
          <p:cNvPr id="66" name="TextBox 3"/>
          <p:cNvSpPr txBox="1"/>
          <p:nvPr/>
        </p:nvSpPr>
        <p:spPr>
          <a:xfrm>
            <a:off x="9480377" y="1660746"/>
            <a:ext cx="1296144" cy="400108"/>
          </a:xfrm>
          <a:prstGeom prst="rect">
            <a:avLst/>
          </a:prstGeom>
          <a:noFill/>
        </p:spPr>
        <p:txBody>
          <a:bodyPr wrap="square" lIns="91280" tIns="45719" rIns="91280" bIns="45719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354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262626">
                    <a:lumMod val="75000"/>
                    <a:lumOff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业务警种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262626">
                  <a:lumMod val="75000"/>
                  <a:lumOff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Freeform 41"/>
          <p:cNvSpPr>
            <a:spLocks noEditPoints="1"/>
          </p:cNvSpPr>
          <p:nvPr/>
        </p:nvSpPr>
        <p:spPr bwMode="auto">
          <a:xfrm>
            <a:off x="9772372" y="2097001"/>
            <a:ext cx="683029" cy="657003"/>
          </a:xfrm>
          <a:custGeom>
            <a:avLst/>
            <a:gdLst>
              <a:gd name="T0" fmla="*/ 419 w 628"/>
              <a:gd name="T1" fmla="*/ 232 h 600"/>
              <a:gd name="T2" fmla="*/ 411 w 628"/>
              <a:gd name="T3" fmla="*/ 249 h 600"/>
              <a:gd name="T4" fmla="*/ 408 w 628"/>
              <a:gd name="T5" fmla="*/ 261 h 600"/>
              <a:gd name="T6" fmla="*/ 409 w 628"/>
              <a:gd name="T7" fmla="*/ 283 h 600"/>
              <a:gd name="T8" fmla="*/ 417 w 628"/>
              <a:gd name="T9" fmla="*/ 305 h 600"/>
              <a:gd name="T10" fmla="*/ 424 w 628"/>
              <a:gd name="T11" fmla="*/ 315 h 600"/>
              <a:gd name="T12" fmla="*/ 441 w 628"/>
              <a:gd name="T13" fmla="*/ 330 h 600"/>
              <a:gd name="T14" fmla="*/ 453 w 628"/>
              <a:gd name="T15" fmla="*/ 335 h 600"/>
              <a:gd name="T16" fmla="*/ 478 w 628"/>
              <a:gd name="T17" fmla="*/ 200 h 600"/>
              <a:gd name="T18" fmla="*/ 449 w 628"/>
              <a:gd name="T19" fmla="*/ 207 h 600"/>
              <a:gd name="T20" fmla="*/ 433 w 628"/>
              <a:gd name="T21" fmla="*/ 216 h 600"/>
              <a:gd name="T22" fmla="*/ 425 w 628"/>
              <a:gd name="T23" fmla="*/ 224 h 600"/>
              <a:gd name="T24" fmla="*/ 384 w 628"/>
              <a:gd name="T25" fmla="*/ 70 h 600"/>
              <a:gd name="T26" fmla="*/ 314 w 628"/>
              <a:gd name="T27" fmla="*/ 140 h 600"/>
              <a:gd name="T28" fmla="*/ 379 w 628"/>
              <a:gd name="T29" fmla="*/ 283 h 600"/>
              <a:gd name="T30" fmla="*/ 379 w 628"/>
              <a:gd name="T31" fmla="*/ 254 h 600"/>
              <a:gd name="T32" fmla="*/ 359 w 628"/>
              <a:gd name="T33" fmla="*/ 154 h 600"/>
              <a:gd name="T34" fmla="*/ 249 w 628"/>
              <a:gd name="T35" fmla="*/ 270 h 600"/>
              <a:gd name="T36" fmla="*/ 314 w 628"/>
              <a:gd name="T37" fmla="*/ 396 h 600"/>
              <a:gd name="T38" fmla="*/ 282 w 628"/>
              <a:gd name="T39" fmla="*/ 400 h 600"/>
              <a:gd name="T40" fmla="*/ 267 w 628"/>
              <a:gd name="T41" fmla="*/ 382 h 600"/>
              <a:gd name="T42" fmla="*/ 257 w 628"/>
              <a:gd name="T43" fmla="*/ 374 h 600"/>
              <a:gd name="T44" fmla="*/ 214 w 628"/>
              <a:gd name="T45" fmla="*/ 356 h 600"/>
              <a:gd name="T46" fmla="*/ 195 w 628"/>
              <a:gd name="T47" fmla="*/ 354 h 600"/>
              <a:gd name="T48" fmla="*/ 0 w 628"/>
              <a:gd name="T49" fmla="*/ 600 h 600"/>
              <a:gd name="T50" fmla="*/ 83 w 628"/>
              <a:gd name="T51" fmla="*/ 454 h 600"/>
              <a:gd name="T52" fmla="*/ 216 w 628"/>
              <a:gd name="T53" fmla="*/ 454 h 600"/>
              <a:gd name="T54" fmla="*/ 301 w 628"/>
              <a:gd name="T55" fmla="*/ 600 h 600"/>
              <a:gd name="T56" fmla="*/ 282 w 628"/>
              <a:gd name="T57" fmla="*/ 400 h 600"/>
              <a:gd name="T58" fmla="*/ 433 w 628"/>
              <a:gd name="T59" fmla="*/ 354 h 600"/>
              <a:gd name="T60" fmla="*/ 413 w 628"/>
              <a:gd name="T61" fmla="*/ 356 h 600"/>
              <a:gd name="T62" fmla="*/ 361 w 628"/>
              <a:gd name="T63" fmla="*/ 382 h 600"/>
              <a:gd name="T64" fmla="*/ 353 w 628"/>
              <a:gd name="T65" fmla="*/ 391 h 600"/>
              <a:gd name="T66" fmla="*/ 389 w 628"/>
              <a:gd name="T67" fmla="*/ 600 h 600"/>
              <a:gd name="T68" fmla="*/ 410 w 628"/>
              <a:gd name="T69" fmla="*/ 600 h 600"/>
              <a:gd name="T70" fmla="*/ 564 w 628"/>
              <a:gd name="T71" fmla="*/ 454 h 600"/>
              <a:gd name="T72" fmla="*/ 628 w 628"/>
              <a:gd name="T73" fmla="*/ 460 h 600"/>
              <a:gd name="T74" fmla="*/ 150 w 628"/>
              <a:gd name="T75" fmla="*/ 340 h 600"/>
              <a:gd name="T76" fmla="*/ 186 w 628"/>
              <a:gd name="T77" fmla="*/ 330 h 600"/>
              <a:gd name="T78" fmla="*/ 196 w 628"/>
              <a:gd name="T79" fmla="*/ 323 h 600"/>
              <a:gd name="T80" fmla="*/ 216 w 628"/>
              <a:gd name="T81" fmla="*/ 295 h 600"/>
              <a:gd name="T82" fmla="*/ 219 w 628"/>
              <a:gd name="T83" fmla="*/ 282 h 600"/>
              <a:gd name="T84" fmla="*/ 219 w 628"/>
              <a:gd name="T85" fmla="*/ 258 h 600"/>
              <a:gd name="T86" fmla="*/ 214 w 628"/>
              <a:gd name="T87" fmla="*/ 241 h 600"/>
              <a:gd name="T88" fmla="*/ 208 w 628"/>
              <a:gd name="T89" fmla="*/ 231 h 600"/>
              <a:gd name="T90" fmla="*/ 195 w 628"/>
              <a:gd name="T91" fmla="*/ 217 h 600"/>
              <a:gd name="T92" fmla="*/ 186 w 628"/>
              <a:gd name="T93" fmla="*/ 210 h 600"/>
              <a:gd name="T94" fmla="*/ 150 w 628"/>
              <a:gd name="T95" fmla="*/ 200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628" h="600">
                <a:moveTo>
                  <a:pt x="425" y="224"/>
                </a:moveTo>
                <a:cubicBezTo>
                  <a:pt x="423" y="227"/>
                  <a:pt x="421" y="229"/>
                  <a:pt x="419" y="231"/>
                </a:cubicBezTo>
                <a:cubicBezTo>
                  <a:pt x="419" y="231"/>
                  <a:pt x="419" y="232"/>
                  <a:pt x="419" y="232"/>
                </a:cubicBezTo>
                <a:cubicBezTo>
                  <a:pt x="418" y="234"/>
                  <a:pt x="416" y="237"/>
                  <a:pt x="415" y="239"/>
                </a:cubicBezTo>
                <a:cubicBezTo>
                  <a:pt x="415" y="240"/>
                  <a:pt x="414" y="240"/>
                  <a:pt x="414" y="241"/>
                </a:cubicBezTo>
                <a:cubicBezTo>
                  <a:pt x="413" y="244"/>
                  <a:pt x="412" y="247"/>
                  <a:pt x="411" y="249"/>
                </a:cubicBezTo>
                <a:cubicBezTo>
                  <a:pt x="411" y="250"/>
                  <a:pt x="411" y="250"/>
                  <a:pt x="411" y="250"/>
                </a:cubicBezTo>
                <a:cubicBezTo>
                  <a:pt x="410" y="253"/>
                  <a:pt x="409" y="255"/>
                  <a:pt x="409" y="258"/>
                </a:cubicBezTo>
                <a:cubicBezTo>
                  <a:pt x="409" y="259"/>
                  <a:pt x="409" y="260"/>
                  <a:pt x="408" y="261"/>
                </a:cubicBezTo>
                <a:cubicBezTo>
                  <a:pt x="408" y="264"/>
                  <a:pt x="408" y="267"/>
                  <a:pt x="408" y="270"/>
                </a:cubicBezTo>
                <a:cubicBezTo>
                  <a:pt x="408" y="274"/>
                  <a:pt x="408" y="278"/>
                  <a:pt x="409" y="281"/>
                </a:cubicBezTo>
                <a:cubicBezTo>
                  <a:pt x="409" y="282"/>
                  <a:pt x="409" y="283"/>
                  <a:pt x="409" y="283"/>
                </a:cubicBezTo>
                <a:cubicBezTo>
                  <a:pt x="410" y="287"/>
                  <a:pt x="411" y="290"/>
                  <a:pt x="412" y="293"/>
                </a:cubicBezTo>
                <a:cubicBezTo>
                  <a:pt x="412" y="294"/>
                  <a:pt x="412" y="295"/>
                  <a:pt x="412" y="295"/>
                </a:cubicBezTo>
                <a:cubicBezTo>
                  <a:pt x="414" y="298"/>
                  <a:pt x="415" y="301"/>
                  <a:pt x="417" y="305"/>
                </a:cubicBezTo>
                <a:cubicBezTo>
                  <a:pt x="417" y="305"/>
                  <a:pt x="417" y="305"/>
                  <a:pt x="418" y="306"/>
                </a:cubicBezTo>
                <a:cubicBezTo>
                  <a:pt x="420" y="309"/>
                  <a:pt x="422" y="312"/>
                  <a:pt x="424" y="315"/>
                </a:cubicBezTo>
                <a:cubicBezTo>
                  <a:pt x="424" y="315"/>
                  <a:pt x="424" y="315"/>
                  <a:pt x="424" y="315"/>
                </a:cubicBezTo>
                <a:cubicBezTo>
                  <a:pt x="427" y="318"/>
                  <a:pt x="429" y="320"/>
                  <a:pt x="432" y="323"/>
                </a:cubicBezTo>
                <a:cubicBezTo>
                  <a:pt x="432" y="323"/>
                  <a:pt x="432" y="323"/>
                  <a:pt x="432" y="323"/>
                </a:cubicBezTo>
                <a:cubicBezTo>
                  <a:pt x="435" y="326"/>
                  <a:pt x="438" y="328"/>
                  <a:pt x="441" y="330"/>
                </a:cubicBezTo>
                <a:cubicBezTo>
                  <a:pt x="442" y="330"/>
                  <a:pt x="442" y="330"/>
                  <a:pt x="442" y="330"/>
                </a:cubicBezTo>
                <a:cubicBezTo>
                  <a:pt x="446" y="332"/>
                  <a:pt x="449" y="334"/>
                  <a:pt x="452" y="335"/>
                </a:cubicBezTo>
                <a:cubicBezTo>
                  <a:pt x="453" y="335"/>
                  <a:pt x="453" y="335"/>
                  <a:pt x="453" y="335"/>
                </a:cubicBezTo>
                <a:cubicBezTo>
                  <a:pt x="461" y="338"/>
                  <a:pt x="469" y="340"/>
                  <a:pt x="478" y="340"/>
                </a:cubicBezTo>
                <a:cubicBezTo>
                  <a:pt x="516" y="340"/>
                  <a:pt x="547" y="309"/>
                  <a:pt x="547" y="270"/>
                </a:cubicBezTo>
                <a:cubicBezTo>
                  <a:pt x="547" y="232"/>
                  <a:pt x="516" y="200"/>
                  <a:pt x="478" y="200"/>
                </a:cubicBezTo>
                <a:cubicBezTo>
                  <a:pt x="468" y="200"/>
                  <a:pt x="458" y="202"/>
                  <a:pt x="450" y="206"/>
                </a:cubicBezTo>
                <a:cubicBezTo>
                  <a:pt x="450" y="206"/>
                  <a:pt x="450" y="206"/>
                  <a:pt x="450" y="206"/>
                </a:cubicBezTo>
                <a:cubicBezTo>
                  <a:pt x="449" y="206"/>
                  <a:pt x="449" y="206"/>
                  <a:pt x="449" y="207"/>
                </a:cubicBezTo>
                <a:cubicBezTo>
                  <a:pt x="446" y="208"/>
                  <a:pt x="444" y="209"/>
                  <a:pt x="442" y="210"/>
                </a:cubicBezTo>
                <a:cubicBezTo>
                  <a:pt x="441" y="211"/>
                  <a:pt x="441" y="211"/>
                  <a:pt x="440" y="211"/>
                </a:cubicBezTo>
                <a:cubicBezTo>
                  <a:pt x="438" y="213"/>
                  <a:pt x="435" y="215"/>
                  <a:pt x="433" y="216"/>
                </a:cubicBezTo>
                <a:cubicBezTo>
                  <a:pt x="433" y="217"/>
                  <a:pt x="432" y="217"/>
                  <a:pt x="432" y="217"/>
                </a:cubicBezTo>
                <a:cubicBezTo>
                  <a:pt x="430" y="219"/>
                  <a:pt x="428" y="221"/>
                  <a:pt x="426" y="223"/>
                </a:cubicBezTo>
                <a:cubicBezTo>
                  <a:pt x="426" y="223"/>
                  <a:pt x="425" y="224"/>
                  <a:pt x="425" y="224"/>
                </a:cubicBezTo>
                <a:close/>
                <a:moveTo>
                  <a:pt x="314" y="140"/>
                </a:moveTo>
                <a:lnTo>
                  <a:pt x="314" y="140"/>
                </a:lnTo>
                <a:cubicBezTo>
                  <a:pt x="353" y="140"/>
                  <a:pt x="384" y="108"/>
                  <a:pt x="384" y="70"/>
                </a:cubicBezTo>
                <a:cubicBezTo>
                  <a:pt x="384" y="31"/>
                  <a:pt x="353" y="0"/>
                  <a:pt x="314" y="0"/>
                </a:cubicBezTo>
                <a:cubicBezTo>
                  <a:pt x="275" y="0"/>
                  <a:pt x="244" y="31"/>
                  <a:pt x="244" y="70"/>
                </a:cubicBezTo>
                <a:cubicBezTo>
                  <a:pt x="244" y="108"/>
                  <a:pt x="275" y="140"/>
                  <a:pt x="314" y="140"/>
                </a:cubicBezTo>
                <a:close/>
                <a:moveTo>
                  <a:pt x="379" y="336"/>
                </a:moveTo>
                <a:lnTo>
                  <a:pt x="379" y="336"/>
                </a:lnTo>
                <a:lnTo>
                  <a:pt x="379" y="283"/>
                </a:lnTo>
                <a:cubicBezTo>
                  <a:pt x="379" y="279"/>
                  <a:pt x="378" y="274"/>
                  <a:pt x="378" y="270"/>
                </a:cubicBezTo>
                <a:cubicBezTo>
                  <a:pt x="378" y="266"/>
                  <a:pt x="379" y="262"/>
                  <a:pt x="379" y="257"/>
                </a:cubicBezTo>
                <a:lnTo>
                  <a:pt x="379" y="254"/>
                </a:lnTo>
                <a:lnTo>
                  <a:pt x="380" y="254"/>
                </a:lnTo>
                <a:cubicBezTo>
                  <a:pt x="385" y="223"/>
                  <a:pt x="404" y="197"/>
                  <a:pt x="431" y="183"/>
                </a:cubicBezTo>
                <a:cubicBezTo>
                  <a:pt x="412" y="165"/>
                  <a:pt x="387" y="154"/>
                  <a:pt x="359" y="154"/>
                </a:cubicBezTo>
                <a:lnTo>
                  <a:pt x="269" y="154"/>
                </a:lnTo>
                <a:cubicBezTo>
                  <a:pt x="241" y="154"/>
                  <a:pt x="216" y="165"/>
                  <a:pt x="197" y="183"/>
                </a:cubicBezTo>
                <a:cubicBezTo>
                  <a:pt x="228" y="199"/>
                  <a:pt x="249" y="232"/>
                  <a:pt x="249" y="270"/>
                </a:cubicBezTo>
                <a:cubicBezTo>
                  <a:pt x="249" y="278"/>
                  <a:pt x="249" y="286"/>
                  <a:pt x="247" y="293"/>
                </a:cubicBezTo>
                <a:lnTo>
                  <a:pt x="247" y="335"/>
                </a:lnTo>
                <a:cubicBezTo>
                  <a:pt x="276" y="347"/>
                  <a:pt x="299" y="369"/>
                  <a:pt x="314" y="396"/>
                </a:cubicBezTo>
                <a:cubicBezTo>
                  <a:pt x="328" y="369"/>
                  <a:pt x="351" y="348"/>
                  <a:pt x="379" y="336"/>
                </a:cubicBezTo>
                <a:close/>
                <a:moveTo>
                  <a:pt x="282" y="400"/>
                </a:moveTo>
                <a:lnTo>
                  <a:pt x="282" y="400"/>
                </a:lnTo>
                <a:cubicBezTo>
                  <a:pt x="280" y="397"/>
                  <a:pt x="278" y="394"/>
                  <a:pt x="275" y="391"/>
                </a:cubicBezTo>
                <a:cubicBezTo>
                  <a:pt x="275" y="390"/>
                  <a:pt x="274" y="390"/>
                  <a:pt x="274" y="390"/>
                </a:cubicBezTo>
                <a:cubicBezTo>
                  <a:pt x="272" y="387"/>
                  <a:pt x="270" y="385"/>
                  <a:pt x="267" y="382"/>
                </a:cubicBezTo>
                <a:cubicBezTo>
                  <a:pt x="267" y="382"/>
                  <a:pt x="266" y="382"/>
                  <a:pt x="266" y="381"/>
                </a:cubicBezTo>
                <a:cubicBezTo>
                  <a:pt x="263" y="379"/>
                  <a:pt x="261" y="377"/>
                  <a:pt x="258" y="375"/>
                </a:cubicBezTo>
                <a:cubicBezTo>
                  <a:pt x="257" y="374"/>
                  <a:pt x="257" y="374"/>
                  <a:pt x="257" y="374"/>
                </a:cubicBezTo>
                <a:cubicBezTo>
                  <a:pt x="247" y="367"/>
                  <a:pt x="237" y="362"/>
                  <a:pt x="225" y="359"/>
                </a:cubicBezTo>
                <a:cubicBezTo>
                  <a:pt x="223" y="358"/>
                  <a:pt x="220" y="357"/>
                  <a:pt x="218" y="357"/>
                </a:cubicBezTo>
                <a:cubicBezTo>
                  <a:pt x="217" y="356"/>
                  <a:pt x="215" y="356"/>
                  <a:pt x="214" y="356"/>
                </a:cubicBezTo>
                <a:cubicBezTo>
                  <a:pt x="212" y="356"/>
                  <a:pt x="210" y="355"/>
                  <a:pt x="208" y="355"/>
                </a:cubicBezTo>
                <a:cubicBezTo>
                  <a:pt x="207" y="355"/>
                  <a:pt x="206" y="355"/>
                  <a:pt x="205" y="355"/>
                </a:cubicBezTo>
                <a:cubicBezTo>
                  <a:pt x="202" y="354"/>
                  <a:pt x="199" y="354"/>
                  <a:pt x="195" y="354"/>
                </a:cubicBezTo>
                <a:lnTo>
                  <a:pt x="105" y="354"/>
                </a:lnTo>
                <a:cubicBezTo>
                  <a:pt x="47" y="354"/>
                  <a:pt x="0" y="401"/>
                  <a:pt x="0" y="460"/>
                </a:cubicBezTo>
                <a:lnTo>
                  <a:pt x="0" y="600"/>
                </a:lnTo>
                <a:lnTo>
                  <a:pt x="62" y="600"/>
                </a:lnTo>
                <a:lnTo>
                  <a:pt x="62" y="454"/>
                </a:lnTo>
                <a:lnTo>
                  <a:pt x="83" y="454"/>
                </a:lnTo>
                <a:lnTo>
                  <a:pt x="83" y="600"/>
                </a:lnTo>
                <a:lnTo>
                  <a:pt x="216" y="600"/>
                </a:lnTo>
                <a:lnTo>
                  <a:pt x="216" y="454"/>
                </a:lnTo>
                <a:lnTo>
                  <a:pt x="237" y="454"/>
                </a:lnTo>
                <a:lnTo>
                  <a:pt x="237" y="600"/>
                </a:lnTo>
                <a:lnTo>
                  <a:pt x="301" y="600"/>
                </a:lnTo>
                <a:lnTo>
                  <a:pt x="301" y="460"/>
                </a:lnTo>
                <a:cubicBezTo>
                  <a:pt x="301" y="438"/>
                  <a:pt x="294" y="417"/>
                  <a:pt x="282" y="400"/>
                </a:cubicBezTo>
                <a:cubicBezTo>
                  <a:pt x="282" y="400"/>
                  <a:pt x="282" y="400"/>
                  <a:pt x="282" y="400"/>
                </a:cubicBezTo>
                <a:close/>
                <a:moveTo>
                  <a:pt x="523" y="354"/>
                </a:moveTo>
                <a:lnTo>
                  <a:pt x="523" y="354"/>
                </a:lnTo>
                <a:lnTo>
                  <a:pt x="433" y="354"/>
                </a:lnTo>
                <a:cubicBezTo>
                  <a:pt x="429" y="354"/>
                  <a:pt x="426" y="354"/>
                  <a:pt x="423" y="355"/>
                </a:cubicBezTo>
                <a:cubicBezTo>
                  <a:pt x="422" y="355"/>
                  <a:pt x="421" y="355"/>
                  <a:pt x="420" y="355"/>
                </a:cubicBezTo>
                <a:cubicBezTo>
                  <a:pt x="418" y="355"/>
                  <a:pt x="415" y="356"/>
                  <a:pt x="413" y="356"/>
                </a:cubicBezTo>
                <a:cubicBezTo>
                  <a:pt x="412" y="356"/>
                  <a:pt x="411" y="356"/>
                  <a:pt x="410" y="357"/>
                </a:cubicBezTo>
                <a:cubicBezTo>
                  <a:pt x="408" y="357"/>
                  <a:pt x="405" y="358"/>
                  <a:pt x="403" y="358"/>
                </a:cubicBezTo>
                <a:cubicBezTo>
                  <a:pt x="387" y="363"/>
                  <a:pt x="373" y="371"/>
                  <a:pt x="361" y="382"/>
                </a:cubicBezTo>
                <a:cubicBezTo>
                  <a:pt x="361" y="382"/>
                  <a:pt x="361" y="383"/>
                  <a:pt x="361" y="383"/>
                </a:cubicBezTo>
                <a:cubicBezTo>
                  <a:pt x="358" y="385"/>
                  <a:pt x="356" y="388"/>
                  <a:pt x="353" y="390"/>
                </a:cubicBezTo>
                <a:cubicBezTo>
                  <a:pt x="353" y="391"/>
                  <a:pt x="353" y="391"/>
                  <a:pt x="353" y="391"/>
                </a:cubicBezTo>
                <a:cubicBezTo>
                  <a:pt x="337" y="410"/>
                  <a:pt x="327" y="433"/>
                  <a:pt x="327" y="460"/>
                </a:cubicBezTo>
                <a:lnTo>
                  <a:pt x="327" y="600"/>
                </a:lnTo>
                <a:lnTo>
                  <a:pt x="389" y="600"/>
                </a:lnTo>
                <a:lnTo>
                  <a:pt x="389" y="454"/>
                </a:lnTo>
                <a:lnTo>
                  <a:pt x="410" y="454"/>
                </a:lnTo>
                <a:lnTo>
                  <a:pt x="410" y="600"/>
                </a:lnTo>
                <a:lnTo>
                  <a:pt x="543" y="600"/>
                </a:lnTo>
                <a:lnTo>
                  <a:pt x="543" y="454"/>
                </a:lnTo>
                <a:lnTo>
                  <a:pt x="564" y="454"/>
                </a:lnTo>
                <a:lnTo>
                  <a:pt x="564" y="600"/>
                </a:lnTo>
                <a:lnTo>
                  <a:pt x="628" y="600"/>
                </a:lnTo>
                <a:lnTo>
                  <a:pt x="628" y="460"/>
                </a:lnTo>
                <a:cubicBezTo>
                  <a:pt x="628" y="401"/>
                  <a:pt x="581" y="354"/>
                  <a:pt x="523" y="354"/>
                </a:cubicBezTo>
                <a:close/>
                <a:moveTo>
                  <a:pt x="150" y="340"/>
                </a:moveTo>
                <a:lnTo>
                  <a:pt x="150" y="340"/>
                </a:lnTo>
                <a:cubicBezTo>
                  <a:pt x="159" y="340"/>
                  <a:pt x="167" y="338"/>
                  <a:pt x="175" y="335"/>
                </a:cubicBezTo>
                <a:cubicBezTo>
                  <a:pt x="175" y="335"/>
                  <a:pt x="175" y="335"/>
                  <a:pt x="176" y="335"/>
                </a:cubicBezTo>
                <a:cubicBezTo>
                  <a:pt x="179" y="334"/>
                  <a:pt x="183" y="332"/>
                  <a:pt x="186" y="330"/>
                </a:cubicBezTo>
                <a:cubicBezTo>
                  <a:pt x="186" y="330"/>
                  <a:pt x="186" y="330"/>
                  <a:pt x="186" y="330"/>
                </a:cubicBezTo>
                <a:cubicBezTo>
                  <a:pt x="190" y="328"/>
                  <a:pt x="193" y="326"/>
                  <a:pt x="196" y="323"/>
                </a:cubicBezTo>
                <a:cubicBezTo>
                  <a:pt x="196" y="323"/>
                  <a:pt x="196" y="323"/>
                  <a:pt x="196" y="323"/>
                </a:cubicBezTo>
                <a:cubicBezTo>
                  <a:pt x="202" y="318"/>
                  <a:pt x="206" y="312"/>
                  <a:pt x="210" y="306"/>
                </a:cubicBezTo>
                <a:cubicBezTo>
                  <a:pt x="211" y="305"/>
                  <a:pt x="211" y="305"/>
                  <a:pt x="211" y="305"/>
                </a:cubicBezTo>
                <a:cubicBezTo>
                  <a:pt x="213" y="302"/>
                  <a:pt x="214" y="298"/>
                  <a:pt x="216" y="295"/>
                </a:cubicBezTo>
                <a:cubicBezTo>
                  <a:pt x="216" y="295"/>
                  <a:pt x="216" y="294"/>
                  <a:pt x="216" y="293"/>
                </a:cubicBezTo>
                <a:cubicBezTo>
                  <a:pt x="217" y="290"/>
                  <a:pt x="218" y="287"/>
                  <a:pt x="219" y="283"/>
                </a:cubicBezTo>
                <a:cubicBezTo>
                  <a:pt x="219" y="283"/>
                  <a:pt x="219" y="282"/>
                  <a:pt x="219" y="282"/>
                </a:cubicBezTo>
                <a:cubicBezTo>
                  <a:pt x="220" y="278"/>
                  <a:pt x="220" y="274"/>
                  <a:pt x="220" y="270"/>
                </a:cubicBezTo>
                <a:cubicBezTo>
                  <a:pt x="220" y="267"/>
                  <a:pt x="220" y="264"/>
                  <a:pt x="220" y="261"/>
                </a:cubicBezTo>
                <a:cubicBezTo>
                  <a:pt x="219" y="260"/>
                  <a:pt x="219" y="259"/>
                  <a:pt x="219" y="258"/>
                </a:cubicBezTo>
                <a:cubicBezTo>
                  <a:pt x="219" y="255"/>
                  <a:pt x="218" y="253"/>
                  <a:pt x="217" y="250"/>
                </a:cubicBezTo>
                <a:cubicBezTo>
                  <a:pt x="217" y="250"/>
                  <a:pt x="217" y="250"/>
                  <a:pt x="217" y="249"/>
                </a:cubicBezTo>
                <a:cubicBezTo>
                  <a:pt x="216" y="247"/>
                  <a:pt x="215" y="244"/>
                  <a:pt x="214" y="241"/>
                </a:cubicBezTo>
                <a:cubicBezTo>
                  <a:pt x="214" y="240"/>
                  <a:pt x="213" y="240"/>
                  <a:pt x="213" y="239"/>
                </a:cubicBezTo>
                <a:cubicBezTo>
                  <a:pt x="212" y="237"/>
                  <a:pt x="210" y="234"/>
                  <a:pt x="209" y="231"/>
                </a:cubicBezTo>
                <a:lnTo>
                  <a:pt x="208" y="231"/>
                </a:lnTo>
                <a:cubicBezTo>
                  <a:pt x="207" y="229"/>
                  <a:pt x="205" y="226"/>
                  <a:pt x="203" y="224"/>
                </a:cubicBezTo>
                <a:cubicBezTo>
                  <a:pt x="203" y="224"/>
                  <a:pt x="202" y="223"/>
                  <a:pt x="202" y="223"/>
                </a:cubicBezTo>
                <a:cubicBezTo>
                  <a:pt x="200" y="221"/>
                  <a:pt x="198" y="219"/>
                  <a:pt x="195" y="217"/>
                </a:cubicBezTo>
                <a:cubicBezTo>
                  <a:pt x="195" y="217"/>
                  <a:pt x="195" y="217"/>
                  <a:pt x="195" y="217"/>
                </a:cubicBezTo>
                <a:cubicBezTo>
                  <a:pt x="193" y="215"/>
                  <a:pt x="190" y="213"/>
                  <a:pt x="188" y="211"/>
                </a:cubicBezTo>
                <a:cubicBezTo>
                  <a:pt x="187" y="211"/>
                  <a:pt x="187" y="211"/>
                  <a:pt x="186" y="210"/>
                </a:cubicBezTo>
                <a:cubicBezTo>
                  <a:pt x="184" y="209"/>
                  <a:pt x="181" y="208"/>
                  <a:pt x="179" y="206"/>
                </a:cubicBezTo>
                <a:cubicBezTo>
                  <a:pt x="179" y="206"/>
                  <a:pt x="178" y="206"/>
                  <a:pt x="178" y="206"/>
                </a:cubicBezTo>
                <a:cubicBezTo>
                  <a:pt x="170" y="202"/>
                  <a:pt x="160" y="200"/>
                  <a:pt x="150" y="200"/>
                </a:cubicBezTo>
                <a:cubicBezTo>
                  <a:pt x="112" y="200"/>
                  <a:pt x="81" y="232"/>
                  <a:pt x="81" y="270"/>
                </a:cubicBezTo>
                <a:cubicBezTo>
                  <a:pt x="81" y="309"/>
                  <a:pt x="112" y="340"/>
                  <a:pt x="150" y="34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268" tIns="45711" rIns="91268" bIns="45711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671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76" name="直接箭头连接符 12"/>
          <p:cNvCxnSpPr>
            <a:cxnSpLocks/>
          </p:cNvCxnSpPr>
          <p:nvPr/>
        </p:nvCxnSpPr>
        <p:spPr>
          <a:xfrm flipH="1">
            <a:off x="2441525" y="2463309"/>
            <a:ext cx="6600007" cy="29592"/>
          </a:xfrm>
          <a:prstGeom prst="straightConnector1">
            <a:avLst/>
          </a:prstGeom>
          <a:noFill/>
          <a:ln w="19050" cap="flat" cmpd="sng" algn="ctr">
            <a:solidFill>
              <a:srgbClr val="EEECE1">
                <a:lumMod val="50000"/>
              </a:srgbClr>
            </a:solidFill>
            <a:prstDash val="lgDash"/>
            <a:tailEnd type="arrow"/>
          </a:ln>
          <a:effectLst/>
        </p:spPr>
      </p:cxnSp>
      <p:cxnSp>
        <p:nvCxnSpPr>
          <p:cNvPr id="83" name="直接箭头连接符 13"/>
          <p:cNvCxnSpPr>
            <a:cxnSpLocks/>
          </p:cNvCxnSpPr>
          <p:nvPr/>
        </p:nvCxnSpPr>
        <p:spPr>
          <a:xfrm flipV="1">
            <a:off x="2523864" y="2083892"/>
            <a:ext cx="6452456" cy="3213"/>
          </a:xfrm>
          <a:prstGeom prst="straightConnector1">
            <a:avLst/>
          </a:prstGeom>
          <a:noFill/>
          <a:ln w="19050" cap="flat" cmpd="sng" algn="ctr">
            <a:solidFill>
              <a:srgbClr val="EEECE1">
                <a:lumMod val="50000"/>
              </a:srgbClr>
            </a:solidFill>
            <a:prstDash val="lgDash"/>
            <a:tailEnd type="arrow"/>
          </a:ln>
          <a:effectLst/>
        </p:spPr>
      </p:cxnSp>
      <p:sp>
        <p:nvSpPr>
          <p:cNvPr id="84" name="矩形 14"/>
          <p:cNvSpPr/>
          <p:nvPr/>
        </p:nvSpPr>
        <p:spPr>
          <a:xfrm>
            <a:off x="7536194" y="2463309"/>
            <a:ext cx="953784" cy="323163"/>
          </a:xfrm>
          <a:prstGeom prst="rect">
            <a:avLst/>
          </a:prstGeom>
        </p:spPr>
        <p:txBody>
          <a:bodyPr wrap="none" lIns="91280" tIns="45719" rIns="91280" bIns="45719">
            <a:spAutoFit/>
          </a:bodyPr>
          <a:lstStyle/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500" b="1">
                <a:solidFill>
                  <a:srgbClr val="262626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用户需求</a:t>
            </a:r>
          </a:p>
        </p:txBody>
      </p:sp>
      <p:sp>
        <p:nvSpPr>
          <p:cNvPr id="85" name="矩形 15"/>
          <p:cNvSpPr/>
          <p:nvPr/>
        </p:nvSpPr>
        <p:spPr>
          <a:xfrm>
            <a:off x="3201683" y="1760729"/>
            <a:ext cx="1045156" cy="323163"/>
          </a:xfrm>
          <a:prstGeom prst="rect">
            <a:avLst/>
          </a:prstGeom>
        </p:spPr>
        <p:txBody>
          <a:bodyPr wrap="none" lIns="91280" tIns="45719" rIns="91280" bIns="45719">
            <a:spAutoFit/>
          </a:bodyPr>
          <a:lstStyle/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500" b="1">
                <a:solidFill>
                  <a:srgbClr val="262626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功能</a:t>
            </a:r>
            <a:r>
              <a:rPr lang="en-US" altLang="zh-CN" sz="1500" b="1">
                <a:solidFill>
                  <a:srgbClr val="262626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500" b="1">
                <a:solidFill>
                  <a:srgbClr val="262626">
                    <a:lumMod val="75000"/>
                    <a:lumOff val="25000"/>
                  </a:srgbClr>
                </a:solidFill>
                <a:latin typeface="微软雅黑" panose="020B0503020204020204" pitchFamily="34" charset="-122"/>
              </a:rPr>
              <a:t>服务</a:t>
            </a:r>
          </a:p>
        </p:txBody>
      </p:sp>
      <p:sp>
        <p:nvSpPr>
          <p:cNvPr id="86" name="矩形 16"/>
          <p:cNvSpPr/>
          <p:nvPr/>
        </p:nvSpPr>
        <p:spPr>
          <a:xfrm>
            <a:off x="5231906" y="2111133"/>
            <a:ext cx="1338505" cy="323163"/>
          </a:xfrm>
          <a:prstGeom prst="rect">
            <a:avLst/>
          </a:prstGeom>
        </p:spPr>
        <p:txBody>
          <a:bodyPr wrap="none" lIns="91280" tIns="45719" rIns="91280" bIns="45719">
            <a:spAutoFit/>
          </a:bodyPr>
          <a:lstStyle/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500" b="1">
                <a:solidFill>
                  <a:srgbClr val="C00000"/>
                </a:solidFill>
                <a:latin typeface="微软雅黑" panose="020B0503020204020204" pitchFamily="34" charset="-122"/>
              </a:rPr>
              <a:t>简单供给关系</a:t>
            </a:r>
          </a:p>
        </p:txBody>
      </p:sp>
      <p:sp>
        <p:nvSpPr>
          <p:cNvPr id="87" name="梯形 18"/>
          <p:cNvSpPr/>
          <p:nvPr/>
        </p:nvSpPr>
        <p:spPr>
          <a:xfrm>
            <a:off x="3902646" y="3049442"/>
            <a:ext cx="4137579" cy="542312"/>
          </a:xfrm>
          <a:prstGeom prst="trapezoid">
            <a:avLst>
              <a:gd name="adj" fmla="val 281930"/>
            </a:avLst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295" tIns="45719" rIns="91295" bIns="45719" rtlCol="0" anchor="ctr"/>
          <a:lstStyle/>
          <a:p>
            <a:pPr algn="ctr" defTabSz="914354" eaLnBrk="0" hangingPunct="0"/>
            <a:endParaRPr lang="en-US" sz="2700" b="1" kern="0">
              <a:solidFill>
                <a:prstClr val="white"/>
              </a:solidFill>
              <a:latin typeface="Calibri" panose="020F0502020204030204"/>
              <a:ea typeface="华文细黑"/>
            </a:endParaRPr>
          </a:p>
        </p:txBody>
      </p:sp>
      <p:grpSp>
        <p:nvGrpSpPr>
          <p:cNvPr id="88" name="组合 19"/>
          <p:cNvGrpSpPr/>
          <p:nvPr/>
        </p:nvGrpSpPr>
        <p:grpSpPr>
          <a:xfrm>
            <a:off x="335429" y="3566322"/>
            <a:ext cx="11449271" cy="1715812"/>
            <a:chOff x="335420" y="3501008"/>
            <a:chExt cx="11449271" cy="1999711"/>
          </a:xfrm>
        </p:grpSpPr>
        <p:sp>
          <p:nvSpPr>
            <p:cNvPr id="89" name="圆角矩形 63"/>
            <p:cNvSpPr/>
            <p:nvPr/>
          </p:nvSpPr>
          <p:spPr>
            <a:xfrm>
              <a:off x="335420" y="3501008"/>
              <a:ext cx="11449271" cy="1999711"/>
            </a:xfrm>
            <a:prstGeom prst="roundRect">
              <a:avLst>
                <a:gd name="adj" fmla="val 880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91295" tIns="45719" rIns="91295" bIns="45719" rtlCol="0" anchor="ctr"/>
            <a:lstStyle/>
            <a:p>
              <a:pPr marL="0" marR="0" lvl="0" indent="0" algn="ctr" defTabSz="914354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0" name="矩形 32"/>
            <p:cNvSpPr/>
            <p:nvPr/>
          </p:nvSpPr>
          <p:spPr>
            <a:xfrm>
              <a:off x="526420" y="3509928"/>
              <a:ext cx="11258214" cy="1990790"/>
            </a:xfrm>
            <a:prstGeom prst="rect">
              <a:avLst/>
            </a:prstGeom>
          </p:spPr>
          <p:txBody>
            <a:bodyPr wrap="square" lIns="91295" tIns="45719" rIns="91295" bIns="45719">
              <a:spAutoFit/>
            </a:bodyPr>
            <a:lstStyle/>
            <a:p>
              <a:pPr marL="0" marR="0" lvl="0" indent="0" defTabSz="914354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什么是运营：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广义的运营其实是指为了帮助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产品</a:t>
              </a:r>
              <a:r>
                <a:rPr kumimoji="0" lang="en-US" altLang="zh-CN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/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平台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与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用户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之间更好地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建立起来关系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所需要的一切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工作和手段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，是产品</a:t>
              </a:r>
              <a:r>
                <a:rPr kumimoji="0" lang="en-US" altLang="zh-CN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/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平台与用户之间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互动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的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桥梁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。</a:t>
              </a:r>
              <a:endPara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62626">
                    <a:lumMod val="75000"/>
                    <a:lumOff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</a:endParaRPr>
            </a:p>
            <a:p>
              <a:pPr marL="0" marR="0" lvl="0" indent="0" defTabSz="914354" eaLnBrk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什么是云运营：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云运营是在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运维基础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上为了保障云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经济、高效地运行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以及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更好地为业务单位提供云服务，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从而充分释放互联网技术的价值所从事的一切活动和工作，是引导云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持续发展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的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重要手段</a:t>
              </a:r>
              <a:r>
                <a:rPr kumimoji="0" lang="zh-CN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62626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</a:rPr>
                <a:t>。</a:t>
              </a:r>
              <a:endPara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62626">
                    <a:lumMod val="75000"/>
                    <a:lumOff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91" name="组合 20"/>
          <p:cNvGrpSpPr/>
          <p:nvPr/>
        </p:nvGrpSpPr>
        <p:grpSpPr>
          <a:xfrm>
            <a:off x="3215689" y="1196762"/>
            <a:ext cx="5322634" cy="1996696"/>
            <a:chOff x="0" y="1206517"/>
            <a:chExt cx="5322634" cy="1996696"/>
          </a:xfrm>
        </p:grpSpPr>
        <p:sp>
          <p:nvSpPr>
            <p:cNvPr id="92" name="椭圆 23"/>
            <p:cNvSpPr/>
            <p:nvPr/>
          </p:nvSpPr>
          <p:spPr>
            <a:xfrm>
              <a:off x="1960792" y="1510901"/>
              <a:ext cx="1387929" cy="1387928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354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9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</a:endParaRPr>
            </a:p>
          </p:txBody>
        </p:sp>
        <p:grpSp>
          <p:nvGrpSpPr>
            <p:cNvPr id="93" name="组合 24"/>
            <p:cNvGrpSpPr/>
            <p:nvPr/>
          </p:nvGrpSpPr>
          <p:grpSpPr>
            <a:xfrm>
              <a:off x="0" y="1206517"/>
              <a:ext cx="5322634" cy="1996696"/>
              <a:chOff x="3215777" y="908720"/>
              <a:chExt cx="5322634" cy="1996696"/>
            </a:xfrm>
          </p:grpSpPr>
          <p:grpSp>
            <p:nvGrpSpPr>
              <p:cNvPr id="94" name="组合 25"/>
              <p:cNvGrpSpPr/>
              <p:nvPr/>
            </p:nvGrpSpPr>
            <p:grpSpPr>
              <a:xfrm>
                <a:off x="4876988" y="908720"/>
                <a:ext cx="1987101" cy="1996696"/>
                <a:chOff x="4876988" y="908720"/>
                <a:chExt cx="1987101" cy="1996696"/>
              </a:xfrm>
            </p:grpSpPr>
            <p:sp>
              <p:nvSpPr>
                <p:cNvPr id="97" name="Freeform 11"/>
                <p:cNvSpPr>
                  <a:spLocks noEditPoints="1"/>
                </p:cNvSpPr>
                <p:nvPr/>
              </p:nvSpPr>
              <p:spPr bwMode="auto">
                <a:xfrm>
                  <a:off x="4876988" y="908720"/>
                  <a:ext cx="1987101" cy="1996696"/>
                </a:xfrm>
                <a:custGeom>
                  <a:avLst/>
                  <a:gdLst>
                    <a:gd name="T0" fmla="*/ 97 w 614"/>
                    <a:gd name="T1" fmla="*/ 308 h 617"/>
                    <a:gd name="T2" fmla="*/ 517 w 614"/>
                    <a:gd name="T3" fmla="*/ 309 h 617"/>
                    <a:gd name="T4" fmla="*/ 97 w 614"/>
                    <a:gd name="T5" fmla="*/ 308 h 617"/>
                    <a:gd name="T6" fmla="*/ 115 w 614"/>
                    <a:gd name="T7" fmla="*/ 83 h 617"/>
                    <a:gd name="T8" fmla="*/ 166 w 614"/>
                    <a:gd name="T9" fmla="*/ 49 h 617"/>
                    <a:gd name="T10" fmla="*/ 223 w 614"/>
                    <a:gd name="T11" fmla="*/ 25 h 617"/>
                    <a:gd name="T12" fmla="*/ 283 w 614"/>
                    <a:gd name="T13" fmla="*/ 14 h 617"/>
                    <a:gd name="T14" fmla="*/ 345 w 614"/>
                    <a:gd name="T15" fmla="*/ 16 h 617"/>
                    <a:gd name="T16" fmla="*/ 405 w 614"/>
                    <a:gd name="T17" fmla="*/ 30 h 617"/>
                    <a:gd name="T18" fmla="*/ 461 w 614"/>
                    <a:gd name="T19" fmla="*/ 56 h 617"/>
                    <a:gd name="T20" fmla="*/ 511 w 614"/>
                    <a:gd name="T21" fmla="*/ 94 h 617"/>
                    <a:gd name="T22" fmla="*/ 551 w 614"/>
                    <a:gd name="T23" fmla="*/ 141 h 617"/>
                    <a:gd name="T24" fmla="*/ 581 w 614"/>
                    <a:gd name="T25" fmla="*/ 196 h 617"/>
                    <a:gd name="T26" fmla="*/ 599 w 614"/>
                    <a:gd name="T27" fmla="*/ 255 h 617"/>
                    <a:gd name="T28" fmla="*/ 604 w 614"/>
                    <a:gd name="T29" fmla="*/ 317 h 617"/>
                    <a:gd name="T30" fmla="*/ 596 w 614"/>
                    <a:gd name="T31" fmla="*/ 379 h 617"/>
                    <a:gd name="T32" fmla="*/ 574 w 614"/>
                    <a:gd name="T33" fmla="*/ 437 h 617"/>
                    <a:gd name="T34" fmla="*/ 543 w 614"/>
                    <a:gd name="T35" fmla="*/ 491 h 617"/>
                    <a:gd name="T36" fmla="*/ 499 w 614"/>
                    <a:gd name="T37" fmla="*/ 536 h 617"/>
                    <a:gd name="T38" fmla="*/ 448 w 614"/>
                    <a:gd name="T39" fmla="*/ 571 h 617"/>
                    <a:gd name="T40" fmla="*/ 391 w 614"/>
                    <a:gd name="T41" fmla="*/ 594 h 617"/>
                    <a:gd name="T42" fmla="*/ 330 w 614"/>
                    <a:gd name="T43" fmla="*/ 605 h 617"/>
                    <a:gd name="T44" fmla="*/ 267 w 614"/>
                    <a:gd name="T45" fmla="*/ 604 h 617"/>
                    <a:gd name="T46" fmla="*/ 207 w 614"/>
                    <a:gd name="T47" fmla="*/ 589 h 617"/>
                    <a:gd name="T48" fmla="*/ 150 w 614"/>
                    <a:gd name="T49" fmla="*/ 562 h 617"/>
                    <a:gd name="T50" fmla="*/ 101 w 614"/>
                    <a:gd name="T51" fmla="*/ 524 h 617"/>
                    <a:gd name="T52" fmla="*/ 61 w 614"/>
                    <a:gd name="T53" fmla="*/ 476 h 617"/>
                    <a:gd name="T54" fmla="*/ 32 w 614"/>
                    <a:gd name="T55" fmla="*/ 422 h 617"/>
                    <a:gd name="T56" fmla="*/ 15 w 614"/>
                    <a:gd name="T57" fmla="*/ 362 h 617"/>
                    <a:gd name="T58" fmla="*/ 10 w 614"/>
                    <a:gd name="T59" fmla="*/ 300 h 617"/>
                    <a:gd name="T60" fmla="*/ 18 w 614"/>
                    <a:gd name="T61" fmla="*/ 238 h 617"/>
                    <a:gd name="T62" fmla="*/ 40 w 614"/>
                    <a:gd name="T63" fmla="*/ 180 h 617"/>
                    <a:gd name="T64" fmla="*/ 73 w 614"/>
                    <a:gd name="T65" fmla="*/ 129 h 6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614" h="617">
                      <a:moveTo>
                        <a:pt x="97" y="308"/>
                      </a:moveTo>
                      <a:cubicBezTo>
                        <a:pt x="97" y="308"/>
                        <a:pt x="97" y="308"/>
                        <a:pt x="97" y="308"/>
                      </a:cubicBezTo>
                      <a:cubicBezTo>
                        <a:pt x="97" y="425"/>
                        <a:pt x="192" y="519"/>
                        <a:pt x="307" y="519"/>
                      </a:cubicBezTo>
                      <a:cubicBezTo>
                        <a:pt x="423" y="519"/>
                        <a:pt x="517" y="425"/>
                        <a:pt x="517" y="309"/>
                      </a:cubicBezTo>
                      <a:cubicBezTo>
                        <a:pt x="517" y="193"/>
                        <a:pt x="423" y="99"/>
                        <a:pt x="307" y="99"/>
                      </a:cubicBezTo>
                      <a:cubicBezTo>
                        <a:pt x="191" y="99"/>
                        <a:pt x="97" y="193"/>
                        <a:pt x="97" y="308"/>
                      </a:cubicBezTo>
                      <a:close/>
                      <a:moveTo>
                        <a:pt x="91" y="106"/>
                      </a:moveTo>
                      <a:cubicBezTo>
                        <a:pt x="106" y="106"/>
                        <a:pt x="115" y="98"/>
                        <a:pt x="115" y="83"/>
                      </a:cubicBezTo>
                      <a:cubicBezTo>
                        <a:pt x="116" y="67"/>
                        <a:pt x="122" y="62"/>
                        <a:pt x="138" y="66"/>
                      </a:cubicBezTo>
                      <a:cubicBezTo>
                        <a:pt x="152" y="69"/>
                        <a:pt x="162" y="63"/>
                        <a:pt x="166" y="49"/>
                      </a:cubicBezTo>
                      <a:cubicBezTo>
                        <a:pt x="170" y="32"/>
                        <a:pt x="177" y="29"/>
                        <a:pt x="192" y="36"/>
                      </a:cubicBezTo>
                      <a:cubicBezTo>
                        <a:pt x="206" y="42"/>
                        <a:pt x="216" y="38"/>
                        <a:pt x="223" y="25"/>
                      </a:cubicBezTo>
                      <a:cubicBezTo>
                        <a:pt x="231" y="10"/>
                        <a:pt x="238" y="8"/>
                        <a:pt x="252" y="18"/>
                      </a:cubicBezTo>
                      <a:cubicBezTo>
                        <a:pt x="263" y="27"/>
                        <a:pt x="274" y="25"/>
                        <a:pt x="283" y="14"/>
                      </a:cubicBezTo>
                      <a:cubicBezTo>
                        <a:pt x="296" y="0"/>
                        <a:pt x="301" y="0"/>
                        <a:pt x="314" y="14"/>
                      </a:cubicBezTo>
                      <a:cubicBezTo>
                        <a:pt x="323" y="24"/>
                        <a:pt x="334" y="24"/>
                        <a:pt x="345" y="16"/>
                      </a:cubicBezTo>
                      <a:cubicBezTo>
                        <a:pt x="360" y="4"/>
                        <a:pt x="366" y="5"/>
                        <a:pt x="375" y="21"/>
                      </a:cubicBezTo>
                      <a:cubicBezTo>
                        <a:pt x="382" y="33"/>
                        <a:pt x="393" y="36"/>
                        <a:pt x="405" y="30"/>
                      </a:cubicBezTo>
                      <a:cubicBezTo>
                        <a:pt x="421" y="22"/>
                        <a:pt x="428" y="24"/>
                        <a:pt x="433" y="41"/>
                      </a:cubicBezTo>
                      <a:cubicBezTo>
                        <a:pt x="438" y="55"/>
                        <a:pt x="448" y="60"/>
                        <a:pt x="461" y="56"/>
                      </a:cubicBezTo>
                      <a:cubicBezTo>
                        <a:pt x="477" y="52"/>
                        <a:pt x="484" y="56"/>
                        <a:pt x="486" y="73"/>
                      </a:cubicBezTo>
                      <a:cubicBezTo>
                        <a:pt x="487" y="87"/>
                        <a:pt x="496" y="95"/>
                        <a:pt x="511" y="94"/>
                      </a:cubicBezTo>
                      <a:cubicBezTo>
                        <a:pt x="528" y="93"/>
                        <a:pt x="533" y="99"/>
                        <a:pt x="531" y="116"/>
                      </a:cubicBezTo>
                      <a:cubicBezTo>
                        <a:pt x="529" y="130"/>
                        <a:pt x="536" y="139"/>
                        <a:pt x="551" y="141"/>
                      </a:cubicBezTo>
                      <a:cubicBezTo>
                        <a:pt x="567" y="143"/>
                        <a:pt x="572" y="150"/>
                        <a:pt x="566" y="166"/>
                      </a:cubicBezTo>
                      <a:cubicBezTo>
                        <a:pt x="562" y="180"/>
                        <a:pt x="567" y="190"/>
                        <a:pt x="581" y="196"/>
                      </a:cubicBezTo>
                      <a:cubicBezTo>
                        <a:pt x="596" y="201"/>
                        <a:pt x="599" y="209"/>
                        <a:pt x="591" y="223"/>
                      </a:cubicBezTo>
                      <a:cubicBezTo>
                        <a:pt x="583" y="236"/>
                        <a:pt x="585" y="246"/>
                        <a:pt x="599" y="255"/>
                      </a:cubicBezTo>
                      <a:cubicBezTo>
                        <a:pt x="612" y="263"/>
                        <a:pt x="613" y="272"/>
                        <a:pt x="603" y="283"/>
                      </a:cubicBezTo>
                      <a:cubicBezTo>
                        <a:pt x="592" y="295"/>
                        <a:pt x="592" y="306"/>
                        <a:pt x="604" y="317"/>
                      </a:cubicBezTo>
                      <a:cubicBezTo>
                        <a:pt x="614" y="327"/>
                        <a:pt x="614" y="337"/>
                        <a:pt x="602" y="345"/>
                      </a:cubicBezTo>
                      <a:cubicBezTo>
                        <a:pt x="588" y="355"/>
                        <a:pt x="586" y="365"/>
                        <a:pt x="596" y="379"/>
                      </a:cubicBezTo>
                      <a:cubicBezTo>
                        <a:pt x="604" y="392"/>
                        <a:pt x="602" y="399"/>
                        <a:pt x="587" y="406"/>
                      </a:cubicBezTo>
                      <a:cubicBezTo>
                        <a:pt x="573" y="412"/>
                        <a:pt x="569" y="422"/>
                        <a:pt x="574" y="437"/>
                      </a:cubicBezTo>
                      <a:cubicBezTo>
                        <a:pt x="580" y="451"/>
                        <a:pt x="577" y="458"/>
                        <a:pt x="562" y="462"/>
                      </a:cubicBezTo>
                      <a:cubicBezTo>
                        <a:pt x="545" y="465"/>
                        <a:pt x="539" y="474"/>
                        <a:pt x="543" y="491"/>
                      </a:cubicBezTo>
                      <a:cubicBezTo>
                        <a:pt x="545" y="504"/>
                        <a:pt x="539" y="511"/>
                        <a:pt x="526" y="511"/>
                      </a:cubicBezTo>
                      <a:cubicBezTo>
                        <a:pt x="507" y="512"/>
                        <a:pt x="500" y="518"/>
                        <a:pt x="499" y="536"/>
                      </a:cubicBezTo>
                      <a:cubicBezTo>
                        <a:pt x="499" y="550"/>
                        <a:pt x="492" y="555"/>
                        <a:pt x="478" y="552"/>
                      </a:cubicBezTo>
                      <a:cubicBezTo>
                        <a:pt x="461" y="548"/>
                        <a:pt x="453" y="553"/>
                        <a:pt x="448" y="571"/>
                      </a:cubicBezTo>
                      <a:cubicBezTo>
                        <a:pt x="444" y="585"/>
                        <a:pt x="437" y="588"/>
                        <a:pt x="423" y="582"/>
                      </a:cubicBezTo>
                      <a:cubicBezTo>
                        <a:pt x="407" y="575"/>
                        <a:pt x="398" y="579"/>
                        <a:pt x="391" y="594"/>
                      </a:cubicBezTo>
                      <a:cubicBezTo>
                        <a:pt x="384" y="607"/>
                        <a:pt x="376" y="609"/>
                        <a:pt x="364" y="600"/>
                      </a:cubicBezTo>
                      <a:cubicBezTo>
                        <a:pt x="350" y="590"/>
                        <a:pt x="340" y="592"/>
                        <a:pt x="330" y="605"/>
                      </a:cubicBezTo>
                      <a:cubicBezTo>
                        <a:pt x="321" y="616"/>
                        <a:pt x="312" y="617"/>
                        <a:pt x="302" y="606"/>
                      </a:cubicBezTo>
                      <a:cubicBezTo>
                        <a:pt x="291" y="593"/>
                        <a:pt x="281" y="592"/>
                        <a:pt x="267" y="604"/>
                      </a:cubicBezTo>
                      <a:cubicBezTo>
                        <a:pt x="257" y="612"/>
                        <a:pt x="248" y="611"/>
                        <a:pt x="241" y="599"/>
                      </a:cubicBezTo>
                      <a:cubicBezTo>
                        <a:pt x="232" y="583"/>
                        <a:pt x="223" y="581"/>
                        <a:pt x="207" y="589"/>
                      </a:cubicBezTo>
                      <a:cubicBezTo>
                        <a:pt x="195" y="595"/>
                        <a:pt x="186" y="592"/>
                        <a:pt x="182" y="579"/>
                      </a:cubicBezTo>
                      <a:cubicBezTo>
                        <a:pt x="176" y="561"/>
                        <a:pt x="169" y="557"/>
                        <a:pt x="150" y="562"/>
                      </a:cubicBezTo>
                      <a:cubicBezTo>
                        <a:pt x="137" y="566"/>
                        <a:pt x="130" y="560"/>
                        <a:pt x="129" y="547"/>
                      </a:cubicBezTo>
                      <a:cubicBezTo>
                        <a:pt x="127" y="529"/>
                        <a:pt x="119" y="523"/>
                        <a:pt x="101" y="524"/>
                      </a:cubicBezTo>
                      <a:cubicBezTo>
                        <a:pt x="88" y="525"/>
                        <a:pt x="81" y="518"/>
                        <a:pt x="83" y="505"/>
                      </a:cubicBezTo>
                      <a:cubicBezTo>
                        <a:pt x="85" y="486"/>
                        <a:pt x="79" y="479"/>
                        <a:pt x="61" y="476"/>
                      </a:cubicBezTo>
                      <a:cubicBezTo>
                        <a:pt x="48" y="475"/>
                        <a:pt x="43" y="466"/>
                        <a:pt x="47" y="454"/>
                      </a:cubicBezTo>
                      <a:cubicBezTo>
                        <a:pt x="53" y="436"/>
                        <a:pt x="49" y="428"/>
                        <a:pt x="32" y="422"/>
                      </a:cubicBezTo>
                      <a:cubicBezTo>
                        <a:pt x="19" y="416"/>
                        <a:pt x="16" y="408"/>
                        <a:pt x="23" y="396"/>
                      </a:cubicBezTo>
                      <a:cubicBezTo>
                        <a:pt x="32" y="381"/>
                        <a:pt x="30" y="371"/>
                        <a:pt x="15" y="362"/>
                      </a:cubicBezTo>
                      <a:cubicBezTo>
                        <a:pt x="3" y="354"/>
                        <a:pt x="2" y="345"/>
                        <a:pt x="11" y="335"/>
                      </a:cubicBezTo>
                      <a:cubicBezTo>
                        <a:pt x="23" y="322"/>
                        <a:pt x="23" y="312"/>
                        <a:pt x="10" y="300"/>
                      </a:cubicBezTo>
                      <a:cubicBezTo>
                        <a:pt x="0" y="290"/>
                        <a:pt x="1" y="281"/>
                        <a:pt x="12" y="273"/>
                      </a:cubicBezTo>
                      <a:cubicBezTo>
                        <a:pt x="27" y="262"/>
                        <a:pt x="28" y="253"/>
                        <a:pt x="18" y="238"/>
                      </a:cubicBezTo>
                      <a:cubicBezTo>
                        <a:pt x="11" y="227"/>
                        <a:pt x="13" y="218"/>
                        <a:pt x="26" y="212"/>
                      </a:cubicBezTo>
                      <a:cubicBezTo>
                        <a:pt x="42" y="205"/>
                        <a:pt x="46" y="196"/>
                        <a:pt x="40" y="180"/>
                      </a:cubicBezTo>
                      <a:cubicBezTo>
                        <a:pt x="34" y="166"/>
                        <a:pt x="38" y="159"/>
                        <a:pt x="54" y="156"/>
                      </a:cubicBezTo>
                      <a:cubicBezTo>
                        <a:pt x="68" y="153"/>
                        <a:pt x="75" y="143"/>
                        <a:pt x="73" y="129"/>
                      </a:cubicBezTo>
                      <a:cubicBezTo>
                        <a:pt x="70" y="112"/>
                        <a:pt x="75" y="106"/>
                        <a:pt x="91" y="106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319" tIns="45731" rIns="91319" bIns="45731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121671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itchFamily="34" charset="-122"/>
                  </a:endParaRPr>
                </a:p>
              </p:txBody>
            </p:sp>
            <p:sp>
              <p:nvSpPr>
                <p:cNvPr id="98" name="TextBox 14"/>
                <p:cNvSpPr txBox="1"/>
                <p:nvPr/>
              </p:nvSpPr>
              <p:spPr>
                <a:xfrm>
                  <a:off x="5390481" y="1268751"/>
                  <a:ext cx="960107" cy="369330"/>
                </a:xfrm>
                <a:prstGeom prst="rect">
                  <a:avLst/>
                </a:prstGeom>
                <a:noFill/>
              </p:spPr>
              <p:txBody>
                <a:bodyPr wrap="square" lIns="91295" tIns="45719" rIns="91295" bIns="45719" rtlCol="0">
                  <a:spAutoFit/>
                </a:bodyPr>
                <a:lstStyle/>
                <a:p>
                  <a:pPr marL="0" marR="0" lvl="0" indent="0" algn="ctr" defTabSz="914354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8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chemeClr val="accent1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</a:rPr>
                    <a:t>运营</a:t>
                  </a:r>
                </a:p>
              </p:txBody>
            </p:sp>
            <p:sp>
              <p:nvSpPr>
                <p:cNvPr id="99" name="Freeform 16"/>
                <p:cNvSpPr>
                  <a:spLocks noEditPoints="1"/>
                </p:cNvSpPr>
                <p:nvPr/>
              </p:nvSpPr>
              <p:spPr bwMode="auto">
                <a:xfrm>
                  <a:off x="5586632" y="1805396"/>
                  <a:ext cx="701489" cy="659640"/>
                </a:xfrm>
                <a:custGeom>
                  <a:avLst/>
                  <a:gdLst>
                    <a:gd name="T0" fmla="*/ 21 w 643"/>
                    <a:gd name="T1" fmla="*/ 478 h 603"/>
                    <a:gd name="T2" fmla="*/ 459 w 643"/>
                    <a:gd name="T3" fmla="*/ 359 h 603"/>
                    <a:gd name="T4" fmla="*/ 420 w 643"/>
                    <a:gd name="T5" fmla="*/ 494 h 603"/>
                    <a:gd name="T6" fmla="*/ 407 w 643"/>
                    <a:gd name="T7" fmla="*/ 377 h 603"/>
                    <a:gd name="T8" fmla="*/ 408 w 643"/>
                    <a:gd name="T9" fmla="*/ 272 h 603"/>
                    <a:gd name="T10" fmla="*/ 397 w 643"/>
                    <a:gd name="T11" fmla="*/ 276 h 603"/>
                    <a:gd name="T12" fmla="*/ 405 w 643"/>
                    <a:gd name="T13" fmla="*/ 292 h 603"/>
                    <a:gd name="T14" fmla="*/ 415 w 643"/>
                    <a:gd name="T15" fmla="*/ 288 h 603"/>
                    <a:gd name="T16" fmla="*/ 356 w 643"/>
                    <a:gd name="T17" fmla="*/ 302 h 603"/>
                    <a:gd name="T18" fmla="*/ 360 w 643"/>
                    <a:gd name="T19" fmla="*/ 322 h 603"/>
                    <a:gd name="T20" fmla="*/ 368 w 643"/>
                    <a:gd name="T21" fmla="*/ 315 h 603"/>
                    <a:gd name="T22" fmla="*/ 324 w 643"/>
                    <a:gd name="T23" fmla="*/ 341 h 603"/>
                    <a:gd name="T24" fmla="*/ 319 w 643"/>
                    <a:gd name="T25" fmla="*/ 351 h 603"/>
                    <a:gd name="T26" fmla="*/ 335 w 643"/>
                    <a:gd name="T27" fmla="*/ 359 h 603"/>
                    <a:gd name="T28" fmla="*/ 340 w 643"/>
                    <a:gd name="T29" fmla="*/ 349 h 603"/>
                    <a:gd name="T30" fmla="*/ 305 w 643"/>
                    <a:gd name="T31" fmla="*/ 399 h 603"/>
                    <a:gd name="T32" fmla="*/ 322 w 643"/>
                    <a:gd name="T33" fmla="*/ 411 h 603"/>
                    <a:gd name="T34" fmla="*/ 323 w 643"/>
                    <a:gd name="T35" fmla="*/ 400 h 603"/>
                    <a:gd name="T36" fmla="*/ 308 w 643"/>
                    <a:gd name="T37" fmla="*/ 450 h 603"/>
                    <a:gd name="T38" fmla="*/ 311 w 643"/>
                    <a:gd name="T39" fmla="*/ 461 h 603"/>
                    <a:gd name="T40" fmla="*/ 327 w 643"/>
                    <a:gd name="T41" fmla="*/ 455 h 603"/>
                    <a:gd name="T42" fmla="*/ 324 w 643"/>
                    <a:gd name="T43" fmla="*/ 444 h 603"/>
                    <a:gd name="T44" fmla="*/ 332 w 643"/>
                    <a:gd name="T45" fmla="*/ 506 h 603"/>
                    <a:gd name="T46" fmla="*/ 353 w 643"/>
                    <a:gd name="T47" fmla="*/ 503 h 603"/>
                    <a:gd name="T48" fmla="*/ 346 w 643"/>
                    <a:gd name="T49" fmla="*/ 495 h 603"/>
                    <a:gd name="T50" fmla="*/ 367 w 643"/>
                    <a:gd name="T51" fmla="*/ 541 h 603"/>
                    <a:gd name="T52" fmla="*/ 377 w 643"/>
                    <a:gd name="T53" fmla="*/ 547 h 603"/>
                    <a:gd name="T54" fmla="*/ 386 w 643"/>
                    <a:gd name="T55" fmla="*/ 532 h 603"/>
                    <a:gd name="T56" fmla="*/ 377 w 643"/>
                    <a:gd name="T57" fmla="*/ 526 h 603"/>
                    <a:gd name="T58" fmla="*/ 423 w 643"/>
                    <a:gd name="T59" fmla="*/ 566 h 603"/>
                    <a:gd name="T60" fmla="*/ 434 w 643"/>
                    <a:gd name="T61" fmla="*/ 568 h 603"/>
                    <a:gd name="T62" fmla="*/ 427 w 643"/>
                    <a:gd name="T63" fmla="*/ 549 h 603"/>
                    <a:gd name="T64" fmla="*/ 472 w 643"/>
                    <a:gd name="T65" fmla="*/ 569 h 603"/>
                    <a:gd name="T66" fmla="*/ 484 w 643"/>
                    <a:gd name="T67" fmla="*/ 568 h 603"/>
                    <a:gd name="T68" fmla="*/ 483 w 643"/>
                    <a:gd name="T69" fmla="*/ 550 h 603"/>
                    <a:gd name="T70" fmla="*/ 472 w 643"/>
                    <a:gd name="T71" fmla="*/ 552 h 603"/>
                    <a:gd name="T72" fmla="*/ 530 w 643"/>
                    <a:gd name="T73" fmla="*/ 552 h 603"/>
                    <a:gd name="T74" fmla="*/ 540 w 643"/>
                    <a:gd name="T75" fmla="*/ 545 h 603"/>
                    <a:gd name="T76" fmla="*/ 524 w 643"/>
                    <a:gd name="T77" fmla="*/ 535 h 603"/>
                    <a:gd name="T78" fmla="*/ 570 w 643"/>
                    <a:gd name="T79" fmla="*/ 521 h 603"/>
                    <a:gd name="T80" fmla="*/ 577 w 643"/>
                    <a:gd name="T81" fmla="*/ 512 h 603"/>
                    <a:gd name="T82" fmla="*/ 565 w 643"/>
                    <a:gd name="T83" fmla="*/ 499 h 603"/>
                    <a:gd name="T84" fmla="*/ 559 w 643"/>
                    <a:gd name="T85" fmla="*/ 507 h 603"/>
                    <a:gd name="T86" fmla="*/ 601 w 643"/>
                    <a:gd name="T87" fmla="*/ 469 h 603"/>
                    <a:gd name="T88" fmla="*/ 605 w 643"/>
                    <a:gd name="T89" fmla="*/ 457 h 603"/>
                    <a:gd name="T90" fmla="*/ 586 w 643"/>
                    <a:gd name="T91" fmla="*/ 459 h 603"/>
                    <a:gd name="T92" fmla="*/ 610 w 643"/>
                    <a:gd name="T93" fmla="*/ 419 h 603"/>
                    <a:gd name="T94" fmla="*/ 610 w 643"/>
                    <a:gd name="T95" fmla="*/ 408 h 603"/>
                    <a:gd name="T96" fmla="*/ 592 w 643"/>
                    <a:gd name="T97" fmla="*/ 406 h 603"/>
                    <a:gd name="T98" fmla="*/ 593 w 643"/>
                    <a:gd name="T99" fmla="*/ 417 h 603"/>
                    <a:gd name="T100" fmla="*/ 599 w 643"/>
                    <a:gd name="T101" fmla="*/ 358 h 603"/>
                    <a:gd name="T102" fmla="*/ 594 w 643"/>
                    <a:gd name="T103" fmla="*/ 347 h 603"/>
                    <a:gd name="T104" fmla="*/ 581 w 643"/>
                    <a:gd name="T105" fmla="*/ 363 h 603"/>
                    <a:gd name="T106" fmla="*/ 573 w 643"/>
                    <a:gd name="T107" fmla="*/ 316 h 603"/>
                    <a:gd name="T108" fmla="*/ 565 w 643"/>
                    <a:gd name="T109" fmla="*/ 308 h 603"/>
                    <a:gd name="T110" fmla="*/ 550 w 643"/>
                    <a:gd name="T111" fmla="*/ 318 h 603"/>
                    <a:gd name="T112" fmla="*/ 557 w 643"/>
                    <a:gd name="T113" fmla="*/ 326 h 603"/>
                    <a:gd name="T114" fmla="*/ 524 w 643"/>
                    <a:gd name="T115" fmla="*/ 279 h 603"/>
                    <a:gd name="T116" fmla="*/ 513 w 643"/>
                    <a:gd name="T117" fmla="*/ 274 h 603"/>
                    <a:gd name="T118" fmla="*/ 513 w 643"/>
                    <a:gd name="T119" fmla="*/ 293 h 603"/>
                    <a:gd name="T120" fmla="*/ 457 w 643"/>
                    <a:gd name="T121" fmla="*/ 231 h 603"/>
                    <a:gd name="T122" fmla="*/ 358 w 643"/>
                    <a:gd name="T123" fmla="*/ 9 h 603"/>
                    <a:gd name="T124" fmla="*/ 30 w 643"/>
                    <a:gd name="T125" fmla="*/ 153 h 6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643" h="603">
                      <a:moveTo>
                        <a:pt x="51" y="448"/>
                      </a:moveTo>
                      <a:cubicBezTo>
                        <a:pt x="83" y="445"/>
                        <a:pt x="115" y="443"/>
                        <a:pt x="147" y="442"/>
                      </a:cubicBezTo>
                      <a:cubicBezTo>
                        <a:pt x="127" y="440"/>
                        <a:pt x="108" y="439"/>
                        <a:pt x="88" y="437"/>
                      </a:cubicBezTo>
                      <a:cubicBezTo>
                        <a:pt x="72" y="435"/>
                        <a:pt x="59" y="423"/>
                        <a:pt x="59" y="407"/>
                      </a:cubicBezTo>
                      <a:cubicBezTo>
                        <a:pt x="59" y="383"/>
                        <a:pt x="59" y="359"/>
                        <a:pt x="59" y="335"/>
                      </a:cubicBezTo>
                      <a:cubicBezTo>
                        <a:pt x="59" y="318"/>
                        <a:pt x="72" y="306"/>
                        <a:pt x="88" y="305"/>
                      </a:cubicBezTo>
                      <a:cubicBezTo>
                        <a:pt x="148" y="299"/>
                        <a:pt x="207" y="297"/>
                        <a:pt x="267" y="298"/>
                      </a:cubicBezTo>
                      <a:cubicBezTo>
                        <a:pt x="245" y="333"/>
                        <a:pt x="233" y="373"/>
                        <a:pt x="233" y="417"/>
                      </a:cubicBezTo>
                      <a:cubicBezTo>
                        <a:pt x="233" y="479"/>
                        <a:pt x="258" y="535"/>
                        <a:pt x="299" y="575"/>
                      </a:cubicBezTo>
                      <a:cubicBezTo>
                        <a:pt x="301" y="578"/>
                        <a:pt x="304" y="581"/>
                        <a:pt x="306" y="583"/>
                      </a:cubicBezTo>
                      <a:cubicBezTo>
                        <a:pt x="221" y="590"/>
                        <a:pt x="136" y="589"/>
                        <a:pt x="51" y="579"/>
                      </a:cubicBezTo>
                      <a:cubicBezTo>
                        <a:pt x="35" y="578"/>
                        <a:pt x="21" y="566"/>
                        <a:pt x="21" y="550"/>
                      </a:cubicBezTo>
                      <a:cubicBezTo>
                        <a:pt x="21" y="526"/>
                        <a:pt x="21" y="502"/>
                        <a:pt x="21" y="478"/>
                      </a:cubicBezTo>
                      <a:cubicBezTo>
                        <a:pt x="21" y="461"/>
                        <a:pt x="35" y="449"/>
                        <a:pt x="51" y="448"/>
                      </a:cubicBezTo>
                      <a:close/>
                      <a:moveTo>
                        <a:pt x="442" y="265"/>
                      </a:moveTo>
                      <a:lnTo>
                        <a:pt x="442" y="265"/>
                      </a:lnTo>
                      <a:cubicBezTo>
                        <a:pt x="454" y="263"/>
                        <a:pt x="467" y="262"/>
                        <a:pt x="479" y="265"/>
                      </a:cubicBezTo>
                      <a:cubicBezTo>
                        <a:pt x="478" y="271"/>
                        <a:pt x="478" y="278"/>
                        <a:pt x="477" y="284"/>
                      </a:cubicBezTo>
                      <a:cubicBezTo>
                        <a:pt x="466" y="283"/>
                        <a:pt x="455" y="283"/>
                        <a:pt x="444" y="284"/>
                      </a:cubicBezTo>
                      <a:cubicBezTo>
                        <a:pt x="443" y="278"/>
                        <a:pt x="443" y="271"/>
                        <a:pt x="442" y="265"/>
                      </a:cubicBezTo>
                      <a:close/>
                      <a:moveTo>
                        <a:pt x="510" y="384"/>
                      </a:moveTo>
                      <a:lnTo>
                        <a:pt x="510" y="384"/>
                      </a:lnTo>
                      <a:lnTo>
                        <a:pt x="467" y="384"/>
                      </a:lnTo>
                      <a:lnTo>
                        <a:pt x="467" y="377"/>
                      </a:lnTo>
                      <a:cubicBezTo>
                        <a:pt x="467" y="369"/>
                        <a:pt x="466" y="364"/>
                        <a:pt x="465" y="362"/>
                      </a:cubicBezTo>
                      <a:cubicBezTo>
                        <a:pt x="464" y="360"/>
                        <a:pt x="462" y="359"/>
                        <a:pt x="459" y="359"/>
                      </a:cubicBezTo>
                      <a:cubicBezTo>
                        <a:pt x="456" y="359"/>
                        <a:pt x="454" y="360"/>
                        <a:pt x="453" y="362"/>
                      </a:cubicBezTo>
                      <a:cubicBezTo>
                        <a:pt x="452" y="364"/>
                        <a:pt x="451" y="367"/>
                        <a:pt x="451" y="371"/>
                      </a:cubicBezTo>
                      <a:cubicBezTo>
                        <a:pt x="451" y="378"/>
                        <a:pt x="452" y="382"/>
                        <a:pt x="455" y="385"/>
                      </a:cubicBezTo>
                      <a:cubicBezTo>
                        <a:pt x="458" y="388"/>
                        <a:pt x="466" y="393"/>
                        <a:pt x="478" y="401"/>
                      </a:cubicBezTo>
                      <a:cubicBezTo>
                        <a:pt x="489" y="407"/>
                        <a:pt x="497" y="413"/>
                        <a:pt x="501" y="416"/>
                      </a:cubicBezTo>
                      <a:cubicBezTo>
                        <a:pt x="505" y="420"/>
                        <a:pt x="508" y="425"/>
                        <a:pt x="511" y="431"/>
                      </a:cubicBezTo>
                      <a:cubicBezTo>
                        <a:pt x="514" y="438"/>
                        <a:pt x="515" y="446"/>
                        <a:pt x="515" y="455"/>
                      </a:cubicBezTo>
                      <a:cubicBezTo>
                        <a:pt x="515" y="471"/>
                        <a:pt x="511" y="483"/>
                        <a:pt x="504" y="491"/>
                      </a:cubicBezTo>
                      <a:cubicBezTo>
                        <a:pt x="497" y="500"/>
                        <a:pt x="485" y="506"/>
                        <a:pt x="471" y="508"/>
                      </a:cubicBezTo>
                      <a:lnTo>
                        <a:pt x="471" y="524"/>
                      </a:lnTo>
                      <a:lnTo>
                        <a:pt x="451" y="524"/>
                      </a:lnTo>
                      <a:lnTo>
                        <a:pt x="451" y="507"/>
                      </a:lnTo>
                      <a:cubicBezTo>
                        <a:pt x="439" y="506"/>
                        <a:pt x="429" y="502"/>
                        <a:pt x="420" y="494"/>
                      </a:cubicBezTo>
                      <a:cubicBezTo>
                        <a:pt x="412" y="486"/>
                        <a:pt x="407" y="473"/>
                        <a:pt x="407" y="453"/>
                      </a:cubicBezTo>
                      <a:lnTo>
                        <a:pt x="407" y="445"/>
                      </a:lnTo>
                      <a:lnTo>
                        <a:pt x="451" y="445"/>
                      </a:lnTo>
                      <a:lnTo>
                        <a:pt x="451" y="456"/>
                      </a:lnTo>
                      <a:cubicBezTo>
                        <a:pt x="451" y="467"/>
                        <a:pt x="451" y="474"/>
                        <a:pt x="452" y="477"/>
                      </a:cubicBezTo>
                      <a:cubicBezTo>
                        <a:pt x="453" y="480"/>
                        <a:pt x="455" y="481"/>
                        <a:pt x="458" y="481"/>
                      </a:cubicBezTo>
                      <a:cubicBezTo>
                        <a:pt x="461" y="481"/>
                        <a:pt x="464" y="480"/>
                        <a:pt x="465" y="479"/>
                      </a:cubicBezTo>
                      <a:cubicBezTo>
                        <a:pt x="466" y="477"/>
                        <a:pt x="467" y="474"/>
                        <a:pt x="467" y="470"/>
                      </a:cubicBezTo>
                      <a:cubicBezTo>
                        <a:pt x="467" y="460"/>
                        <a:pt x="466" y="453"/>
                        <a:pt x="465" y="449"/>
                      </a:cubicBezTo>
                      <a:cubicBezTo>
                        <a:pt x="464" y="445"/>
                        <a:pt x="459" y="440"/>
                        <a:pt x="451" y="435"/>
                      </a:cubicBezTo>
                      <a:cubicBezTo>
                        <a:pt x="438" y="427"/>
                        <a:pt x="429" y="421"/>
                        <a:pt x="424" y="417"/>
                      </a:cubicBezTo>
                      <a:cubicBezTo>
                        <a:pt x="420" y="413"/>
                        <a:pt x="415" y="408"/>
                        <a:pt x="412" y="401"/>
                      </a:cubicBezTo>
                      <a:cubicBezTo>
                        <a:pt x="408" y="394"/>
                        <a:pt x="407" y="386"/>
                        <a:pt x="407" y="377"/>
                      </a:cubicBezTo>
                      <a:cubicBezTo>
                        <a:pt x="407" y="364"/>
                        <a:pt x="410" y="354"/>
                        <a:pt x="418" y="346"/>
                      </a:cubicBezTo>
                      <a:cubicBezTo>
                        <a:pt x="425" y="339"/>
                        <a:pt x="436" y="334"/>
                        <a:pt x="451" y="333"/>
                      </a:cubicBezTo>
                      <a:lnTo>
                        <a:pt x="451" y="319"/>
                      </a:lnTo>
                      <a:lnTo>
                        <a:pt x="471" y="319"/>
                      </a:lnTo>
                      <a:lnTo>
                        <a:pt x="471" y="333"/>
                      </a:lnTo>
                      <a:cubicBezTo>
                        <a:pt x="484" y="334"/>
                        <a:pt x="494" y="339"/>
                        <a:pt x="501" y="346"/>
                      </a:cubicBezTo>
                      <a:cubicBezTo>
                        <a:pt x="507" y="353"/>
                        <a:pt x="511" y="363"/>
                        <a:pt x="511" y="376"/>
                      </a:cubicBezTo>
                      <a:cubicBezTo>
                        <a:pt x="511" y="378"/>
                        <a:pt x="510" y="381"/>
                        <a:pt x="510" y="384"/>
                      </a:cubicBezTo>
                      <a:close/>
                      <a:moveTo>
                        <a:pt x="411" y="271"/>
                      </a:moveTo>
                      <a:lnTo>
                        <a:pt x="411" y="271"/>
                      </a:lnTo>
                      <a:lnTo>
                        <a:pt x="410" y="271"/>
                      </a:lnTo>
                      <a:lnTo>
                        <a:pt x="409" y="272"/>
                      </a:lnTo>
                      <a:lnTo>
                        <a:pt x="408" y="272"/>
                      </a:lnTo>
                      <a:lnTo>
                        <a:pt x="407" y="272"/>
                      </a:lnTo>
                      <a:lnTo>
                        <a:pt x="406" y="272"/>
                      </a:lnTo>
                      <a:lnTo>
                        <a:pt x="405" y="273"/>
                      </a:lnTo>
                      <a:lnTo>
                        <a:pt x="404" y="273"/>
                      </a:lnTo>
                      <a:lnTo>
                        <a:pt x="404" y="273"/>
                      </a:lnTo>
                      <a:lnTo>
                        <a:pt x="403" y="274"/>
                      </a:lnTo>
                      <a:lnTo>
                        <a:pt x="402" y="274"/>
                      </a:lnTo>
                      <a:lnTo>
                        <a:pt x="401" y="274"/>
                      </a:lnTo>
                      <a:lnTo>
                        <a:pt x="400" y="275"/>
                      </a:lnTo>
                      <a:lnTo>
                        <a:pt x="399" y="275"/>
                      </a:lnTo>
                      <a:lnTo>
                        <a:pt x="398" y="275"/>
                      </a:lnTo>
                      <a:lnTo>
                        <a:pt x="398" y="276"/>
                      </a:lnTo>
                      <a:lnTo>
                        <a:pt x="397" y="276"/>
                      </a:lnTo>
                      <a:lnTo>
                        <a:pt x="396" y="277"/>
                      </a:lnTo>
                      <a:lnTo>
                        <a:pt x="395" y="277"/>
                      </a:lnTo>
                      <a:lnTo>
                        <a:pt x="394" y="277"/>
                      </a:lnTo>
                      <a:lnTo>
                        <a:pt x="393" y="278"/>
                      </a:lnTo>
                      <a:lnTo>
                        <a:pt x="393" y="278"/>
                      </a:lnTo>
                      <a:lnTo>
                        <a:pt x="401" y="294"/>
                      </a:lnTo>
                      <a:lnTo>
                        <a:pt x="401" y="294"/>
                      </a:lnTo>
                      <a:lnTo>
                        <a:pt x="401" y="293"/>
                      </a:lnTo>
                      <a:lnTo>
                        <a:pt x="402" y="293"/>
                      </a:lnTo>
                      <a:lnTo>
                        <a:pt x="403" y="293"/>
                      </a:lnTo>
                      <a:lnTo>
                        <a:pt x="404" y="292"/>
                      </a:lnTo>
                      <a:lnTo>
                        <a:pt x="404" y="292"/>
                      </a:lnTo>
                      <a:lnTo>
                        <a:pt x="405" y="292"/>
                      </a:lnTo>
                      <a:lnTo>
                        <a:pt x="406" y="291"/>
                      </a:lnTo>
                      <a:lnTo>
                        <a:pt x="407" y="291"/>
                      </a:lnTo>
                      <a:lnTo>
                        <a:pt x="407" y="291"/>
                      </a:lnTo>
                      <a:lnTo>
                        <a:pt x="408" y="290"/>
                      </a:lnTo>
                      <a:lnTo>
                        <a:pt x="409" y="290"/>
                      </a:lnTo>
                      <a:lnTo>
                        <a:pt x="410" y="290"/>
                      </a:lnTo>
                      <a:lnTo>
                        <a:pt x="411" y="290"/>
                      </a:lnTo>
                      <a:lnTo>
                        <a:pt x="411" y="289"/>
                      </a:lnTo>
                      <a:lnTo>
                        <a:pt x="412" y="289"/>
                      </a:lnTo>
                      <a:lnTo>
                        <a:pt x="413" y="289"/>
                      </a:lnTo>
                      <a:lnTo>
                        <a:pt x="414" y="289"/>
                      </a:lnTo>
                      <a:lnTo>
                        <a:pt x="414" y="288"/>
                      </a:lnTo>
                      <a:lnTo>
                        <a:pt x="415" y="288"/>
                      </a:lnTo>
                      <a:lnTo>
                        <a:pt x="416" y="288"/>
                      </a:lnTo>
                      <a:lnTo>
                        <a:pt x="411" y="271"/>
                      </a:lnTo>
                      <a:close/>
                      <a:moveTo>
                        <a:pt x="361" y="297"/>
                      </a:moveTo>
                      <a:lnTo>
                        <a:pt x="361" y="297"/>
                      </a:lnTo>
                      <a:lnTo>
                        <a:pt x="361" y="298"/>
                      </a:lnTo>
                      <a:lnTo>
                        <a:pt x="360" y="298"/>
                      </a:lnTo>
                      <a:lnTo>
                        <a:pt x="360" y="299"/>
                      </a:lnTo>
                      <a:lnTo>
                        <a:pt x="359" y="299"/>
                      </a:lnTo>
                      <a:lnTo>
                        <a:pt x="358" y="300"/>
                      </a:lnTo>
                      <a:lnTo>
                        <a:pt x="358" y="301"/>
                      </a:lnTo>
                      <a:lnTo>
                        <a:pt x="357" y="301"/>
                      </a:lnTo>
                      <a:lnTo>
                        <a:pt x="356" y="302"/>
                      </a:lnTo>
                      <a:lnTo>
                        <a:pt x="356" y="302"/>
                      </a:lnTo>
                      <a:lnTo>
                        <a:pt x="355" y="303"/>
                      </a:lnTo>
                      <a:lnTo>
                        <a:pt x="354" y="304"/>
                      </a:lnTo>
                      <a:lnTo>
                        <a:pt x="354" y="304"/>
                      </a:lnTo>
                      <a:lnTo>
                        <a:pt x="353" y="305"/>
                      </a:lnTo>
                      <a:lnTo>
                        <a:pt x="352" y="305"/>
                      </a:lnTo>
                      <a:lnTo>
                        <a:pt x="352" y="306"/>
                      </a:lnTo>
                      <a:lnTo>
                        <a:pt x="351" y="307"/>
                      </a:lnTo>
                      <a:lnTo>
                        <a:pt x="350" y="307"/>
                      </a:lnTo>
                      <a:lnTo>
                        <a:pt x="350" y="308"/>
                      </a:lnTo>
                      <a:lnTo>
                        <a:pt x="349" y="309"/>
                      </a:lnTo>
                      <a:lnTo>
                        <a:pt x="348" y="309"/>
                      </a:lnTo>
                      <a:lnTo>
                        <a:pt x="348" y="310"/>
                      </a:lnTo>
                      <a:lnTo>
                        <a:pt x="360" y="322"/>
                      </a:lnTo>
                      <a:lnTo>
                        <a:pt x="361" y="322"/>
                      </a:lnTo>
                      <a:lnTo>
                        <a:pt x="361" y="321"/>
                      </a:lnTo>
                      <a:lnTo>
                        <a:pt x="362" y="320"/>
                      </a:lnTo>
                      <a:lnTo>
                        <a:pt x="362" y="320"/>
                      </a:lnTo>
                      <a:lnTo>
                        <a:pt x="363" y="319"/>
                      </a:lnTo>
                      <a:lnTo>
                        <a:pt x="364" y="319"/>
                      </a:lnTo>
                      <a:lnTo>
                        <a:pt x="364" y="318"/>
                      </a:lnTo>
                      <a:lnTo>
                        <a:pt x="365" y="318"/>
                      </a:lnTo>
                      <a:lnTo>
                        <a:pt x="365" y="317"/>
                      </a:lnTo>
                      <a:lnTo>
                        <a:pt x="366" y="317"/>
                      </a:lnTo>
                      <a:lnTo>
                        <a:pt x="367" y="316"/>
                      </a:lnTo>
                      <a:lnTo>
                        <a:pt x="367" y="316"/>
                      </a:lnTo>
                      <a:lnTo>
                        <a:pt x="368" y="315"/>
                      </a:lnTo>
                      <a:lnTo>
                        <a:pt x="368" y="314"/>
                      </a:lnTo>
                      <a:lnTo>
                        <a:pt x="369" y="314"/>
                      </a:lnTo>
                      <a:lnTo>
                        <a:pt x="370" y="313"/>
                      </a:lnTo>
                      <a:lnTo>
                        <a:pt x="370" y="313"/>
                      </a:lnTo>
                      <a:lnTo>
                        <a:pt x="371" y="312"/>
                      </a:lnTo>
                      <a:lnTo>
                        <a:pt x="372" y="312"/>
                      </a:lnTo>
                      <a:lnTo>
                        <a:pt x="372" y="311"/>
                      </a:lnTo>
                      <a:lnTo>
                        <a:pt x="373" y="311"/>
                      </a:lnTo>
                      <a:lnTo>
                        <a:pt x="361" y="297"/>
                      </a:lnTo>
                      <a:close/>
                      <a:moveTo>
                        <a:pt x="325" y="339"/>
                      </a:moveTo>
                      <a:lnTo>
                        <a:pt x="325" y="339"/>
                      </a:lnTo>
                      <a:lnTo>
                        <a:pt x="325" y="340"/>
                      </a:lnTo>
                      <a:lnTo>
                        <a:pt x="324" y="341"/>
                      </a:lnTo>
                      <a:lnTo>
                        <a:pt x="324" y="341"/>
                      </a:lnTo>
                      <a:lnTo>
                        <a:pt x="323" y="342"/>
                      </a:lnTo>
                      <a:lnTo>
                        <a:pt x="323" y="343"/>
                      </a:lnTo>
                      <a:lnTo>
                        <a:pt x="323" y="344"/>
                      </a:lnTo>
                      <a:lnTo>
                        <a:pt x="322" y="345"/>
                      </a:lnTo>
                      <a:lnTo>
                        <a:pt x="322" y="346"/>
                      </a:lnTo>
                      <a:lnTo>
                        <a:pt x="321" y="346"/>
                      </a:lnTo>
                      <a:lnTo>
                        <a:pt x="321" y="347"/>
                      </a:lnTo>
                      <a:lnTo>
                        <a:pt x="320" y="348"/>
                      </a:lnTo>
                      <a:lnTo>
                        <a:pt x="320" y="349"/>
                      </a:lnTo>
                      <a:lnTo>
                        <a:pt x="320" y="350"/>
                      </a:lnTo>
                      <a:lnTo>
                        <a:pt x="319" y="350"/>
                      </a:lnTo>
                      <a:lnTo>
                        <a:pt x="319" y="351"/>
                      </a:lnTo>
                      <a:lnTo>
                        <a:pt x="318" y="352"/>
                      </a:lnTo>
                      <a:lnTo>
                        <a:pt x="318" y="353"/>
                      </a:lnTo>
                      <a:lnTo>
                        <a:pt x="318" y="354"/>
                      </a:lnTo>
                      <a:lnTo>
                        <a:pt x="317" y="355"/>
                      </a:lnTo>
                      <a:lnTo>
                        <a:pt x="317" y="356"/>
                      </a:lnTo>
                      <a:lnTo>
                        <a:pt x="317" y="356"/>
                      </a:lnTo>
                      <a:lnTo>
                        <a:pt x="333" y="363"/>
                      </a:lnTo>
                      <a:lnTo>
                        <a:pt x="333" y="363"/>
                      </a:lnTo>
                      <a:lnTo>
                        <a:pt x="333" y="362"/>
                      </a:lnTo>
                      <a:lnTo>
                        <a:pt x="334" y="361"/>
                      </a:lnTo>
                      <a:lnTo>
                        <a:pt x="334" y="360"/>
                      </a:lnTo>
                      <a:lnTo>
                        <a:pt x="334" y="360"/>
                      </a:lnTo>
                      <a:lnTo>
                        <a:pt x="335" y="359"/>
                      </a:lnTo>
                      <a:lnTo>
                        <a:pt x="335" y="358"/>
                      </a:lnTo>
                      <a:lnTo>
                        <a:pt x="335" y="357"/>
                      </a:lnTo>
                      <a:lnTo>
                        <a:pt x="336" y="357"/>
                      </a:lnTo>
                      <a:lnTo>
                        <a:pt x="336" y="356"/>
                      </a:lnTo>
                      <a:lnTo>
                        <a:pt x="336" y="355"/>
                      </a:lnTo>
                      <a:lnTo>
                        <a:pt x="337" y="354"/>
                      </a:lnTo>
                      <a:lnTo>
                        <a:pt x="337" y="354"/>
                      </a:lnTo>
                      <a:lnTo>
                        <a:pt x="338" y="353"/>
                      </a:lnTo>
                      <a:lnTo>
                        <a:pt x="338" y="352"/>
                      </a:lnTo>
                      <a:lnTo>
                        <a:pt x="338" y="352"/>
                      </a:lnTo>
                      <a:lnTo>
                        <a:pt x="339" y="351"/>
                      </a:lnTo>
                      <a:lnTo>
                        <a:pt x="339" y="350"/>
                      </a:lnTo>
                      <a:lnTo>
                        <a:pt x="340" y="349"/>
                      </a:lnTo>
                      <a:lnTo>
                        <a:pt x="340" y="349"/>
                      </a:lnTo>
                      <a:lnTo>
                        <a:pt x="340" y="348"/>
                      </a:lnTo>
                      <a:lnTo>
                        <a:pt x="325" y="339"/>
                      </a:lnTo>
                      <a:close/>
                      <a:moveTo>
                        <a:pt x="306" y="392"/>
                      </a:moveTo>
                      <a:lnTo>
                        <a:pt x="306" y="392"/>
                      </a:lnTo>
                      <a:lnTo>
                        <a:pt x="306" y="393"/>
                      </a:lnTo>
                      <a:lnTo>
                        <a:pt x="306" y="394"/>
                      </a:lnTo>
                      <a:lnTo>
                        <a:pt x="306" y="395"/>
                      </a:lnTo>
                      <a:lnTo>
                        <a:pt x="306" y="396"/>
                      </a:lnTo>
                      <a:lnTo>
                        <a:pt x="305" y="396"/>
                      </a:lnTo>
                      <a:lnTo>
                        <a:pt x="305" y="397"/>
                      </a:lnTo>
                      <a:lnTo>
                        <a:pt x="305" y="398"/>
                      </a:lnTo>
                      <a:lnTo>
                        <a:pt x="305" y="399"/>
                      </a:lnTo>
                      <a:lnTo>
                        <a:pt x="305" y="400"/>
                      </a:lnTo>
                      <a:lnTo>
                        <a:pt x="305" y="401"/>
                      </a:lnTo>
                      <a:lnTo>
                        <a:pt x="305" y="402"/>
                      </a:lnTo>
                      <a:lnTo>
                        <a:pt x="305" y="403"/>
                      </a:lnTo>
                      <a:lnTo>
                        <a:pt x="305" y="404"/>
                      </a:lnTo>
                      <a:lnTo>
                        <a:pt x="304" y="405"/>
                      </a:lnTo>
                      <a:lnTo>
                        <a:pt x="304" y="406"/>
                      </a:lnTo>
                      <a:lnTo>
                        <a:pt x="304" y="407"/>
                      </a:lnTo>
                      <a:lnTo>
                        <a:pt x="304" y="408"/>
                      </a:lnTo>
                      <a:lnTo>
                        <a:pt x="304" y="409"/>
                      </a:lnTo>
                      <a:lnTo>
                        <a:pt x="304" y="410"/>
                      </a:lnTo>
                      <a:lnTo>
                        <a:pt x="304" y="410"/>
                      </a:lnTo>
                      <a:lnTo>
                        <a:pt x="322" y="411"/>
                      </a:lnTo>
                      <a:lnTo>
                        <a:pt x="322" y="411"/>
                      </a:lnTo>
                      <a:lnTo>
                        <a:pt x="322" y="410"/>
                      </a:lnTo>
                      <a:lnTo>
                        <a:pt x="322" y="409"/>
                      </a:lnTo>
                      <a:lnTo>
                        <a:pt x="322" y="408"/>
                      </a:lnTo>
                      <a:lnTo>
                        <a:pt x="322" y="407"/>
                      </a:lnTo>
                      <a:lnTo>
                        <a:pt x="322" y="406"/>
                      </a:lnTo>
                      <a:lnTo>
                        <a:pt x="322" y="406"/>
                      </a:lnTo>
                      <a:lnTo>
                        <a:pt x="322" y="405"/>
                      </a:lnTo>
                      <a:lnTo>
                        <a:pt x="322" y="404"/>
                      </a:lnTo>
                      <a:lnTo>
                        <a:pt x="322" y="403"/>
                      </a:lnTo>
                      <a:lnTo>
                        <a:pt x="322" y="402"/>
                      </a:lnTo>
                      <a:lnTo>
                        <a:pt x="323" y="401"/>
                      </a:lnTo>
                      <a:lnTo>
                        <a:pt x="323" y="400"/>
                      </a:lnTo>
                      <a:lnTo>
                        <a:pt x="323" y="400"/>
                      </a:lnTo>
                      <a:lnTo>
                        <a:pt x="323" y="399"/>
                      </a:lnTo>
                      <a:lnTo>
                        <a:pt x="323" y="398"/>
                      </a:lnTo>
                      <a:lnTo>
                        <a:pt x="323" y="397"/>
                      </a:lnTo>
                      <a:lnTo>
                        <a:pt x="323" y="396"/>
                      </a:lnTo>
                      <a:lnTo>
                        <a:pt x="323" y="395"/>
                      </a:lnTo>
                      <a:lnTo>
                        <a:pt x="323" y="395"/>
                      </a:lnTo>
                      <a:lnTo>
                        <a:pt x="306" y="392"/>
                      </a:lnTo>
                      <a:close/>
                      <a:moveTo>
                        <a:pt x="307" y="447"/>
                      </a:moveTo>
                      <a:lnTo>
                        <a:pt x="307" y="447"/>
                      </a:lnTo>
                      <a:lnTo>
                        <a:pt x="307" y="448"/>
                      </a:lnTo>
                      <a:lnTo>
                        <a:pt x="307" y="449"/>
                      </a:lnTo>
                      <a:lnTo>
                        <a:pt x="308" y="450"/>
                      </a:lnTo>
                      <a:lnTo>
                        <a:pt x="308" y="451"/>
                      </a:lnTo>
                      <a:lnTo>
                        <a:pt x="308" y="451"/>
                      </a:lnTo>
                      <a:lnTo>
                        <a:pt x="308" y="452"/>
                      </a:lnTo>
                      <a:lnTo>
                        <a:pt x="308" y="453"/>
                      </a:lnTo>
                      <a:lnTo>
                        <a:pt x="309" y="454"/>
                      </a:lnTo>
                      <a:lnTo>
                        <a:pt x="309" y="455"/>
                      </a:lnTo>
                      <a:lnTo>
                        <a:pt x="309" y="456"/>
                      </a:lnTo>
                      <a:lnTo>
                        <a:pt x="309" y="457"/>
                      </a:lnTo>
                      <a:lnTo>
                        <a:pt x="310" y="458"/>
                      </a:lnTo>
                      <a:lnTo>
                        <a:pt x="310" y="459"/>
                      </a:lnTo>
                      <a:lnTo>
                        <a:pt x="310" y="460"/>
                      </a:lnTo>
                      <a:lnTo>
                        <a:pt x="310" y="461"/>
                      </a:lnTo>
                      <a:lnTo>
                        <a:pt x="311" y="461"/>
                      </a:lnTo>
                      <a:lnTo>
                        <a:pt x="311" y="462"/>
                      </a:lnTo>
                      <a:lnTo>
                        <a:pt x="311" y="463"/>
                      </a:lnTo>
                      <a:lnTo>
                        <a:pt x="311" y="464"/>
                      </a:lnTo>
                      <a:lnTo>
                        <a:pt x="312" y="465"/>
                      </a:lnTo>
                      <a:lnTo>
                        <a:pt x="312" y="466"/>
                      </a:lnTo>
                      <a:lnTo>
                        <a:pt x="329" y="460"/>
                      </a:lnTo>
                      <a:lnTo>
                        <a:pt x="328" y="460"/>
                      </a:lnTo>
                      <a:lnTo>
                        <a:pt x="328" y="459"/>
                      </a:lnTo>
                      <a:lnTo>
                        <a:pt x="328" y="458"/>
                      </a:lnTo>
                      <a:lnTo>
                        <a:pt x="328" y="457"/>
                      </a:lnTo>
                      <a:lnTo>
                        <a:pt x="327" y="456"/>
                      </a:lnTo>
                      <a:lnTo>
                        <a:pt x="327" y="456"/>
                      </a:lnTo>
                      <a:lnTo>
                        <a:pt x="327" y="455"/>
                      </a:lnTo>
                      <a:lnTo>
                        <a:pt x="327" y="454"/>
                      </a:lnTo>
                      <a:lnTo>
                        <a:pt x="327" y="453"/>
                      </a:lnTo>
                      <a:lnTo>
                        <a:pt x="326" y="452"/>
                      </a:lnTo>
                      <a:lnTo>
                        <a:pt x="326" y="452"/>
                      </a:lnTo>
                      <a:lnTo>
                        <a:pt x="326" y="451"/>
                      </a:lnTo>
                      <a:lnTo>
                        <a:pt x="326" y="450"/>
                      </a:lnTo>
                      <a:lnTo>
                        <a:pt x="325" y="449"/>
                      </a:lnTo>
                      <a:lnTo>
                        <a:pt x="325" y="448"/>
                      </a:lnTo>
                      <a:lnTo>
                        <a:pt x="325" y="447"/>
                      </a:lnTo>
                      <a:lnTo>
                        <a:pt x="325" y="447"/>
                      </a:lnTo>
                      <a:lnTo>
                        <a:pt x="325" y="446"/>
                      </a:lnTo>
                      <a:lnTo>
                        <a:pt x="325" y="445"/>
                      </a:lnTo>
                      <a:lnTo>
                        <a:pt x="324" y="444"/>
                      </a:lnTo>
                      <a:lnTo>
                        <a:pt x="324" y="444"/>
                      </a:lnTo>
                      <a:lnTo>
                        <a:pt x="307" y="447"/>
                      </a:lnTo>
                      <a:close/>
                      <a:moveTo>
                        <a:pt x="328" y="499"/>
                      </a:moveTo>
                      <a:lnTo>
                        <a:pt x="328" y="499"/>
                      </a:lnTo>
                      <a:lnTo>
                        <a:pt x="328" y="499"/>
                      </a:lnTo>
                      <a:lnTo>
                        <a:pt x="329" y="500"/>
                      </a:lnTo>
                      <a:lnTo>
                        <a:pt x="329" y="501"/>
                      </a:lnTo>
                      <a:lnTo>
                        <a:pt x="330" y="502"/>
                      </a:lnTo>
                      <a:lnTo>
                        <a:pt x="330" y="503"/>
                      </a:lnTo>
                      <a:lnTo>
                        <a:pt x="331" y="503"/>
                      </a:lnTo>
                      <a:lnTo>
                        <a:pt x="331" y="504"/>
                      </a:lnTo>
                      <a:lnTo>
                        <a:pt x="332" y="505"/>
                      </a:lnTo>
                      <a:lnTo>
                        <a:pt x="332" y="506"/>
                      </a:lnTo>
                      <a:lnTo>
                        <a:pt x="333" y="506"/>
                      </a:lnTo>
                      <a:lnTo>
                        <a:pt x="333" y="507"/>
                      </a:lnTo>
                      <a:lnTo>
                        <a:pt x="334" y="508"/>
                      </a:lnTo>
                      <a:lnTo>
                        <a:pt x="334" y="509"/>
                      </a:lnTo>
                      <a:lnTo>
                        <a:pt x="335" y="509"/>
                      </a:lnTo>
                      <a:lnTo>
                        <a:pt x="336" y="510"/>
                      </a:lnTo>
                      <a:lnTo>
                        <a:pt x="336" y="511"/>
                      </a:lnTo>
                      <a:lnTo>
                        <a:pt x="337" y="511"/>
                      </a:lnTo>
                      <a:lnTo>
                        <a:pt x="337" y="512"/>
                      </a:lnTo>
                      <a:lnTo>
                        <a:pt x="338" y="513"/>
                      </a:lnTo>
                      <a:lnTo>
                        <a:pt x="338" y="514"/>
                      </a:lnTo>
                      <a:lnTo>
                        <a:pt x="339" y="514"/>
                      </a:lnTo>
                      <a:lnTo>
                        <a:pt x="353" y="503"/>
                      </a:lnTo>
                      <a:lnTo>
                        <a:pt x="352" y="502"/>
                      </a:lnTo>
                      <a:lnTo>
                        <a:pt x="352" y="502"/>
                      </a:lnTo>
                      <a:lnTo>
                        <a:pt x="351" y="501"/>
                      </a:lnTo>
                      <a:lnTo>
                        <a:pt x="351" y="501"/>
                      </a:lnTo>
                      <a:lnTo>
                        <a:pt x="350" y="500"/>
                      </a:lnTo>
                      <a:lnTo>
                        <a:pt x="350" y="499"/>
                      </a:lnTo>
                      <a:lnTo>
                        <a:pt x="349" y="499"/>
                      </a:lnTo>
                      <a:lnTo>
                        <a:pt x="349" y="498"/>
                      </a:lnTo>
                      <a:lnTo>
                        <a:pt x="348" y="497"/>
                      </a:lnTo>
                      <a:lnTo>
                        <a:pt x="348" y="497"/>
                      </a:lnTo>
                      <a:lnTo>
                        <a:pt x="347" y="496"/>
                      </a:lnTo>
                      <a:lnTo>
                        <a:pt x="347" y="495"/>
                      </a:lnTo>
                      <a:lnTo>
                        <a:pt x="346" y="495"/>
                      </a:lnTo>
                      <a:lnTo>
                        <a:pt x="346" y="494"/>
                      </a:lnTo>
                      <a:lnTo>
                        <a:pt x="345" y="493"/>
                      </a:lnTo>
                      <a:lnTo>
                        <a:pt x="345" y="493"/>
                      </a:lnTo>
                      <a:lnTo>
                        <a:pt x="344" y="492"/>
                      </a:lnTo>
                      <a:lnTo>
                        <a:pt x="344" y="491"/>
                      </a:lnTo>
                      <a:lnTo>
                        <a:pt x="343" y="491"/>
                      </a:lnTo>
                      <a:lnTo>
                        <a:pt x="343" y="490"/>
                      </a:lnTo>
                      <a:lnTo>
                        <a:pt x="343" y="490"/>
                      </a:lnTo>
                      <a:lnTo>
                        <a:pt x="328" y="499"/>
                      </a:lnTo>
                      <a:close/>
                      <a:moveTo>
                        <a:pt x="366" y="540"/>
                      </a:moveTo>
                      <a:lnTo>
                        <a:pt x="366" y="540"/>
                      </a:lnTo>
                      <a:lnTo>
                        <a:pt x="366" y="540"/>
                      </a:lnTo>
                      <a:lnTo>
                        <a:pt x="367" y="541"/>
                      </a:lnTo>
                      <a:lnTo>
                        <a:pt x="368" y="541"/>
                      </a:lnTo>
                      <a:lnTo>
                        <a:pt x="369" y="542"/>
                      </a:lnTo>
                      <a:lnTo>
                        <a:pt x="369" y="542"/>
                      </a:lnTo>
                      <a:lnTo>
                        <a:pt x="370" y="543"/>
                      </a:lnTo>
                      <a:lnTo>
                        <a:pt x="371" y="543"/>
                      </a:lnTo>
                      <a:lnTo>
                        <a:pt x="372" y="544"/>
                      </a:lnTo>
                      <a:lnTo>
                        <a:pt x="372" y="544"/>
                      </a:lnTo>
                      <a:lnTo>
                        <a:pt x="373" y="545"/>
                      </a:lnTo>
                      <a:lnTo>
                        <a:pt x="374" y="545"/>
                      </a:lnTo>
                      <a:lnTo>
                        <a:pt x="375" y="546"/>
                      </a:lnTo>
                      <a:lnTo>
                        <a:pt x="375" y="546"/>
                      </a:lnTo>
                      <a:lnTo>
                        <a:pt x="376" y="547"/>
                      </a:lnTo>
                      <a:lnTo>
                        <a:pt x="377" y="547"/>
                      </a:lnTo>
                      <a:lnTo>
                        <a:pt x="378" y="548"/>
                      </a:lnTo>
                      <a:lnTo>
                        <a:pt x="379" y="548"/>
                      </a:lnTo>
                      <a:lnTo>
                        <a:pt x="379" y="549"/>
                      </a:lnTo>
                      <a:lnTo>
                        <a:pt x="380" y="549"/>
                      </a:lnTo>
                      <a:lnTo>
                        <a:pt x="381" y="550"/>
                      </a:lnTo>
                      <a:lnTo>
                        <a:pt x="382" y="550"/>
                      </a:lnTo>
                      <a:lnTo>
                        <a:pt x="390" y="535"/>
                      </a:lnTo>
                      <a:lnTo>
                        <a:pt x="390" y="534"/>
                      </a:lnTo>
                      <a:lnTo>
                        <a:pt x="389" y="534"/>
                      </a:lnTo>
                      <a:lnTo>
                        <a:pt x="388" y="534"/>
                      </a:lnTo>
                      <a:lnTo>
                        <a:pt x="388" y="533"/>
                      </a:lnTo>
                      <a:lnTo>
                        <a:pt x="387" y="533"/>
                      </a:lnTo>
                      <a:lnTo>
                        <a:pt x="386" y="532"/>
                      </a:lnTo>
                      <a:lnTo>
                        <a:pt x="385" y="532"/>
                      </a:lnTo>
                      <a:lnTo>
                        <a:pt x="385" y="531"/>
                      </a:lnTo>
                      <a:lnTo>
                        <a:pt x="384" y="531"/>
                      </a:lnTo>
                      <a:lnTo>
                        <a:pt x="383" y="531"/>
                      </a:lnTo>
                      <a:lnTo>
                        <a:pt x="383" y="530"/>
                      </a:lnTo>
                      <a:lnTo>
                        <a:pt x="382" y="530"/>
                      </a:lnTo>
                      <a:lnTo>
                        <a:pt x="381" y="529"/>
                      </a:lnTo>
                      <a:lnTo>
                        <a:pt x="381" y="529"/>
                      </a:lnTo>
                      <a:lnTo>
                        <a:pt x="380" y="528"/>
                      </a:lnTo>
                      <a:lnTo>
                        <a:pt x="379" y="528"/>
                      </a:lnTo>
                      <a:lnTo>
                        <a:pt x="379" y="527"/>
                      </a:lnTo>
                      <a:lnTo>
                        <a:pt x="378" y="527"/>
                      </a:lnTo>
                      <a:lnTo>
                        <a:pt x="377" y="526"/>
                      </a:lnTo>
                      <a:lnTo>
                        <a:pt x="377" y="526"/>
                      </a:lnTo>
                      <a:lnTo>
                        <a:pt x="376" y="526"/>
                      </a:lnTo>
                      <a:lnTo>
                        <a:pt x="366" y="540"/>
                      </a:lnTo>
                      <a:close/>
                      <a:moveTo>
                        <a:pt x="416" y="564"/>
                      </a:moveTo>
                      <a:lnTo>
                        <a:pt x="416" y="564"/>
                      </a:lnTo>
                      <a:lnTo>
                        <a:pt x="416" y="564"/>
                      </a:lnTo>
                      <a:lnTo>
                        <a:pt x="417" y="565"/>
                      </a:lnTo>
                      <a:lnTo>
                        <a:pt x="418" y="565"/>
                      </a:lnTo>
                      <a:lnTo>
                        <a:pt x="419" y="565"/>
                      </a:lnTo>
                      <a:lnTo>
                        <a:pt x="420" y="565"/>
                      </a:lnTo>
                      <a:lnTo>
                        <a:pt x="421" y="566"/>
                      </a:lnTo>
                      <a:lnTo>
                        <a:pt x="422" y="566"/>
                      </a:lnTo>
                      <a:lnTo>
                        <a:pt x="423" y="566"/>
                      </a:lnTo>
                      <a:lnTo>
                        <a:pt x="424" y="566"/>
                      </a:lnTo>
                      <a:lnTo>
                        <a:pt x="424" y="567"/>
                      </a:lnTo>
                      <a:lnTo>
                        <a:pt x="425" y="567"/>
                      </a:lnTo>
                      <a:lnTo>
                        <a:pt x="426" y="567"/>
                      </a:lnTo>
                      <a:lnTo>
                        <a:pt x="427" y="567"/>
                      </a:lnTo>
                      <a:lnTo>
                        <a:pt x="428" y="567"/>
                      </a:lnTo>
                      <a:lnTo>
                        <a:pt x="429" y="567"/>
                      </a:lnTo>
                      <a:lnTo>
                        <a:pt x="430" y="568"/>
                      </a:lnTo>
                      <a:lnTo>
                        <a:pt x="431" y="568"/>
                      </a:lnTo>
                      <a:lnTo>
                        <a:pt x="432" y="568"/>
                      </a:lnTo>
                      <a:lnTo>
                        <a:pt x="433" y="568"/>
                      </a:lnTo>
                      <a:lnTo>
                        <a:pt x="434" y="568"/>
                      </a:lnTo>
                      <a:lnTo>
                        <a:pt x="434" y="568"/>
                      </a:lnTo>
                      <a:lnTo>
                        <a:pt x="437" y="551"/>
                      </a:lnTo>
                      <a:lnTo>
                        <a:pt x="437" y="551"/>
                      </a:lnTo>
                      <a:lnTo>
                        <a:pt x="436" y="551"/>
                      </a:lnTo>
                      <a:lnTo>
                        <a:pt x="435" y="551"/>
                      </a:lnTo>
                      <a:lnTo>
                        <a:pt x="434" y="550"/>
                      </a:lnTo>
                      <a:lnTo>
                        <a:pt x="433" y="550"/>
                      </a:lnTo>
                      <a:lnTo>
                        <a:pt x="432" y="550"/>
                      </a:lnTo>
                      <a:lnTo>
                        <a:pt x="431" y="550"/>
                      </a:lnTo>
                      <a:lnTo>
                        <a:pt x="431" y="550"/>
                      </a:lnTo>
                      <a:lnTo>
                        <a:pt x="430" y="550"/>
                      </a:lnTo>
                      <a:lnTo>
                        <a:pt x="429" y="549"/>
                      </a:lnTo>
                      <a:lnTo>
                        <a:pt x="428" y="549"/>
                      </a:lnTo>
                      <a:lnTo>
                        <a:pt x="427" y="549"/>
                      </a:lnTo>
                      <a:lnTo>
                        <a:pt x="427" y="549"/>
                      </a:lnTo>
                      <a:lnTo>
                        <a:pt x="426" y="549"/>
                      </a:lnTo>
                      <a:lnTo>
                        <a:pt x="425" y="549"/>
                      </a:lnTo>
                      <a:lnTo>
                        <a:pt x="424" y="548"/>
                      </a:lnTo>
                      <a:lnTo>
                        <a:pt x="423" y="548"/>
                      </a:lnTo>
                      <a:lnTo>
                        <a:pt x="422" y="548"/>
                      </a:lnTo>
                      <a:lnTo>
                        <a:pt x="422" y="548"/>
                      </a:lnTo>
                      <a:lnTo>
                        <a:pt x="421" y="548"/>
                      </a:lnTo>
                      <a:lnTo>
                        <a:pt x="421" y="547"/>
                      </a:lnTo>
                      <a:lnTo>
                        <a:pt x="416" y="564"/>
                      </a:lnTo>
                      <a:close/>
                      <a:moveTo>
                        <a:pt x="471" y="569"/>
                      </a:moveTo>
                      <a:lnTo>
                        <a:pt x="471" y="569"/>
                      </a:lnTo>
                      <a:lnTo>
                        <a:pt x="472" y="569"/>
                      </a:lnTo>
                      <a:lnTo>
                        <a:pt x="473" y="569"/>
                      </a:lnTo>
                      <a:lnTo>
                        <a:pt x="474" y="569"/>
                      </a:lnTo>
                      <a:lnTo>
                        <a:pt x="475" y="569"/>
                      </a:lnTo>
                      <a:lnTo>
                        <a:pt x="476" y="569"/>
                      </a:lnTo>
                      <a:lnTo>
                        <a:pt x="477" y="569"/>
                      </a:lnTo>
                      <a:lnTo>
                        <a:pt x="478" y="569"/>
                      </a:lnTo>
                      <a:lnTo>
                        <a:pt x="479" y="569"/>
                      </a:lnTo>
                      <a:lnTo>
                        <a:pt x="480" y="568"/>
                      </a:lnTo>
                      <a:lnTo>
                        <a:pt x="480" y="568"/>
                      </a:lnTo>
                      <a:lnTo>
                        <a:pt x="481" y="568"/>
                      </a:lnTo>
                      <a:lnTo>
                        <a:pt x="482" y="568"/>
                      </a:lnTo>
                      <a:lnTo>
                        <a:pt x="483" y="568"/>
                      </a:lnTo>
                      <a:lnTo>
                        <a:pt x="484" y="568"/>
                      </a:lnTo>
                      <a:lnTo>
                        <a:pt x="485" y="567"/>
                      </a:lnTo>
                      <a:lnTo>
                        <a:pt x="486" y="567"/>
                      </a:lnTo>
                      <a:lnTo>
                        <a:pt x="487" y="567"/>
                      </a:lnTo>
                      <a:lnTo>
                        <a:pt x="488" y="567"/>
                      </a:lnTo>
                      <a:lnTo>
                        <a:pt x="489" y="567"/>
                      </a:lnTo>
                      <a:lnTo>
                        <a:pt x="490" y="567"/>
                      </a:lnTo>
                      <a:lnTo>
                        <a:pt x="490" y="567"/>
                      </a:lnTo>
                      <a:lnTo>
                        <a:pt x="486" y="549"/>
                      </a:lnTo>
                      <a:lnTo>
                        <a:pt x="486" y="549"/>
                      </a:lnTo>
                      <a:lnTo>
                        <a:pt x="485" y="549"/>
                      </a:lnTo>
                      <a:lnTo>
                        <a:pt x="484" y="550"/>
                      </a:lnTo>
                      <a:lnTo>
                        <a:pt x="484" y="550"/>
                      </a:lnTo>
                      <a:lnTo>
                        <a:pt x="483" y="550"/>
                      </a:lnTo>
                      <a:lnTo>
                        <a:pt x="482" y="550"/>
                      </a:lnTo>
                      <a:lnTo>
                        <a:pt x="481" y="550"/>
                      </a:lnTo>
                      <a:lnTo>
                        <a:pt x="480" y="550"/>
                      </a:lnTo>
                      <a:lnTo>
                        <a:pt x="479" y="551"/>
                      </a:lnTo>
                      <a:lnTo>
                        <a:pt x="479" y="551"/>
                      </a:lnTo>
                      <a:lnTo>
                        <a:pt x="478" y="551"/>
                      </a:lnTo>
                      <a:lnTo>
                        <a:pt x="477" y="551"/>
                      </a:lnTo>
                      <a:lnTo>
                        <a:pt x="476" y="551"/>
                      </a:lnTo>
                      <a:lnTo>
                        <a:pt x="475" y="551"/>
                      </a:lnTo>
                      <a:lnTo>
                        <a:pt x="474" y="551"/>
                      </a:lnTo>
                      <a:lnTo>
                        <a:pt x="474" y="551"/>
                      </a:lnTo>
                      <a:lnTo>
                        <a:pt x="473" y="552"/>
                      </a:lnTo>
                      <a:lnTo>
                        <a:pt x="472" y="552"/>
                      </a:lnTo>
                      <a:lnTo>
                        <a:pt x="471" y="552"/>
                      </a:lnTo>
                      <a:lnTo>
                        <a:pt x="470" y="552"/>
                      </a:lnTo>
                      <a:lnTo>
                        <a:pt x="470" y="552"/>
                      </a:lnTo>
                      <a:lnTo>
                        <a:pt x="471" y="569"/>
                      </a:lnTo>
                      <a:close/>
                      <a:moveTo>
                        <a:pt x="525" y="554"/>
                      </a:moveTo>
                      <a:lnTo>
                        <a:pt x="525" y="554"/>
                      </a:lnTo>
                      <a:lnTo>
                        <a:pt x="525" y="554"/>
                      </a:lnTo>
                      <a:lnTo>
                        <a:pt x="526" y="554"/>
                      </a:lnTo>
                      <a:lnTo>
                        <a:pt x="527" y="553"/>
                      </a:lnTo>
                      <a:lnTo>
                        <a:pt x="528" y="553"/>
                      </a:lnTo>
                      <a:lnTo>
                        <a:pt x="528" y="552"/>
                      </a:lnTo>
                      <a:lnTo>
                        <a:pt x="529" y="552"/>
                      </a:lnTo>
                      <a:lnTo>
                        <a:pt x="530" y="552"/>
                      </a:lnTo>
                      <a:lnTo>
                        <a:pt x="531" y="551"/>
                      </a:lnTo>
                      <a:lnTo>
                        <a:pt x="532" y="551"/>
                      </a:lnTo>
                      <a:lnTo>
                        <a:pt x="533" y="550"/>
                      </a:lnTo>
                      <a:lnTo>
                        <a:pt x="533" y="550"/>
                      </a:lnTo>
                      <a:lnTo>
                        <a:pt x="534" y="549"/>
                      </a:lnTo>
                      <a:lnTo>
                        <a:pt x="535" y="549"/>
                      </a:lnTo>
                      <a:lnTo>
                        <a:pt x="536" y="548"/>
                      </a:lnTo>
                      <a:lnTo>
                        <a:pt x="537" y="548"/>
                      </a:lnTo>
                      <a:lnTo>
                        <a:pt x="537" y="547"/>
                      </a:lnTo>
                      <a:lnTo>
                        <a:pt x="538" y="547"/>
                      </a:lnTo>
                      <a:lnTo>
                        <a:pt x="539" y="546"/>
                      </a:lnTo>
                      <a:lnTo>
                        <a:pt x="540" y="546"/>
                      </a:lnTo>
                      <a:lnTo>
                        <a:pt x="540" y="545"/>
                      </a:lnTo>
                      <a:lnTo>
                        <a:pt x="541" y="545"/>
                      </a:lnTo>
                      <a:lnTo>
                        <a:pt x="532" y="530"/>
                      </a:lnTo>
                      <a:lnTo>
                        <a:pt x="531" y="531"/>
                      </a:lnTo>
                      <a:lnTo>
                        <a:pt x="530" y="531"/>
                      </a:lnTo>
                      <a:lnTo>
                        <a:pt x="529" y="531"/>
                      </a:lnTo>
                      <a:lnTo>
                        <a:pt x="529" y="532"/>
                      </a:lnTo>
                      <a:lnTo>
                        <a:pt x="528" y="532"/>
                      </a:lnTo>
                      <a:lnTo>
                        <a:pt x="527" y="533"/>
                      </a:lnTo>
                      <a:lnTo>
                        <a:pt x="527" y="533"/>
                      </a:lnTo>
                      <a:lnTo>
                        <a:pt x="526" y="534"/>
                      </a:lnTo>
                      <a:lnTo>
                        <a:pt x="525" y="534"/>
                      </a:lnTo>
                      <a:lnTo>
                        <a:pt x="525" y="534"/>
                      </a:lnTo>
                      <a:lnTo>
                        <a:pt x="524" y="535"/>
                      </a:lnTo>
                      <a:lnTo>
                        <a:pt x="523" y="535"/>
                      </a:lnTo>
                      <a:lnTo>
                        <a:pt x="522" y="536"/>
                      </a:lnTo>
                      <a:lnTo>
                        <a:pt x="522" y="536"/>
                      </a:lnTo>
                      <a:lnTo>
                        <a:pt x="521" y="536"/>
                      </a:lnTo>
                      <a:lnTo>
                        <a:pt x="520" y="537"/>
                      </a:lnTo>
                      <a:lnTo>
                        <a:pt x="520" y="537"/>
                      </a:lnTo>
                      <a:lnTo>
                        <a:pt x="519" y="538"/>
                      </a:lnTo>
                      <a:lnTo>
                        <a:pt x="518" y="538"/>
                      </a:lnTo>
                      <a:lnTo>
                        <a:pt x="517" y="538"/>
                      </a:lnTo>
                      <a:lnTo>
                        <a:pt x="517" y="538"/>
                      </a:lnTo>
                      <a:lnTo>
                        <a:pt x="525" y="554"/>
                      </a:lnTo>
                      <a:close/>
                      <a:moveTo>
                        <a:pt x="570" y="521"/>
                      </a:moveTo>
                      <a:lnTo>
                        <a:pt x="570" y="521"/>
                      </a:lnTo>
                      <a:lnTo>
                        <a:pt x="570" y="521"/>
                      </a:lnTo>
                      <a:lnTo>
                        <a:pt x="570" y="520"/>
                      </a:lnTo>
                      <a:lnTo>
                        <a:pt x="571" y="519"/>
                      </a:lnTo>
                      <a:lnTo>
                        <a:pt x="572" y="518"/>
                      </a:lnTo>
                      <a:lnTo>
                        <a:pt x="572" y="518"/>
                      </a:lnTo>
                      <a:lnTo>
                        <a:pt x="573" y="517"/>
                      </a:lnTo>
                      <a:lnTo>
                        <a:pt x="574" y="516"/>
                      </a:lnTo>
                      <a:lnTo>
                        <a:pt x="574" y="516"/>
                      </a:lnTo>
                      <a:lnTo>
                        <a:pt x="575" y="515"/>
                      </a:lnTo>
                      <a:lnTo>
                        <a:pt x="575" y="514"/>
                      </a:lnTo>
                      <a:lnTo>
                        <a:pt x="576" y="514"/>
                      </a:lnTo>
                      <a:lnTo>
                        <a:pt x="576" y="513"/>
                      </a:lnTo>
                      <a:lnTo>
                        <a:pt x="577" y="512"/>
                      </a:lnTo>
                      <a:lnTo>
                        <a:pt x="578" y="511"/>
                      </a:lnTo>
                      <a:lnTo>
                        <a:pt x="578" y="511"/>
                      </a:lnTo>
                      <a:lnTo>
                        <a:pt x="579" y="510"/>
                      </a:lnTo>
                      <a:lnTo>
                        <a:pt x="579" y="509"/>
                      </a:lnTo>
                      <a:lnTo>
                        <a:pt x="580" y="509"/>
                      </a:lnTo>
                      <a:lnTo>
                        <a:pt x="580" y="508"/>
                      </a:lnTo>
                      <a:lnTo>
                        <a:pt x="581" y="507"/>
                      </a:lnTo>
                      <a:lnTo>
                        <a:pt x="581" y="506"/>
                      </a:lnTo>
                      <a:lnTo>
                        <a:pt x="567" y="496"/>
                      </a:lnTo>
                      <a:lnTo>
                        <a:pt x="567" y="497"/>
                      </a:lnTo>
                      <a:lnTo>
                        <a:pt x="566" y="497"/>
                      </a:lnTo>
                      <a:lnTo>
                        <a:pt x="566" y="498"/>
                      </a:lnTo>
                      <a:lnTo>
                        <a:pt x="565" y="499"/>
                      </a:lnTo>
                      <a:lnTo>
                        <a:pt x="565" y="499"/>
                      </a:lnTo>
                      <a:lnTo>
                        <a:pt x="564" y="500"/>
                      </a:lnTo>
                      <a:lnTo>
                        <a:pt x="564" y="501"/>
                      </a:lnTo>
                      <a:lnTo>
                        <a:pt x="563" y="501"/>
                      </a:lnTo>
                      <a:lnTo>
                        <a:pt x="563" y="502"/>
                      </a:lnTo>
                      <a:lnTo>
                        <a:pt x="562" y="502"/>
                      </a:lnTo>
                      <a:lnTo>
                        <a:pt x="562" y="503"/>
                      </a:lnTo>
                      <a:lnTo>
                        <a:pt x="561" y="504"/>
                      </a:lnTo>
                      <a:lnTo>
                        <a:pt x="561" y="504"/>
                      </a:lnTo>
                      <a:lnTo>
                        <a:pt x="560" y="505"/>
                      </a:lnTo>
                      <a:lnTo>
                        <a:pt x="560" y="506"/>
                      </a:lnTo>
                      <a:lnTo>
                        <a:pt x="559" y="506"/>
                      </a:lnTo>
                      <a:lnTo>
                        <a:pt x="559" y="507"/>
                      </a:lnTo>
                      <a:lnTo>
                        <a:pt x="558" y="507"/>
                      </a:lnTo>
                      <a:lnTo>
                        <a:pt x="557" y="508"/>
                      </a:lnTo>
                      <a:lnTo>
                        <a:pt x="557" y="509"/>
                      </a:lnTo>
                      <a:lnTo>
                        <a:pt x="557" y="509"/>
                      </a:lnTo>
                      <a:lnTo>
                        <a:pt x="570" y="521"/>
                      </a:lnTo>
                      <a:close/>
                      <a:moveTo>
                        <a:pt x="599" y="474"/>
                      </a:moveTo>
                      <a:lnTo>
                        <a:pt x="599" y="474"/>
                      </a:lnTo>
                      <a:lnTo>
                        <a:pt x="600" y="473"/>
                      </a:lnTo>
                      <a:lnTo>
                        <a:pt x="600" y="472"/>
                      </a:lnTo>
                      <a:lnTo>
                        <a:pt x="600" y="471"/>
                      </a:lnTo>
                      <a:lnTo>
                        <a:pt x="601" y="470"/>
                      </a:lnTo>
                      <a:lnTo>
                        <a:pt x="601" y="470"/>
                      </a:lnTo>
                      <a:lnTo>
                        <a:pt x="601" y="469"/>
                      </a:lnTo>
                      <a:lnTo>
                        <a:pt x="602" y="468"/>
                      </a:lnTo>
                      <a:lnTo>
                        <a:pt x="602" y="467"/>
                      </a:lnTo>
                      <a:lnTo>
                        <a:pt x="602" y="466"/>
                      </a:lnTo>
                      <a:lnTo>
                        <a:pt x="603" y="465"/>
                      </a:lnTo>
                      <a:lnTo>
                        <a:pt x="603" y="464"/>
                      </a:lnTo>
                      <a:lnTo>
                        <a:pt x="603" y="463"/>
                      </a:lnTo>
                      <a:lnTo>
                        <a:pt x="603" y="462"/>
                      </a:lnTo>
                      <a:lnTo>
                        <a:pt x="604" y="461"/>
                      </a:lnTo>
                      <a:lnTo>
                        <a:pt x="604" y="461"/>
                      </a:lnTo>
                      <a:lnTo>
                        <a:pt x="604" y="460"/>
                      </a:lnTo>
                      <a:lnTo>
                        <a:pt x="604" y="459"/>
                      </a:lnTo>
                      <a:lnTo>
                        <a:pt x="605" y="458"/>
                      </a:lnTo>
                      <a:lnTo>
                        <a:pt x="605" y="457"/>
                      </a:lnTo>
                      <a:lnTo>
                        <a:pt x="605" y="456"/>
                      </a:lnTo>
                      <a:lnTo>
                        <a:pt x="605" y="456"/>
                      </a:lnTo>
                      <a:lnTo>
                        <a:pt x="588" y="452"/>
                      </a:lnTo>
                      <a:lnTo>
                        <a:pt x="588" y="452"/>
                      </a:lnTo>
                      <a:lnTo>
                        <a:pt x="588" y="452"/>
                      </a:lnTo>
                      <a:lnTo>
                        <a:pt x="588" y="453"/>
                      </a:lnTo>
                      <a:lnTo>
                        <a:pt x="588" y="454"/>
                      </a:lnTo>
                      <a:lnTo>
                        <a:pt x="587" y="455"/>
                      </a:lnTo>
                      <a:lnTo>
                        <a:pt x="587" y="456"/>
                      </a:lnTo>
                      <a:lnTo>
                        <a:pt x="587" y="456"/>
                      </a:lnTo>
                      <a:lnTo>
                        <a:pt x="587" y="457"/>
                      </a:lnTo>
                      <a:lnTo>
                        <a:pt x="586" y="458"/>
                      </a:lnTo>
                      <a:lnTo>
                        <a:pt x="586" y="459"/>
                      </a:lnTo>
                      <a:lnTo>
                        <a:pt x="586" y="460"/>
                      </a:lnTo>
                      <a:lnTo>
                        <a:pt x="586" y="460"/>
                      </a:lnTo>
                      <a:lnTo>
                        <a:pt x="585" y="461"/>
                      </a:lnTo>
                      <a:lnTo>
                        <a:pt x="585" y="462"/>
                      </a:lnTo>
                      <a:lnTo>
                        <a:pt x="585" y="463"/>
                      </a:lnTo>
                      <a:lnTo>
                        <a:pt x="584" y="463"/>
                      </a:lnTo>
                      <a:lnTo>
                        <a:pt x="584" y="464"/>
                      </a:lnTo>
                      <a:lnTo>
                        <a:pt x="584" y="465"/>
                      </a:lnTo>
                      <a:lnTo>
                        <a:pt x="584" y="466"/>
                      </a:lnTo>
                      <a:lnTo>
                        <a:pt x="583" y="467"/>
                      </a:lnTo>
                      <a:lnTo>
                        <a:pt x="583" y="467"/>
                      </a:lnTo>
                      <a:lnTo>
                        <a:pt x="599" y="474"/>
                      </a:lnTo>
                      <a:close/>
                      <a:moveTo>
                        <a:pt x="610" y="419"/>
                      </a:moveTo>
                      <a:lnTo>
                        <a:pt x="610" y="419"/>
                      </a:lnTo>
                      <a:lnTo>
                        <a:pt x="610" y="419"/>
                      </a:lnTo>
                      <a:lnTo>
                        <a:pt x="610" y="418"/>
                      </a:lnTo>
                      <a:lnTo>
                        <a:pt x="610" y="417"/>
                      </a:lnTo>
                      <a:lnTo>
                        <a:pt x="610" y="416"/>
                      </a:lnTo>
                      <a:lnTo>
                        <a:pt x="610" y="415"/>
                      </a:lnTo>
                      <a:lnTo>
                        <a:pt x="610" y="414"/>
                      </a:lnTo>
                      <a:lnTo>
                        <a:pt x="610" y="413"/>
                      </a:lnTo>
                      <a:lnTo>
                        <a:pt x="610" y="412"/>
                      </a:lnTo>
                      <a:lnTo>
                        <a:pt x="610" y="411"/>
                      </a:lnTo>
                      <a:lnTo>
                        <a:pt x="610" y="410"/>
                      </a:lnTo>
                      <a:lnTo>
                        <a:pt x="610" y="409"/>
                      </a:lnTo>
                      <a:lnTo>
                        <a:pt x="610" y="408"/>
                      </a:lnTo>
                      <a:lnTo>
                        <a:pt x="610" y="407"/>
                      </a:lnTo>
                      <a:lnTo>
                        <a:pt x="610" y="406"/>
                      </a:lnTo>
                      <a:lnTo>
                        <a:pt x="610" y="405"/>
                      </a:lnTo>
                      <a:lnTo>
                        <a:pt x="610" y="404"/>
                      </a:lnTo>
                      <a:lnTo>
                        <a:pt x="610" y="403"/>
                      </a:lnTo>
                      <a:lnTo>
                        <a:pt x="610" y="402"/>
                      </a:lnTo>
                      <a:lnTo>
                        <a:pt x="609" y="401"/>
                      </a:lnTo>
                      <a:lnTo>
                        <a:pt x="609" y="400"/>
                      </a:lnTo>
                      <a:lnTo>
                        <a:pt x="592" y="402"/>
                      </a:lnTo>
                      <a:lnTo>
                        <a:pt x="592" y="403"/>
                      </a:lnTo>
                      <a:lnTo>
                        <a:pt x="592" y="404"/>
                      </a:lnTo>
                      <a:lnTo>
                        <a:pt x="592" y="405"/>
                      </a:lnTo>
                      <a:lnTo>
                        <a:pt x="592" y="406"/>
                      </a:lnTo>
                      <a:lnTo>
                        <a:pt x="592" y="406"/>
                      </a:lnTo>
                      <a:lnTo>
                        <a:pt x="592" y="407"/>
                      </a:lnTo>
                      <a:lnTo>
                        <a:pt x="592" y="408"/>
                      </a:lnTo>
                      <a:lnTo>
                        <a:pt x="592" y="409"/>
                      </a:lnTo>
                      <a:lnTo>
                        <a:pt x="592" y="410"/>
                      </a:lnTo>
                      <a:lnTo>
                        <a:pt x="593" y="411"/>
                      </a:lnTo>
                      <a:lnTo>
                        <a:pt x="593" y="412"/>
                      </a:lnTo>
                      <a:lnTo>
                        <a:pt x="593" y="413"/>
                      </a:lnTo>
                      <a:lnTo>
                        <a:pt x="593" y="413"/>
                      </a:lnTo>
                      <a:lnTo>
                        <a:pt x="593" y="414"/>
                      </a:lnTo>
                      <a:lnTo>
                        <a:pt x="593" y="415"/>
                      </a:lnTo>
                      <a:lnTo>
                        <a:pt x="593" y="416"/>
                      </a:lnTo>
                      <a:lnTo>
                        <a:pt x="593" y="417"/>
                      </a:lnTo>
                      <a:lnTo>
                        <a:pt x="593" y="418"/>
                      </a:lnTo>
                      <a:lnTo>
                        <a:pt x="593" y="419"/>
                      </a:lnTo>
                      <a:lnTo>
                        <a:pt x="593" y="419"/>
                      </a:lnTo>
                      <a:lnTo>
                        <a:pt x="610" y="419"/>
                      </a:lnTo>
                      <a:close/>
                      <a:moveTo>
                        <a:pt x="601" y="364"/>
                      </a:moveTo>
                      <a:lnTo>
                        <a:pt x="601" y="364"/>
                      </a:lnTo>
                      <a:lnTo>
                        <a:pt x="601" y="363"/>
                      </a:lnTo>
                      <a:lnTo>
                        <a:pt x="600" y="363"/>
                      </a:lnTo>
                      <a:lnTo>
                        <a:pt x="600" y="362"/>
                      </a:lnTo>
                      <a:lnTo>
                        <a:pt x="600" y="361"/>
                      </a:lnTo>
                      <a:lnTo>
                        <a:pt x="599" y="360"/>
                      </a:lnTo>
                      <a:lnTo>
                        <a:pt x="599" y="359"/>
                      </a:lnTo>
                      <a:lnTo>
                        <a:pt x="599" y="358"/>
                      </a:lnTo>
                      <a:lnTo>
                        <a:pt x="598" y="357"/>
                      </a:lnTo>
                      <a:lnTo>
                        <a:pt x="598" y="356"/>
                      </a:lnTo>
                      <a:lnTo>
                        <a:pt x="598" y="356"/>
                      </a:lnTo>
                      <a:lnTo>
                        <a:pt x="597" y="355"/>
                      </a:lnTo>
                      <a:lnTo>
                        <a:pt x="597" y="354"/>
                      </a:lnTo>
                      <a:lnTo>
                        <a:pt x="596" y="353"/>
                      </a:lnTo>
                      <a:lnTo>
                        <a:pt x="596" y="352"/>
                      </a:lnTo>
                      <a:lnTo>
                        <a:pt x="596" y="351"/>
                      </a:lnTo>
                      <a:lnTo>
                        <a:pt x="595" y="350"/>
                      </a:lnTo>
                      <a:lnTo>
                        <a:pt x="595" y="350"/>
                      </a:lnTo>
                      <a:lnTo>
                        <a:pt x="594" y="349"/>
                      </a:lnTo>
                      <a:lnTo>
                        <a:pt x="594" y="348"/>
                      </a:lnTo>
                      <a:lnTo>
                        <a:pt x="594" y="347"/>
                      </a:lnTo>
                      <a:lnTo>
                        <a:pt x="593" y="347"/>
                      </a:lnTo>
                      <a:lnTo>
                        <a:pt x="578" y="355"/>
                      </a:lnTo>
                      <a:lnTo>
                        <a:pt x="578" y="355"/>
                      </a:lnTo>
                      <a:lnTo>
                        <a:pt x="578" y="356"/>
                      </a:lnTo>
                      <a:lnTo>
                        <a:pt x="579" y="357"/>
                      </a:lnTo>
                      <a:lnTo>
                        <a:pt x="579" y="357"/>
                      </a:lnTo>
                      <a:lnTo>
                        <a:pt x="579" y="358"/>
                      </a:lnTo>
                      <a:lnTo>
                        <a:pt x="580" y="359"/>
                      </a:lnTo>
                      <a:lnTo>
                        <a:pt x="580" y="360"/>
                      </a:lnTo>
                      <a:lnTo>
                        <a:pt x="580" y="360"/>
                      </a:lnTo>
                      <a:lnTo>
                        <a:pt x="581" y="361"/>
                      </a:lnTo>
                      <a:lnTo>
                        <a:pt x="581" y="362"/>
                      </a:lnTo>
                      <a:lnTo>
                        <a:pt x="581" y="363"/>
                      </a:lnTo>
                      <a:lnTo>
                        <a:pt x="582" y="363"/>
                      </a:lnTo>
                      <a:lnTo>
                        <a:pt x="582" y="364"/>
                      </a:lnTo>
                      <a:lnTo>
                        <a:pt x="582" y="365"/>
                      </a:lnTo>
                      <a:lnTo>
                        <a:pt x="583" y="366"/>
                      </a:lnTo>
                      <a:lnTo>
                        <a:pt x="583" y="366"/>
                      </a:lnTo>
                      <a:lnTo>
                        <a:pt x="583" y="367"/>
                      </a:lnTo>
                      <a:lnTo>
                        <a:pt x="584" y="368"/>
                      </a:lnTo>
                      <a:lnTo>
                        <a:pt x="584" y="369"/>
                      </a:lnTo>
                      <a:lnTo>
                        <a:pt x="584" y="370"/>
                      </a:lnTo>
                      <a:lnTo>
                        <a:pt x="584" y="370"/>
                      </a:lnTo>
                      <a:lnTo>
                        <a:pt x="601" y="364"/>
                      </a:lnTo>
                      <a:close/>
                      <a:moveTo>
                        <a:pt x="573" y="316"/>
                      </a:moveTo>
                      <a:lnTo>
                        <a:pt x="573" y="316"/>
                      </a:lnTo>
                      <a:lnTo>
                        <a:pt x="572" y="316"/>
                      </a:lnTo>
                      <a:lnTo>
                        <a:pt x="572" y="315"/>
                      </a:lnTo>
                      <a:lnTo>
                        <a:pt x="571" y="315"/>
                      </a:lnTo>
                      <a:lnTo>
                        <a:pt x="570" y="314"/>
                      </a:lnTo>
                      <a:lnTo>
                        <a:pt x="570" y="313"/>
                      </a:lnTo>
                      <a:lnTo>
                        <a:pt x="569" y="313"/>
                      </a:lnTo>
                      <a:lnTo>
                        <a:pt x="569" y="312"/>
                      </a:lnTo>
                      <a:lnTo>
                        <a:pt x="568" y="311"/>
                      </a:lnTo>
                      <a:lnTo>
                        <a:pt x="567" y="311"/>
                      </a:lnTo>
                      <a:lnTo>
                        <a:pt x="567" y="310"/>
                      </a:lnTo>
                      <a:lnTo>
                        <a:pt x="566" y="309"/>
                      </a:lnTo>
                      <a:lnTo>
                        <a:pt x="565" y="309"/>
                      </a:lnTo>
                      <a:lnTo>
                        <a:pt x="565" y="308"/>
                      </a:lnTo>
                      <a:lnTo>
                        <a:pt x="564" y="307"/>
                      </a:lnTo>
                      <a:lnTo>
                        <a:pt x="563" y="307"/>
                      </a:lnTo>
                      <a:lnTo>
                        <a:pt x="563" y="306"/>
                      </a:lnTo>
                      <a:lnTo>
                        <a:pt x="562" y="305"/>
                      </a:lnTo>
                      <a:lnTo>
                        <a:pt x="561" y="305"/>
                      </a:lnTo>
                      <a:lnTo>
                        <a:pt x="561" y="304"/>
                      </a:lnTo>
                      <a:lnTo>
                        <a:pt x="560" y="304"/>
                      </a:lnTo>
                      <a:lnTo>
                        <a:pt x="559" y="303"/>
                      </a:lnTo>
                      <a:lnTo>
                        <a:pt x="548" y="316"/>
                      </a:lnTo>
                      <a:lnTo>
                        <a:pt x="548" y="317"/>
                      </a:lnTo>
                      <a:lnTo>
                        <a:pt x="549" y="317"/>
                      </a:lnTo>
                      <a:lnTo>
                        <a:pt x="549" y="318"/>
                      </a:lnTo>
                      <a:lnTo>
                        <a:pt x="550" y="318"/>
                      </a:lnTo>
                      <a:lnTo>
                        <a:pt x="551" y="319"/>
                      </a:lnTo>
                      <a:lnTo>
                        <a:pt x="551" y="319"/>
                      </a:lnTo>
                      <a:lnTo>
                        <a:pt x="552" y="320"/>
                      </a:lnTo>
                      <a:lnTo>
                        <a:pt x="552" y="320"/>
                      </a:lnTo>
                      <a:lnTo>
                        <a:pt x="553" y="321"/>
                      </a:lnTo>
                      <a:lnTo>
                        <a:pt x="554" y="322"/>
                      </a:lnTo>
                      <a:lnTo>
                        <a:pt x="554" y="322"/>
                      </a:lnTo>
                      <a:lnTo>
                        <a:pt x="555" y="323"/>
                      </a:lnTo>
                      <a:lnTo>
                        <a:pt x="555" y="323"/>
                      </a:lnTo>
                      <a:lnTo>
                        <a:pt x="556" y="324"/>
                      </a:lnTo>
                      <a:lnTo>
                        <a:pt x="556" y="325"/>
                      </a:lnTo>
                      <a:lnTo>
                        <a:pt x="557" y="325"/>
                      </a:lnTo>
                      <a:lnTo>
                        <a:pt x="557" y="326"/>
                      </a:lnTo>
                      <a:lnTo>
                        <a:pt x="558" y="326"/>
                      </a:lnTo>
                      <a:lnTo>
                        <a:pt x="559" y="327"/>
                      </a:lnTo>
                      <a:lnTo>
                        <a:pt x="559" y="328"/>
                      </a:lnTo>
                      <a:lnTo>
                        <a:pt x="559" y="328"/>
                      </a:lnTo>
                      <a:lnTo>
                        <a:pt x="573" y="316"/>
                      </a:lnTo>
                      <a:close/>
                      <a:moveTo>
                        <a:pt x="529" y="282"/>
                      </a:moveTo>
                      <a:lnTo>
                        <a:pt x="529" y="282"/>
                      </a:lnTo>
                      <a:lnTo>
                        <a:pt x="528" y="281"/>
                      </a:lnTo>
                      <a:lnTo>
                        <a:pt x="528" y="281"/>
                      </a:lnTo>
                      <a:lnTo>
                        <a:pt x="527" y="281"/>
                      </a:lnTo>
                      <a:lnTo>
                        <a:pt x="526" y="280"/>
                      </a:lnTo>
                      <a:lnTo>
                        <a:pt x="525" y="280"/>
                      </a:lnTo>
                      <a:lnTo>
                        <a:pt x="524" y="279"/>
                      </a:lnTo>
                      <a:lnTo>
                        <a:pt x="524" y="279"/>
                      </a:lnTo>
                      <a:lnTo>
                        <a:pt x="523" y="278"/>
                      </a:lnTo>
                      <a:lnTo>
                        <a:pt x="522" y="278"/>
                      </a:lnTo>
                      <a:lnTo>
                        <a:pt x="521" y="278"/>
                      </a:lnTo>
                      <a:lnTo>
                        <a:pt x="520" y="277"/>
                      </a:lnTo>
                      <a:lnTo>
                        <a:pt x="519" y="277"/>
                      </a:lnTo>
                      <a:lnTo>
                        <a:pt x="518" y="277"/>
                      </a:lnTo>
                      <a:lnTo>
                        <a:pt x="518" y="276"/>
                      </a:lnTo>
                      <a:lnTo>
                        <a:pt x="517" y="276"/>
                      </a:lnTo>
                      <a:lnTo>
                        <a:pt x="516" y="275"/>
                      </a:lnTo>
                      <a:lnTo>
                        <a:pt x="515" y="275"/>
                      </a:lnTo>
                      <a:lnTo>
                        <a:pt x="514" y="275"/>
                      </a:lnTo>
                      <a:lnTo>
                        <a:pt x="513" y="274"/>
                      </a:lnTo>
                      <a:lnTo>
                        <a:pt x="512" y="274"/>
                      </a:lnTo>
                      <a:lnTo>
                        <a:pt x="512" y="274"/>
                      </a:lnTo>
                      <a:lnTo>
                        <a:pt x="506" y="290"/>
                      </a:lnTo>
                      <a:lnTo>
                        <a:pt x="506" y="290"/>
                      </a:lnTo>
                      <a:lnTo>
                        <a:pt x="507" y="291"/>
                      </a:lnTo>
                      <a:lnTo>
                        <a:pt x="508" y="291"/>
                      </a:lnTo>
                      <a:lnTo>
                        <a:pt x="508" y="291"/>
                      </a:lnTo>
                      <a:lnTo>
                        <a:pt x="509" y="292"/>
                      </a:lnTo>
                      <a:lnTo>
                        <a:pt x="510" y="292"/>
                      </a:lnTo>
                      <a:lnTo>
                        <a:pt x="511" y="292"/>
                      </a:lnTo>
                      <a:lnTo>
                        <a:pt x="511" y="293"/>
                      </a:lnTo>
                      <a:lnTo>
                        <a:pt x="512" y="293"/>
                      </a:lnTo>
                      <a:lnTo>
                        <a:pt x="513" y="293"/>
                      </a:lnTo>
                      <a:lnTo>
                        <a:pt x="514" y="294"/>
                      </a:lnTo>
                      <a:lnTo>
                        <a:pt x="514" y="294"/>
                      </a:lnTo>
                      <a:lnTo>
                        <a:pt x="515" y="294"/>
                      </a:lnTo>
                      <a:lnTo>
                        <a:pt x="516" y="295"/>
                      </a:lnTo>
                      <a:lnTo>
                        <a:pt x="517" y="295"/>
                      </a:lnTo>
                      <a:lnTo>
                        <a:pt x="517" y="295"/>
                      </a:lnTo>
                      <a:lnTo>
                        <a:pt x="518" y="296"/>
                      </a:lnTo>
                      <a:lnTo>
                        <a:pt x="519" y="296"/>
                      </a:lnTo>
                      <a:lnTo>
                        <a:pt x="520" y="297"/>
                      </a:lnTo>
                      <a:lnTo>
                        <a:pt x="520" y="297"/>
                      </a:lnTo>
                      <a:lnTo>
                        <a:pt x="521" y="297"/>
                      </a:lnTo>
                      <a:lnTo>
                        <a:pt x="529" y="282"/>
                      </a:lnTo>
                      <a:close/>
                      <a:moveTo>
                        <a:pt x="457" y="231"/>
                      </a:moveTo>
                      <a:lnTo>
                        <a:pt x="457" y="231"/>
                      </a:lnTo>
                      <a:cubicBezTo>
                        <a:pt x="354" y="231"/>
                        <a:pt x="271" y="314"/>
                        <a:pt x="271" y="417"/>
                      </a:cubicBezTo>
                      <a:cubicBezTo>
                        <a:pt x="271" y="520"/>
                        <a:pt x="354" y="603"/>
                        <a:pt x="457" y="603"/>
                      </a:cubicBezTo>
                      <a:cubicBezTo>
                        <a:pt x="560" y="603"/>
                        <a:pt x="643" y="520"/>
                        <a:pt x="643" y="417"/>
                      </a:cubicBezTo>
                      <a:cubicBezTo>
                        <a:pt x="643" y="314"/>
                        <a:pt x="560" y="231"/>
                        <a:pt x="457" y="231"/>
                      </a:cubicBezTo>
                      <a:close/>
                      <a:moveTo>
                        <a:pt x="30" y="153"/>
                      </a:moveTo>
                      <a:lnTo>
                        <a:pt x="30" y="153"/>
                      </a:lnTo>
                      <a:cubicBezTo>
                        <a:pt x="66" y="150"/>
                        <a:pt x="102" y="148"/>
                        <a:pt x="138" y="147"/>
                      </a:cubicBezTo>
                      <a:cubicBezTo>
                        <a:pt x="114" y="146"/>
                        <a:pt x="89" y="144"/>
                        <a:pt x="65" y="141"/>
                      </a:cubicBezTo>
                      <a:cubicBezTo>
                        <a:pt x="49" y="139"/>
                        <a:pt x="35" y="128"/>
                        <a:pt x="35" y="111"/>
                      </a:cubicBezTo>
                      <a:cubicBezTo>
                        <a:pt x="35" y="87"/>
                        <a:pt x="35" y="63"/>
                        <a:pt x="35" y="39"/>
                      </a:cubicBezTo>
                      <a:cubicBezTo>
                        <a:pt x="35" y="23"/>
                        <a:pt x="49" y="11"/>
                        <a:pt x="65" y="9"/>
                      </a:cubicBezTo>
                      <a:cubicBezTo>
                        <a:pt x="163" y="0"/>
                        <a:pt x="260" y="1"/>
                        <a:pt x="358" y="9"/>
                      </a:cubicBezTo>
                      <a:cubicBezTo>
                        <a:pt x="374" y="11"/>
                        <a:pt x="388" y="23"/>
                        <a:pt x="388" y="39"/>
                      </a:cubicBezTo>
                      <a:cubicBezTo>
                        <a:pt x="388" y="63"/>
                        <a:pt x="388" y="87"/>
                        <a:pt x="388" y="111"/>
                      </a:cubicBezTo>
                      <a:cubicBezTo>
                        <a:pt x="388" y="128"/>
                        <a:pt x="374" y="139"/>
                        <a:pt x="358" y="141"/>
                      </a:cubicBezTo>
                      <a:cubicBezTo>
                        <a:pt x="323" y="145"/>
                        <a:pt x="287" y="147"/>
                        <a:pt x="252" y="149"/>
                      </a:cubicBezTo>
                      <a:cubicBezTo>
                        <a:pt x="276" y="150"/>
                        <a:pt x="299" y="151"/>
                        <a:pt x="323" y="153"/>
                      </a:cubicBezTo>
                      <a:cubicBezTo>
                        <a:pt x="339" y="155"/>
                        <a:pt x="353" y="167"/>
                        <a:pt x="353" y="183"/>
                      </a:cubicBezTo>
                      <a:lnTo>
                        <a:pt x="353" y="218"/>
                      </a:lnTo>
                      <a:cubicBezTo>
                        <a:pt x="333" y="229"/>
                        <a:pt x="314" y="242"/>
                        <a:pt x="299" y="258"/>
                      </a:cubicBezTo>
                      <a:cubicBezTo>
                        <a:pt x="289" y="268"/>
                        <a:pt x="280" y="278"/>
                        <a:pt x="272" y="290"/>
                      </a:cubicBezTo>
                      <a:cubicBezTo>
                        <a:pt x="191" y="296"/>
                        <a:pt x="111" y="294"/>
                        <a:pt x="30" y="285"/>
                      </a:cubicBezTo>
                      <a:cubicBezTo>
                        <a:pt x="13" y="283"/>
                        <a:pt x="0" y="272"/>
                        <a:pt x="0" y="255"/>
                      </a:cubicBezTo>
                      <a:cubicBezTo>
                        <a:pt x="0" y="231"/>
                        <a:pt x="0" y="207"/>
                        <a:pt x="0" y="183"/>
                      </a:cubicBezTo>
                      <a:cubicBezTo>
                        <a:pt x="0" y="167"/>
                        <a:pt x="13" y="155"/>
                        <a:pt x="30" y="15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283" tIns="45711" rIns="91283" bIns="45711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121671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95" name="矩形 26"/>
              <p:cNvSpPr/>
              <p:nvPr/>
            </p:nvSpPr>
            <p:spPr>
              <a:xfrm>
                <a:off x="7392236" y="1491257"/>
                <a:ext cx="1146175" cy="323163"/>
              </a:xfrm>
              <a:prstGeom prst="rect">
                <a:avLst/>
              </a:prstGeom>
            </p:spPr>
            <p:txBody>
              <a:bodyPr wrap="none" lIns="91295" tIns="45719" rIns="91295" bIns="45719">
                <a:spAutoFit/>
              </a:bodyPr>
              <a:lstStyle/>
              <a:p>
                <a:pPr marL="0" marR="0" lvl="0" indent="0" defTabSz="914354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5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pitchFamily="34" charset="-122"/>
                  </a:rPr>
                  <a:t>价值最大化</a:t>
                </a:r>
              </a:p>
            </p:txBody>
          </p:sp>
          <p:sp>
            <p:nvSpPr>
              <p:cNvPr id="96" name="矩形 27"/>
              <p:cNvSpPr/>
              <p:nvPr/>
            </p:nvSpPr>
            <p:spPr>
              <a:xfrm>
                <a:off x="3215777" y="2204865"/>
                <a:ext cx="953815" cy="323163"/>
              </a:xfrm>
              <a:prstGeom prst="rect">
                <a:avLst/>
              </a:prstGeom>
            </p:spPr>
            <p:txBody>
              <a:bodyPr wrap="none" lIns="91295" tIns="45719" rIns="91295" bIns="45719">
                <a:spAutoFit/>
              </a:bodyPr>
              <a:lstStyle/>
              <a:p>
                <a:pPr marL="0" marR="0" lvl="0" indent="0" defTabSz="914354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5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微软雅黑" panose="020B0503020204020204" pitchFamily="34" charset="-122"/>
                  </a:rPr>
                  <a:t>快速迭代</a:t>
                </a:r>
              </a:p>
            </p:txBody>
          </p:sp>
        </p:grpSp>
      </p:grpSp>
      <p:sp>
        <p:nvSpPr>
          <p:cNvPr id="100" name="矩形 21"/>
          <p:cNvSpPr/>
          <p:nvPr/>
        </p:nvSpPr>
        <p:spPr>
          <a:xfrm>
            <a:off x="5203754" y="3127274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354" eaLnBrk="0" hangingPunct="0"/>
            <a:r>
              <a:rPr lang="zh-CN" altLang="en-US" sz="2000" b="1" kern="0" dirty="0">
                <a:solidFill>
                  <a:srgbClr val="C00000"/>
                </a:solidFill>
                <a:latin typeface="微软雅黑" panose="020B0503020204020204" pitchFamily="34" charset="-122"/>
              </a:rPr>
              <a:t>被动变主动</a:t>
            </a:r>
          </a:p>
        </p:txBody>
      </p:sp>
      <p:sp>
        <p:nvSpPr>
          <p:cNvPr id="101" name="矩形 22"/>
          <p:cNvSpPr/>
          <p:nvPr/>
        </p:nvSpPr>
        <p:spPr>
          <a:xfrm>
            <a:off x="7008017" y="2673843"/>
            <a:ext cx="1858991" cy="320038"/>
          </a:xfrm>
          <a:prstGeom prst="rect">
            <a:avLst/>
          </a:prstGeom>
        </p:spPr>
        <p:txBody>
          <a:bodyPr wrap="none" lIns="91295" tIns="45719" rIns="91295" bIns="45719">
            <a:spAutoFit/>
          </a:bodyPr>
          <a:lstStyle/>
          <a:p>
            <a:pPr defTabSz="914354" eaLnBrk="0" hangingPunct="0"/>
            <a:r>
              <a:rPr lang="zh-CN" altLang="en-US" sz="1500" b="1" kern="0">
                <a:solidFill>
                  <a:srgbClr val="C00000"/>
                </a:solidFill>
                <a:latin typeface="微软雅黑" panose="020B0503020204020204" pitchFamily="34" charset="-122"/>
              </a:rPr>
              <a:t>（沉淀</a:t>
            </a:r>
            <a:r>
              <a:rPr lang="en-US" altLang="zh-CN" sz="1500" b="1" kern="0">
                <a:solidFill>
                  <a:srgbClr val="C00000"/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500" b="1" kern="0">
                <a:solidFill>
                  <a:srgbClr val="C00000"/>
                </a:solidFill>
                <a:latin typeface="微软雅黑" panose="020B0503020204020204" pitchFamily="34" charset="-122"/>
              </a:rPr>
              <a:t>分析</a:t>
            </a:r>
            <a:r>
              <a:rPr lang="en-US" altLang="zh-CN" sz="1500" b="1" kern="0">
                <a:solidFill>
                  <a:srgbClr val="C00000"/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500" b="1" kern="0">
                <a:solidFill>
                  <a:srgbClr val="C00000"/>
                </a:solidFill>
                <a:latin typeface="微软雅黑" panose="020B0503020204020204" pitchFamily="34" charset="-122"/>
              </a:rPr>
              <a:t>挖掘）</a:t>
            </a:r>
          </a:p>
        </p:txBody>
      </p:sp>
    </p:spTree>
    <p:extLst>
      <p:ext uri="{BB962C8B-B14F-4D97-AF65-F5344CB8AC3E}">
        <p14:creationId xmlns:p14="http://schemas.microsoft.com/office/powerpoint/2010/main" val="823003319"/>
      </p:ext>
    </p:extLst>
  </p:cSld>
  <p:clrMapOvr>
    <a:masterClrMapping/>
  </p:clrMapOvr>
  <p:transition spd="slow" advTm="0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运营需求</a:t>
            </a:r>
            <a:r>
              <a:rPr lang="en-US" altLang="zh-CN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-</a:t>
            </a:r>
            <a:r>
              <a:rPr lang="zh-CN" altLang="en-US" sz="3200" spc="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决策</a:t>
            </a: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调度</a:t>
            </a:r>
            <a:endParaRPr lang="zh-CN" altLang="en-US" sz="3200" spc="0" dirty="0">
              <a:solidFill>
                <a:schemeClr val="accent1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83A3A068-1918-D1CB-8778-1FE1E38068A4}"/>
              </a:ext>
            </a:extLst>
          </p:cNvPr>
          <p:cNvSpPr/>
          <p:nvPr/>
        </p:nvSpPr>
        <p:spPr>
          <a:xfrm>
            <a:off x="3368211" y="4630398"/>
            <a:ext cx="1980000" cy="1332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rgbClr val="F5CBCC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kern="0" dirty="0">
              <a:solidFill>
                <a:srgbClr val="FFFFFF"/>
              </a:solidFill>
              <a:latin typeface="微软雅黑"/>
            </a:endParaRPr>
          </a:p>
        </p:txBody>
      </p:sp>
      <p:sp>
        <p:nvSpPr>
          <p:cNvPr id="9" name="等腰三角形 8"/>
          <p:cNvSpPr/>
          <p:nvPr/>
        </p:nvSpPr>
        <p:spPr>
          <a:xfrm>
            <a:off x="3003443" y="2106468"/>
            <a:ext cx="6183962" cy="679149"/>
          </a:xfrm>
          <a:prstGeom prst="triangle">
            <a:avLst>
              <a:gd name="adj" fmla="val 5000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36A66C68-342B-036E-CBA9-F292DFBA75B1}"/>
              </a:ext>
            </a:extLst>
          </p:cNvPr>
          <p:cNvSpPr/>
          <p:nvPr/>
        </p:nvSpPr>
        <p:spPr>
          <a:xfrm>
            <a:off x="2797377" y="2815559"/>
            <a:ext cx="6390028" cy="3228444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dash"/>
          </a:ln>
        </p:spPr>
        <p:txBody>
          <a:bodyPr rtlCol="0" anchor="ctr"/>
          <a:lstStyle/>
          <a:p>
            <a:pPr algn="ctr">
              <a:defRPr/>
            </a:pPr>
            <a:endParaRPr lang="zh-CN" altLang="en-US" sz="1400" b="1" kern="0">
              <a:solidFill>
                <a:srgbClr val="262626"/>
              </a:solidFill>
              <a:latin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="" xmlns:a16="http://schemas.microsoft.com/office/drawing/2014/main" id="{30CE51B8-EFEF-B94B-DD31-79C1E80A757F}"/>
              </a:ext>
            </a:extLst>
          </p:cNvPr>
          <p:cNvSpPr/>
          <p:nvPr/>
        </p:nvSpPr>
        <p:spPr>
          <a:xfrm>
            <a:off x="3510707" y="4730257"/>
            <a:ext cx="792000" cy="46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kern="0" dirty="0">
                <a:solidFill>
                  <a:srgbClr val="262626"/>
                </a:solidFill>
                <a:latin typeface="微软雅黑"/>
              </a:rPr>
              <a:t>P</a:t>
            </a:r>
            <a:r>
              <a:rPr lang="en-US" altLang="zh-CN" sz="1200" kern="0" dirty="0" err="1" smtClean="0">
                <a:solidFill>
                  <a:srgbClr val="262626"/>
                </a:solidFill>
                <a:latin typeface="微软雅黑"/>
              </a:rPr>
              <a:t>aaS</a:t>
            </a:r>
            <a:endParaRPr lang="zh-CN" altLang="en-US" sz="1200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83DCD68E-E1A2-D341-86DC-FD01303090A4}"/>
              </a:ext>
            </a:extLst>
          </p:cNvPr>
          <p:cNvSpPr/>
          <p:nvPr/>
        </p:nvSpPr>
        <p:spPr>
          <a:xfrm>
            <a:off x="3355928" y="3753362"/>
            <a:ext cx="1980000" cy="36000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b="1" kern="0" dirty="0">
                <a:solidFill>
                  <a:schemeClr val="accent1"/>
                </a:solidFill>
                <a:latin typeface="微软雅黑"/>
              </a:rPr>
              <a:t>持续集成的云服务能力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="" xmlns:a16="http://schemas.microsoft.com/office/drawing/2014/main" id="{30D8AD5D-989D-53EB-890D-F3FE183FF29B}"/>
              </a:ext>
            </a:extLst>
          </p:cNvPr>
          <p:cNvSpPr/>
          <p:nvPr/>
        </p:nvSpPr>
        <p:spPr>
          <a:xfrm>
            <a:off x="6478399" y="4244836"/>
            <a:ext cx="1980000" cy="1731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kern="0" smtClean="0">
                <a:solidFill>
                  <a:srgbClr val="262626"/>
                </a:solidFill>
                <a:latin typeface="微软雅黑"/>
              </a:rPr>
              <a:t>传统信息化服务</a:t>
            </a:r>
            <a:endParaRPr lang="en-US" altLang="zh-CN" sz="1200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="" xmlns:a16="http://schemas.microsoft.com/office/drawing/2014/main" id="{82F04555-8BAE-23C8-2487-2E2F337B0109}"/>
              </a:ext>
            </a:extLst>
          </p:cNvPr>
          <p:cNvSpPr/>
          <p:nvPr/>
        </p:nvSpPr>
        <p:spPr>
          <a:xfrm>
            <a:off x="4396284" y="4730257"/>
            <a:ext cx="792000" cy="46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kern="0" dirty="0">
                <a:solidFill>
                  <a:srgbClr val="262626"/>
                </a:solidFill>
                <a:latin typeface="微软雅黑"/>
              </a:rPr>
              <a:t>S</a:t>
            </a:r>
            <a:r>
              <a:rPr lang="en-US" altLang="zh-CN" sz="1200" kern="0" dirty="0" err="1" smtClean="0">
                <a:solidFill>
                  <a:srgbClr val="262626"/>
                </a:solidFill>
                <a:latin typeface="微软雅黑"/>
              </a:rPr>
              <a:t>aaS</a:t>
            </a:r>
            <a:endParaRPr lang="zh-CN" altLang="en-US" sz="1200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FBD265A5-32A8-B791-F5D2-1A4ED5803A4D}"/>
              </a:ext>
            </a:extLst>
          </p:cNvPr>
          <p:cNvSpPr/>
          <p:nvPr/>
        </p:nvSpPr>
        <p:spPr>
          <a:xfrm>
            <a:off x="2944582" y="2856994"/>
            <a:ext cx="6183962" cy="39811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00" b="1" kern="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统一运营平台</a:t>
            </a:r>
            <a:r>
              <a:rPr lang="zh-CN" altLang="en-US" sz="1600" b="1" kern="0" dirty="0">
                <a:solidFill>
                  <a:schemeClr val="bg1"/>
                </a:solidFill>
                <a:latin typeface="微软雅黑" panose="020B0503020204020204" pitchFamily="34" charset="-122"/>
              </a:rPr>
              <a:t>（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信息化</a:t>
            </a:r>
            <a:r>
              <a:rPr lang="en-US" altLang="zh-CN" sz="1600" b="1" kern="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600" b="1" kern="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数字化</a:t>
            </a:r>
            <a:r>
              <a:rPr lang="zh-CN" altLang="en-US" sz="1600" b="1" kern="0" dirty="0">
                <a:solidFill>
                  <a:schemeClr val="bg1"/>
                </a:solidFill>
                <a:latin typeface="微软雅黑" panose="020B0503020204020204" pitchFamily="34" charset="-122"/>
              </a:rPr>
              <a:t>能力中心）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D78644C4-9482-B8C2-3368-E6867AE3D6FA}"/>
              </a:ext>
            </a:extLst>
          </p:cNvPr>
          <p:cNvSpPr txBox="1"/>
          <p:nvPr/>
        </p:nvSpPr>
        <p:spPr>
          <a:xfrm>
            <a:off x="6677453" y="5111908"/>
            <a:ext cx="720000" cy="246221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kern="0" dirty="0">
                <a:solidFill>
                  <a:srgbClr val="262626"/>
                </a:solidFill>
                <a:latin typeface="微软雅黑"/>
              </a:rPr>
              <a:t>安全保障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0CDBF295-4324-EA49-F8EA-A480C8CF2844}"/>
              </a:ext>
            </a:extLst>
          </p:cNvPr>
          <p:cNvSpPr txBox="1"/>
          <p:nvPr/>
        </p:nvSpPr>
        <p:spPr>
          <a:xfrm>
            <a:off x="7534529" y="4659272"/>
            <a:ext cx="720000" cy="246221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kern="0" dirty="0">
                <a:solidFill>
                  <a:srgbClr val="262626"/>
                </a:solidFill>
                <a:latin typeface="微软雅黑"/>
              </a:rPr>
              <a:t>运维支持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="" xmlns:a16="http://schemas.microsoft.com/office/drawing/2014/main" id="{9DD45075-FB40-B723-5DFD-DCA90A601670}"/>
              </a:ext>
            </a:extLst>
          </p:cNvPr>
          <p:cNvSpPr/>
          <p:nvPr/>
        </p:nvSpPr>
        <p:spPr>
          <a:xfrm>
            <a:off x="3386478" y="4224163"/>
            <a:ext cx="1980000" cy="39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kern="0" dirty="0" smtClean="0">
                <a:solidFill>
                  <a:srgbClr val="262626"/>
                </a:solidFill>
                <a:latin typeface="微软雅黑"/>
              </a:rPr>
              <a:t>异构云服务能力</a:t>
            </a:r>
            <a:endParaRPr lang="zh-CN" altLang="en-US" sz="1200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="" xmlns:a16="http://schemas.microsoft.com/office/drawing/2014/main" id="{0693C72F-21DF-2C94-6E4F-6AD0385EEF1C}"/>
              </a:ext>
            </a:extLst>
          </p:cNvPr>
          <p:cNvSpPr/>
          <p:nvPr/>
        </p:nvSpPr>
        <p:spPr>
          <a:xfrm>
            <a:off x="6463124" y="3776139"/>
            <a:ext cx="1980000" cy="36000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b="1" kern="0" dirty="0">
                <a:solidFill>
                  <a:schemeClr val="accent1"/>
                </a:solidFill>
                <a:latin typeface="微软雅黑"/>
              </a:rPr>
              <a:t>整合传统信息化服务能力</a:t>
            </a:r>
          </a:p>
        </p:txBody>
      </p:sp>
      <p:sp>
        <p:nvSpPr>
          <p:cNvPr id="22" name="箭头: 上 20">
            <a:extLst>
              <a:ext uri="{FF2B5EF4-FFF2-40B4-BE49-F238E27FC236}">
                <a16:creationId xmlns="" xmlns:a16="http://schemas.microsoft.com/office/drawing/2014/main" id="{2789E1AA-17B2-F063-17ED-3248038EE719}"/>
              </a:ext>
            </a:extLst>
          </p:cNvPr>
          <p:cNvSpPr/>
          <p:nvPr/>
        </p:nvSpPr>
        <p:spPr>
          <a:xfrm>
            <a:off x="3177219" y="3267695"/>
            <a:ext cx="5914553" cy="329646"/>
          </a:xfrm>
          <a:prstGeom prst="upArrow">
            <a:avLst>
              <a:gd name="adj1" fmla="val 68521"/>
              <a:gd name="adj2" fmla="val 81035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dash"/>
          </a:ln>
        </p:spPr>
        <p:txBody>
          <a:bodyPr rtlCol="0" anchor="t"/>
          <a:lstStyle/>
          <a:p>
            <a:pPr algn="ctr">
              <a:defRPr/>
            </a:pPr>
            <a:endParaRPr lang="zh-CN" altLang="en-US" sz="1400" b="1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60071A43-0A64-8D9E-F61C-1C2ED702647D}"/>
              </a:ext>
            </a:extLst>
          </p:cNvPr>
          <p:cNvSpPr txBox="1"/>
          <p:nvPr/>
        </p:nvSpPr>
        <p:spPr>
          <a:xfrm>
            <a:off x="5781519" y="3229939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 b="1" kern="0" dirty="0" smtClean="0">
                <a:solidFill>
                  <a:srgbClr val="262626"/>
                </a:solidFill>
                <a:latin typeface="微软雅黑"/>
              </a:rPr>
              <a:t>汇聚</a:t>
            </a:r>
            <a:endParaRPr lang="zh-CN" altLang="en-US" sz="1400" b="1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="" xmlns:a16="http://schemas.microsoft.com/office/drawing/2014/main" id="{1848D4F8-858D-38D8-790A-ABAC6FA9E8F8}"/>
              </a:ext>
            </a:extLst>
          </p:cNvPr>
          <p:cNvSpPr/>
          <p:nvPr/>
        </p:nvSpPr>
        <p:spPr>
          <a:xfrm>
            <a:off x="3510707" y="5346388"/>
            <a:ext cx="792000" cy="46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kern="0" dirty="0">
                <a:solidFill>
                  <a:srgbClr val="262626"/>
                </a:solidFill>
                <a:latin typeface="微软雅黑"/>
              </a:rPr>
              <a:t>I</a:t>
            </a:r>
            <a:r>
              <a:rPr lang="en-US" altLang="zh-CN" sz="1200" kern="0" dirty="0" smtClean="0">
                <a:solidFill>
                  <a:srgbClr val="262626"/>
                </a:solidFill>
                <a:latin typeface="微软雅黑"/>
              </a:rPr>
              <a:t>AAS</a:t>
            </a:r>
            <a:endParaRPr lang="en-US" altLang="zh-CN" sz="1200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="" xmlns:a16="http://schemas.microsoft.com/office/drawing/2014/main" id="{24085959-14AA-3A2E-6D31-16FB69B7F4FE}"/>
              </a:ext>
            </a:extLst>
          </p:cNvPr>
          <p:cNvSpPr/>
          <p:nvPr/>
        </p:nvSpPr>
        <p:spPr>
          <a:xfrm>
            <a:off x="4401082" y="5346388"/>
            <a:ext cx="792000" cy="46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kern="0" dirty="0">
                <a:solidFill>
                  <a:srgbClr val="262626"/>
                </a:solidFill>
                <a:latin typeface="微软雅黑"/>
              </a:rPr>
              <a:t>……</a:t>
            </a:r>
            <a:endParaRPr lang="zh-CN" altLang="en-US" sz="1200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046390BD-4B60-9A55-8D00-AFECF49D0E89}"/>
              </a:ext>
            </a:extLst>
          </p:cNvPr>
          <p:cNvSpPr txBox="1"/>
          <p:nvPr/>
        </p:nvSpPr>
        <p:spPr>
          <a:xfrm>
            <a:off x="7534529" y="5556929"/>
            <a:ext cx="720000" cy="246221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kern="0" dirty="0">
                <a:solidFill>
                  <a:srgbClr val="262626"/>
                </a:solidFill>
                <a:latin typeface="微软雅黑"/>
              </a:rPr>
              <a:t>……</a:t>
            </a:r>
            <a:endParaRPr lang="zh-CN" altLang="en-US" sz="1000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8D78BD0B-0395-082E-4F95-B32622F5982E}"/>
              </a:ext>
            </a:extLst>
          </p:cNvPr>
          <p:cNvSpPr txBox="1"/>
          <p:nvPr/>
        </p:nvSpPr>
        <p:spPr>
          <a:xfrm>
            <a:off x="6680077" y="4656191"/>
            <a:ext cx="720000" cy="246221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kern="0" dirty="0">
                <a:solidFill>
                  <a:srgbClr val="262626"/>
                </a:solidFill>
                <a:latin typeface="微软雅黑"/>
              </a:rPr>
              <a:t>资源供给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BF5104EC-AD46-679D-B46C-9182F473E910}"/>
              </a:ext>
            </a:extLst>
          </p:cNvPr>
          <p:cNvSpPr txBox="1"/>
          <p:nvPr/>
        </p:nvSpPr>
        <p:spPr>
          <a:xfrm>
            <a:off x="7536744" y="5110935"/>
            <a:ext cx="720000" cy="246221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kern="0" dirty="0">
                <a:solidFill>
                  <a:srgbClr val="262626"/>
                </a:solidFill>
                <a:latin typeface="微软雅黑"/>
              </a:rPr>
              <a:t>软件开发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B744B7E5-12FD-152E-D790-765E4275AAEC}"/>
              </a:ext>
            </a:extLst>
          </p:cNvPr>
          <p:cNvSpPr txBox="1"/>
          <p:nvPr/>
        </p:nvSpPr>
        <p:spPr>
          <a:xfrm>
            <a:off x="6684330" y="5567625"/>
            <a:ext cx="720000" cy="246221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00" kern="0" dirty="0">
                <a:solidFill>
                  <a:srgbClr val="262626"/>
                </a:solidFill>
                <a:latin typeface="微软雅黑"/>
              </a:rPr>
              <a:t>业务监控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="" xmlns:a16="http://schemas.microsoft.com/office/drawing/2014/main" id="{36E529F9-D123-0885-8877-63208C7B297B}"/>
              </a:ext>
            </a:extLst>
          </p:cNvPr>
          <p:cNvGrpSpPr/>
          <p:nvPr/>
        </p:nvGrpSpPr>
        <p:grpSpPr>
          <a:xfrm>
            <a:off x="9283561" y="3725402"/>
            <a:ext cx="639995" cy="639995"/>
            <a:chOff x="7495883" y="2624646"/>
            <a:chExt cx="1080008" cy="1080008"/>
          </a:xfrm>
          <a:solidFill>
            <a:schemeClr val="accent1"/>
          </a:solidFill>
        </p:grpSpPr>
        <p:sp>
          <p:nvSpPr>
            <p:cNvPr id="31" name="îṣļîḑé-Oval 16">
              <a:extLst>
                <a:ext uri="{FF2B5EF4-FFF2-40B4-BE49-F238E27FC236}">
                  <a16:creationId xmlns="" xmlns:a16="http://schemas.microsoft.com/office/drawing/2014/main" id="{06F7FF04-90B2-6308-B579-AF781813D800}"/>
                </a:ext>
              </a:extLst>
            </p:cNvPr>
            <p:cNvSpPr/>
            <p:nvPr/>
          </p:nvSpPr>
          <p:spPr>
            <a:xfrm>
              <a:off x="7495883" y="2624646"/>
              <a:ext cx="1080008" cy="1080008"/>
            </a:xfrm>
            <a:prstGeom prst="ellipse">
              <a:avLst/>
            </a:prstGeom>
            <a:grp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67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2" name="组合 31">
              <a:extLst>
                <a:ext uri="{FF2B5EF4-FFF2-40B4-BE49-F238E27FC236}">
                  <a16:creationId xmlns="" xmlns:a16="http://schemas.microsoft.com/office/drawing/2014/main" id="{3F768F47-9129-119B-E0FC-55F77947F870}"/>
                </a:ext>
              </a:extLst>
            </p:cNvPr>
            <p:cNvGrpSpPr/>
            <p:nvPr/>
          </p:nvGrpSpPr>
          <p:grpSpPr>
            <a:xfrm>
              <a:off x="7710342" y="2843680"/>
              <a:ext cx="612005" cy="612005"/>
              <a:chOff x="2077918" y="2829030"/>
              <a:chExt cx="1095158" cy="1096236"/>
            </a:xfrm>
            <a:grpFill/>
          </p:grpSpPr>
          <p:sp>
            <p:nvSpPr>
              <p:cNvPr id="33" name="Freeform 29">
                <a:extLst>
                  <a:ext uri="{FF2B5EF4-FFF2-40B4-BE49-F238E27FC236}">
                    <a16:creationId xmlns="" xmlns:a16="http://schemas.microsoft.com/office/drawing/2014/main" id="{985068F8-1DED-26CF-68C5-706C83BBB3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77918" y="2829030"/>
                <a:ext cx="1095158" cy="758849"/>
              </a:xfrm>
              <a:custGeom>
                <a:avLst/>
                <a:gdLst>
                  <a:gd name="T0" fmla="*/ 923 w 1083"/>
                  <a:gd name="T1" fmla="*/ 748 h 750"/>
                  <a:gd name="T2" fmla="*/ 859 w 1083"/>
                  <a:gd name="T3" fmla="*/ 748 h 750"/>
                  <a:gd name="T4" fmla="*/ 842 w 1083"/>
                  <a:gd name="T5" fmla="*/ 731 h 750"/>
                  <a:gd name="T6" fmla="*/ 859 w 1083"/>
                  <a:gd name="T7" fmla="*/ 714 h 750"/>
                  <a:gd name="T8" fmla="*/ 923 w 1083"/>
                  <a:gd name="T9" fmla="*/ 714 h 750"/>
                  <a:gd name="T10" fmla="*/ 1049 w 1083"/>
                  <a:gd name="T11" fmla="*/ 580 h 750"/>
                  <a:gd name="T12" fmla="*/ 957 w 1083"/>
                  <a:gd name="T13" fmla="*/ 450 h 750"/>
                  <a:gd name="T14" fmla="*/ 947 w 1083"/>
                  <a:gd name="T15" fmla="*/ 440 h 750"/>
                  <a:gd name="T16" fmla="*/ 947 w 1083"/>
                  <a:gd name="T17" fmla="*/ 426 h 750"/>
                  <a:gd name="T18" fmla="*/ 969 w 1083"/>
                  <a:gd name="T19" fmla="*/ 326 h 750"/>
                  <a:gd name="T20" fmla="*/ 759 w 1083"/>
                  <a:gd name="T21" fmla="*/ 103 h 750"/>
                  <a:gd name="T22" fmla="*/ 667 w 1083"/>
                  <a:gd name="T23" fmla="*/ 125 h 750"/>
                  <a:gd name="T24" fmla="*/ 646 w 1083"/>
                  <a:gd name="T25" fmla="*/ 120 h 750"/>
                  <a:gd name="T26" fmla="*/ 481 w 1083"/>
                  <a:gd name="T27" fmla="*/ 34 h 750"/>
                  <a:gd name="T28" fmla="*/ 282 w 1083"/>
                  <a:gd name="T29" fmla="*/ 186 h 750"/>
                  <a:gd name="T30" fmla="*/ 269 w 1083"/>
                  <a:gd name="T31" fmla="*/ 198 h 750"/>
                  <a:gd name="T32" fmla="*/ 94 w 1083"/>
                  <a:gd name="T33" fmla="*/ 419 h 750"/>
                  <a:gd name="T34" fmla="*/ 97 w 1083"/>
                  <a:gd name="T35" fmla="*/ 453 h 750"/>
                  <a:gd name="T36" fmla="*/ 90 w 1083"/>
                  <a:gd name="T37" fmla="*/ 469 h 750"/>
                  <a:gd name="T38" fmla="*/ 34 w 1083"/>
                  <a:gd name="T39" fmla="*/ 581 h 750"/>
                  <a:gd name="T40" fmla="*/ 161 w 1083"/>
                  <a:gd name="T41" fmla="*/ 716 h 750"/>
                  <a:gd name="T42" fmla="*/ 225 w 1083"/>
                  <a:gd name="T43" fmla="*/ 716 h 750"/>
                  <a:gd name="T44" fmla="*/ 242 w 1083"/>
                  <a:gd name="T45" fmla="*/ 733 h 750"/>
                  <a:gd name="T46" fmla="*/ 225 w 1083"/>
                  <a:gd name="T47" fmla="*/ 750 h 750"/>
                  <a:gd name="T48" fmla="*/ 161 w 1083"/>
                  <a:gd name="T49" fmla="*/ 750 h 750"/>
                  <a:gd name="T50" fmla="*/ 0 w 1083"/>
                  <a:gd name="T51" fmla="*/ 581 h 750"/>
                  <a:gd name="T52" fmla="*/ 62 w 1083"/>
                  <a:gd name="T53" fmla="*/ 448 h 750"/>
                  <a:gd name="T54" fmla="*/ 60 w 1083"/>
                  <a:gd name="T55" fmla="*/ 419 h 750"/>
                  <a:gd name="T56" fmla="*/ 253 w 1083"/>
                  <a:gd name="T57" fmla="*/ 167 h 750"/>
                  <a:gd name="T58" fmla="*/ 481 w 1083"/>
                  <a:gd name="T59" fmla="*/ 0 h 750"/>
                  <a:gd name="T60" fmla="*/ 665 w 1083"/>
                  <a:gd name="T61" fmla="*/ 88 h 750"/>
                  <a:gd name="T62" fmla="*/ 759 w 1083"/>
                  <a:gd name="T63" fmla="*/ 68 h 750"/>
                  <a:gd name="T64" fmla="*/ 1003 w 1083"/>
                  <a:gd name="T65" fmla="*/ 326 h 750"/>
                  <a:gd name="T66" fmla="*/ 985 w 1083"/>
                  <a:gd name="T67" fmla="*/ 423 h 750"/>
                  <a:gd name="T68" fmla="*/ 1083 w 1083"/>
                  <a:gd name="T69" fmla="*/ 580 h 750"/>
                  <a:gd name="T70" fmla="*/ 923 w 1083"/>
                  <a:gd name="T71" fmla="*/ 748 h 750"/>
                  <a:gd name="T72" fmla="*/ 923 w 1083"/>
                  <a:gd name="T73" fmla="*/ 748 h 750"/>
                  <a:gd name="T74" fmla="*/ 923 w 1083"/>
                  <a:gd name="T75" fmla="*/ 748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083" h="750">
                    <a:moveTo>
                      <a:pt x="923" y="748"/>
                    </a:moveTo>
                    <a:cubicBezTo>
                      <a:pt x="859" y="748"/>
                      <a:pt x="859" y="748"/>
                      <a:pt x="859" y="748"/>
                    </a:cubicBezTo>
                    <a:cubicBezTo>
                      <a:pt x="849" y="748"/>
                      <a:pt x="842" y="741"/>
                      <a:pt x="842" y="731"/>
                    </a:cubicBezTo>
                    <a:cubicBezTo>
                      <a:pt x="842" y="722"/>
                      <a:pt x="849" y="714"/>
                      <a:pt x="859" y="714"/>
                    </a:cubicBezTo>
                    <a:cubicBezTo>
                      <a:pt x="923" y="714"/>
                      <a:pt x="923" y="714"/>
                      <a:pt x="923" y="714"/>
                    </a:cubicBezTo>
                    <a:cubicBezTo>
                      <a:pt x="993" y="714"/>
                      <a:pt x="1049" y="654"/>
                      <a:pt x="1049" y="580"/>
                    </a:cubicBezTo>
                    <a:cubicBezTo>
                      <a:pt x="1049" y="520"/>
                      <a:pt x="1011" y="466"/>
                      <a:pt x="957" y="450"/>
                    </a:cubicBezTo>
                    <a:cubicBezTo>
                      <a:pt x="952" y="448"/>
                      <a:pt x="948" y="445"/>
                      <a:pt x="947" y="440"/>
                    </a:cubicBezTo>
                    <a:cubicBezTo>
                      <a:pt x="945" y="436"/>
                      <a:pt x="945" y="431"/>
                      <a:pt x="947" y="426"/>
                    </a:cubicBezTo>
                    <a:cubicBezTo>
                      <a:pt x="961" y="395"/>
                      <a:pt x="969" y="361"/>
                      <a:pt x="969" y="326"/>
                    </a:cubicBezTo>
                    <a:cubicBezTo>
                      <a:pt x="969" y="202"/>
                      <a:pt x="874" y="103"/>
                      <a:pt x="759" y="103"/>
                    </a:cubicBezTo>
                    <a:cubicBezTo>
                      <a:pt x="727" y="103"/>
                      <a:pt x="696" y="110"/>
                      <a:pt x="667" y="125"/>
                    </a:cubicBezTo>
                    <a:cubicBezTo>
                      <a:pt x="660" y="128"/>
                      <a:pt x="651" y="126"/>
                      <a:pt x="646" y="120"/>
                    </a:cubicBezTo>
                    <a:cubicBezTo>
                      <a:pt x="606" y="65"/>
                      <a:pt x="545" y="34"/>
                      <a:pt x="481" y="34"/>
                    </a:cubicBezTo>
                    <a:cubicBezTo>
                      <a:pt x="391" y="34"/>
                      <a:pt x="311" y="95"/>
                      <a:pt x="282" y="186"/>
                    </a:cubicBezTo>
                    <a:cubicBezTo>
                      <a:pt x="280" y="192"/>
                      <a:pt x="275" y="196"/>
                      <a:pt x="269" y="198"/>
                    </a:cubicBezTo>
                    <a:cubicBezTo>
                      <a:pt x="167" y="216"/>
                      <a:pt x="94" y="309"/>
                      <a:pt x="94" y="419"/>
                    </a:cubicBezTo>
                    <a:cubicBezTo>
                      <a:pt x="94" y="430"/>
                      <a:pt x="95" y="442"/>
                      <a:pt x="97" y="453"/>
                    </a:cubicBezTo>
                    <a:cubicBezTo>
                      <a:pt x="97" y="459"/>
                      <a:pt x="95" y="466"/>
                      <a:pt x="90" y="469"/>
                    </a:cubicBezTo>
                    <a:cubicBezTo>
                      <a:pt x="55" y="495"/>
                      <a:pt x="34" y="536"/>
                      <a:pt x="34" y="581"/>
                    </a:cubicBezTo>
                    <a:cubicBezTo>
                      <a:pt x="34" y="655"/>
                      <a:pt x="91" y="716"/>
                      <a:pt x="161" y="716"/>
                    </a:cubicBezTo>
                    <a:cubicBezTo>
                      <a:pt x="225" y="716"/>
                      <a:pt x="225" y="716"/>
                      <a:pt x="225" y="716"/>
                    </a:cubicBezTo>
                    <a:cubicBezTo>
                      <a:pt x="234" y="716"/>
                      <a:pt x="242" y="724"/>
                      <a:pt x="242" y="733"/>
                    </a:cubicBezTo>
                    <a:cubicBezTo>
                      <a:pt x="242" y="743"/>
                      <a:pt x="234" y="750"/>
                      <a:pt x="225" y="750"/>
                    </a:cubicBezTo>
                    <a:cubicBezTo>
                      <a:pt x="161" y="750"/>
                      <a:pt x="161" y="750"/>
                      <a:pt x="161" y="750"/>
                    </a:cubicBezTo>
                    <a:cubicBezTo>
                      <a:pt x="72" y="750"/>
                      <a:pt x="0" y="674"/>
                      <a:pt x="0" y="581"/>
                    </a:cubicBezTo>
                    <a:cubicBezTo>
                      <a:pt x="0" y="529"/>
                      <a:pt x="23" y="481"/>
                      <a:pt x="62" y="448"/>
                    </a:cubicBezTo>
                    <a:cubicBezTo>
                      <a:pt x="61" y="439"/>
                      <a:pt x="60" y="428"/>
                      <a:pt x="60" y="419"/>
                    </a:cubicBezTo>
                    <a:cubicBezTo>
                      <a:pt x="60" y="296"/>
                      <a:pt x="140" y="192"/>
                      <a:pt x="253" y="167"/>
                    </a:cubicBezTo>
                    <a:cubicBezTo>
                      <a:pt x="288" y="67"/>
                      <a:pt x="379" y="0"/>
                      <a:pt x="481" y="0"/>
                    </a:cubicBezTo>
                    <a:cubicBezTo>
                      <a:pt x="551" y="0"/>
                      <a:pt x="618" y="33"/>
                      <a:pt x="665" y="88"/>
                    </a:cubicBezTo>
                    <a:cubicBezTo>
                      <a:pt x="695" y="75"/>
                      <a:pt x="726" y="68"/>
                      <a:pt x="759" y="68"/>
                    </a:cubicBezTo>
                    <a:cubicBezTo>
                      <a:pt x="894" y="68"/>
                      <a:pt x="1003" y="184"/>
                      <a:pt x="1003" y="326"/>
                    </a:cubicBezTo>
                    <a:cubicBezTo>
                      <a:pt x="1003" y="359"/>
                      <a:pt x="997" y="393"/>
                      <a:pt x="985" y="423"/>
                    </a:cubicBezTo>
                    <a:cubicBezTo>
                      <a:pt x="1044" y="450"/>
                      <a:pt x="1083" y="511"/>
                      <a:pt x="1083" y="580"/>
                    </a:cubicBezTo>
                    <a:cubicBezTo>
                      <a:pt x="1083" y="673"/>
                      <a:pt x="1011" y="748"/>
                      <a:pt x="923" y="748"/>
                    </a:cubicBezTo>
                    <a:close/>
                    <a:moveTo>
                      <a:pt x="923" y="748"/>
                    </a:moveTo>
                    <a:cubicBezTo>
                      <a:pt x="923" y="748"/>
                      <a:pt x="923" y="748"/>
                      <a:pt x="923" y="748"/>
                    </a:cubicBezTo>
                  </a:path>
                </a:pathLst>
              </a:custGeom>
              <a:grpFill/>
              <a:ln>
                <a:solidFill>
                  <a:schemeClr val="bg1"/>
                </a:solidFill>
              </a:ln>
            </p:spPr>
            <p:txBody>
              <a:bodyPr vert="horz" wrap="square" lIns="54186" tIns="27093" rIns="54186" bIns="27093" numCol="1" anchor="t" anchorCtr="0" compatLnSpc="1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34" name="Freeform 30">
                <a:extLst>
                  <a:ext uri="{FF2B5EF4-FFF2-40B4-BE49-F238E27FC236}">
                    <a16:creationId xmlns="" xmlns:a16="http://schemas.microsoft.com/office/drawing/2014/main" id="{22D4E2D0-DB9F-AA61-821E-BD3FFF1B072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87033" y="3248338"/>
                <a:ext cx="676928" cy="676928"/>
              </a:xfrm>
              <a:custGeom>
                <a:avLst/>
                <a:gdLst>
                  <a:gd name="T0" fmla="*/ 652 w 669"/>
                  <a:gd name="T1" fmla="*/ 669 h 669"/>
                  <a:gd name="T2" fmla="*/ 17 w 669"/>
                  <a:gd name="T3" fmla="*/ 669 h 669"/>
                  <a:gd name="T4" fmla="*/ 0 w 669"/>
                  <a:gd name="T5" fmla="*/ 652 h 669"/>
                  <a:gd name="T6" fmla="*/ 0 w 669"/>
                  <a:gd name="T7" fmla="*/ 17 h 669"/>
                  <a:gd name="T8" fmla="*/ 17 w 669"/>
                  <a:gd name="T9" fmla="*/ 0 h 669"/>
                  <a:gd name="T10" fmla="*/ 524 w 669"/>
                  <a:gd name="T11" fmla="*/ 0 h 669"/>
                  <a:gd name="T12" fmla="*/ 536 w 669"/>
                  <a:gd name="T13" fmla="*/ 5 h 669"/>
                  <a:gd name="T14" fmla="*/ 664 w 669"/>
                  <a:gd name="T15" fmla="*/ 133 h 669"/>
                  <a:gd name="T16" fmla="*/ 669 w 669"/>
                  <a:gd name="T17" fmla="*/ 145 h 669"/>
                  <a:gd name="T18" fmla="*/ 669 w 669"/>
                  <a:gd name="T19" fmla="*/ 652 h 669"/>
                  <a:gd name="T20" fmla="*/ 652 w 669"/>
                  <a:gd name="T21" fmla="*/ 669 h 669"/>
                  <a:gd name="T22" fmla="*/ 34 w 669"/>
                  <a:gd name="T23" fmla="*/ 635 h 669"/>
                  <a:gd name="T24" fmla="*/ 635 w 669"/>
                  <a:gd name="T25" fmla="*/ 635 h 669"/>
                  <a:gd name="T26" fmla="*/ 635 w 669"/>
                  <a:gd name="T27" fmla="*/ 153 h 669"/>
                  <a:gd name="T28" fmla="*/ 516 w 669"/>
                  <a:gd name="T29" fmla="*/ 34 h 669"/>
                  <a:gd name="T30" fmla="*/ 34 w 669"/>
                  <a:gd name="T31" fmla="*/ 34 h 669"/>
                  <a:gd name="T32" fmla="*/ 34 w 669"/>
                  <a:gd name="T33" fmla="*/ 635 h 669"/>
                  <a:gd name="T34" fmla="*/ 34 w 669"/>
                  <a:gd name="T35" fmla="*/ 635 h 669"/>
                  <a:gd name="T36" fmla="*/ 34 w 669"/>
                  <a:gd name="T37" fmla="*/ 635 h 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69" h="669">
                    <a:moveTo>
                      <a:pt x="652" y="669"/>
                    </a:moveTo>
                    <a:cubicBezTo>
                      <a:pt x="17" y="669"/>
                      <a:pt x="17" y="669"/>
                      <a:pt x="17" y="669"/>
                    </a:cubicBezTo>
                    <a:cubicBezTo>
                      <a:pt x="7" y="669"/>
                      <a:pt x="0" y="661"/>
                      <a:pt x="0" y="652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8"/>
                      <a:pt x="7" y="0"/>
                      <a:pt x="17" y="0"/>
                    </a:cubicBezTo>
                    <a:cubicBezTo>
                      <a:pt x="524" y="0"/>
                      <a:pt x="524" y="0"/>
                      <a:pt x="524" y="0"/>
                    </a:cubicBezTo>
                    <a:cubicBezTo>
                      <a:pt x="528" y="0"/>
                      <a:pt x="532" y="2"/>
                      <a:pt x="536" y="5"/>
                    </a:cubicBezTo>
                    <a:cubicBezTo>
                      <a:pt x="664" y="133"/>
                      <a:pt x="664" y="133"/>
                      <a:pt x="664" y="133"/>
                    </a:cubicBezTo>
                    <a:cubicBezTo>
                      <a:pt x="667" y="136"/>
                      <a:pt x="669" y="141"/>
                      <a:pt x="669" y="145"/>
                    </a:cubicBezTo>
                    <a:cubicBezTo>
                      <a:pt x="669" y="652"/>
                      <a:pt x="669" y="652"/>
                      <a:pt x="669" y="652"/>
                    </a:cubicBezTo>
                    <a:cubicBezTo>
                      <a:pt x="669" y="661"/>
                      <a:pt x="661" y="669"/>
                      <a:pt x="652" y="669"/>
                    </a:cubicBezTo>
                    <a:close/>
                    <a:moveTo>
                      <a:pt x="34" y="635"/>
                    </a:moveTo>
                    <a:cubicBezTo>
                      <a:pt x="635" y="635"/>
                      <a:pt x="635" y="635"/>
                      <a:pt x="635" y="635"/>
                    </a:cubicBezTo>
                    <a:cubicBezTo>
                      <a:pt x="635" y="153"/>
                      <a:pt x="635" y="153"/>
                      <a:pt x="635" y="153"/>
                    </a:cubicBezTo>
                    <a:cubicBezTo>
                      <a:pt x="516" y="34"/>
                      <a:pt x="516" y="34"/>
                      <a:pt x="516" y="34"/>
                    </a:cubicBezTo>
                    <a:cubicBezTo>
                      <a:pt x="34" y="34"/>
                      <a:pt x="34" y="34"/>
                      <a:pt x="34" y="34"/>
                    </a:cubicBezTo>
                    <a:lnTo>
                      <a:pt x="34" y="635"/>
                    </a:lnTo>
                    <a:close/>
                    <a:moveTo>
                      <a:pt x="34" y="635"/>
                    </a:moveTo>
                    <a:cubicBezTo>
                      <a:pt x="34" y="635"/>
                      <a:pt x="34" y="635"/>
                      <a:pt x="34" y="635"/>
                    </a:cubicBezTo>
                  </a:path>
                </a:pathLst>
              </a:custGeom>
              <a:grpFill/>
              <a:ln>
                <a:solidFill>
                  <a:schemeClr val="bg1"/>
                </a:solidFill>
              </a:ln>
            </p:spPr>
            <p:txBody>
              <a:bodyPr vert="horz" wrap="square" lIns="54186" tIns="27093" rIns="54186" bIns="27093" numCol="1" anchor="t" anchorCtr="0" compatLnSpc="1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35" name="Freeform 31">
                <a:extLst>
                  <a:ext uri="{FF2B5EF4-FFF2-40B4-BE49-F238E27FC236}">
                    <a16:creationId xmlns="" xmlns:a16="http://schemas.microsoft.com/office/drawing/2014/main" id="{02CA94AC-3044-6CAF-E1AF-6FC566477F9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0875" y="3256961"/>
                <a:ext cx="349243" cy="429009"/>
              </a:xfrm>
              <a:custGeom>
                <a:avLst/>
                <a:gdLst>
                  <a:gd name="T0" fmla="*/ 172 w 345"/>
                  <a:gd name="T1" fmla="*/ 424 h 424"/>
                  <a:gd name="T2" fmla="*/ 75 w 345"/>
                  <a:gd name="T3" fmla="*/ 326 h 424"/>
                  <a:gd name="T4" fmla="*/ 172 w 345"/>
                  <a:gd name="T5" fmla="*/ 229 h 424"/>
                  <a:gd name="T6" fmla="*/ 269 w 345"/>
                  <a:gd name="T7" fmla="*/ 326 h 424"/>
                  <a:gd name="T8" fmla="*/ 172 w 345"/>
                  <a:gd name="T9" fmla="*/ 424 h 424"/>
                  <a:gd name="T10" fmla="*/ 172 w 345"/>
                  <a:gd name="T11" fmla="*/ 246 h 424"/>
                  <a:gd name="T12" fmla="*/ 92 w 345"/>
                  <a:gd name="T13" fmla="*/ 326 h 424"/>
                  <a:gd name="T14" fmla="*/ 172 w 345"/>
                  <a:gd name="T15" fmla="*/ 407 h 424"/>
                  <a:gd name="T16" fmla="*/ 252 w 345"/>
                  <a:gd name="T17" fmla="*/ 326 h 424"/>
                  <a:gd name="T18" fmla="*/ 172 w 345"/>
                  <a:gd name="T19" fmla="*/ 246 h 424"/>
                  <a:gd name="T20" fmla="*/ 336 w 345"/>
                  <a:gd name="T21" fmla="*/ 173 h 424"/>
                  <a:gd name="T22" fmla="*/ 8 w 345"/>
                  <a:gd name="T23" fmla="*/ 173 h 424"/>
                  <a:gd name="T24" fmla="*/ 0 w 345"/>
                  <a:gd name="T25" fmla="*/ 164 h 424"/>
                  <a:gd name="T26" fmla="*/ 0 w 345"/>
                  <a:gd name="T27" fmla="*/ 9 h 424"/>
                  <a:gd name="T28" fmla="*/ 8 w 345"/>
                  <a:gd name="T29" fmla="*/ 0 h 424"/>
                  <a:gd name="T30" fmla="*/ 336 w 345"/>
                  <a:gd name="T31" fmla="*/ 0 h 424"/>
                  <a:gd name="T32" fmla="*/ 345 w 345"/>
                  <a:gd name="T33" fmla="*/ 9 h 424"/>
                  <a:gd name="T34" fmla="*/ 345 w 345"/>
                  <a:gd name="T35" fmla="*/ 164 h 424"/>
                  <a:gd name="T36" fmla="*/ 336 w 345"/>
                  <a:gd name="T37" fmla="*/ 173 h 424"/>
                  <a:gd name="T38" fmla="*/ 17 w 345"/>
                  <a:gd name="T39" fmla="*/ 156 h 424"/>
                  <a:gd name="T40" fmla="*/ 327 w 345"/>
                  <a:gd name="T41" fmla="*/ 156 h 424"/>
                  <a:gd name="T42" fmla="*/ 327 w 345"/>
                  <a:gd name="T43" fmla="*/ 17 h 424"/>
                  <a:gd name="T44" fmla="*/ 17 w 345"/>
                  <a:gd name="T45" fmla="*/ 17 h 424"/>
                  <a:gd name="T46" fmla="*/ 17 w 345"/>
                  <a:gd name="T47" fmla="*/ 156 h 424"/>
                  <a:gd name="T48" fmla="*/ 17 w 345"/>
                  <a:gd name="T49" fmla="*/ 156 h 424"/>
                  <a:gd name="T50" fmla="*/ 17 w 345"/>
                  <a:gd name="T51" fmla="*/ 156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45" h="424">
                    <a:moveTo>
                      <a:pt x="172" y="424"/>
                    </a:moveTo>
                    <a:cubicBezTo>
                      <a:pt x="118" y="424"/>
                      <a:pt x="75" y="380"/>
                      <a:pt x="75" y="326"/>
                    </a:cubicBezTo>
                    <a:cubicBezTo>
                      <a:pt x="75" y="273"/>
                      <a:pt x="118" y="229"/>
                      <a:pt x="172" y="229"/>
                    </a:cubicBezTo>
                    <a:cubicBezTo>
                      <a:pt x="226" y="229"/>
                      <a:pt x="269" y="273"/>
                      <a:pt x="269" y="326"/>
                    </a:cubicBezTo>
                    <a:cubicBezTo>
                      <a:pt x="269" y="380"/>
                      <a:pt x="226" y="424"/>
                      <a:pt x="172" y="424"/>
                    </a:cubicBezTo>
                    <a:close/>
                    <a:moveTo>
                      <a:pt x="172" y="246"/>
                    </a:moveTo>
                    <a:cubicBezTo>
                      <a:pt x="128" y="246"/>
                      <a:pt x="92" y="282"/>
                      <a:pt x="92" y="326"/>
                    </a:cubicBezTo>
                    <a:cubicBezTo>
                      <a:pt x="92" y="371"/>
                      <a:pt x="128" y="407"/>
                      <a:pt x="172" y="407"/>
                    </a:cubicBezTo>
                    <a:cubicBezTo>
                      <a:pt x="217" y="407"/>
                      <a:pt x="252" y="371"/>
                      <a:pt x="252" y="326"/>
                    </a:cubicBezTo>
                    <a:cubicBezTo>
                      <a:pt x="252" y="282"/>
                      <a:pt x="217" y="246"/>
                      <a:pt x="172" y="246"/>
                    </a:cubicBezTo>
                    <a:close/>
                    <a:moveTo>
                      <a:pt x="336" y="173"/>
                    </a:moveTo>
                    <a:cubicBezTo>
                      <a:pt x="8" y="173"/>
                      <a:pt x="8" y="173"/>
                      <a:pt x="8" y="173"/>
                    </a:cubicBezTo>
                    <a:cubicBezTo>
                      <a:pt x="3" y="173"/>
                      <a:pt x="0" y="169"/>
                      <a:pt x="0" y="164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336" y="0"/>
                      <a:pt x="336" y="0"/>
                      <a:pt x="336" y="0"/>
                    </a:cubicBezTo>
                    <a:cubicBezTo>
                      <a:pt x="341" y="0"/>
                      <a:pt x="345" y="4"/>
                      <a:pt x="345" y="9"/>
                    </a:cubicBezTo>
                    <a:cubicBezTo>
                      <a:pt x="345" y="164"/>
                      <a:pt x="345" y="164"/>
                      <a:pt x="345" y="164"/>
                    </a:cubicBezTo>
                    <a:cubicBezTo>
                      <a:pt x="345" y="168"/>
                      <a:pt x="340" y="173"/>
                      <a:pt x="336" y="173"/>
                    </a:cubicBezTo>
                    <a:close/>
                    <a:moveTo>
                      <a:pt x="17" y="156"/>
                    </a:moveTo>
                    <a:cubicBezTo>
                      <a:pt x="327" y="156"/>
                      <a:pt x="327" y="156"/>
                      <a:pt x="327" y="156"/>
                    </a:cubicBezTo>
                    <a:cubicBezTo>
                      <a:pt x="327" y="17"/>
                      <a:pt x="327" y="17"/>
                      <a:pt x="327" y="17"/>
                    </a:cubicBezTo>
                    <a:cubicBezTo>
                      <a:pt x="17" y="17"/>
                      <a:pt x="17" y="17"/>
                      <a:pt x="17" y="17"/>
                    </a:cubicBezTo>
                    <a:lnTo>
                      <a:pt x="17" y="156"/>
                    </a:lnTo>
                    <a:close/>
                    <a:moveTo>
                      <a:pt x="17" y="156"/>
                    </a:moveTo>
                    <a:cubicBezTo>
                      <a:pt x="17" y="156"/>
                      <a:pt x="17" y="156"/>
                      <a:pt x="17" y="156"/>
                    </a:cubicBezTo>
                  </a:path>
                </a:pathLst>
              </a:custGeom>
              <a:grpFill/>
              <a:ln>
                <a:solidFill>
                  <a:schemeClr val="bg1"/>
                </a:solidFill>
              </a:ln>
            </p:spPr>
            <p:txBody>
              <a:bodyPr vert="horz" wrap="square" lIns="54186" tIns="27093" rIns="54186" bIns="27093" numCol="1" anchor="t" anchorCtr="0" compatLnSpc="1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36" name="Freeform 32">
                <a:extLst>
                  <a:ext uri="{FF2B5EF4-FFF2-40B4-BE49-F238E27FC236}">
                    <a16:creationId xmlns="" xmlns:a16="http://schemas.microsoft.com/office/drawing/2014/main" id="{FD78FF77-2C50-C7F7-5D5C-FE823F0BFB2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725742" y="3315168"/>
                <a:ext cx="17247" cy="71142"/>
              </a:xfrm>
              <a:custGeom>
                <a:avLst/>
                <a:gdLst>
                  <a:gd name="T0" fmla="*/ 9 w 17"/>
                  <a:gd name="T1" fmla="*/ 70 h 70"/>
                  <a:gd name="T2" fmla="*/ 0 w 17"/>
                  <a:gd name="T3" fmla="*/ 61 h 70"/>
                  <a:gd name="T4" fmla="*/ 0 w 17"/>
                  <a:gd name="T5" fmla="*/ 9 h 70"/>
                  <a:gd name="T6" fmla="*/ 9 w 17"/>
                  <a:gd name="T7" fmla="*/ 0 h 70"/>
                  <a:gd name="T8" fmla="*/ 17 w 17"/>
                  <a:gd name="T9" fmla="*/ 9 h 70"/>
                  <a:gd name="T10" fmla="*/ 17 w 17"/>
                  <a:gd name="T11" fmla="*/ 61 h 70"/>
                  <a:gd name="T12" fmla="*/ 9 w 17"/>
                  <a:gd name="T13" fmla="*/ 70 h 70"/>
                  <a:gd name="T14" fmla="*/ 9 w 17"/>
                  <a:gd name="T15" fmla="*/ 70 h 70"/>
                  <a:gd name="T16" fmla="*/ 9 w 17"/>
                  <a:gd name="T1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70">
                    <a:moveTo>
                      <a:pt x="9" y="70"/>
                    </a:moveTo>
                    <a:cubicBezTo>
                      <a:pt x="3" y="70"/>
                      <a:pt x="0" y="66"/>
                      <a:pt x="0" y="6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9" y="0"/>
                    </a:cubicBezTo>
                    <a:cubicBezTo>
                      <a:pt x="14" y="0"/>
                      <a:pt x="17" y="4"/>
                      <a:pt x="17" y="9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17" y="66"/>
                      <a:pt x="14" y="70"/>
                      <a:pt x="9" y="70"/>
                    </a:cubicBezTo>
                    <a:close/>
                    <a:moveTo>
                      <a:pt x="9" y="70"/>
                    </a:moveTo>
                    <a:cubicBezTo>
                      <a:pt x="9" y="70"/>
                      <a:pt x="9" y="70"/>
                      <a:pt x="9" y="70"/>
                    </a:cubicBezTo>
                  </a:path>
                </a:pathLst>
              </a:custGeom>
              <a:grpFill/>
              <a:ln>
                <a:solidFill>
                  <a:srgbClr val="00B0F0"/>
                </a:solidFill>
              </a:ln>
            </p:spPr>
            <p:txBody>
              <a:bodyPr vert="horz" wrap="square" lIns="54186" tIns="27093" rIns="54186" bIns="27093" numCol="1" anchor="t" anchorCtr="0" compatLnSpc="1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</p:grpSp>
      <p:grpSp>
        <p:nvGrpSpPr>
          <p:cNvPr id="37" name="Group 68">
            <a:extLst>
              <a:ext uri="{FF2B5EF4-FFF2-40B4-BE49-F238E27FC236}">
                <a16:creationId xmlns="" xmlns:a16="http://schemas.microsoft.com/office/drawing/2014/main" id="{FF302BE7-A244-BFEC-FFAD-BDE6B7659E4B}"/>
              </a:ext>
            </a:extLst>
          </p:cNvPr>
          <p:cNvGrpSpPr/>
          <p:nvPr/>
        </p:nvGrpSpPr>
        <p:grpSpPr>
          <a:xfrm rot="10800000">
            <a:off x="10044321" y="3584412"/>
            <a:ext cx="418373" cy="901367"/>
            <a:chOff x="962918" y="2335663"/>
            <a:chExt cx="2432868" cy="3716619"/>
          </a:xfrm>
          <a:solidFill>
            <a:schemeClr val="accent1"/>
          </a:solidFill>
        </p:grpSpPr>
        <p:sp>
          <p:nvSpPr>
            <p:cNvPr id="39" name="Freeform 5">
              <a:extLst>
                <a:ext uri="{FF2B5EF4-FFF2-40B4-BE49-F238E27FC236}">
                  <a16:creationId xmlns="" xmlns:a16="http://schemas.microsoft.com/office/drawing/2014/main" id="{76142805-2B8F-9644-6155-32FBE1FCF5A6}"/>
                </a:ext>
              </a:extLst>
            </p:cNvPr>
            <p:cNvSpPr/>
            <p:nvPr/>
          </p:nvSpPr>
          <p:spPr bwMode="auto">
            <a:xfrm>
              <a:off x="962918" y="2335663"/>
              <a:ext cx="2432868" cy="3716619"/>
            </a:xfrm>
            <a:custGeom>
              <a:avLst/>
              <a:gdLst>
                <a:gd name="T0" fmla="*/ 0 w 766"/>
                <a:gd name="T1" fmla="*/ 1171 h 1171"/>
                <a:gd name="T2" fmla="*/ 0 w 766"/>
                <a:gd name="T3" fmla="*/ 0 h 1171"/>
                <a:gd name="T4" fmla="*/ 718 w 766"/>
                <a:gd name="T5" fmla="*/ 220 h 1171"/>
                <a:gd name="T6" fmla="*/ 766 w 766"/>
                <a:gd name="T7" fmla="*/ 285 h 1171"/>
                <a:gd name="T8" fmla="*/ 766 w 766"/>
                <a:gd name="T9" fmla="*/ 886 h 1171"/>
                <a:gd name="T10" fmla="*/ 718 w 766"/>
                <a:gd name="T11" fmla="*/ 952 h 1171"/>
                <a:gd name="T12" fmla="*/ 0 w 766"/>
                <a:gd name="T13" fmla="*/ 1171 h 1171"/>
                <a:gd name="T14" fmla="*/ 0 w 766"/>
                <a:gd name="T15" fmla="*/ 1171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6" h="1171">
                  <a:moveTo>
                    <a:pt x="0" y="117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18" y="220"/>
                    <a:pt x="718" y="220"/>
                    <a:pt x="718" y="220"/>
                  </a:cubicBezTo>
                  <a:cubicBezTo>
                    <a:pt x="747" y="228"/>
                    <a:pt x="766" y="255"/>
                    <a:pt x="766" y="285"/>
                  </a:cubicBezTo>
                  <a:cubicBezTo>
                    <a:pt x="766" y="886"/>
                    <a:pt x="766" y="886"/>
                    <a:pt x="766" y="886"/>
                  </a:cubicBezTo>
                  <a:cubicBezTo>
                    <a:pt x="766" y="916"/>
                    <a:pt x="747" y="943"/>
                    <a:pt x="718" y="952"/>
                  </a:cubicBezTo>
                  <a:cubicBezTo>
                    <a:pt x="0" y="1171"/>
                    <a:pt x="0" y="1171"/>
                    <a:pt x="0" y="1171"/>
                  </a:cubicBezTo>
                  <a:cubicBezTo>
                    <a:pt x="0" y="1171"/>
                    <a:pt x="0" y="1171"/>
                    <a:pt x="0" y="1171"/>
                  </a:cubicBezTo>
                  <a:close/>
                </a:path>
              </a:pathLst>
            </a:custGeom>
            <a:grpFill/>
            <a:ln w="6350" cap="flat" cmpd="sng" algn="ctr">
              <a:noFill/>
              <a:prstDash val="solid"/>
              <a:miter lim="800000"/>
            </a:ln>
            <a:effectLst>
              <a:outerShdw dist="38100" dir="5400000" algn="ctr" rotWithShape="0">
                <a:srgbClr val="4472C4">
                  <a:lumMod val="75000"/>
                </a:srgbClr>
              </a:outerShdw>
            </a:effectLst>
          </p:spPr>
          <p:txBody>
            <a:bodyPr spcFirstLastPara="0" vert="horz" wrap="square" lIns="412853" tIns="92858" rIns="92858" bIns="92858" numCol="1" spcCol="1270" anchor="t" anchorCtr="0">
              <a:noAutofit/>
            </a:bodyPr>
            <a:lstStyle/>
            <a:p>
              <a:pPr marL="0" marR="0" lvl="0" indent="0" defTabSz="2759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93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Freeform 71">
              <a:extLst>
                <a:ext uri="{FF2B5EF4-FFF2-40B4-BE49-F238E27FC236}">
                  <a16:creationId xmlns="" xmlns:a16="http://schemas.microsoft.com/office/drawing/2014/main" id="{E8A9AE52-BC64-CBC9-2747-A3D279EFF1A2}"/>
                </a:ext>
              </a:extLst>
            </p:cNvPr>
            <p:cNvSpPr/>
            <p:nvPr/>
          </p:nvSpPr>
          <p:spPr>
            <a:xfrm rot="5400000">
              <a:off x="-8819" y="3868058"/>
              <a:ext cx="2051474" cy="108000"/>
            </a:xfrm>
            <a:custGeom>
              <a:avLst/>
              <a:gdLst>
                <a:gd name="connsiteX0" fmla="*/ 0 w 2051474"/>
                <a:gd name="connsiteY0" fmla="*/ 108000 h 108000"/>
                <a:gd name="connsiteX1" fmla="*/ 108000 w 2051474"/>
                <a:gd name="connsiteY1" fmla="*/ 0 h 108000"/>
                <a:gd name="connsiteX2" fmla="*/ 1943474 w 2051474"/>
                <a:gd name="connsiteY2" fmla="*/ 0 h 108000"/>
                <a:gd name="connsiteX3" fmla="*/ 2051474 w 2051474"/>
                <a:gd name="connsiteY3" fmla="*/ 108000 h 108000"/>
                <a:gd name="connsiteX4" fmla="*/ 2005461 w 2051474"/>
                <a:gd name="connsiteY4" fmla="*/ 108000 h 108000"/>
                <a:gd name="connsiteX5" fmla="*/ 72859 w 2051474"/>
                <a:gd name="connsiteY5" fmla="*/ 1080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474" h="108000">
                  <a:moveTo>
                    <a:pt x="0" y="108000"/>
                  </a:moveTo>
                  <a:cubicBezTo>
                    <a:pt x="0" y="48353"/>
                    <a:pt x="48353" y="0"/>
                    <a:pt x="108000" y="0"/>
                  </a:cubicBezTo>
                  <a:lnTo>
                    <a:pt x="1943474" y="0"/>
                  </a:lnTo>
                  <a:cubicBezTo>
                    <a:pt x="2003121" y="0"/>
                    <a:pt x="2051474" y="48353"/>
                    <a:pt x="2051474" y="108000"/>
                  </a:cubicBezTo>
                  <a:lnTo>
                    <a:pt x="2005461" y="108000"/>
                  </a:lnTo>
                  <a:cubicBezTo>
                    <a:pt x="1027307" y="108000"/>
                    <a:pt x="433429" y="108000"/>
                    <a:pt x="72859" y="108000"/>
                  </a:cubicBezTo>
                  <a:close/>
                </a:path>
              </a:pathLst>
            </a:custGeom>
            <a:grpFill/>
            <a:ln w="254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6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1" name="Group 68">
            <a:extLst>
              <a:ext uri="{FF2B5EF4-FFF2-40B4-BE49-F238E27FC236}">
                <a16:creationId xmlns="" xmlns:a16="http://schemas.microsoft.com/office/drawing/2014/main" id="{6D19E5AD-CA7D-E37E-5677-B144DA7B386B}"/>
              </a:ext>
            </a:extLst>
          </p:cNvPr>
          <p:cNvGrpSpPr/>
          <p:nvPr/>
        </p:nvGrpSpPr>
        <p:grpSpPr>
          <a:xfrm rot="10800000">
            <a:off x="10523287" y="3584412"/>
            <a:ext cx="418373" cy="901367"/>
            <a:chOff x="962918" y="2335663"/>
            <a:chExt cx="2432868" cy="3716619"/>
          </a:xfrm>
          <a:solidFill>
            <a:schemeClr val="accent1"/>
          </a:solidFill>
        </p:grpSpPr>
        <p:sp>
          <p:nvSpPr>
            <p:cNvPr id="42" name="Freeform 5">
              <a:extLst>
                <a:ext uri="{FF2B5EF4-FFF2-40B4-BE49-F238E27FC236}">
                  <a16:creationId xmlns="" xmlns:a16="http://schemas.microsoft.com/office/drawing/2014/main" id="{5FB319EE-7EBF-1D83-C329-107B111447D5}"/>
                </a:ext>
              </a:extLst>
            </p:cNvPr>
            <p:cNvSpPr/>
            <p:nvPr/>
          </p:nvSpPr>
          <p:spPr bwMode="auto">
            <a:xfrm>
              <a:off x="962918" y="2335663"/>
              <a:ext cx="2432868" cy="3716619"/>
            </a:xfrm>
            <a:custGeom>
              <a:avLst/>
              <a:gdLst>
                <a:gd name="T0" fmla="*/ 0 w 766"/>
                <a:gd name="T1" fmla="*/ 1171 h 1171"/>
                <a:gd name="T2" fmla="*/ 0 w 766"/>
                <a:gd name="T3" fmla="*/ 0 h 1171"/>
                <a:gd name="T4" fmla="*/ 718 w 766"/>
                <a:gd name="T5" fmla="*/ 220 h 1171"/>
                <a:gd name="T6" fmla="*/ 766 w 766"/>
                <a:gd name="T7" fmla="*/ 285 h 1171"/>
                <a:gd name="T8" fmla="*/ 766 w 766"/>
                <a:gd name="T9" fmla="*/ 886 h 1171"/>
                <a:gd name="T10" fmla="*/ 718 w 766"/>
                <a:gd name="T11" fmla="*/ 952 h 1171"/>
                <a:gd name="T12" fmla="*/ 0 w 766"/>
                <a:gd name="T13" fmla="*/ 1171 h 1171"/>
                <a:gd name="T14" fmla="*/ 0 w 766"/>
                <a:gd name="T15" fmla="*/ 1171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6" h="1171">
                  <a:moveTo>
                    <a:pt x="0" y="117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18" y="220"/>
                    <a:pt x="718" y="220"/>
                    <a:pt x="718" y="220"/>
                  </a:cubicBezTo>
                  <a:cubicBezTo>
                    <a:pt x="747" y="228"/>
                    <a:pt x="766" y="255"/>
                    <a:pt x="766" y="285"/>
                  </a:cubicBezTo>
                  <a:cubicBezTo>
                    <a:pt x="766" y="886"/>
                    <a:pt x="766" y="886"/>
                    <a:pt x="766" y="886"/>
                  </a:cubicBezTo>
                  <a:cubicBezTo>
                    <a:pt x="766" y="916"/>
                    <a:pt x="747" y="943"/>
                    <a:pt x="718" y="952"/>
                  </a:cubicBezTo>
                  <a:cubicBezTo>
                    <a:pt x="0" y="1171"/>
                    <a:pt x="0" y="1171"/>
                    <a:pt x="0" y="1171"/>
                  </a:cubicBezTo>
                  <a:cubicBezTo>
                    <a:pt x="0" y="1171"/>
                    <a:pt x="0" y="1171"/>
                    <a:pt x="0" y="1171"/>
                  </a:cubicBezTo>
                  <a:close/>
                </a:path>
              </a:pathLst>
            </a:custGeom>
            <a:grpFill/>
            <a:ln w="6350" cap="flat" cmpd="sng" algn="ctr">
              <a:noFill/>
              <a:prstDash val="solid"/>
              <a:miter lim="800000"/>
            </a:ln>
            <a:effectLst>
              <a:outerShdw dist="38100" dir="5400000" algn="ctr" rotWithShape="0">
                <a:srgbClr val="4472C4">
                  <a:lumMod val="75000"/>
                </a:srgbClr>
              </a:outerShdw>
            </a:effectLst>
          </p:spPr>
          <p:txBody>
            <a:bodyPr spcFirstLastPara="0" vert="horz" wrap="square" lIns="412853" tIns="92858" rIns="92858" bIns="92858" numCol="1" spcCol="1270" anchor="t" anchorCtr="0">
              <a:noAutofit/>
            </a:bodyPr>
            <a:lstStyle/>
            <a:p>
              <a:pPr marL="0" marR="0" lvl="0" indent="0" defTabSz="2759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93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 71">
              <a:extLst>
                <a:ext uri="{FF2B5EF4-FFF2-40B4-BE49-F238E27FC236}">
                  <a16:creationId xmlns="" xmlns:a16="http://schemas.microsoft.com/office/drawing/2014/main" id="{4B8634A8-07DB-E716-770D-17929D9F6090}"/>
                </a:ext>
              </a:extLst>
            </p:cNvPr>
            <p:cNvSpPr/>
            <p:nvPr/>
          </p:nvSpPr>
          <p:spPr>
            <a:xfrm rot="5400000">
              <a:off x="-8819" y="3868058"/>
              <a:ext cx="2051474" cy="108000"/>
            </a:xfrm>
            <a:custGeom>
              <a:avLst/>
              <a:gdLst>
                <a:gd name="connsiteX0" fmla="*/ 0 w 2051474"/>
                <a:gd name="connsiteY0" fmla="*/ 108000 h 108000"/>
                <a:gd name="connsiteX1" fmla="*/ 108000 w 2051474"/>
                <a:gd name="connsiteY1" fmla="*/ 0 h 108000"/>
                <a:gd name="connsiteX2" fmla="*/ 1943474 w 2051474"/>
                <a:gd name="connsiteY2" fmla="*/ 0 h 108000"/>
                <a:gd name="connsiteX3" fmla="*/ 2051474 w 2051474"/>
                <a:gd name="connsiteY3" fmla="*/ 108000 h 108000"/>
                <a:gd name="connsiteX4" fmla="*/ 2005461 w 2051474"/>
                <a:gd name="connsiteY4" fmla="*/ 108000 h 108000"/>
                <a:gd name="connsiteX5" fmla="*/ 72859 w 2051474"/>
                <a:gd name="connsiteY5" fmla="*/ 1080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474" h="108000">
                  <a:moveTo>
                    <a:pt x="0" y="108000"/>
                  </a:moveTo>
                  <a:cubicBezTo>
                    <a:pt x="0" y="48353"/>
                    <a:pt x="48353" y="0"/>
                    <a:pt x="108000" y="0"/>
                  </a:cubicBezTo>
                  <a:lnTo>
                    <a:pt x="1943474" y="0"/>
                  </a:lnTo>
                  <a:cubicBezTo>
                    <a:pt x="2003121" y="0"/>
                    <a:pt x="2051474" y="48353"/>
                    <a:pt x="2051474" y="108000"/>
                  </a:cubicBezTo>
                  <a:lnTo>
                    <a:pt x="2005461" y="108000"/>
                  </a:lnTo>
                  <a:cubicBezTo>
                    <a:pt x="1027307" y="108000"/>
                    <a:pt x="433429" y="108000"/>
                    <a:pt x="72859" y="108000"/>
                  </a:cubicBezTo>
                  <a:close/>
                </a:path>
              </a:pathLst>
            </a:custGeom>
            <a:grpFill/>
            <a:ln w="254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6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4" name="Group 68">
            <a:extLst>
              <a:ext uri="{FF2B5EF4-FFF2-40B4-BE49-F238E27FC236}">
                <a16:creationId xmlns="" xmlns:a16="http://schemas.microsoft.com/office/drawing/2014/main" id="{3F476C0A-F1BE-8523-BF9C-5D89DBA4CA5A}"/>
              </a:ext>
            </a:extLst>
          </p:cNvPr>
          <p:cNvGrpSpPr/>
          <p:nvPr/>
        </p:nvGrpSpPr>
        <p:grpSpPr>
          <a:xfrm rot="10800000">
            <a:off x="11002253" y="3584412"/>
            <a:ext cx="418373" cy="901367"/>
            <a:chOff x="962918" y="2335663"/>
            <a:chExt cx="2432868" cy="3716619"/>
          </a:xfrm>
          <a:solidFill>
            <a:schemeClr val="accent1"/>
          </a:solidFill>
        </p:grpSpPr>
        <p:sp>
          <p:nvSpPr>
            <p:cNvPr id="45" name="Freeform 5">
              <a:extLst>
                <a:ext uri="{FF2B5EF4-FFF2-40B4-BE49-F238E27FC236}">
                  <a16:creationId xmlns="" xmlns:a16="http://schemas.microsoft.com/office/drawing/2014/main" id="{10BD6186-28F6-A827-47C2-9CF9DE8FDC27}"/>
                </a:ext>
              </a:extLst>
            </p:cNvPr>
            <p:cNvSpPr/>
            <p:nvPr/>
          </p:nvSpPr>
          <p:spPr bwMode="auto">
            <a:xfrm>
              <a:off x="962918" y="2335663"/>
              <a:ext cx="2432868" cy="3716619"/>
            </a:xfrm>
            <a:custGeom>
              <a:avLst/>
              <a:gdLst>
                <a:gd name="T0" fmla="*/ 0 w 766"/>
                <a:gd name="T1" fmla="*/ 1171 h 1171"/>
                <a:gd name="T2" fmla="*/ 0 w 766"/>
                <a:gd name="T3" fmla="*/ 0 h 1171"/>
                <a:gd name="T4" fmla="*/ 718 w 766"/>
                <a:gd name="T5" fmla="*/ 220 h 1171"/>
                <a:gd name="T6" fmla="*/ 766 w 766"/>
                <a:gd name="T7" fmla="*/ 285 h 1171"/>
                <a:gd name="T8" fmla="*/ 766 w 766"/>
                <a:gd name="T9" fmla="*/ 886 h 1171"/>
                <a:gd name="T10" fmla="*/ 718 w 766"/>
                <a:gd name="T11" fmla="*/ 952 h 1171"/>
                <a:gd name="T12" fmla="*/ 0 w 766"/>
                <a:gd name="T13" fmla="*/ 1171 h 1171"/>
                <a:gd name="T14" fmla="*/ 0 w 766"/>
                <a:gd name="T15" fmla="*/ 1171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6" h="1171">
                  <a:moveTo>
                    <a:pt x="0" y="117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18" y="220"/>
                    <a:pt x="718" y="220"/>
                    <a:pt x="718" y="220"/>
                  </a:cubicBezTo>
                  <a:cubicBezTo>
                    <a:pt x="747" y="228"/>
                    <a:pt x="766" y="255"/>
                    <a:pt x="766" y="285"/>
                  </a:cubicBezTo>
                  <a:cubicBezTo>
                    <a:pt x="766" y="886"/>
                    <a:pt x="766" y="886"/>
                    <a:pt x="766" y="886"/>
                  </a:cubicBezTo>
                  <a:cubicBezTo>
                    <a:pt x="766" y="916"/>
                    <a:pt x="747" y="943"/>
                    <a:pt x="718" y="952"/>
                  </a:cubicBezTo>
                  <a:cubicBezTo>
                    <a:pt x="0" y="1171"/>
                    <a:pt x="0" y="1171"/>
                    <a:pt x="0" y="1171"/>
                  </a:cubicBezTo>
                  <a:cubicBezTo>
                    <a:pt x="0" y="1171"/>
                    <a:pt x="0" y="1171"/>
                    <a:pt x="0" y="1171"/>
                  </a:cubicBezTo>
                  <a:close/>
                </a:path>
              </a:pathLst>
            </a:custGeom>
            <a:grpFill/>
            <a:ln w="6350" cap="flat" cmpd="sng" algn="ctr">
              <a:noFill/>
              <a:prstDash val="solid"/>
              <a:miter lim="800000"/>
            </a:ln>
            <a:effectLst>
              <a:outerShdw dist="38100" dir="5400000" algn="ctr" rotWithShape="0">
                <a:srgbClr val="4472C4">
                  <a:lumMod val="75000"/>
                </a:srgbClr>
              </a:outerShdw>
            </a:effectLst>
          </p:spPr>
          <p:txBody>
            <a:bodyPr spcFirstLastPara="0" vert="horz" wrap="square" lIns="412853" tIns="92858" rIns="92858" bIns="92858" numCol="1" spcCol="1270" anchor="t" anchorCtr="0">
              <a:noAutofit/>
            </a:bodyPr>
            <a:lstStyle/>
            <a:p>
              <a:pPr marL="0" marR="0" lvl="0" indent="0" defTabSz="2759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93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 71">
              <a:extLst>
                <a:ext uri="{FF2B5EF4-FFF2-40B4-BE49-F238E27FC236}">
                  <a16:creationId xmlns="" xmlns:a16="http://schemas.microsoft.com/office/drawing/2014/main" id="{E624EB8B-3A06-BB0E-04D5-BB6D92AB5958}"/>
                </a:ext>
              </a:extLst>
            </p:cNvPr>
            <p:cNvSpPr/>
            <p:nvPr/>
          </p:nvSpPr>
          <p:spPr>
            <a:xfrm rot="5400000">
              <a:off x="-8819" y="3868058"/>
              <a:ext cx="2051474" cy="108000"/>
            </a:xfrm>
            <a:custGeom>
              <a:avLst/>
              <a:gdLst>
                <a:gd name="connsiteX0" fmla="*/ 0 w 2051474"/>
                <a:gd name="connsiteY0" fmla="*/ 108000 h 108000"/>
                <a:gd name="connsiteX1" fmla="*/ 108000 w 2051474"/>
                <a:gd name="connsiteY1" fmla="*/ 0 h 108000"/>
                <a:gd name="connsiteX2" fmla="*/ 1943474 w 2051474"/>
                <a:gd name="connsiteY2" fmla="*/ 0 h 108000"/>
                <a:gd name="connsiteX3" fmla="*/ 2051474 w 2051474"/>
                <a:gd name="connsiteY3" fmla="*/ 108000 h 108000"/>
                <a:gd name="connsiteX4" fmla="*/ 2005461 w 2051474"/>
                <a:gd name="connsiteY4" fmla="*/ 108000 h 108000"/>
                <a:gd name="connsiteX5" fmla="*/ 72859 w 2051474"/>
                <a:gd name="connsiteY5" fmla="*/ 1080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474" h="108000">
                  <a:moveTo>
                    <a:pt x="0" y="108000"/>
                  </a:moveTo>
                  <a:cubicBezTo>
                    <a:pt x="0" y="48353"/>
                    <a:pt x="48353" y="0"/>
                    <a:pt x="108000" y="0"/>
                  </a:cubicBezTo>
                  <a:lnTo>
                    <a:pt x="1943474" y="0"/>
                  </a:lnTo>
                  <a:cubicBezTo>
                    <a:pt x="2003121" y="0"/>
                    <a:pt x="2051474" y="48353"/>
                    <a:pt x="2051474" y="108000"/>
                  </a:cubicBezTo>
                  <a:lnTo>
                    <a:pt x="2005461" y="108000"/>
                  </a:lnTo>
                  <a:cubicBezTo>
                    <a:pt x="1027307" y="108000"/>
                    <a:pt x="433429" y="108000"/>
                    <a:pt x="72859" y="108000"/>
                  </a:cubicBezTo>
                  <a:close/>
                </a:path>
              </a:pathLst>
            </a:custGeom>
            <a:grpFill/>
            <a:ln w="254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6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文本框 46">
            <a:extLst>
              <a:ext uri="{FF2B5EF4-FFF2-40B4-BE49-F238E27FC236}">
                <a16:creationId xmlns="" xmlns:a16="http://schemas.microsoft.com/office/drawing/2014/main" id="{346FF465-95F1-293C-ED13-3939C9F7D45B}"/>
              </a:ext>
            </a:extLst>
          </p:cNvPr>
          <p:cNvSpPr txBox="1"/>
          <p:nvPr/>
        </p:nvSpPr>
        <p:spPr>
          <a:xfrm>
            <a:off x="10049606" y="3919837"/>
            <a:ext cx="457176" cy="25654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defTabSz="457200"/>
            <a:r>
              <a:rPr lang="zh-CN" altLang="en-US" sz="1067" b="1" dirty="0" smtClean="0">
                <a:solidFill>
                  <a:prstClr val="white"/>
                </a:solidFill>
                <a:latin typeface="微软雅黑" panose="020B0503020204020204" pitchFamily="34" charset="-122"/>
              </a:rPr>
              <a:t>硬件</a:t>
            </a:r>
            <a:endParaRPr lang="zh-CN" altLang="en-US" sz="1067" b="1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="" xmlns:a16="http://schemas.microsoft.com/office/drawing/2014/main" id="{CD3160D4-A9B3-CC17-E406-D07F886DA067}"/>
              </a:ext>
            </a:extLst>
          </p:cNvPr>
          <p:cNvSpPr txBox="1"/>
          <p:nvPr/>
        </p:nvSpPr>
        <p:spPr>
          <a:xfrm>
            <a:off x="10531686" y="3919837"/>
            <a:ext cx="457176" cy="25654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defTabSz="457200"/>
            <a:r>
              <a:rPr lang="zh-CN" altLang="en-US" sz="1067" b="1" dirty="0" smtClean="0">
                <a:solidFill>
                  <a:prstClr val="white"/>
                </a:solidFill>
                <a:latin typeface="微软雅黑" panose="020B0503020204020204" pitchFamily="34" charset="-122"/>
              </a:rPr>
              <a:t>软件</a:t>
            </a:r>
            <a:endParaRPr lang="zh-CN" altLang="en-US" sz="1067" b="1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="" xmlns:a16="http://schemas.microsoft.com/office/drawing/2014/main" id="{32106A87-57A7-E767-4E29-522C524707A1}"/>
              </a:ext>
            </a:extLst>
          </p:cNvPr>
          <p:cNvSpPr txBox="1"/>
          <p:nvPr/>
        </p:nvSpPr>
        <p:spPr>
          <a:xfrm>
            <a:off x="11015503" y="3919837"/>
            <a:ext cx="457176" cy="25654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defTabSz="457200"/>
            <a:r>
              <a:rPr lang="zh-CN" altLang="en-US" sz="1067" b="1" dirty="0" smtClean="0">
                <a:solidFill>
                  <a:prstClr val="white"/>
                </a:solidFill>
                <a:latin typeface="微软雅黑" panose="020B0503020204020204" pitchFamily="34" charset="-122"/>
              </a:rPr>
              <a:t>服务</a:t>
            </a:r>
            <a:endParaRPr lang="zh-CN" altLang="en-US" sz="1067" b="1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="" xmlns:a16="http://schemas.microsoft.com/office/drawing/2014/main" id="{E7E40609-F1E3-A3FB-3636-E90B4C68BACC}"/>
              </a:ext>
            </a:extLst>
          </p:cNvPr>
          <p:cNvSpPr/>
          <p:nvPr/>
        </p:nvSpPr>
        <p:spPr>
          <a:xfrm>
            <a:off x="10197390" y="2661419"/>
            <a:ext cx="850417" cy="336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457200">
              <a:lnSpc>
                <a:spcPct val="120000"/>
              </a:lnSpc>
            </a:pPr>
            <a:r>
              <a:rPr lang="zh-CN" altLang="en-US" sz="1422" b="1" dirty="0">
                <a:latin typeface="Calibri" panose="020F0502020204030204"/>
              </a:rPr>
              <a:t>服务</a:t>
            </a:r>
            <a:r>
              <a:rPr lang="zh-CN" altLang="en-US" sz="1422" b="1" dirty="0" smtClean="0">
                <a:latin typeface="Calibri" panose="020F0502020204030204"/>
              </a:rPr>
              <a:t>商</a:t>
            </a:r>
            <a:endParaRPr lang="zh-CN" altLang="en-US" sz="1422" b="1" dirty="0">
              <a:latin typeface="Calibri" panose="020F0502020204030204"/>
            </a:endParaRPr>
          </a:p>
        </p:txBody>
      </p:sp>
      <p:grpSp>
        <p:nvGrpSpPr>
          <p:cNvPr id="51" name="组合 50">
            <a:extLst>
              <a:ext uri="{FF2B5EF4-FFF2-40B4-BE49-F238E27FC236}">
                <a16:creationId xmlns="" xmlns:a16="http://schemas.microsoft.com/office/drawing/2014/main" id="{40191FAD-2E30-55E2-04F4-7C8B38658529}"/>
              </a:ext>
            </a:extLst>
          </p:cNvPr>
          <p:cNvGrpSpPr/>
          <p:nvPr/>
        </p:nvGrpSpPr>
        <p:grpSpPr>
          <a:xfrm>
            <a:off x="1899271" y="3725402"/>
            <a:ext cx="639995" cy="639995"/>
            <a:chOff x="2925399" y="2624646"/>
            <a:chExt cx="1080008" cy="1080008"/>
          </a:xfrm>
          <a:solidFill>
            <a:schemeClr val="accent1"/>
          </a:solidFill>
        </p:grpSpPr>
        <p:sp>
          <p:nvSpPr>
            <p:cNvPr id="52" name="îṣļîḑé-Oval 15">
              <a:extLst>
                <a:ext uri="{FF2B5EF4-FFF2-40B4-BE49-F238E27FC236}">
                  <a16:creationId xmlns="" xmlns:a16="http://schemas.microsoft.com/office/drawing/2014/main" id="{B19A3360-B48F-ED31-CF4B-CF6D51BFB927}"/>
                </a:ext>
              </a:extLst>
            </p:cNvPr>
            <p:cNvSpPr/>
            <p:nvPr/>
          </p:nvSpPr>
          <p:spPr>
            <a:xfrm>
              <a:off x="2925399" y="2624646"/>
              <a:ext cx="1080008" cy="1080008"/>
            </a:xfrm>
            <a:prstGeom prst="ellipse">
              <a:avLst/>
            </a:prstGeom>
            <a:grpFill/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67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3" name="组合 52">
              <a:extLst>
                <a:ext uri="{FF2B5EF4-FFF2-40B4-BE49-F238E27FC236}">
                  <a16:creationId xmlns="" xmlns:a16="http://schemas.microsoft.com/office/drawing/2014/main" id="{8BCA4D3E-DE86-39C1-5160-BEB8D704442E}"/>
                </a:ext>
              </a:extLst>
            </p:cNvPr>
            <p:cNvGrpSpPr/>
            <p:nvPr/>
          </p:nvGrpSpPr>
          <p:grpSpPr>
            <a:xfrm>
              <a:off x="3132002" y="2816177"/>
              <a:ext cx="612005" cy="612005"/>
              <a:chOff x="4905375" y="4356100"/>
              <a:chExt cx="719138" cy="719138"/>
            </a:xfrm>
            <a:grpFill/>
          </p:grpSpPr>
          <p:sp>
            <p:nvSpPr>
              <p:cNvPr id="54" name="Freeform 18">
                <a:extLst>
                  <a:ext uri="{FF2B5EF4-FFF2-40B4-BE49-F238E27FC236}">
                    <a16:creationId xmlns="" xmlns:a16="http://schemas.microsoft.com/office/drawing/2014/main" id="{CCBC6A2E-C375-4C11-2532-70B3D1DE7F0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37150" y="4541838"/>
                <a:ext cx="257175" cy="533400"/>
              </a:xfrm>
              <a:custGeom>
                <a:avLst/>
                <a:gdLst>
                  <a:gd name="T0" fmla="*/ 367 w 387"/>
                  <a:gd name="T1" fmla="*/ 805 h 807"/>
                  <a:gd name="T2" fmla="*/ 350 w 387"/>
                  <a:gd name="T3" fmla="*/ 791 h 807"/>
                  <a:gd name="T4" fmla="*/ 235 w 387"/>
                  <a:gd name="T5" fmla="*/ 255 h 807"/>
                  <a:gd name="T6" fmla="*/ 151 w 387"/>
                  <a:gd name="T7" fmla="*/ 255 h 807"/>
                  <a:gd name="T8" fmla="*/ 36 w 387"/>
                  <a:gd name="T9" fmla="*/ 791 h 807"/>
                  <a:gd name="T10" fmla="*/ 15 w 387"/>
                  <a:gd name="T11" fmla="*/ 804 h 807"/>
                  <a:gd name="T12" fmla="*/ 3 w 387"/>
                  <a:gd name="T13" fmla="*/ 784 h 807"/>
                  <a:gd name="T14" fmla="*/ 121 w 387"/>
                  <a:gd name="T15" fmla="*/ 234 h 807"/>
                  <a:gd name="T16" fmla="*/ 138 w 387"/>
                  <a:gd name="T17" fmla="*/ 220 h 807"/>
                  <a:gd name="T18" fmla="*/ 249 w 387"/>
                  <a:gd name="T19" fmla="*/ 220 h 807"/>
                  <a:gd name="T20" fmla="*/ 266 w 387"/>
                  <a:gd name="T21" fmla="*/ 234 h 807"/>
                  <a:gd name="T22" fmla="*/ 385 w 387"/>
                  <a:gd name="T23" fmla="*/ 784 h 807"/>
                  <a:gd name="T24" fmla="*/ 372 w 387"/>
                  <a:gd name="T25" fmla="*/ 804 h 807"/>
                  <a:gd name="T26" fmla="*/ 367 w 387"/>
                  <a:gd name="T27" fmla="*/ 805 h 807"/>
                  <a:gd name="T28" fmla="*/ 193 w 387"/>
                  <a:gd name="T29" fmla="*/ 161 h 807"/>
                  <a:gd name="T30" fmla="*/ 148 w 387"/>
                  <a:gd name="T31" fmla="*/ 142 h 807"/>
                  <a:gd name="T32" fmla="*/ 130 w 387"/>
                  <a:gd name="T33" fmla="*/ 97 h 807"/>
                  <a:gd name="T34" fmla="*/ 148 w 387"/>
                  <a:gd name="T35" fmla="*/ 53 h 807"/>
                  <a:gd name="T36" fmla="*/ 237 w 387"/>
                  <a:gd name="T37" fmla="*/ 53 h 807"/>
                  <a:gd name="T38" fmla="*/ 256 w 387"/>
                  <a:gd name="T39" fmla="*/ 97 h 807"/>
                  <a:gd name="T40" fmla="*/ 237 w 387"/>
                  <a:gd name="T41" fmla="*/ 142 h 807"/>
                  <a:gd name="T42" fmla="*/ 193 w 387"/>
                  <a:gd name="T43" fmla="*/ 161 h 807"/>
                  <a:gd name="T44" fmla="*/ 193 w 387"/>
                  <a:gd name="T45" fmla="*/ 52 h 807"/>
                  <a:gd name="T46" fmla="*/ 160 w 387"/>
                  <a:gd name="T47" fmla="*/ 66 h 807"/>
                  <a:gd name="T48" fmla="*/ 147 w 387"/>
                  <a:gd name="T49" fmla="*/ 98 h 807"/>
                  <a:gd name="T50" fmla="*/ 160 w 387"/>
                  <a:gd name="T51" fmla="*/ 131 h 807"/>
                  <a:gd name="T52" fmla="*/ 225 w 387"/>
                  <a:gd name="T53" fmla="*/ 131 h 807"/>
                  <a:gd name="T54" fmla="*/ 239 w 387"/>
                  <a:gd name="T55" fmla="*/ 98 h 807"/>
                  <a:gd name="T56" fmla="*/ 225 w 387"/>
                  <a:gd name="T57" fmla="*/ 66 h 807"/>
                  <a:gd name="T58" fmla="*/ 193 w 387"/>
                  <a:gd name="T59" fmla="*/ 52 h 807"/>
                  <a:gd name="T60" fmla="*/ 104 w 387"/>
                  <a:gd name="T61" fmla="*/ 196 h 807"/>
                  <a:gd name="T62" fmla="*/ 98 w 387"/>
                  <a:gd name="T63" fmla="*/ 193 h 807"/>
                  <a:gd name="T64" fmla="*/ 59 w 387"/>
                  <a:gd name="T65" fmla="*/ 98 h 807"/>
                  <a:gd name="T66" fmla="*/ 98 w 387"/>
                  <a:gd name="T67" fmla="*/ 4 h 807"/>
                  <a:gd name="T68" fmla="*/ 110 w 387"/>
                  <a:gd name="T69" fmla="*/ 4 h 807"/>
                  <a:gd name="T70" fmla="*/ 110 w 387"/>
                  <a:gd name="T71" fmla="*/ 16 h 807"/>
                  <a:gd name="T72" fmla="*/ 76 w 387"/>
                  <a:gd name="T73" fmla="*/ 98 h 807"/>
                  <a:gd name="T74" fmla="*/ 110 w 387"/>
                  <a:gd name="T75" fmla="*/ 181 h 807"/>
                  <a:gd name="T76" fmla="*/ 110 w 387"/>
                  <a:gd name="T77" fmla="*/ 193 h 807"/>
                  <a:gd name="T78" fmla="*/ 104 w 387"/>
                  <a:gd name="T79" fmla="*/ 196 h 807"/>
                  <a:gd name="T80" fmla="*/ 282 w 387"/>
                  <a:gd name="T81" fmla="*/ 196 h 807"/>
                  <a:gd name="T82" fmla="*/ 276 w 387"/>
                  <a:gd name="T83" fmla="*/ 193 h 807"/>
                  <a:gd name="T84" fmla="*/ 276 w 387"/>
                  <a:gd name="T85" fmla="*/ 181 h 807"/>
                  <a:gd name="T86" fmla="*/ 276 w 387"/>
                  <a:gd name="T87" fmla="*/ 16 h 807"/>
                  <a:gd name="T88" fmla="*/ 276 w 387"/>
                  <a:gd name="T89" fmla="*/ 4 h 807"/>
                  <a:gd name="T90" fmla="*/ 288 w 387"/>
                  <a:gd name="T91" fmla="*/ 4 h 807"/>
                  <a:gd name="T92" fmla="*/ 327 w 387"/>
                  <a:gd name="T93" fmla="*/ 98 h 807"/>
                  <a:gd name="T94" fmla="*/ 288 w 387"/>
                  <a:gd name="T95" fmla="*/ 193 h 807"/>
                  <a:gd name="T96" fmla="*/ 282 w 387"/>
                  <a:gd name="T97" fmla="*/ 196 h 807"/>
                  <a:gd name="T98" fmla="*/ 282 w 387"/>
                  <a:gd name="T99" fmla="*/ 196 h 807"/>
                  <a:gd name="T100" fmla="*/ 282 w 387"/>
                  <a:gd name="T101" fmla="*/ 196 h 8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7" h="807">
                    <a:moveTo>
                      <a:pt x="367" y="805"/>
                    </a:moveTo>
                    <a:cubicBezTo>
                      <a:pt x="359" y="805"/>
                      <a:pt x="352" y="800"/>
                      <a:pt x="350" y="791"/>
                    </a:cubicBezTo>
                    <a:cubicBezTo>
                      <a:pt x="235" y="255"/>
                      <a:pt x="235" y="255"/>
                      <a:pt x="235" y="255"/>
                    </a:cubicBezTo>
                    <a:cubicBezTo>
                      <a:pt x="151" y="255"/>
                      <a:pt x="151" y="255"/>
                      <a:pt x="151" y="255"/>
                    </a:cubicBezTo>
                    <a:cubicBezTo>
                      <a:pt x="36" y="791"/>
                      <a:pt x="36" y="791"/>
                      <a:pt x="36" y="791"/>
                    </a:cubicBezTo>
                    <a:cubicBezTo>
                      <a:pt x="34" y="801"/>
                      <a:pt x="25" y="807"/>
                      <a:pt x="15" y="804"/>
                    </a:cubicBezTo>
                    <a:cubicBezTo>
                      <a:pt x="6" y="802"/>
                      <a:pt x="0" y="793"/>
                      <a:pt x="3" y="784"/>
                    </a:cubicBezTo>
                    <a:cubicBezTo>
                      <a:pt x="121" y="234"/>
                      <a:pt x="121" y="234"/>
                      <a:pt x="121" y="234"/>
                    </a:cubicBezTo>
                    <a:cubicBezTo>
                      <a:pt x="123" y="226"/>
                      <a:pt x="130" y="220"/>
                      <a:pt x="138" y="220"/>
                    </a:cubicBezTo>
                    <a:cubicBezTo>
                      <a:pt x="249" y="220"/>
                      <a:pt x="249" y="220"/>
                      <a:pt x="249" y="220"/>
                    </a:cubicBezTo>
                    <a:cubicBezTo>
                      <a:pt x="257" y="220"/>
                      <a:pt x="265" y="226"/>
                      <a:pt x="266" y="234"/>
                    </a:cubicBezTo>
                    <a:cubicBezTo>
                      <a:pt x="385" y="784"/>
                      <a:pt x="385" y="784"/>
                      <a:pt x="385" y="784"/>
                    </a:cubicBezTo>
                    <a:cubicBezTo>
                      <a:pt x="387" y="793"/>
                      <a:pt x="381" y="801"/>
                      <a:pt x="372" y="804"/>
                    </a:cubicBezTo>
                    <a:cubicBezTo>
                      <a:pt x="370" y="805"/>
                      <a:pt x="368" y="805"/>
                      <a:pt x="367" y="805"/>
                    </a:cubicBezTo>
                    <a:close/>
                    <a:moveTo>
                      <a:pt x="193" y="161"/>
                    </a:moveTo>
                    <a:cubicBezTo>
                      <a:pt x="177" y="161"/>
                      <a:pt x="160" y="155"/>
                      <a:pt x="148" y="142"/>
                    </a:cubicBezTo>
                    <a:cubicBezTo>
                      <a:pt x="137" y="130"/>
                      <a:pt x="130" y="114"/>
                      <a:pt x="130" y="97"/>
                    </a:cubicBezTo>
                    <a:cubicBezTo>
                      <a:pt x="130" y="80"/>
                      <a:pt x="137" y="65"/>
                      <a:pt x="148" y="53"/>
                    </a:cubicBezTo>
                    <a:cubicBezTo>
                      <a:pt x="173" y="28"/>
                      <a:pt x="213" y="28"/>
                      <a:pt x="237" y="53"/>
                    </a:cubicBezTo>
                    <a:cubicBezTo>
                      <a:pt x="249" y="65"/>
                      <a:pt x="256" y="80"/>
                      <a:pt x="256" y="97"/>
                    </a:cubicBezTo>
                    <a:cubicBezTo>
                      <a:pt x="256" y="114"/>
                      <a:pt x="249" y="130"/>
                      <a:pt x="237" y="142"/>
                    </a:cubicBezTo>
                    <a:cubicBezTo>
                      <a:pt x="225" y="155"/>
                      <a:pt x="209" y="161"/>
                      <a:pt x="193" y="161"/>
                    </a:cubicBezTo>
                    <a:close/>
                    <a:moveTo>
                      <a:pt x="193" y="52"/>
                    </a:moveTo>
                    <a:cubicBezTo>
                      <a:pt x="181" y="52"/>
                      <a:pt x="169" y="56"/>
                      <a:pt x="160" y="66"/>
                    </a:cubicBezTo>
                    <a:cubicBezTo>
                      <a:pt x="152" y="74"/>
                      <a:pt x="147" y="86"/>
                      <a:pt x="147" y="98"/>
                    </a:cubicBezTo>
                    <a:cubicBezTo>
                      <a:pt x="147" y="110"/>
                      <a:pt x="152" y="122"/>
                      <a:pt x="160" y="131"/>
                    </a:cubicBezTo>
                    <a:cubicBezTo>
                      <a:pt x="178" y="149"/>
                      <a:pt x="207" y="149"/>
                      <a:pt x="225" y="131"/>
                    </a:cubicBezTo>
                    <a:cubicBezTo>
                      <a:pt x="234" y="122"/>
                      <a:pt x="239" y="110"/>
                      <a:pt x="239" y="98"/>
                    </a:cubicBezTo>
                    <a:cubicBezTo>
                      <a:pt x="239" y="86"/>
                      <a:pt x="234" y="74"/>
                      <a:pt x="225" y="66"/>
                    </a:cubicBezTo>
                    <a:cubicBezTo>
                      <a:pt x="217" y="56"/>
                      <a:pt x="205" y="52"/>
                      <a:pt x="193" y="52"/>
                    </a:cubicBezTo>
                    <a:close/>
                    <a:moveTo>
                      <a:pt x="104" y="196"/>
                    </a:moveTo>
                    <a:cubicBezTo>
                      <a:pt x="102" y="196"/>
                      <a:pt x="100" y="195"/>
                      <a:pt x="98" y="193"/>
                    </a:cubicBezTo>
                    <a:cubicBezTo>
                      <a:pt x="73" y="167"/>
                      <a:pt x="59" y="134"/>
                      <a:pt x="59" y="98"/>
                    </a:cubicBezTo>
                    <a:cubicBezTo>
                      <a:pt x="59" y="62"/>
                      <a:pt x="73" y="28"/>
                      <a:pt x="98" y="4"/>
                    </a:cubicBezTo>
                    <a:cubicBezTo>
                      <a:pt x="102" y="0"/>
                      <a:pt x="107" y="0"/>
                      <a:pt x="110" y="4"/>
                    </a:cubicBezTo>
                    <a:cubicBezTo>
                      <a:pt x="114" y="7"/>
                      <a:pt x="114" y="12"/>
                      <a:pt x="110" y="16"/>
                    </a:cubicBezTo>
                    <a:cubicBezTo>
                      <a:pt x="88" y="38"/>
                      <a:pt x="76" y="67"/>
                      <a:pt x="76" y="98"/>
                    </a:cubicBezTo>
                    <a:cubicBezTo>
                      <a:pt x="76" y="130"/>
                      <a:pt x="88" y="159"/>
                      <a:pt x="110" y="181"/>
                    </a:cubicBezTo>
                    <a:cubicBezTo>
                      <a:pt x="114" y="184"/>
                      <a:pt x="114" y="190"/>
                      <a:pt x="110" y="193"/>
                    </a:cubicBezTo>
                    <a:cubicBezTo>
                      <a:pt x="108" y="195"/>
                      <a:pt x="106" y="196"/>
                      <a:pt x="104" y="196"/>
                    </a:cubicBezTo>
                    <a:close/>
                    <a:moveTo>
                      <a:pt x="282" y="196"/>
                    </a:moveTo>
                    <a:cubicBezTo>
                      <a:pt x="279" y="196"/>
                      <a:pt x="277" y="195"/>
                      <a:pt x="276" y="193"/>
                    </a:cubicBezTo>
                    <a:cubicBezTo>
                      <a:pt x="272" y="190"/>
                      <a:pt x="272" y="184"/>
                      <a:pt x="276" y="181"/>
                    </a:cubicBezTo>
                    <a:cubicBezTo>
                      <a:pt x="322" y="135"/>
                      <a:pt x="322" y="61"/>
                      <a:pt x="276" y="16"/>
                    </a:cubicBezTo>
                    <a:cubicBezTo>
                      <a:pt x="272" y="12"/>
                      <a:pt x="272" y="7"/>
                      <a:pt x="276" y="4"/>
                    </a:cubicBezTo>
                    <a:cubicBezTo>
                      <a:pt x="279" y="0"/>
                      <a:pt x="284" y="0"/>
                      <a:pt x="288" y="4"/>
                    </a:cubicBezTo>
                    <a:cubicBezTo>
                      <a:pt x="313" y="29"/>
                      <a:pt x="327" y="62"/>
                      <a:pt x="327" y="98"/>
                    </a:cubicBezTo>
                    <a:cubicBezTo>
                      <a:pt x="327" y="134"/>
                      <a:pt x="313" y="168"/>
                      <a:pt x="288" y="193"/>
                    </a:cubicBezTo>
                    <a:cubicBezTo>
                      <a:pt x="286" y="195"/>
                      <a:pt x="284" y="196"/>
                      <a:pt x="282" y="196"/>
                    </a:cubicBezTo>
                    <a:close/>
                    <a:moveTo>
                      <a:pt x="282" y="196"/>
                    </a:moveTo>
                    <a:cubicBezTo>
                      <a:pt x="282" y="196"/>
                      <a:pt x="282" y="196"/>
                      <a:pt x="282" y="196"/>
                    </a:cubicBezTo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</a:ln>
            </p:spPr>
            <p:txBody>
              <a:bodyPr vert="horz" wrap="square" lIns="54186" tIns="27093" rIns="54186" bIns="27093" numCol="1" anchor="t" anchorCtr="0" compatLnSpc="1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67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55" name="Freeform 19">
                <a:extLst>
                  <a:ext uri="{FF2B5EF4-FFF2-40B4-BE49-F238E27FC236}">
                    <a16:creationId xmlns="" xmlns:a16="http://schemas.microsoft.com/office/drawing/2014/main" id="{BBCA15FE-83C5-C61E-D871-B6D00FA7CDA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26038" y="4505325"/>
                <a:ext cx="292100" cy="523875"/>
              </a:xfrm>
              <a:custGeom>
                <a:avLst/>
                <a:gdLst>
                  <a:gd name="T0" fmla="*/ 67 w 440"/>
                  <a:gd name="T1" fmla="*/ 303 h 791"/>
                  <a:gd name="T2" fmla="*/ 61 w 440"/>
                  <a:gd name="T3" fmla="*/ 301 h 791"/>
                  <a:gd name="T4" fmla="*/ 0 w 440"/>
                  <a:gd name="T5" fmla="*/ 152 h 791"/>
                  <a:gd name="T6" fmla="*/ 61 w 440"/>
                  <a:gd name="T7" fmla="*/ 4 h 791"/>
                  <a:gd name="T8" fmla="*/ 73 w 440"/>
                  <a:gd name="T9" fmla="*/ 4 h 791"/>
                  <a:gd name="T10" fmla="*/ 73 w 440"/>
                  <a:gd name="T11" fmla="*/ 16 h 791"/>
                  <a:gd name="T12" fmla="*/ 17 w 440"/>
                  <a:gd name="T13" fmla="*/ 152 h 791"/>
                  <a:gd name="T14" fmla="*/ 73 w 440"/>
                  <a:gd name="T15" fmla="*/ 289 h 791"/>
                  <a:gd name="T16" fmla="*/ 73 w 440"/>
                  <a:gd name="T17" fmla="*/ 301 h 791"/>
                  <a:gd name="T18" fmla="*/ 67 w 440"/>
                  <a:gd name="T19" fmla="*/ 303 h 791"/>
                  <a:gd name="T20" fmla="*/ 352 w 440"/>
                  <a:gd name="T21" fmla="*/ 303 h 791"/>
                  <a:gd name="T22" fmla="*/ 346 w 440"/>
                  <a:gd name="T23" fmla="*/ 301 h 791"/>
                  <a:gd name="T24" fmla="*/ 346 w 440"/>
                  <a:gd name="T25" fmla="*/ 289 h 791"/>
                  <a:gd name="T26" fmla="*/ 346 w 440"/>
                  <a:gd name="T27" fmla="*/ 16 h 791"/>
                  <a:gd name="T28" fmla="*/ 346 w 440"/>
                  <a:gd name="T29" fmla="*/ 4 h 791"/>
                  <a:gd name="T30" fmla="*/ 358 w 440"/>
                  <a:gd name="T31" fmla="*/ 4 h 791"/>
                  <a:gd name="T32" fmla="*/ 358 w 440"/>
                  <a:gd name="T33" fmla="*/ 301 h 791"/>
                  <a:gd name="T34" fmla="*/ 352 w 440"/>
                  <a:gd name="T35" fmla="*/ 303 h 791"/>
                  <a:gd name="T36" fmla="*/ 54 w 440"/>
                  <a:gd name="T37" fmla="*/ 791 h 791"/>
                  <a:gd name="T38" fmla="*/ 47 w 440"/>
                  <a:gd name="T39" fmla="*/ 789 h 791"/>
                  <a:gd name="T40" fmla="*/ 48 w 440"/>
                  <a:gd name="T41" fmla="*/ 777 h 791"/>
                  <a:gd name="T42" fmla="*/ 315 w 440"/>
                  <a:gd name="T43" fmla="*/ 546 h 791"/>
                  <a:gd name="T44" fmla="*/ 327 w 440"/>
                  <a:gd name="T45" fmla="*/ 547 h 791"/>
                  <a:gd name="T46" fmla="*/ 326 w 440"/>
                  <a:gd name="T47" fmla="*/ 558 h 791"/>
                  <a:gd name="T48" fmla="*/ 59 w 440"/>
                  <a:gd name="T49" fmla="*/ 790 h 791"/>
                  <a:gd name="T50" fmla="*/ 54 w 440"/>
                  <a:gd name="T51" fmla="*/ 791 h 791"/>
                  <a:gd name="T52" fmla="*/ 54 w 440"/>
                  <a:gd name="T53" fmla="*/ 791 h 791"/>
                  <a:gd name="T54" fmla="*/ 54 w 440"/>
                  <a:gd name="T55" fmla="*/ 791 h 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40" h="791">
                    <a:moveTo>
                      <a:pt x="67" y="303"/>
                    </a:moveTo>
                    <a:cubicBezTo>
                      <a:pt x="65" y="303"/>
                      <a:pt x="63" y="302"/>
                      <a:pt x="61" y="301"/>
                    </a:cubicBezTo>
                    <a:cubicBezTo>
                      <a:pt x="21" y="261"/>
                      <a:pt x="0" y="209"/>
                      <a:pt x="0" y="152"/>
                    </a:cubicBezTo>
                    <a:cubicBezTo>
                      <a:pt x="0" y="96"/>
                      <a:pt x="22" y="43"/>
                      <a:pt x="61" y="4"/>
                    </a:cubicBezTo>
                    <a:cubicBezTo>
                      <a:pt x="65" y="0"/>
                      <a:pt x="70" y="0"/>
                      <a:pt x="73" y="4"/>
                    </a:cubicBezTo>
                    <a:cubicBezTo>
                      <a:pt x="77" y="7"/>
                      <a:pt x="77" y="12"/>
                      <a:pt x="73" y="16"/>
                    </a:cubicBezTo>
                    <a:cubicBezTo>
                      <a:pt x="37" y="52"/>
                      <a:pt x="17" y="101"/>
                      <a:pt x="17" y="152"/>
                    </a:cubicBezTo>
                    <a:cubicBezTo>
                      <a:pt x="17" y="203"/>
                      <a:pt x="37" y="252"/>
                      <a:pt x="73" y="289"/>
                    </a:cubicBezTo>
                    <a:cubicBezTo>
                      <a:pt x="77" y="292"/>
                      <a:pt x="77" y="297"/>
                      <a:pt x="73" y="301"/>
                    </a:cubicBezTo>
                    <a:cubicBezTo>
                      <a:pt x="72" y="302"/>
                      <a:pt x="69" y="303"/>
                      <a:pt x="67" y="303"/>
                    </a:cubicBezTo>
                    <a:close/>
                    <a:moveTo>
                      <a:pt x="352" y="303"/>
                    </a:moveTo>
                    <a:cubicBezTo>
                      <a:pt x="350" y="303"/>
                      <a:pt x="348" y="302"/>
                      <a:pt x="346" y="301"/>
                    </a:cubicBezTo>
                    <a:cubicBezTo>
                      <a:pt x="343" y="297"/>
                      <a:pt x="343" y="292"/>
                      <a:pt x="346" y="289"/>
                    </a:cubicBezTo>
                    <a:cubicBezTo>
                      <a:pt x="421" y="214"/>
                      <a:pt x="421" y="91"/>
                      <a:pt x="346" y="16"/>
                    </a:cubicBezTo>
                    <a:cubicBezTo>
                      <a:pt x="343" y="12"/>
                      <a:pt x="343" y="7"/>
                      <a:pt x="346" y="4"/>
                    </a:cubicBezTo>
                    <a:cubicBezTo>
                      <a:pt x="350" y="0"/>
                      <a:pt x="355" y="0"/>
                      <a:pt x="358" y="4"/>
                    </a:cubicBezTo>
                    <a:cubicBezTo>
                      <a:pt x="440" y="86"/>
                      <a:pt x="440" y="219"/>
                      <a:pt x="358" y="301"/>
                    </a:cubicBezTo>
                    <a:cubicBezTo>
                      <a:pt x="357" y="302"/>
                      <a:pt x="355" y="303"/>
                      <a:pt x="352" y="303"/>
                    </a:cubicBezTo>
                    <a:close/>
                    <a:moveTo>
                      <a:pt x="54" y="791"/>
                    </a:moveTo>
                    <a:cubicBezTo>
                      <a:pt x="51" y="791"/>
                      <a:pt x="49" y="791"/>
                      <a:pt x="47" y="789"/>
                    </a:cubicBezTo>
                    <a:cubicBezTo>
                      <a:pt x="43" y="785"/>
                      <a:pt x="44" y="780"/>
                      <a:pt x="48" y="777"/>
                    </a:cubicBezTo>
                    <a:cubicBezTo>
                      <a:pt x="315" y="546"/>
                      <a:pt x="315" y="546"/>
                      <a:pt x="315" y="546"/>
                    </a:cubicBezTo>
                    <a:cubicBezTo>
                      <a:pt x="318" y="542"/>
                      <a:pt x="323" y="543"/>
                      <a:pt x="327" y="547"/>
                    </a:cubicBezTo>
                    <a:cubicBezTo>
                      <a:pt x="330" y="550"/>
                      <a:pt x="329" y="555"/>
                      <a:pt x="326" y="558"/>
                    </a:cubicBezTo>
                    <a:cubicBezTo>
                      <a:pt x="59" y="790"/>
                      <a:pt x="59" y="790"/>
                      <a:pt x="59" y="790"/>
                    </a:cubicBezTo>
                    <a:cubicBezTo>
                      <a:pt x="58" y="791"/>
                      <a:pt x="55" y="791"/>
                      <a:pt x="54" y="791"/>
                    </a:cubicBezTo>
                    <a:close/>
                    <a:moveTo>
                      <a:pt x="54" y="791"/>
                    </a:moveTo>
                    <a:cubicBezTo>
                      <a:pt x="54" y="791"/>
                      <a:pt x="54" y="791"/>
                      <a:pt x="54" y="791"/>
                    </a:cubicBezTo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</a:ln>
            </p:spPr>
            <p:txBody>
              <a:bodyPr vert="horz" wrap="square" lIns="54186" tIns="27093" rIns="54186" bIns="27093" numCol="1" anchor="t" anchorCtr="0" compatLnSpc="1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67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56" name="Freeform 20">
                <a:extLst>
                  <a:ext uri="{FF2B5EF4-FFF2-40B4-BE49-F238E27FC236}">
                    <a16:creationId xmlns="" xmlns:a16="http://schemas.microsoft.com/office/drawing/2014/main" id="{04289F5C-F132-05C2-54D8-F040D218617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84775" y="4737100"/>
                <a:ext cx="190500" cy="292100"/>
              </a:xfrm>
              <a:custGeom>
                <a:avLst/>
                <a:gdLst>
                  <a:gd name="T0" fmla="*/ 276 w 286"/>
                  <a:gd name="T1" fmla="*/ 442 h 442"/>
                  <a:gd name="T2" fmla="*/ 270 w 286"/>
                  <a:gd name="T3" fmla="*/ 441 h 442"/>
                  <a:gd name="T4" fmla="*/ 4 w 286"/>
                  <a:gd name="T5" fmla="*/ 209 h 442"/>
                  <a:gd name="T6" fmla="*/ 3 w 286"/>
                  <a:gd name="T7" fmla="*/ 197 h 442"/>
                  <a:gd name="T8" fmla="*/ 15 w 286"/>
                  <a:gd name="T9" fmla="*/ 196 h 442"/>
                  <a:gd name="T10" fmla="*/ 282 w 286"/>
                  <a:gd name="T11" fmla="*/ 427 h 442"/>
                  <a:gd name="T12" fmla="*/ 283 w 286"/>
                  <a:gd name="T13" fmla="*/ 439 h 442"/>
                  <a:gd name="T14" fmla="*/ 276 w 286"/>
                  <a:gd name="T15" fmla="*/ 442 h 442"/>
                  <a:gd name="T16" fmla="*/ 23 w 286"/>
                  <a:gd name="T17" fmla="*/ 170 h 442"/>
                  <a:gd name="T18" fmla="*/ 17 w 286"/>
                  <a:gd name="T19" fmla="*/ 168 h 442"/>
                  <a:gd name="T20" fmla="*/ 18 w 286"/>
                  <a:gd name="T21" fmla="*/ 156 h 442"/>
                  <a:gd name="T22" fmla="*/ 184 w 286"/>
                  <a:gd name="T23" fmla="*/ 3 h 442"/>
                  <a:gd name="T24" fmla="*/ 196 w 286"/>
                  <a:gd name="T25" fmla="*/ 4 h 442"/>
                  <a:gd name="T26" fmla="*/ 195 w 286"/>
                  <a:gd name="T27" fmla="*/ 16 h 442"/>
                  <a:gd name="T28" fmla="*/ 29 w 286"/>
                  <a:gd name="T29" fmla="*/ 169 h 442"/>
                  <a:gd name="T30" fmla="*/ 23 w 286"/>
                  <a:gd name="T31" fmla="*/ 170 h 442"/>
                  <a:gd name="T32" fmla="*/ 23 w 286"/>
                  <a:gd name="T33" fmla="*/ 170 h 442"/>
                  <a:gd name="T34" fmla="*/ 23 w 286"/>
                  <a:gd name="T35" fmla="*/ 17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86" h="442">
                    <a:moveTo>
                      <a:pt x="276" y="442"/>
                    </a:moveTo>
                    <a:cubicBezTo>
                      <a:pt x="274" y="442"/>
                      <a:pt x="272" y="442"/>
                      <a:pt x="270" y="441"/>
                    </a:cubicBezTo>
                    <a:cubicBezTo>
                      <a:pt x="4" y="209"/>
                      <a:pt x="4" y="209"/>
                      <a:pt x="4" y="209"/>
                    </a:cubicBezTo>
                    <a:cubicBezTo>
                      <a:pt x="0" y="205"/>
                      <a:pt x="0" y="200"/>
                      <a:pt x="3" y="197"/>
                    </a:cubicBezTo>
                    <a:cubicBezTo>
                      <a:pt x="6" y="193"/>
                      <a:pt x="11" y="192"/>
                      <a:pt x="15" y="196"/>
                    </a:cubicBezTo>
                    <a:cubicBezTo>
                      <a:pt x="282" y="427"/>
                      <a:pt x="282" y="427"/>
                      <a:pt x="282" y="427"/>
                    </a:cubicBezTo>
                    <a:cubicBezTo>
                      <a:pt x="285" y="430"/>
                      <a:pt x="286" y="436"/>
                      <a:pt x="283" y="439"/>
                    </a:cubicBezTo>
                    <a:cubicBezTo>
                      <a:pt x="280" y="441"/>
                      <a:pt x="279" y="442"/>
                      <a:pt x="276" y="442"/>
                    </a:cubicBezTo>
                    <a:close/>
                    <a:moveTo>
                      <a:pt x="23" y="170"/>
                    </a:moveTo>
                    <a:cubicBezTo>
                      <a:pt x="21" y="170"/>
                      <a:pt x="19" y="169"/>
                      <a:pt x="17" y="168"/>
                    </a:cubicBezTo>
                    <a:cubicBezTo>
                      <a:pt x="14" y="164"/>
                      <a:pt x="15" y="159"/>
                      <a:pt x="18" y="156"/>
                    </a:cubicBezTo>
                    <a:cubicBezTo>
                      <a:pt x="184" y="3"/>
                      <a:pt x="184" y="3"/>
                      <a:pt x="184" y="3"/>
                    </a:cubicBezTo>
                    <a:cubicBezTo>
                      <a:pt x="187" y="0"/>
                      <a:pt x="192" y="0"/>
                      <a:pt x="196" y="4"/>
                    </a:cubicBezTo>
                    <a:cubicBezTo>
                      <a:pt x="199" y="7"/>
                      <a:pt x="198" y="12"/>
                      <a:pt x="195" y="16"/>
                    </a:cubicBezTo>
                    <a:cubicBezTo>
                      <a:pt x="29" y="169"/>
                      <a:pt x="29" y="169"/>
                      <a:pt x="29" y="169"/>
                    </a:cubicBezTo>
                    <a:cubicBezTo>
                      <a:pt x="27" y="169"/>
                      <a:pt x="25" y="170"/>
                      <a:pt x="23" y="170"/>
                    </a:cubicBezTo>
                    <a:close/>
                    <a:moveTo>
                      <a:pt x="23" y="170"/>
                    </a:moveTo>
                    <a:cubicBezTo>
                      <a:pt x="23" y="170"/>
                      <a:pt x="23" y="170"/>
                      <a:pt x="23" y="170"/>
                    </a:cubicBezTo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</a:ln>
            </p:spPr>
            <p:txBody>
              <a:bodyPr vert="horz" wrap="square" lIns="54186" tIns="27093" rIns="54186" bIns="27093" numCol="1" anchor="t" anchorCtr="0" compatLnSpc="1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67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57" name="Freeform 21">
                <a:extLst>
                  <a:ext uri="{FF2B5EF4-FFF2-40B4-BE49-F238E27FC236}">
                    <a16:creationId xmlns="" xmlns:a16="http://schemas.microsoft.com/office/drawing/2014/main" id="{05D5658C-B38F-23C8-FB88-3E46D1ACDE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13350" y="4737100"/>
                <a:ext cx="122238" cy="112713"/>
              </a:xfrm>
              <a:custGeom>
                <a:avLst/>
                <a:gdLst>
                  <a:gd name="T0" fmla="*/ 174 w 184"/>
                  <a:gd name="T1" fmla="*/ 170 h 170"/>
                  <a:gd name="T2" fmla="*/ 168 w 184"/>
                  <a:gd name="T3" fmla="*/ 168 h 170"/>
                  <a:gd name="T4" fmla="*/ 4 w 184"/>
                  <a:gd name="T5" fmla="*/ 16 h 170"/>
                  <a:gd name="T6" fmla="*/ 3 w 184"/>
                  <a:gd name="T7" fmla="*/ 4 h 170"/>
                  <a:gd name="T8" fmla="*/ 15 w 184"/>
                  <a:gd name="T9" fmla="*/ 3 h 170"/>
                  <a:gd name="T10" fmla="*/ 180 w 184"/>
                  <a:gd name="T11" fmla="*/ 156 h 170"/>
                  <a:gd name="T12" fmla="*/ 181 w 184"/>
                  <a:gd name="T13" fmla="*/ 168 h 170"/>
                  <a:gd name="T14" fmla="*/ 174 w 184"/>
                  <a:gd name="T15" fmla="*/ 170 h 170"/>
                  <a:gd name="T16" fmla="*/ 174 w 184"/>
                  <a:gd name="T17" fmla="*/ 170 h 170"/>
                  <a:gd name="T18" fmla="*/ 174 w 184"/>
                  <a:gd name="T19" fmla="*/ 17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4" h="170">
                    <a:moveTo>
                      <a:pt x="174" y="170"/>
                    </a:moveTo>
                    <a:cubicBezTo>
                      <a:pt x="173" y="170"/>
                      <a:pt x="170" y="169"/>
                      <a:pt x="168" y="168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0" y="12"/>
                      <a:pt x="0" y="7"/>
                      <a:pt x="3" y="4"/>
                    </a:cubicBezTo>
                    <a:cubicBezTo>
                      <a:pt x="6" y="0"/>
                      <a:pt x="11" y="0"/>
                      <a:pt x="15" y="3"/>
                    </a:cubicBezTo>
                    <a:cubicBezTo>
                      <a:pt x="180" y="156"/>
                      <a:pt x="180" y="156"/>
                      <a:pt x="180" y="156"/>
                    </a:cubicBezTo>
                    <a:cubicBezTo>
                      <a:pt x="184" y="159"/>
                      <a:pt x="184" y="164"/>
                      <a:pt x="181" y="168"/>
                    </a:cubicBezTo>
                    <a:cubicBezTo>
                      <a:pt x="179" y="169"/>
                      <a:pt x="177" y="170"/>
                      <a:pt x="174" y="170"/>
                    </a:cubicBezTo>
                    <a:close/>
                    <a:moveTo>
                      <a:pt x="174" y="170"/>
                    </a:moveTo>
                    <a:cubicBezTo>
                      <a:pt x="174" y="170"/>
                      <a:pt x="174" y="170"/>
                      <a:pt x="174" y="170"/>
                    </a:cubicBezTo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</a:ln>
            </p:spPr>
            <p:txBody>
              <a:bodyPr vert="horz" wrap="square" lIns="54186" tIns="27093" rIns="54186" bIns="27093" numCol="1" anchor="t" anchorCtr="0" compatLnSpc="1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67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</a:endParaRPr>
              </a:p>
            </p:txBody>
          </p:sp>
          <p:sp>
            <p:nvSpPr>
              <p:cNvPr id="58" name="Freeform 22">
                <a:extLst>
                  <a:ext uri="{FF2B5EF4-FFF2-40B4-BE49-F238E27FC236}">
                    <a16:creationId xmlns="" xmlns:a16="http://schemas.microsoft.com/office/drawing/2014/main" id="{BD8369C5-273E-6ADB-177F-54918A23029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05375" y="4356100"/>
                <a:ext cx="719138" cy="495300"/>
              </a:xfrm>
              <a:custGeom>
                <a:avLst/>
                <a:gdLst>
                  <a:gd name="T0" fmla="*/ 846 w 1084"/>
                  <a:gd name="T1" fmla="*/ 748 h 748"/>
                  <a:gd name="T2" fmla="*/ 643 w 1084"/>
                  <a:gd name="T3" fmla="*/ 748 h 748"/>
                  <a:gd name="T4" fmla="*/ 626 w 1084"/>
                  <a:gd name="T5" fmla="*/ 735 h 748"/>
                  <a:gd name="T6" fmla="*/ 583 w 1084"/>
                  <a:gd name="T7" fmla="*/ 534 h 748"/>
                  <a:gd name="T8" fmla="*/ 499 w 1084"/>
                  <a:gd name="T9" fmla="*/ 534 h 748"/>
                  <a:gd name="T10" fmla="*/ 457 w 1084"/>
                  <a:gd name="T11" fmla="*/ 735 h 748"/>
                  <a:gd name="T12" fmla="*/ 439 w 1084"/>
                  <a:gd name="T13" fmla="*/ 748 h 748"/>
                  <a:gd name="T14" fmla="*/ 238 w 1084"/>
                  <a:gd name="T15" fmla="*/ 748 h 748"/>
                  <a:gd name="T16" fmla="*/ 0 w 1084"/>
                  <a:gd name="T17" fmla="*/ 508 h 748"/>
                  <a:gd name="T18" fmla="*/ 220 w 1084"/>
                  <a:gd name="T19" fmla="*/ 268 h 748"/>
                  <a:gd name="T20" fmla="*/ 499 w 1084"/>
                  <a:gd name="T21" fmla="*/ 0 h 748"/>
                  <a:gd name="T22" fmla="*/ 672 w 1084"/>
                  <a:gd name="T23" fmla="*/ 61 h 748"/>
                  <a:gd name="T24" fmla="*/ 790 w 1084"/>
                  <a:gd name="T25" fmla="*/ 32 h 748"/>
                  <a:gd name="T26" fmla="*/ 1051 w 1084"/>
                  <a:gd name="T27" fmla="*/ 295 h 748"/>
                  <a:gd name="T28" fmla="*/ 1041 w 1084"/>
                  <a:gd name="T29" fmla="*/ 370 h 748"/>
                  <a:gd name="T30" fmla="*/ 1084 w 1084"/>
                  <a:gd name="T31" fmla="*/ 507 h 748"/>
                  <a:gd name="T32" fmla="*/ 846 w 1084"/>
                  <a:gd name="T33" fmla="*/ 748 h 748"/>
                  <a:gd name="T34" fmla="*/ 657 w 1084"/>
                  <a:gd name="T35" fmla="*/ 714 h 748"/>
                  <a:gd name="T36" fmla="*/ 845 w 1084"/>
                  <a:gd name="T37" fmla="*/ 714 h 748"/>
                  <a:gd name="T38" fmla="*/ 1049 w 1084"/>
                  <a:gd name="T39" fmla="*/ 508 h 748"/>
                  <a:gd name="T40" fmla="*/ 1008 w 1084"/>
                  <a:gd name="T41" fmla="*/ 383 h 748"/>
                  <a:gd name="T42" fmla="*/ 1005 w 1084"/>
                  <a:gd name="T43" fmla="*/ 368 h 748"/>
                  <a:gd name="T44" fmla="*/ 1016 w 1084"/>
                  <a:gd name="T45" fmla="*/ 295 h 748"/>
                  <a:gd name="T46" fmla="*/ 789 w 1084"/>
                  <a:gd name="T47" fmla="*/ 66 h 748"/>
                  <a:gd name="T48" fmla="*/ 677 w 1084"/>
                  <a:gd name="T49" fmla="*/ 96 h 748"/>
                  <a:gd name="T50" fmla="*/ 657 w 1084"/>
                  <a:gd name="T51" fmla="*/ 94 h 748"/>
                  <a:gd name="T52" fmla="*/ 497 w 1084"/>
                  <a:gd name="T53" fmla="*/ 34 h 748"/>
                  <a:gd name="T54" fmla="*/ 253 w 1084"/>
                  <a:gd name="T55" fmla="*/ 283 h 748"/>
                  <a:gd name="T56" fmla="*/ 253 w 1084"/>
                  <a:gd name="T57" fmla="*/ 284 h 748"/>
                  <a:gd name="T58" fmla="*/ 247 w 1084"/>
                  <a:gd name="T59" fmla="*/ 296 h 748"/>
                  <a:gd name="T60" fmla="*/ 236 w 1084"/>
                  <a:gd name="T61" fmla="*/ 301 h 748"/>
                  <a:gd name="T62" fmla="*/ 34 w 1084"/>
                  <a:gd name="T63" fmla="*/ 508 h 748"/>
                  <a:gd name="T64" fmla="*/ 238 w 1084"/>
                  <a:gd name="T65" fmla="*/ 714 h 748"/>
                  <a:gd name="T66" fmla="*/ 426 w 1084"/>
                  <a:gd name="T67" fmla="*/ 714 h 748"/>
                  <a:gd name="T68" fmla="*/ 469 w 1084"/>
                  <a:gd name="T69" fmla="*/ 514 h 748"/>
                  <a:gd name="T70" fmla="*/ 486 w 1084"/>
                  <a:gd name="T71" fmla="*/ 500 h 748"/>
                  <a:gd name="T72" fmla="*/ 597 w 1084"/>
                  <a:gd name="T73" fmla="*/ 500 h 748"/>
                  <a:gd name="T74" fmla="*/ 614 w 1084"/>
                  <a:gd name="T75" fmla="*/ 514 h 748"/>
                  <a:gd name="T76" fmla="*/ 657 w 1084"/>
                  <a:gd name="T77" fmla="*/ 714 h 748"/>
                  <a:gd name="T78" fmla="*/ 657 w 1084"/>
                  <a:gd name="T79" fmla="*/ 714 h 748"/>
                  <a:gd name="T80" fmla="*/ 657 w 1084"/>
                  <a:gd name="T81" fmla="*/ 714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84" h="748">
                    <a:moveTo>
                      <a:pt x="846" y="748"/>
                    </a:moveTo>
                    <a:cubicBezTo>
                      <a:pt x="643" y="748"/>
                      <a:pt x="643" y="748"/>
                      <a:pt x="643" y="748"/>
                    </a:cubicBezTo>
                    <a:cubicBezTo>
                      <a:pt x="636" y="748"/>
                      <a:pt x="628" y="743"/>
                      <a:pt x="626" y="735"/>
                    </a:cubicBezTo>
                    <a:cubicBezTo>
                      <a:pt x="583" y="534"/>
                      <a:pt x="583" y="534"/>
                      <a:pt x="583" y="534"/>
                    </a:cubicBezTo>
                    <a:cubicBezTo>
                      <a:pt x="499" y="534"/>
                      <a:pt x="499" y="534"/>
                      <a:pt x="499" y="534"/>
                    </a:cubicBezTo>
                    <a:cubicBezTo>
                      <a:pt x="457" y="735"/>
                      <a:pt x="457" y="735"/>
                      <a:pt x="457" y="735"/>
                    </a:cubicBezTo>
                    <a:cubicBezTo>
                      <a:pt x="455" y="743"/>
                      <a:pt x="448" y="748"/>
                      <a:pt x="439" y="748"/>
                    </a:cubicBezTo>
                    <a:cubicBezTo>
                      <a:pt x="238" y="748"/>
                      <a:pt x="238" y="748"/>
                      <a:pt x="238" y="748"/>
                    </a:cubicBezTo>
                    <a:cubicBezTo>
                      <a:pt x="107" y="748"/>
                      <a:pt x="0" y="641"/>
                      <a:pt x="0" y="508"/>
                    </a:cubicBezTo>
                    <a:cubicBezTo>
                      <a:pt x="0" y="382"/>
                      <a:pt x="97" y="277"/>
                      <a:pt x="220" y="268"/>
                    </a:cubicBezTo>
                    <a:cubicBezTo>
                      <a:pt x="228" y="119"/>
                      <a:pt x="350" y="0"/>
                      <a:pt x="499" y="0"/>
                    </a:cubicBezTo>
                    <a:cubicBezTo>
                      <a:pt x="562" y="0"/>
                      <a:pt x="623" y="21"/>
                      <a:pt x="672" y="61"/>
                    </a:cubicBezTo>
                    <a:cubicBezTo>
                      <a:pt x="708" y="42"/>
                      <a:pt x="749" y="32"/>
                      <a:pt x="790" y="32"/>
                    </a:cubicBezTo>
                    <a:cubicBezTo>
                      <a:pt x="934" y="32"/>
                      <a:pt x="1051" y="150"/>
                      <a:pt x="1051" y="295"/>
                    </a:cubicBezTo>
                    <a:cubicBezTo>
                      <a:pt x="1051" y="321"/>
                      <a:pt x="1048" y="346"/>
                      <a:pt x="1041" y="370"/>
                    </a:cubicBezTo>
                    <a:cubicBezTo>
                      <a:pt x="1069" y="410"/>
                      <a:pt x="1084" y="457"/>
                      <a:pt x="1084" y="507"/>
                    </a:cubicBezTo>
                    <a:cubicBezTo>
                      <a:pt x="1084" y="641"/>
                      <a:pt x="977" y="748"/>
                      <a:pt x="846" y="748"/>
                    </a:cubicBezTo>
                    <a:close/>
                    <a:moveTo>
                      <a:pt x="657" y="714"/>
                    </a:moveTo>
                    <a:cubicBezTo>
                      <a:pt x="845" y="714"/>
                      <a:pt x="845" y="714"/>
                      <a:pt x="845" y="714"/>
                    </a:cubicBezTo>
                    <a:cubicBezTo>
                      <a:pt x="957" y="714"/>
                      <a:pt x="1049" y="621"/>
                      <a:pt x="1049" y="508"/>
                    </a:cubicBezTo>
                    <a:cubicBezTo>
                      <a:pt x="1049" y="463"/>
                      <a:pt x="1034" y="420"/>
                      <a:pt x="1008" y="383"/>
                    </a:cubicBezTo>
                    <a:cubicBezTo>
                      <a:pt x="1004" y="379"/>
                      <a:pt x="1004" y="373"/>
                      <a:pt x="1005" y="368"/>
                    </a:cubicBezTo>
                    <a:cubicBezTo>
                      <a:pt x="1013" y="345"/>
                      <a:pt x="1016" y="320"/>
                      <a:pt x="1016" y="295"/>
                    </a:cubicBezTo>
                    <a:cubicBezTo>
                      <a:pt x="1016" y="168"/>
                      <a:pt x="915" y="66"/>
                      <a:pt x="789" y="66"/>
                    </a:cubicBezTo>
                    <a:cubicBezTo>
                      <a:pt x="750" y="66"/>
                      <a:pt x="711" y="76"/>
                      <a:pt x="677" y="96"/>
                    </a:cubicBezTo>
                    <a:cubicBezTo>
                      <a:pt x="671" y="99"/>
                      <a:pt x="662" y="98"/>
                      <a:pt x="657" y="94"/>
                    </a:cubicBezTo>
                    <a:cubicBezTo>
                      <a:pt x="613" y="56"/>
                      <a:pt x="556" y="34"/>
                      <a:pt x="497" y="34"/>
                    </a:cubicBezTo>
                    <a:cubicBezTo>
                      <a:pt x="363" y="34"/>
                      <a:pt x="253" y="145"/>
                      <a:pt x="253" y="283"/>
                    </a:cubicBezTo>
                    <a:cubicBezTo>
                      <a:pt x="253" y="284"/>
                      <a:pt x="253" y="284"/>
                      <a:pt x="253" y="284"/>
                    </a:cubicBezTo>
                    <a:cubicBezTo>
                      <a:pt x="253" y="289"/>
                      <a:pt x="251" y="293"/>
                      <a:pt x="247" y="296"/>
                    </a:cubicBezTo>
                    <a:cubicBezTo>
                      <a:pt x="244" y="300"/>
                      <a:pt x="240" y="301"/>
                      <a:pt x="236" y="301"/>
                    </a:cubicBezTo>
                    <a:cubicBezTo>
                      <a:pt x="125" y="301"/>
                      <a:pt x="34" y="394"/>
                      <a:pt x="34" y="508"/>
                    </a:cubicBezTo>
                    <a:cubicBezTo>
                      <a:pt x="34" y="622"/>
                      <a:pt x="125" y="714"/>
                      <a:pt x="238" y="714"/>
                    </a:cubicBezTo>
                    <a:cubicBezTo>
                      <a:pt x="426" y="714"/>
                      <a:pt x="426" y="714"/>
                      <a:pt x="426" y="714"/>
                    </a:cubicBezTo>
                    <a:cubicBezTo>
                      <a:pt x="469" y="514"/>
                      <a:pt x="469" y="514"/>
                      <a:pt x="469" y="514"/>
                    </a:cubicBezTo>
                    <a:cubicBezTo>
                      <a:pt x="471" y="506"/>
                      <a:pt x="478" y="500"/>
                      <a:pt x="486" y="500"/>
                    </a:cubicBezTo>
                    <a:cubicBezTo>
                      <a:pt x="597" y="500"/>
                      <a:pt x="597" y="500"/>
                      <a:pt x="597" y="500"/>
                    </a:cubicBezTo>
                    <a:cubicBezTo>
                      <a:pt x="605" y="500"/>
                      <a:pt x="613" y="506"/>
                      <a:pt x="614" y="514"/>
                    </a:cubicBezTo>
                    <a:lnTo>
                      <a:pt x="657" y="714"/>
                    </a:lnTo>
                    <a:close/>
                    <a:moveTo>
                      <a:pt x="657" y="714"/>
                    </a:moveTo>
                    <a:cubicBezTo>
                      <a:pt x="657" y="714"/>
                      <a:pt x="657" y="714"/>
                      <a:pt x="657" y="714"/>
                    </a:cubicBezTo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</a:ln>
            </p:spPr>
            <p:txBody>
              <a:bodyPr vert="horz" wrap="square" lIns="54186" tIns="27093" rIns="54186" bIns="27093" numCol="1" anchor="t" anchorCtr="0" compatLnSpc="1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67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</a:endParaRPr>
              </a:p>
            </p:txBody>
          </p:sp>
        </p:grpSp>
      </p:grpSp>
      <p:grpSp>
        <p:nvGrpSpPr>
          <p:cNvPr id="59" name="Group 68">
            <a:extLst>
              <a:ext uri="{FF2B5EF4-FFF2-40B4-BE49-F238E27FC236}">
                <a16:creationId xmlns="" xmlns:a16="http://schemas.microsoft.com/office/drawing/2014/main" id="{AF565793-2465-E495-4200-B4901D06B054}"/>
              </a:ext>
            </a:extLst>
          </p:cNvPr>
          <p:cNvGrpSpPr/>
          <p:nvPr/>
        </p:nvGrpSpPr>
        <p:grpSpPr>
          <a:xfrm>
            <a:off x="421603" y="3584412"/>
            <a:ext cx="418373" cy="901367"/>
            <a:chOff x="962918" y="2335663"/>
            <a:chExt cx="2432868" cy="3716619"/>
          </a:xfrm>
          <a:solidFill>
            <a:schemeClr val="accent1"/>
          </a:solidFill>
        </p:grpSpPr>
        <p:sp>
          <p:nvSpPr>
            <p:cNvPr id="60" name="Freeform 5">
              <a:extLst>
                <a:ext uri="{FF2B5EF4-FFF2-40B4-BE49-F238E27FC236}">
                  <a16:creationId xmlns="" xmlns:a16="http://schemas.microsoft.com/office/drawing/2014/main" id="{12998EFE-0F63-AA0A-8E6A-1EAFA12D6AFC}"/>
                </a:ext>
              </a:extLst>
            </p:cNvPr>
            <p:cNvSpPr/>
            <p:nvPr/>
          </p:nvSpPr>
          <p:spPr bwMode="auto">
            <a:xfrm>
              <a:off x="962918" y="2335663"/>
              <a:ext cx="2432868" cy="3716619"/>
            </a:xfrm>
            <a:custGeom>
              <a:avLst/>
              <a:gdLst>
                <a:gd name="T0" fmla="*/ 0 w 766"/>
                <a:gd name="T1" fmla="*/ 1171 h 1171"/>
                <a:gd name="T2" fmla="*/ 0 w 766"/>
                <a:gd name="T3" fmla="*/ 0 h 1171"/>
                <a:gd name="T4" fmla="*/ 718 w 766"/>
                <a:gd name="T5" fmla="*/ 220 h 1171"/>
                <a:gd name="T6" fmla="*/ 766 w 766"/>
                <a:gd name="T7" fmla="*/ 285 h 1171"/>
                <a:gd name="T8" fmla="*/ 766 w 766"/>
                <a:gd name="T9" fmla="*/ 886 h 1171"/>
                <a:gd name="T10" fmla="*/ 718 w 766"/>
                <a:gd name="T11" fmla="*/ 952 h 1171"/>
                <a:gd name="T12" fmla="*/ 0 w 766"/>
                <a:gd name="T13" fmla="*/ 1171 h 1171"/>
                <a:gd name="T14" fmla="*/ 0 w 766"/>
                <a:gd name="T15" fmla="*/ 1171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6" h="1171">
                  <a:moveTo>
                    <a:pt x="0" y="117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18" y="220"/>
                    <a:pt x="718" y="220"/>
                    <a:pt x="718" y="220"/>
                  </a:cubicBezTo>
                  <a:cubicBezTo>
                    <a:pt x="747" y="228"/>
                    <a:pt x="766" y="255"/>
                    <a:pt x="766" y="285"/>
                  </a:cubicBezTo>
                  <a:cubicBezTo>
                    <a:pt x="766" y="886"/>
                    <a:pt x="766" y="886"/>
                    <a:pt x="766" y="886"/>
                  </a:cubicBezTo>
                  <a:cubicBezTo>
                    <a:pt x="766" y="916"/>
                    <a:pt x="747" y="943"/>
                    <a:pt x="718" y="952"/>
                  </a:cubicBezTo>
                  <a:cubicBezTo>
                    <a:pt x="0" y="1171"/>
                    <a:pt x="0" y="1171"/>
                    <a:pt x="0" y="1171"/>
                  </a:cubicBezTo>
                  <a:cubicBezTo>
                    <a:pt x="0" y="1171"/>
                    <a:pt x="0" y="1171"/>
                    <a:pt x="0" y="1171"/>
                  </a:cubicBezTo>
                  <a:close/>
                </a:path>
              </a:pathLst>
            </a:custGeom>
            <a:grpFill/>
            <a:ln w="6350" cap="flat" cmpd="sng" algn="ctr">
              <a:noFill/>
              <a:prstDash val="solid"/>
              <a:miter lim="800000"/>
            </a:ln>
            <a:effectLst>
              <a:outerShdw dist="38100" dir="5400000" algn="ctr" rotWithShape="0">
                <a:srgbClr val="4472C4">
                  <a:lumMod val="75000"/>
                </a:srgbClr>
              </a:outerShdw>
            </a:effectLst>
          </p:spPr>
          <p:txBody>
            <a:bodyPr spcFirstLastPara="0" vert="horz" wrap="square" lIns="412853" tIns="92858" rIns="92858" bIns="92858" numCol="1" spcCol="1270" anchor="t" anchorCtr="0">
              <a:noAutofit/>
            </a:bodyPr>
            <a:lstStyle/>
            <a:p>
              <a:pPr marL="0" marR="0" lvl="0" indent="0" defTabSz="2759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93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Freeform 71">
              <a:extLst>
                <a:ext uri="{FF2B5EF4-FFF2-40B4-BE49-F238E27FC236}">
                  <a16:creationId xmlns="" xmlns:a16="http://schemas.microsoft.com/office/drawing/2014/main" id="{A23590D0-ACCA-555B-0BA3-67CA2AE2B873}"/>
                </a:ext>
              </a:extLst>
            </p:cNvPr>
            <p:cNvSpPr/>
            <p:nvPr/>
          </p:nvSpPr>
          <p:spPr>
            <a:xfrm rot="5400000">
              <a:off x="-8819" y="3868058"/>
              <a:ext cx="2051474" cy="108000"/>
            </a:xfrm>
            <a:custGeom>
              <a:avLst/>
              <a:gdLst>
                <a:gd name="connsiteX0" fmla="*/ 0 w 2051474"/>
                <a:gd name="connsiteY0" fmla="*/ 108000 h 108000"/>
                <a:gd name="connsiteX1" fmla="*/ 108000 w 2051474"/>
                <a:gd name="connsiteY1" fmla="*/ 0 h 108000"/>
                <a:gd name="connsiteX2" fmla="*/ 1943474 w 2051474"/>
                <a:gd name="connsiteY2" fmla="*/ 0 h 108000"/>
                <a:gd name="connsiteX3" fmla="*/ 2051474 w 2051474"/>
                <a:gd name="connsiteY3" fmla="*/ 108000 h 108000"/>
                <a:gd name="connsiteX4" fmla="*/ 2005461 w 2051474"/>
                <a:gd name="connsiteY4" fmla="*/ 108000 h 108000"/>
                <a:gd name="connsiteX5" fmla="*/ 72859 w 2051474"/>
                <a:gd name="connsiteY5" fmla="*/ 1080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474" h="108000">
                  <a:moveTo>
                    <a:pt x="0" y="108000"/>
                  </a:moveTo>
                  <a:cubicBezTo>
                    <a:pt x="0" y="48353"/>
                    <a:pt x="48353" y="0"/>
                    <a:pt x="108000" y="0"/>
                  </a:cubicBezTo>
                  <a:lnTo>
                    <a:pt x="1943474" y="0"/>
                  </a:lnTo>
                  <a:cubicBezTo>
                    <a:pt x="2003121" y="0"/>
                    <a:pt x="2051474" y="48353"/>
                    <a:pt x="2051474" y="108000"/>
                  </a:cubicBezTo>
                  <a:lnTo>
                    <a:pt x="2005461" y="108000"/>
                  </a:lnTo>
                  <a:cubicBezTo>
                    <a:pt x="1027307" y="108000"/>
                    <a:pt x="433429" y="108000"/>
                    <a:pt x="72859" y="108000"/>
                  </a:cubicBezTo>
                  <a:close/>
                </a:path>
              </a:pathLst>
            </a:custGeom>
            <a:grpFill/>
            <a:ln w="254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6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2" name="Group 68">
            <a:extLst>
              <a:ext uri="{FF2B5EF4-FFF2-40B4-BE49-F238E27FC236}">
                <a16:creationId xmlns="" xmlns:a16="http://schemas.microsoft.com/office/drawing/2014/main" id="{5698EC0E-F456-43CB-1DF7-22712E3849B4}"/>
              </a:ext>
            </a:extLst>
          </p:cNvPr>
          <p:cNvGrpSpPr/>
          <p:nvPr/>
        </p:nvGrpSpPr>
        <p:grpSpPr>
          <a:xfrm>
            <a:off x="900570" y="3584412"/>
            <a:ext cx="418373" cy="901367"/>
            <a:chOff x="962918" y="2335663"/>
            <a:chExt cx="2432868" cy="3716619"/>
          </a:xfrm>
          <a:solidFill>
            <a:schemeClr val="accent1"/>
          </a:solidFill>
        </p:grpSpPr>
        <p:sp>
          <p:nvSpPr>
            <p:cNvPr id="63" name="Freeform 5">
              <a:extLst>
                <a:ext uri="{FF2B5EF4-FFF2-40B4-BE49-F238E27FC236}">
                  <a16:creationId xmlns="" xmlns:a16="http://schemas.microsoft.com/office/drawing/2014/main" id="{5F214319-35EA-43B7-8AFB-6D2596FE06ED}"/>
                </a:ext>
              </a:extLst>
            </p:cNvPr>
            <p:cNvSpPr/>
            <p:nvPr/>
          </p:nvSpPr>
          <p:spPr bwMode="auto">
            <a:xfrm>
              <a:off x="962918" y="2335663"/>
              <a:ext cx="2432868" cy="3716619"/>
            </a:xfrm>
            <a:custGeom>
              <a:avLst/>
              <a:gdLst>
                <a:gd name="T0" fmla="*/ 0 w 766"/>
                <a:gd name="T1" fmla="*/ 1171 h 1171"/>
                <a:gd name="T2" fmla="*/ 0 w 766"/>
                <a:gd name="T3" fmla="*/ 0 h 1171"/>
                <a:gd name="T4" fmla="*/ 718 w 766"/>
                <a:gd name="T5" fmla="*/ 220 h 1171"/>
                <a:gd name="T6" fmla="*/ 766 w 766"/>
                <a:gd name="T7" fmla="*/ 285 h 1171"/>
                <a:gd name="T8" fmla="*/ 766 w 766"/>
                <a:gd name="T9" fmla="*/ 886 h 1171"/>
                <a:gd name="T10" fmla="*/ 718 w 766"/>
                <a:gd name="T11" fmla="*/ 952 h 1171"/>
                <a:gd name="T12" fmla="*/ 0 w 766"/>
                <a:gd name="T13" fmla="*/ 1171 h 1171"/>
                <a:gd name="T14" fmla="*/ 0 w 766"/>
                <a:gd name="T15" fmla="*/ 1171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6" h="1171">
                  <a:moveTo>
                    <a:pt x="0" y="117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18" y="220"/>
                    <a:pt x="718" y="220"/>
                    <a:pt x="718" y="220"/>
                  </a:cubicBezTo>
                  <a:cubicBezTo>
                    <a:pt x="747" y="228"/>
                    <a:pt x="766" y="255"/>
                    <a:pt x="766" y="285"/>
                  </a:cubicBezTo>
                  <a:cubicBezTo>
                    <a:pt x="766" y="886"/>
                    <a:pt x="766" y="886"/>
                    <a:pt x="766" y="886"/>
                  </a:cubicBezTo>
                  <a:cubicBezTo>
                    <a:pt x="766" y="916"/>
                    <a:pt x="747" y="943"/>
                    <a:pt x="718" y="952"/>
                  </a:cubicBezTo>
                  <a:cubicBezTo>
                    <a:pt x="0" y="1171"/>
                    <a:pt x="0" y="1171"/>
                    <a:pt x="0" y="1171"/>
                  </a:cubicBezTo>
                  <a:cubicBezTo>
                    <a:pt x="0" y="1171"/>
                    <a:pt x="0" y="1171"/>
                    <a:pt x="0" y="1171"/>
                  </a:cubicBezTo>
                  <a:close/>
                </a:path>
              </a:pathLst>
            </a:custGeom>
            <a:grpFill/>
            <a:ln w="6350" cap="flat" cmpd="sng" algn="ctr">
              <a:noFill/>
              <a:prstDash val="solid"/>
              <a:miter lim="800000"/>
            </a:ln>
            <a:effectLst>
              <a:outerShdw dist="38100" dir="5400000" algn="ctr" rotWithShape="0">
                <a:srgbClr val="4472C4">
                  <a:lumMod val="75000"/>
                </a:srgbClr>
              </a:outerShdw>
            </a:effectLst>
          </p:spPr>
          <p:txBody>
            <a:bodyPr spcFirstLastPara="0" vert="horz" wrap="square" lIns="412853" tIns="92858" rIns="92858" bIns="92858" numCol="1" spcCol="1270" anchor="t" anchorCtr="0">
              <a:noAutofit/>
            </a:bodyPr>
            <a:lstStyle/>
            <a:p>
              <a:pPr marL="0" marR="0" lvl="0" indent="0" defTabSz="2759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93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Freeform 71">
              <a:extLst>
                <a:ext uri="{FF2B5EF4-FFF2-40B4-BE49-F238E27FC236}">
                  <a16:creationId xmlns="" xmlns:a16="http://schemas.microsoft.com/office/drawing/2014/main" id="{E53B8BAF-6C68-2F0C-A78A-C67CFD83D1F5}"/>
                </a:ext>
              </a:extLst>
            </p:cNvPr>
            <p:cNvSpPr/>
            <p:nvPr/>
          </p:nvSpPr>
          <p:spPr>
            <a:xfrm rot="5400000">
              <a:off x="-8819" y="3868058"/>
              <a:ext cx="2051474" cy="108000"/>
            </a:xfrm>
            <a:custGeom>
              <a:avLst/>
              <a:gdLst>
                <a:gd name="connsiteX0" fmla="*/ 0 w 2051474"/>
                <a:gd name="connsiteY0" fmla="*/ 108000 h 108000"/>
                <a:gd name="connsiteX1" fmla="*/ 108000 w 2051474"/>
                <a:gd name="connsiteY1" fmla="*/ 0 h 108000"/>
                <a:gd name="connsiteX2" fmla="*/ 1943474 w 2051474"/>
                <a:gd name="connsiteY2" fmla="*/ 0 h 108000"/>
                <a:gd name="connsiteX3" fmla="*/ 2051474 w 2051474"/>
                <a:gd name="connsiteY3" fmla="*/ 108000 h 108000"/>
                <a:gd name="connsiteX4" fmla="*/ 2005461 w 2051474"/>
                <a:gd name="connsiteY4" fmla="*/ 108000 h 108000"/>
                <a:gd name="connsiteX5" fmla="*/ 72859 w 2051474"/>
                <a:gd name="connsiteY5" fmla="*/ 1080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474" h="108000">
                  <a:moveTo>
                    <a:pt x="0" y="108000"/>
                  </a:moveTo>
                  <a:cubicBezTo>
                    <a:pt x="0" y="48353"/>
                    <a:pt x="48353" y="0"/>
                    <a:pt x="108000" y="0"/>
                  </a:cubicBezTo>
                  <a:lnTo>
                    <a:pt x="1943474" y="0"/>
                  </a:lnTo>
                  <a:cubicBezTo>
                    <a:pt x="2003121" y="0"/>
                    <a:pt x="2051474" y="48353"/>
                    <a:pt x="2051474" y="108000"/>
                  </a:cubicBezTo>
                  <a:lnTo>
                    <a:pt x="2005461" y="108000"/>
                  </a:lnTo>
                  <a:cubicBezTo>
                    <a:pt x="1027307" y="108000"/>
                    <a:pt x="433429" y="108000"/>
                    <a:pt x="72859" y="108000"/>
                  </a:cubicBezTo>
                  <a:close/>
                </a:path>
              </a:pathLst>
            </a:custGeom>
            <a:grpFill/>
            <a:ln w="254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6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5" name="Group 68">
            <a:extLst>
              <a:ext uri="{FF2B5EF4-FFF2-40B4-BE49-F238E27FC236}">
                <a16:creationId xmlns="" xmlns:a16="http://schemas.microsoft.com/office/drawing/2014/main" id="{0C4A93F4-C5E8-F3B6-19F5-C2B14AB05FB4}"/>
              </a:ext>
            </a:extLst>
          </p:cNvPr>
          <p:cNvGrpSpPr/>
          <p:nvPr/>
        </p:nvGrpSpPr>
        <p:grpSpPr>
          <a:xfrm>
            <a:off x="1379536" y="3584412"/>
            <a:ext cx="418373" cy="901367"/>
            <a:chOff x="962918" y="2335663"/>
            <a:chExt cx="2432868" cy="3716619"/>
          </a:xfrm>
          <a:solidFill>
            <a:schemeClr val="accent1"/>
          </a:solidFill>
        </p:grpSpPr>
        <p:sp>
          <p:nvSpPr>
            <p:cNvPr id="66" name="Freeform 5">
              <a:extLst>
                <a:ext uri="{FF2B5EF4-FFF2-40B4-BE49-F238E27FC236}">
                  <a16:creationId xmlns="" xmlns:a16="http://schemas.microsoft.com/office/drawing/2014/main" id="{FA33E72E-5FB9-2E75-B1F5-40D993A153BF}"/>
                </a:ext>
              </a:extLst>
            </p:cNvPr>
            <p:cNvSpPr/>
            <p:nvPr/>
          </p:nvSpPr>
          <p:spPr bwMode="auto">
            <a:xfrm>
              <a:off x="962918" y="2335663"/>
              <a:ext cx="2432868" cy="3716619"/>
            </a:xfrm>
            <a:custGeom>
              <a:avLst/>
              <a:gdLst>
                <a:gd name="T0" fmla="*/ 0 w 766"/>
                <a:gd name="T1" fmla="*/ 1171 h 1171"/>
                <a:gd name="T2" fmla="*/ 0 w 766"/>
                <a:gd name="T3" fmla="*/ 0 h 1171"/>
                <a:gd name="T4" fmla="*/ 718 w 766"/>
                <a:gd name="T5" fmla="*/ 220 h 1171"/>
                <a:gd name="T6" fmla="*/ 766 w 766"/>
                <a:gd name="T7" fmla="*/ 285 h 1171"/>
                <a:gd name="T8" fmla="*/ 766 w 766"/>
                <a:gd name="T9" fmla="*/ 886 h 1171"/>
                <a:gd name="T10" fmla="*/ 718 w 766"/>
                <a:gd name="T11" fmla="*/ 952 h 1171"/>
                <a:gd name="T12" fmla="*/ 0 w 766"/>
                <a:gd name="T13" fmla="*/ 1171 h 1171"/>
                <a:gd name="T14" fmla="*/ 0 w 766"/>
                <a:gd name="T15" fmla="*/ 1171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6" h="1171">
                  <a:moveTo>
                    <a:pt x="0" y="117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18" y="220"/>
                    <a:pt x="718" y="220"/>
                    <a:pt x="718" y="220"/>
                  </a:cubicBezTo>
                  <a:cubicBezTo>
                    <a:pt x="747" y="228"/>
                    <a:pt x="766" y="255"/>
                    <a:pt x="766" y="285"/>
                  </a:cubicBezTo>
                  <a:cubicBezTo>
                    <a:pt x="766" y="886"/>
                    <a:pt x="766" y="886"/>
                    <a:pt x="766" y="886"/>
                  </a:cubicBezTo>
                  <a:cubicBezTo>
                    <a:pt x="766" y="916"/>
                    <a:pt x="747" y="943"/>
                    <a:pt x="718" y="952"/>
                  </a:cubicBezTo>
                  <a:cubicBezTo>
                    <a:pt x="0" y="1171"/>
                    <a:pt x="0" y="1171"/>
                    <a:pt x="0" y="1171"/>
                  </a:cubicBezTo>
                  <a:cubicBezTo>
                    <a:pt x="0" y="1171"/>
                    <a:pt x="0" y="1171"/>
                    <a:pt x="0" y="1171"/>
                  </a:cubicBezTo>
                  <a:close/>
                </a:path>
              </a:pathLst>
            </a:custGeom>
            <a:grpFill/>
            <a:ln w="6350" cap="flat" cmpd="sng" algn="ctr">
              <a:noFill/>
              <a:prstDash val="solid"/>
              <a:miter lim="800000"/>
            </a:ln>
            <a:effectLst>
              <a:outerShdw dist="38100" dir="5400000" algn="ctr" rotWithShape="0">
                <a:srgbClr val="4472C4">
                  <a:lumMod val="75000"/>
                </a:srgbClr>
              </a:outerShdw>
            </a:effectLst>
          </p:spPr>
          <p:txBody>
            <a:bodyPr spcFirstLastPara="0" vert="horz" wrap="square" lIns="412853" tIns="92858" rIns="92858" bIns="92858" numCol="1" spcCol="1270" anchor="t" anchorCtr="0">
              <a:noAutofit/>
            </a:bodyPr>
            <a:lstStyle/>
            <a:p>
              <a:pPr marL="0" marR="0" lvl="0" indent="0" defTabSz="2759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93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Freeform 71">
              <a:extLst>
                <a:ext uri="{FF2B5EF4-FFF2-40B4-BE49-F238E27FC236}">
                  <a16:creationId xmlns="" xmlns:a16="http://schemas.microsoft.com/office/drawing/2014/main" id="{A77674CC-0404-627E-4DF8-1FF5D0D7E585}"/>
                </a:ext>
              </a:extLst>
            </p:cNvPr>
            <p:cNvSpPr/>
            <p:nvPr/>
          </p:nvSpPr>
          <p:spPr>
            <a:xfrm rot="5400000">
              <a:off x="-8819" y="3868058"/>
              <a:ext cx="2051474" cy="108000"/>
            </a:xfrm>
            <a:custGeom>
              <a:avLst/>
              <a:gdLst>
                <a:gd name="connsiteX0" fmla="*/ 0 w 2051474"/>
                <a:gd name="connsiteY0" fmla="*/ 108000 h 108000"/>
                <a:gd name="connsiteX1" fmla="*/ 108000 w 2051474"/>
                <a:gd name="connsiteY1" fmla="*/ 0 h 108000"/>
                <a:gd name="connsiteX2" fmla="*/ 1943474 w 2051474"/>
                <a:gd name="connsiteY2" fmla="*/ 0 h 108000"/>
                <a:gd name="connsiteX3" fmla="*/ 2051474 w 2051474"/>
                <a:gd name="connsiteY3" fmla="*/ 108000 h 108000"/>
                <a:gd name="connsiteX4" fmla="*/ 2005461 w 2051474"/>
                <a:gd name="connsiteY4" fmla="*/ 108000 h 108000"/>
                <a:gd name="connsiteX5" fmla="*/ 72859 w 2051474"/>
                <a:gd name="connsiteY5" fmla="*/ 1080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474" h="108000">
                  <a:moveTo>
                    <a:pt x="0" y="108000"/>
                  </a:moveTo>
                  <a:cubicBezTo>
                    <a:pt x="0" y="48353"/>
                    <a:pt x="48353" y="0"/>
                    <a:pt x="108000" y="0"/>
                  </a:cubicBezTo>
                  <a:lnTo>
                    <a:pt x="1943474" y="0"/>
                  </a:lnTo>
                  <a:cubicBezTo>
                    <a:pt x="2003121" y="0"/>
                    <a:pt x="2051474" y="48353"/>
                    <a:pt x="2051474" y="108000"/>
                  </a:cubicBezTo>
                  <a:lnTo>
                    <a:pt x="2005461" y="108000"/>
                  </a:lnTo>
                  <a:cubicBezTo>
                    <a:pt x="1027307" y="108000"/>
                    <a:pt x="433429" y="108000"/>
                    <a:pt x="72859" y="108000"/>
                  </a:cubicBezTo>
                  <a:close/>
                </a:path>
              </a:pathLst>
            </a:custGeom>
            <a:grpFill/>
            <a:ln w="254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6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8" name="文本框 67">
            <a:extLst>
              <a:ext uri="{FF2B5EF4-FFF2-40B4-BE49-F238E27FC236}">
                <a16:creationId xmlns="" xmlns:a16="http://schemas.microsoft.com/office/drawing/2014/main" id="{808A29E2-EBE2-625C-C18C-D91604B9F83C}"/>
              </a:ext>
            </a:extLst>
          </p:cNvPr>
          <p:cNvSpPr txBox="1"/>
          <p:nvPr/>
        </p:nvSpPr>
        <p:spPr>
          <a:xfrm>
            <a:off x="436134" y="3852276"/>
            <a:ext cx="447558" cy="25654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defTabSz="457200"/>
            <a:r>
              <a:rPr lang="en-US" altLang="zh-CN" sz="1067" b="1" dirty="0" smtClean="0">
                <a:solidFill>
                  <a:prstClr val="white"/>
                </a:solidFill>
                <a:latin typeface="微软雅黑" panose="020B0503020204020204" pitchFamily="34" charset="-122"/>
              </a:rPr>
              <a:t>……</a:t>
            </a:r>
            <a:endParaRPr lang="zh-CN" altLang="en-US" sz="1067" b="1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69" name="文本框 68">
            <a:extLst>
              <a:ext uri="{FF2B5EF4-FFF2-40B4-BE49-F238E27FC236}">
                <a16:creationId xmlns="" xmlns:a16="http://schemas.microsoft.com/office/drawing/2014/main" id="{A31B2549-643D-5B06-49D1-CE7268A4C998}"/>
              </a:ext>
            </a:extLst>
          </p:cNvPr>
          <p:cNvSpPr txBox="1"/>
          <p:nvPr/>
        </p:nvSpPr>
        <p:spPr>
          <a:xfrm>
            <a:off x="1372684" y="3683842"/>
            <a:ext cx="465994" cy="74917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zh-CN" altLang="en-US" sz="1067" b="1" dirty="0" smtClean="0">
                <a:solidFill>
                  <a:prstClr val="white"/>
                </a:solidFill>
                <a:latin typeface="微软雅黑" panose="020B0503020204020204" pitchFamily="34" charset="-122"/>
              </a:rPr>
              <a:t>业务应用服务</a:t>
            </a:r>
            <a:r>
              <a:rPr lang="en-US" altLang="zh-CN" sz="1067" b="1" dirty="0" smtClean="0">
                <a:solidFill>
                  <a:prstClr val="white"/>
                </a:solidFill>
                <a:latin typeface="微软雅黑" panose="020B0503020204020204" pitchFamily="34" charset="-122"/>
              </a:rPr>
              <a:t>1</a:t>
            </a:r>
            <a:endParaRPr lang="zh-CN" altLang="en-US" sz="1067" b="1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="" xmlns:a16="http://schemas.microsoft.com/office/drawing/2014/main" id="{E6639E9F-F9CC-2FCA-8CB8-E19164BEDB06}"/>
              </a:ext>
            </a:extLst>
          </p:cNvPr>
          <p:cNvSpPr/>
          <p:nvPr/>
        </p:nvSpPr>
        <p:spPr>
          <a:xfrm>
            <a:off x="987649" y="2721293"/>
            <a:ext cx="1087104" cy="35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457200">
              <a:lnSpc>
                <a:spcPct val="120000"/>
              </a:lnSpc>
            </a:pPr>
            <a:r>
              <a:rPr lang="zh-CN" altLang="en-US" sz="1422" b="1" dirty="0" smtClean="0">
                <a:latin typeface="Calibri" panose="020F0502020204030204"/>
              </a:rPr>
              <a:t>业务</a:t>
            </a:r>
            <a:r>
              <a:rPr lang="zh-CN" altLang="en-US" sz="1422" b="1" dirty="0">
                <a:latin typeface="Calibri" panose="020F0502020204030204"/>
              </a:rPr>
              <a:t>警种</a:t>
            </a:r>
          </a:p>
        </p:txBody>
      </p:sp>
      <p:sp>
        <p:nvSpPr>
          <p:cNvPr id="71" name="文本框 70">
            <a:extLst>
              <a:ext uri="{FF2B5EF4-FFF2-40B4-BE49-F238E27FC236}">
                <a16:creationId xmlns="" xmlns:a16="http://schemas.microsoft.com/office/drawing/2014/main" id="{A31B2549-643D-5B06-49D1-CE7268A4C998}"/>
              </a:ext>
            </a:extLst>
          </p:cNvPr>
          <p:cNvSpPr txBox="1"/>
          <p:nvPr/>
        </p:nvSpPr>
        <p:spPr>
          <a:xfrm>
            <a:off x="883246" y="3683842"/>
            <a:ext cx="465994" cy="74917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zh-CN" altLang="en-US" sz="1067" b="1" dirty="0" smtClean="0">
                <a:solidFill>
                  <a:prstClr val="white"/>
                </a:solidFill>
                <a:latin typeface="微软雅黑" panose="020B0503020204020204" pitchFamily="34" charset="-122"/>
              </a:rPr>
              <a:t>业务应用服务</a:t>
            </a:r>
            <a:r>
              <a:rPr lang="en-US" altLang="zh-CN" sz="1067" b="1" dirty="0" smtClean="0">
                <a:solidFill>
                  <a:prstClr val="white"/>
                </a:solidFill>
                <a:latin typeface="微软雅黑" panose="020B0503020204020204" pitchFamily="34" charset="-122"/>
              </a:rPr>
              <a:t>2</a:t>
            </a:r>
            <a:endParaRPr lang="zh-CN" altLang="en-US" sz="1067" b="1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72" name="Group 68">
            <a:extLst>
              <a:ext uri="{FF2B5EF4-FFF2-40B4-BE49-F238E27FC236}">
                <a16:creationId xmlns="" xmlns:a16="http://schemas.microsoft.com/office/drawing/2014/main" id="{AF565793-2465-E495-4200-B4901D06B054}"/>
              </a:ext>
            </a:extLst>
          </p:cNvPr>
          <p:cNvGrpSpPr/>
          <p:nvPr/>
        </p:nvGrpSpPr>
        <p:grpSpPr>
          <a:xfrm flipH="1">
            <a:off x="11472679" y="3588877"/>
            <a:ext cx="418373" cy="901367"/>
            <a:chOff x="962918" y="2335663"/>
            <a:chExt cx="2432868" cy="3716619"/>
          </a:xfrm>
          <a:solidFill>
            <a:schemeClr val="accent1"/>
          </a:solidFill>
        </p:grpSpPr>
        <p:sp>
          <p:nvSpPr>
            <p:cNvPr id="73" name="Freeform 5">
              <a:extLst>
                <a:ext uri="{FF2B5EF4-FFF2-40B4-BE49-F238E27FC236}">
                  <a16:creationId xmlns="" xmlns:a16="http://schemas.microsoft.com/office/drawing/2014/main" id="{12998EFE-0F63-AA0A-8E6A-1EAFA12D6AFC}"/>
                </a:ext>
              </a:extLst>
            </p:cNvPr>
            <p:cNvSpPr/>
            <p:nvPr/>
          </p:nvSpPr>
          <p:spPr bwMode="auto">
            <a:xfrm>
              <a:off x="962918" y="2335663"/>
              <a:ext cx="2432868" cy="3716619"/>
            </a:xfrm>
            <a:custGeom>
              <a:avLst/>
              <a:gdLst>
                <a:gd name="T0" fmla="*/ 0 w 766"/>
                <a:gd name="T1" fmla="*/ 1171 h 1171"/>
                <a:gd name="T2" fmla="*/ 0 w 766"/>
                <a:gd name="T3" fmla="*/ 0 h 1171"/>
                <a:gd name="T4" fmla="*/ 718 w 766"/>
                <a:gd name="T5" fmla="*/ 220 h 1171"/>
                <a:gd name="T6" fmla="*/ 766 w 766"/>
                <a:gd name="T7" fmla="*/ 285 h 1171"/>
                <a:gd name="T8" fmla="*/ 766 w 766"/>
                <a:gd name="T9" fmla="*/ 886 h 1171"/>
                <a:gd name="T10" fmla="*/ 718 w 766"/>
                <a:gd name="T11" fmla="*/ 952 h 1171"/>
                <a:gd name="T12" fmla="*/ 0 w 766"/>
                <a:gd name="T13" fmla="*/ 1171 h 1171"/>
                <a:gd name="T14" fmla="*/ 0 w 766"/>
                <a:gd name="T15" fmla="*/ 1171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6" h="1171">
                  <a:moveTo>
                    <a:pt x="0" y="117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18" y="220"/>
                    <a:pt x="718" y="220"/>
                    <a:pt x="718" y="220"/>
                  </a:cubicBezTo>
                  <a:cubicBezTo>
                    <a:pt x="747" y="228"/>
                    <a:pt x="766" y="255"/>
                    <a:pt x="766" y="285"/>
                  </a:cubicBezTo>
                  <a:cubicBezTo>
                    <a:pt x="766" y="886"/>
                    <a:pt x="766" y="886"/>
                    <a:pt x="766" y="886"/>
                  </a:cubicBezTo>
                  <a:cubicBezTo>
                    <a:pt x="766" y="916"/>
                    <a:pt x="747" y="943"/>
                    <a:pt x="718" y="952"/>
                  </a:cubicBezTo>
                  <a:cubicBezTo>
                    <a:pt x="0" y="1171"/>
                    <a:pt x="0" y="1171"/>
                    <a:pt x="0" y="1171"/>
                  </a:cubicBezTo>
                  <a:cubicBezTo>
                    <a:pt x="0" y="1171"/>
                    <a:pt x="0" y="1171"/>
                    <a:pt x="0" y="1171"/>
                  </a:cubicBezTo>
                  <a:close/>
                </a:path>
              </a:pathLst>
            </a:custGeom>
            <a:grpFill/>
            <a:ln w="6350" cap="flat" cmpd="sng" algn="ctr">
              <a:noFill/>
              <a:prstDash val="solid"/>
              <a:miter lim="800000"/>
            </a:ln>
            <a:effectLst>
              <a:outerShdw dist="38100" dir="5400000" algn="ctr" rotWithShape="0">
                <a:srgbClr val="4472C4">
                  <a:lumMod val="75000"/>
                </a:srgbClr>
              </a:outerShdw>
            </a:effectLst>
          </p:spPr>
          <p:txBody>
            <a:bodyPr spcFirstLastPara="0" vert="horz" wrap="square" lIns="412853" tIns="92858" rIns="92858" bIns="92858" numCol="1" spcCol="1270" anchor="t" anchorCtr="0">
              <a:noAutofit/>
            </a:bodyPr>
            <a:lstStyle/>
            <a:p>
              <a:pPr marL="0" marR="0" lvl="0" indent="0" defTabSz="27596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93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Freeform 71">
              <a:extLst>
                <a:ext uri="{FF2B5EF4-FFF2-40B4-BE49-F238E27FC236}">
                  <a16:creationId xmlns="" xmlns:a16="http://schemas.microsoft.com/office/drawing/2014/main" id="{A23590D0-ACCA-555B-0BA3-67CA2AE2B873}"/>
                </a:ext>
              </a:extLst>
            </p:cNvPr>
            <p:cNvSpPr/>
            <p:nvPr/>
          </p:nvSpPr>
          <p:spPr>
            <a:xfrm rot="5400000">
              <a:off x="-8819" y="3868058"/>
              <a:ext cx="2051474" cy="108000"/>
            </a:xfrm>
            <a:custGeom>
              <a:avLst/>
              <a:gdLst>
                <a:gd name="connsiteX0" fmla="*/ 0 w 2051474"/>
                <a:gd name="connsiteY0" fmla="*/ 108000 h 108000"/>
                <a:gd name="connsiteX1" fmla="*/ 108000 w 2051474"/>
                <a:gd name="connsiteY1" fmla="*/ 0 h 108000"/>
                <a:gd name="connsiteX2" fmla="*/ 1943474 w 2051474"/>
                <a:gd name="connsiteY2" fmla="*/ 0 h 108000"/>
                <a:gd name="connsiteX3" fmla="*/ 2051474 w 2051474"/>
                <a:gd name="connsiteY3" fmla="*/ 108000 h 108000"/>
                <a:gd name="connsiteX4" fmla="*/ 2005461 w 2051474"/>
                <a:gd name="connsiteY4" fmla="*/ 108000 h 108000"/>
                <a:gd name="connsiteX5" fmla="*/ 72859 w 2051474"/>
                <a:gd name="connsiteY5" fmla="*/ 1080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51474" h="108000">
                  <a:moveTo>
                    <a:pt x="0" y="108000"/>
                  </a:moveTo>
                  <a:cubicBezTo>
                    <a:pt x="0" y="48353"/>
                    <a:pt x="48353" y="0"/>
                    <a:pt x="108000" y="0"/>
                  </a:cubicBezTo>
                  <a:lnTo>
                    <a:pt x="1943474" y="0"/>
                  </a:lnTo>
                  <a:cubicBezTo>
                    <a:pt x="2003121" y="0"/>
                    <a:pt x="2051474" y="48353"/>
                    <a:pt x="2051474" y="108000"/>
                  </a:cubicBezTo>
                  <a:lnTo>
                    <a:pt x="2005461" y="108000"/>
                  </a:lnTo>
                  <a:cubicBezTo>
                    <a:pt x="1027307" y="108000"/>
                    <a:pt x="433429" y="108000"/>
                    <a:pt x="72859" y="108000"/>
                  </a:cubicBezTo>
                  <a:close/>
                </a:path>
              </a:pathLst>
            </a:custGeom>
            <a:grpFill/>
            <a:ln w="254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6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5" name="文本框 74">
            <a:extLst>
              <a:ext uri="{FF2B5EF4-FFF2-40B4-BE49-F238E27FC236}">
                <a16:creationId xmlns="" xmlns:a16="http://schemas.microsoft.com/office/drawing/2014/main" id="{808A29E2-EBE2-625C-C18C-D91604B9F83C}"/>
              </a:ext>
            </a:extLst>
          </p:cNvPr>
          <p:cNvSpPr txBox="1"/>
          <p:nvPr/>
        </p:nvSpPr>
        <p:spPr>
          <a:xfrm flipH="1">
            <a:off x="11487210" y="3856741"/>
            <a:ext cx="447558" cy="25654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defTabSz="457200"/>
            <a:r>
              <a:rPr lang="en-US" altLang="zh-CN" sz="1067" b="1" dirty="0" smtClean="0">
                <a:solidFill>
                  <a:prstClr val="white"/>
                </a:solidFill>
                <a:latin typeface="微软雅黑" panose="020B0503020204020204" pitchFamily="34" charset="-122"/>
              </a:rPr>
              <a:t>……</a:t>
            </a:r>
            <a:endParaRPr lang="zh-CN" altLang="en-US" sz="1067" b="1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231211" y="3106829"/>
            <a:ext cx="25452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/>
              <a:t>协同业务软件开发商</a:t>
            </a:r>
            <a:r>
              <a:rPr lang="zh-CN" altLang="en-US" sz="1000" dirty="0" smtClean="0"/>
              <a:t>基于标准架构业务警种应用</a:t>
            </a:r>
            <a:r>
              <a:rPr lang="en-US" altLang="zh-CN" sz="1000" dirty="0"/>
              <a:t>SAAS</a:t>
            </a:r>
            <a:r>
              <a:rPr lang="zh-CN" altLang="en-US" sz="1000" dirty="0"/>
              <a:t>开发，并在运营平台发布</a:t>
            </a:r>
          </a:p>
        </p:txBody>
      </p:sp>
      <p:sp>
        <p:nvSpPr>
          <p:cNvPr id="78" name="矩形 77"/>
          <p:cNvSpPr/>
          <p:nvPr/>
        </p:nvSpPr>
        <p:spPr>
          <a:xfrm>
            <a:off x="9138997" y="3079463"/>
            <a:ext cx="2841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dirty="0" smtClean="0"/>
              <a:t>服务</a:t>
            </a:r>
            <a:r>
              <a:rPr lang="zh-CN" altLang="en-US" sz="1000" dirty="0"/>
              <a:t>商入驻运营平台，提供各种增值服务</a:t>
            </a:r>
            <a:r>
              <a:rPr lang="zh-CN" altLang="en-US" sz="1000" dirty="0" smtClean="0"/>
              <a:t>供</a:t>
            </a:r>
            <a:r>
              <a:rPr lang="zh-CN" altLang="en-US" sz="1000" dirty="0"/>
              <a:t>用户</a:t>
            </a:r>
            <a:r>
              <a:rPr lang="zh-CN" altLang="en-US" sz="1000" dirty="0" smtClean="0"/>
              <a:t>选择</a:t>
            </a:r>
            <a:endParaRPr lang="zh-CN" altLang="en-US" sz="1000" dirty="0"/>
          </a:p>
        </p:txBody>
      </p:sp>
      <p:sp>
        <p:nvSpPr>
          <p:cNvPr id="79" name="矩形 78">
            <a:extLst>
              <a:ext uri="{FF2B5EF4-FFF2-40B4-BE49-F238E27FC236}">
                <a16:creationId xmlns="" xmlns:a16="http://schemas.microsoft.com/office/drawing/2014/main" id="{30D8AD5D-989D-53EB-890D-F3FE183FF29B}"/>
              </a:ext>
            </a:extLst>
          </p:cNvPr>
          <p:cNvSpPr/>
          <p:nvPr/>
        </p:nvSpPr>
        <p:spPr>
          <a:xfrm>
            <a:off x="3361186" y="4217862"/>
            <a:ext cx="1980000" cy="173194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200" kern="0" dirty="0">
              <a:solidFill>
                <a:srgbClr val="262626"/>
              </a:solidFill>
              <a:latin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95498" y="2547457"/>
            <a:ext cx="1265263" cy="1992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solidFill>
                  <a:schemeClr val="accent1"/>
                </a:solidFill>
              </a:rPr>
              <a:t>算力</a:t>
            </a:r>
            <a:r>
              <a:rPr lang="zh-CN" altLang="en-US" sz="1200" b="1" dirty="0" smtClean="0">
                <a:solidFill>
                  <a:schemeClr val="accent1"/>
                </a:solidFill>
              </a:rPr>
              <a:t>感知</a:t>
            </a:r>
            <a:endParaRPr lang="zh-CN" altLang="en-US" sz="1200" b="1" dirty="0">
              <a:solidFill>
                <a:schemeClr val="accent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5521039" y="2541104"/>
            <a:ext cx="1265263" cy="1992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>
                <a:solidFill>
                  <a:schemeClr val="accent1"/>
                </a:solidFill>
              </a:rPr>
              <a:t>智能预测</a:t>
            </a:r>
            <a:endParaRPr lang="zh-CN" altLang="en-US" sz="1200" b="1" dirty="0">
              <a:solidFill>
                <a:schemeClr val="accent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6974374" y="2544886"/>
            <a:ext cx="1265263" cy="1992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>
                <a:solidFill>
                  <a:schemeClr val="accent1"/>
                </a:solidFill>
              </a:rPr>
              <a:t>能力汇聚</a:t>
            </a:r>
            <a:endParaRPr lang="zh-CN" altLang="en-US" sz="1200" b="1" dirty="0">
              <a:solidFill>
                <a:schemeClr val="accent1"/>
              </a:solidFill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4960809" y="2266649"/>
            <a:ext cx="1265263" cy="1992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solidFill>
                  <a:schemeClr val="accent1"/>
                </a:solidFill>
              </a:rPr>
              <a:t>算力</a:t>
            </a:r>
            <a:r>
              <a:rPr lang="zh-CN" altLang="en-US" sz="1200" b="1" dirty="0" smtClean="0">
                <a:solidFill>
                  <a:schemeClr val="accent1"/>
                </a:solidFill>
              </a:rPr>
              <a:t>调度</a:t>
            </a:r>
            <a:endParaRPr lang="zh-CN" altLang="en-US" sz="1200" b="1" dirty="0">
              <a:solidFill>
                <a:schemeClr val="accent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6036563" y="2260362"/>
            <a:ext cx="1265263" cy="1992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>
                <a:solidFill>
                  <a:schemeClr val="accent1"/>
                </a:solidFill>
              </a:rPr>
              <a:t>规划决策</a:t>
            </a:r>
            <a:endParaRPr lang="zh-CN" altLang="en-US" sz="1200" b="1" dirty="0">
              <a:solidFill>
                <a:schemeClr val="accent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664932" y="991689"/>
            <a:ext cx="10581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63" indent="-285763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建立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GA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运营平台，汇聚云资源和云服务能力，形成整体的管理、调度、决策、规划等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运营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关键点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，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为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GA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的整体持续发展和演进提供支撑。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980467"/>
      </p:ext>
    </p:extLst>
  </p:cSld>
  <p:clrMapOvr>
    <a:masterClrMapping/>
  </p:clrMapOvr>
  <p:transition spd="slow" advTm="0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运营总体框架</a:t>
            </a:r>
            <a:endParaRPr lang="zh-CN" altLang="en-US" sz="3200" spc="0" dirty="0">
              <a:solidFill>
                <a:schemeClr val="accent1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942008" y="1431235"/>
            <a:ext cx="10043882" cy="4919868"/>
            <a:chOff x="1565022" y="979904"/>
            <a:chExt cx="8364057" cy="5748886"/>
          </a:xfrm>
        </p:grpSpPr>
        <p:grpSp>
          <p:nvGrpSpPr>
            <p:cNvPr id="6" name="组合 5"/>
            <p:cNvGrpSpPr/>
            <p:nvPr/>
          </p:nvGrpSpPr>
          <p:grpSpPr>
            <a:xfrm>
              <a:off x="1574310" y="979904"/>
              <a:ext cx="8346566" cy="927925"/>
              <a:chOff x="1574310" y="850048"/>
              <a:chExt cx="8346566" cy="1055118"/>
            </a:xfrm>
          </p:grpSpPr>
          <p:sp>
            <p:nvSpPr>
              <p:cNvPr id="33" name="矩形 32"/>
              <p:cNvSpPr/>
              <p:nvPr/>
            </p:nvSpPr>
            <p:spPr>
              <a:xfrm>
                <a:off x="1574310" y="850048"/>
                <a:ext cx="8346566" cy="1055118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1581072" y="1030504"/>
                <a:ext cx="648559" cy="664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b="1" dirty="0" smtClean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制度规范</a:t>
                </a:r>
                <a:endParaRPr lang="zh-CN" altLang="en-US" sz="1600" b="1" dirty="0">
                  <a:solidFill>
                    <a:prstClr val="black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2417571" y="969233"/>
                <a:ext cx="1783464" cy="8167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zh-CN" altLang="en-US" sz="1600" dirty="0" smtClean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运营组织</a:t>
                </a:r>
                <a:endParaRPr lang="zh-CN" altLang="en-US" sz="1600" dirty="0">
                  <a:solidFill>
                    <a:prstClr val="black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4910552" y="980283"/>
                <a:ext cx="2005124" cy="8167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zh-CN" altLang="en-US" sz="1600" dirty="0" smtClean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运营流程</a:t>
                </a:r>
                <a:endParaRPr lang="zh-CN" altLang="en-US" sz="1600" dirty="0">
                  <a:solidFill>
                    <a:prstClr val="black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7484204" y="969231"/>
                <a:ext cx="2027581" cy="8167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zh-CN" altLang="en-US" sz="1600" dirty="0" smtClean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监督管理</a:t>
                </a:r>
                <a:endParaRPr lang="zh-CN" altLang="en-US" sz="1600" dirty="0">
                  <a:solidFill>
                    <a:prstClr val="black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2631960" y="1388657"/>
                <a:ext cx="532458" cy="25809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岗位</a:t>
                </a: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3442148" y="1388657"/>
                <a:ext cx="532458" cy="25809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职责</a:t>
                </a:r>
              </a:p>
            </p:txBody>
          </p:sp>
          <p:sp>
            <p:nvSpPr>
              <p:cNvPr id="47" name="矩形 46"/>
              <p:cNvSpPr/>
              <p:nvPr/>
            </p:nvSpPr>
            <p:spPr>
              <a:xfrm>
                <a:off x="5009057" y="1377604"/>
                <a:ext cx="532458" cy="25809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范围</a:t>
                </a: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5658854" y="1377604"/>
                <a:ext cx="532458" cy="25809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环节</a:t>
                </a:r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6289818" y="1377604"/>
                <a:ext cx="532458" cy="25809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结果</a:t>
                </a:r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7591512" y="1377604"/>
                <a:ext cx="532458" cy="25809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 smtClean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对象</a:t>
                </a:r>
                <a:endPara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59" name="矩形 58"/>
              <p:cNvSpPr/>
              <p:nvPr/>
            </p:nvSpPr>
            <p:spPr>
              <a:xfrm>
                <a:off x="8241309" y="1377604"/>
                <a:ext cx="532458" cy="25809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方式</a:t>
                </a:r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8872273" y="1377604"/>
                <a:ext cx="532458" cy="25809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内容</a:t>
                </a:r>
              </a:p>
            </p:txBody>
          </p:sp>
        </p:grpSp>
        <p:sp>
          <p:nvSpPr>
            <p:cNvPr id="66" name="矩形 65"/>
            <p:cNvSpPr/>
            <p:nvPr/>
          </p:nvSpPr>
          <p:spPr>
            <a:xfrm>
              <a:off x="1574310" y="2024348"/>
              <a:ext cx="8346566" cy="3280001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1565022" y="3053647"/>
              <a:ext cx="51168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运营内容</a:t>
              </a:r>
              <a:endParaRPr lang="zh-CN" altLang="en-US" sz="1600" b="1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139909" y="3698355"/>
              <a:ext cx="1783464" cy="1154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1600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服务管理</a:t>
              </a:r>
              <a:endPara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222958" y="4048993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服务目录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222958" y="4421608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服务质量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4057193" y="4048993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服务流程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4057193" y="4421608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服务支撑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5479374" y="3717448"/>
              <a:ext cx="1783464" cy="1154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1600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资源管理</a:t>
              </a:r>
              <a:endPara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5562423" y="4068086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资源整合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5562423" y="4440702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资源监控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6396658" y="4068086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资源优化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6396658" y="4440702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资源报告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7821908" y="3698355"/>
              <a:ext cx="1783464" cy="1154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16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组织运营</a:t>
              </a:r>
            </a:p>
          </p:txBody>
        </p:sp>
        <p:sp>
          <p:nvSpPr>
            <p:cNvPr id="79" name="矩形 78"/>
            <p:cNvSpPr/>
            <p:nvPr/>
          </p:nvSpPr>
          <p:spPr>
            <a:xfrm>
              <a:off x="7904957" y="4048993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组织架构</a:t>
              </a:r>
            </a:p>
          </p:txBody>
        </p:sp>
        <p:sp>
          <p:nvSpPr>
            <p:cNvPr id="80" name="矩形 79"/>
            <p:cNvSpPr/>
            <p:nvPr/>
          </p:nvSpPr>
          <p:spPr>
            <a:xfrm>
              <a:off x="7904957" y="4421608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人员管理</a:t>
              </a:r>
            </a:p>
          </p:txBody>
        </p:sp>
        <p:sp>
          <p:nvSpPr>
            <p:cNvPr id="81" name="矩形 80"/>
            <p:cNvSpPr/>
            <p:nvPr/>
          </p:nvSpPr>
          <p:spPr>
            <a:xfrm>
              <a:off x="8739192" y="4048993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岗位设置</a:t>
              </a:r>
            </a:p>
          </p:txBody>
        </p:sp>
        <p:sp>
          <p:nvSpPr>
            <p:cNvPr id="82" name="矩形 81"/>
            <p:cNvSpPr/>
            <p:nvPr/>
          </p:nvSpPr>
          <p:spPr>
            <a:xfrm>
              <a:off x="8739192" y="4421608"/>
              <a:ext cx="782455" cy="31188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考核办法</a:t>
              </a:r>
            </a:p>
          </p:txBody>
        </p:sp>
        <p:sp>
          <p:nvSpPr>
            <p:cNvPr id="83" name="矩形 82"/>
            <p:cNvSpPr/>
            <p:nvPr/>
          </p:nvSpPr>
          <p:spPr>
            <a:xfrm>
              <a:off x="5471460" y="2154062"/>
              <a:ext cx="1783464" cy="1154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16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评估</a:t>
              </a:r>
              <a:r>
                <a:rPr lang="zh-CN" altLang="en-US" sz="1600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优化</a:t>
              </a:r>
              <a:endPara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5554509" y="2504700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运营</a:t>
              </a:r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指标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5554509" y="2877316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数据分析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6388745" y="2504700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监管执行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6388745" y="2877316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提升优化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7812187" y="2153902"/>
              <a:ext cx="1783464" cy="1154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1600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决策调度</a:t>
              </a:r>
              <a:endPara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7895236" y="2504540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算力感知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7895236" y="2877155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智能预测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8729471" y="2504540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算</a:t>
              </a:r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力调度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8729471" y="2877155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规划决策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3131949" y="2153389"/>
              <a:ext cx="1783464" cy="1154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1600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经营分析</a:t>
              </a:r>
              <a:endPara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3214998" y="2504027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成本核算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6" name="矩形 95"/>
            <p:cNvSpPr/>
            <p:nvPr/>
          </p:nvSpPr>
          <p:spPr>
            <a:xfrm>
              <a:off x="3214998" y="2876642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统一标准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4049233" y="2504027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服务计量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8" name="矩形 97"/>
            <p:cNvSpPr/>
            <p:nvPr/>
          </p:nvSpPr>
          <p:spPr>
            <a:xfrm>
              <a:off x="4049233" y="2876642"/>
              <a:ext cx="782455" cy="311889"/>
            </a:xfrm>
            <a:prstGeom prst="rect">
              <a:avLst/>
            </a:prstGeom>
            <a:solidFill>
              <a:srgbClr val="EA54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rPr>
                <a:t>规划</a:t>
              </a:r>
              <a:r>
                <a:rPr lang="zh-CN" altLang="en-US" sz="1100" dirty="0" smtClean="0">
                  <a:solidFill>
                    <a:prstClr val="white"/>
                  </a:solidFill>
                  <a:latin typeface="微软雅黑" panose="020B0503020204020204" pitchFamily="34" charset="-122"/>
                </a:rPr>
                <a:t>评估</a:t>
              </a:r>
              <a:endParaRPr lang="zh-CN" altLang="en-US" sz="1100" dirty="0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>
              <a:off x="2384101" y="2092643"/>
              <a:ext cx="7437084" cy="15110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400" b="1" dirty="0">
                  <a:solidFill>
                    <a:prstClr val="black"/>
                  </a:solidFill>
                  <a:latin typeface="微软雅黑"/>
                </a:rPr>
                <a:t>核心</a:t>
              </a:r>
            </a:p>
            <a:p>
              <a:r>
                <a:rPr lang="zh-CN" altLang="en-US" sz="1400" b="1" dirty="0">
                  <a:solidFill>
                    <a:prstClr val="black"/>
                  </a:solidFill>
                  <a:latin typeface="微软雅黑"/>
                </a:rPr>
                <a:t>运营</a:t>
              </a:r>
              <a:endParaRPr lang="en-US" altLang="zh-CN" sz="1400" b="1" dirty="0">
                <a:solidFill>
                  <a:prstClr val="black"/>
                </a:solidFill>
                <a:latin typeface="微软雅黑"/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>
              <a:off x="2384101" y="3657737"/>
              <a:ext cx="7437084" cy="148758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400" b="1" dirty="0">
                  <a:solidFill>
                    <a:prstClr val="black"/>
                  </a:solidFill>
                  <a:latin typeface="微软雅黑"/>
                </a:rPr>
                <a:t>基础</a:t>
              </a:r>
            </a:p>
            <a:p>
              <a:r>
                <a:rPr lang="zh-CN" altLang="en-US" sz="1400" b="1" dirty="0">
                  <a:solidFill>
                    <a:prstClr val="black"/>
                  </a:solidFill>
                  <a:latin typeface="微软雅黑"/>
                </a:rPr>
                <a:t>运营</a:t>
              </a:r>
            </a:p>
          </p:txBody>
        </p:sp>
        <p:sp>
          <p:nvSpPr>
            <p:cNvPr id="104" name="矩形 103"/>
            <p:cNvSpPr/>
            <p:nvPr/>
          </p:nvSpPr>
          <p:spPr>
            <a:xfrm flipH="1">
              <a:off x="3087970" y="4847197"/>
              <a:ext cx="1900646" cy="194668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提升服务管理效能</a:t>
              </a:r>
              <a:endParaRPr lang="zh-CN" altLang="en-US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 flipH="1">
              <a:off x="5438422" y="4781063"/>
              <a:ext cx="1900646" cy="295849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提升业务运行质量</a:t>
              </a:r>
              <a:endParaRPr lang="zh-CN" altLang="en-US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 flipH="1">
              <a:off x="7786160" y="4797833"/>
              <a:ext cx="1900646" cy="293396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提升运营保障效果</a:t>
              </a:r>
              <a:endParaRPr lang="zh-CN" altLang="en-US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 flipH="1">
              <a:off x="3072750" y="3298833"/>
              <a:ext cx="1900646" cy="194668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精细化规划投入</a:t>
              </a:r>
              <a:endParaRPr lang="zh-CN" altLang="en-US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 flipH="1">
              <a:off x="5362192" y="3291059"/>
              <a:ext cx="1900646" cy="194668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规范管理行为</a:t>
              </a:r>
              <a:endParaRPr lang="zh-CN" altLang="en-US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 flipH="1">
              <a:off x="7763317" y="3272612"/>
              <a:ext cx="1900646" cy="194668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科学决策及调度</a:t>
              </a:r>
              <a:endParaRPr lang="zh-CN" altLang="en-US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1565022" y="5403252"/>
              <a:ext cx="8346567" cy="1325538"/>
              <a:chOff x="1008980" y="5021285"/>
              <a:chExt cx="8346567" cy="1218548"/>
            </a:xfrm>
          </p:grpSpPr>
          <p:sp>
            <p:nvSpPr>
              <p:cNvPr id="111" name="矩形 110"/>
              <p:cNvSpPr/>
              <p:nvPr/>
            </p:nvSpPr>
            <p:spPr>
              <a:xfrm>
                <a:off x="1008980" y="5021285"/>
                <a:ext cx="8346567" cy="1218548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112" name="文本框 111"/>
              <p:cNvSpPr txBox="1"/>
              <p:nvPr/>
            </p:nvSpPr>
            <p:spPr>
              <a:xfrm>
                <a:off x="1108758" y="5118232"/>
                <a:ext cx="511680" cy="990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b="1" dirty="0" smtClean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工具支撑</a:t>
                </a:r>
                <a:endParaRPr lang="zh-CN" altLang="en-US" sz="1600" b="1" dirty="0">
                  <a:solidFill>
                    <a:prstClr val="black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13" name="矩形 112"/>
              <p:cNvSpPr/>
              <p:nvPr/>
            </p:nvSpPr>
            <p:spPr>
              <a:xfrm>
                <a:off x="1747207" y="5094404"/>
                <a:ext cx="1844648" cy="8893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zh-CN" altLang="en-US" sz="1600" dirty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管理</a:t>
                </a:r>
                <a:r>
                  <a:rPr lang="zh-CN" altLang="en-US" sz="1600" dirty="0" smtClean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工具</a:t>
                </a:r>
                <a:endParaRPr lang="zh-CN" altLang="en-US" sz="1600" dirty="0">
                  <a:solidFill>
                    <a:prstClr val="black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14" name="矩形 113"/>
              <p:cNvSpPr/>
              <p:nvPr/>
            </p:nvSpPr>
            <p:spPr>
              <a:xfrm>
                <a:off x="1851427" y="5379428"/>
                <a:ext cx="787070" cy="268966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工单管理</a:t>
                </a:r>
              </a:p>
            </p:txBody>
          </p:sp>
          <p:sp>
            <p:nvSpPr>
              <p:cNvPr id="115" name="矩形 114"/>
              <p:cNvSpPr/>
              <p:nvPr/>
            </p:nvSpPr>
            <p:spPr>
              <a:xfrm>
                <a:off x="1851427" y="5685251"/>
                <a:ext cx="787070" cy="268966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合同管理</a:t>
                </a:r>
              </a:p>
            </p:txBody>
          </p:sp>
          <p:sp>
            <p:nvSpPr>
              <p:cNvPr id="116" name="矩形 115"/>
              <p:cNvSpPr/>
              <p:nvPr/>
            </p:nvSpPr>
            <p:spPr>
              <a:xfrm>
                <a:off x="2706178" y="5691146"/>
                <a:ext cx="787070" cy="268966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项目</a:t>
                </a:r>
                <a:r>
                  <a:rPr lang="zh-CN" altLang="en-US" sz="1100" dirty="0" smtClean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管理</a:t>
                </a:r>
                <a:endPara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17" name="矩形 116"/>
              <p:cNvSpPr/>
              <p:nvPr/>
            </p:nvSpPr>
            <p:spPr>
              <a:xfrm>
                <a:off x="2715990" y="5379428"/>
                <a:ext cx="787070" cy="268966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报表管理</a:t>
                </a:r>
              </a:p>
            </p:txBody>
          </p:sp>
          <p:sp>
            <p:nvSpPr>
              <p:cNvPr id="120" name="矩形 119"/>
              <p:cNvSpPr/>
              <p:nvPr/>
            </p:nvSpPr>
            <p:spPr>
              <a:xfrm>
                <a:off x="3655602" y="5093019"/>
                <a:ext cx="1844648" cy="89072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zh-CN" altLang="en-US" sz="1600" dirty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计量</a:t>
                </a:r>
                <a:r>
                  <a:rPr lang="zh-CN" altLang="en-US" sz="1600" dirty="0" smtClean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工具</a:t>
                </a:r>
                <a:endParaRPr lang="zh-CN" altLang="en-US" sz="1600" dirty="0">
                  <a:solidFill>
                    <a:prstClr val="black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21" name="矩形 120"/>
              <p:cNvSpPr/>
              <p:nvPr/>
            </p:nvSpPr>
            <p:spPr>
              <a:xfrm>
                <a:off x="3755649" y="5361185"/>
                <a:ext cx="787070" cy="256077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成本</a:t>
                </a:r>
                <a:r>
                  <a:rPr lang="zh-CN" altLang="en-US" sz="1100" dirty="0" smtClean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管理</a:t>
                </a:r>
                <a:endPara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23" name="矩形 122"/>
              <p:cNvSpPr/>
              <p:nvPr/>
            </p:nvSpPr>
            <p:spPr>
              <a:xfrm>
                <a:off x="3755649" y="5691146"/>
                <a:ext cx="787070" cy="256077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订单管理</a:t>
                </a:r>
              </a:p>
            </p:txBody>
          </p:sp>
          <p:sp>
            <p:nvSpPr>
              <p:cNvPr id="124" name="矩形 123"/>
              <p:cNvSpPr/>
              <p:nvPr/>
            </p:nvSpPr>
            <p:spPr>
              <a:xfrm>
                <a:off x="4627460" y="5361185"/>
                <a:ext cx="787070" cy="256077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账单管理</a:t>
                </a:r>
              </a:p>
            </p:txBody>
          </p:sp>
          <p:sp>
            <p:nvSpPr>
              <p:cNvPr id="125" name="矩形 124"/>
              <p:cNvSpPr/>
              <p:nvPr/>
            </p:nvSpPr>
            <p:spPr>
              <a:xfrm>
                <a:off x="4627460" y="5688405"/>
                <a:ext cx="787070" cy="256077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 smtClean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管理</a:t>
                </a:r>
                <a:endPara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27" name="矩形 126"/>
              <p:cNvSpPr/>
              <p:nvPr/>
            </p:nvSpPr>
            <p:spPr>
              <a:xfrm>
                <a:off x="5563997" y="5092706"/>
                <a:ext cx="1844648" cy="86740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zh-CN" altLang="en-US" sz="1600" dirty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分析工具</a:t>
                </a:r>
              </a:p>
            </p:txBody>
          </p:sp>
          <p:sp>
            <p:nvSpPr>
              <p:cNvPr id="128" name="矩形 127"/>
              <p:cNvSpPr/>
              <p:nvPr/>
            </p:nvSpPr>
            <p:spPr>
              <a:xfrm>
                <a:off x="5679701" y="5378092"/>
                <a:ext cx="782455" cy="266554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服务</a:t>
                </a:r>
                <a:r>
                  <a:rPr lang="zh-CN" altLang="en-US" sz="1100" dirty="0" smtClean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分析</a:t>
                </a:r>
                <a:endPara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30" name="矩形 129"/>
              <p:cNvSpPr/>
              <p:nvPr/>
            </p:nvSpPr>
            <p:spPr>
              <a:xfrm>
                <a:off x="6540061" y="5378092"/>
                <a:ext cx="782455" cy="266554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用户</a:t>
                </a:r>
                <a:r>
                  <a:rPr lang="zh-CN" altLang="en-US" sz="1100" dirty="0" smtClean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分析</a:t>
                </a:r>
                <a:endPara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31" name="矩形 130"/>
              <p:cNvSpPr/>
              <p:nvPr/>
            </p:nvSpPr>
            <p:spPr>
              <a:xfrm>
                <a:off x="6540061" y="5696544"/>
                <a:ext cx="782455" cy="266554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资源使用</a:t>
                </a:r>
              </a:p>
            </p:txBody>
          </p:sp>
          <p:sp>
            <p:nvSpPr>
              <p:cNvPr id="132" name="矩形 131"/>
              <p:cNvSpPr/>
              <p:nvPr/>
            </p:nvSpPr>
            <p:spPr>
              <a:xfrm>
                <a:off x="5689684" y="5686775"/>
                <a:ext cx="782455" cy="266554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订单分析</a:t>
                </a: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7472391" y="5092706"/>
                <a:ext cx="1844648" cy="89104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zh-CN" altLang="en-US" sz="1600" dirty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基础工具</a:t>
                </a:r>
              </a:p>
            </p:txBody>
          </p:sp>
          <p:sp>
            <p:nvSpPr>
              <p:cNvPr id="135" name="矩形 134"/>
              <p:cNvSpPr/>
              <p:nvPr/>
            </p:nvSpPr>
            <p:spPr>
              <a:xfrm>
                <a:off x="7575033" y="5378092"/>
                <a:ext cx="782455" cy="266554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用户管理</a:t>
                </a:r>
              </a:p>
            </p:txBody>
          </p:sp>
          <p:sp>
            <p:nvSpPr>
              <p:cNvPr id="137" name="矩形 136"/>
              <p:cNvSpPr/>
              <p:nvPr/>
            </p:nvSpPr>
            <p:spPr>
              <a:xfrm>
                <a:off x="8428864" y="5378092"/>
                <a:ext cx="782455" cy="266554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服务</a:t>
                </a:r>
                <a:r>
                  <a:rPr lang="zh-CN" altLang="en-US" sz="1100" dirty="0" smtClean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管理</a:t>
                </a:r>
                <a:endParaRPr lang="zh-CN" altLang="en-US" sz="1100" dirty="0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38" name="矩形 137"/>
              <p:cNvSpPr/>
              <p:nvPr/>
            </p:nvSpPr>
            <p:spPr>
              <a:xfrm>
                <a:off x="8428864" y="5696544"/>
                <a:ext cx="782455" cy="266554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系统管理</a:t>
                </a:r>
              </a:p>
            </p:txBody>
          </p:sp>
          <p:sp>
            <p:nvSpPr>
              <p:cNvPr id="139" name="矩形 138"/>
              <p:cNvSpPr/>
              <p:nvPr/>
            </p:nvSpPr>
            <p:spPr>
              <a:xfrm>
                <a:off x="7582663" y="5717193"/>
                <a:ext cx="782455" cy="266554"/>
              </a:xfrm>
              <a:prstGeom prst="rect">
                <a:avLst/>
              </a:prstGeom>
              <a:solidFill>
                <a:srgbClr val="87CA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zh-CN" altLang="en-US" sz="11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组织管理</a:t>
                </a:r>
              </a:p>
            </p:txBody>
          </p:sp>
        </p:grpSp>
        <p:sp>
          <p:nvSpPr>
            <p:cNvPr id="145" name="矩形 144"/>
            <p:cNvSpPr/>
            <p:nvPr/>
          </p:nvSpPr>
          <p:spPr>
            <a:xfrm flipH="1">
              <a:off x="2321709" y="6467946"/>
              <a:ext cx="1900646" cy="194668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高效</a:t>
              </a:r>
              <a:endParaRPr lang="zh-CN" altLang="en-US" sz="1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 flipH="1">
              <a:off x="4141237" y="6481016"/>
              <a:ext cx="1900646" cy="194668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合理</a:t>
              </a:r>
            </a:p>
          </p:txBody>
        </p:sp>
        <p:sp>
          <p:nvSpPr>
            <p:cNvPr id="147" name="矩形 146"/>
            <p:cNvSpPr/>
            <p:nvPr/>
          </p:nvSpPr>
          <p:spPr>
            <a:xfrm flipH="1">
              <a:off x="6092040" y="6463940"/>
              <a:ext cx="1900646" cy="194668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智能</a:t>
              </a:r>
            </a:p>
          </p:txBody>
        </p:sp>
        <p:sp>
          <p:nvSpPr>
            <p:cNvPr id="148" name="矩形 147"/>
            <p:cNvSpPr/>
            <p:nvPr/>
          </p:nvSpPr>
          <p:spPr>
            <a:xfrm flipH="1">
              <a:off x="8028433" y="6465997"/>
              <a:ext cx="1900646" cy="194668"/>
            </a:xfrm>
            <a:prstGeom prst="rect">
              <a:avLst/>
            </a:prstGeom>
            <a:noFill/>
            <a:ln w="63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完整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8259351"/>
      </p:ext>
    </p:extLst>
  </p:cSld>
  <p:clrMapOvr>
    <a:masterClrMapping/>
  </p:clrMapOvr>
  <p:transition spd="slow" advTm="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下箭头 10"/>
          <p:cNvSpPr/>
          <p:nvPr/>
        </p:nvSpPr>
        <p:spPr>
          <a:xfrm>
            <a:off x="9091267" y="3596584"/>
            <a:ext cx="379151" cy="404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运营需求</a:t>
            </a:r>
            <a:r>
              <a:rPr lang="en-US" altLang="zh-CN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-</a:t>
            </a: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运营组织</a:t>
            </a:r>
            <a:endParaRPr lang="zh-CN" altLang="en-US" sz="3200" spc="0" dirty="0">
              <a:solidFill>
                <a:schemeClr val="accent1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402110" y="965609"/>
            <a:ext cx="113866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</a:rPr>
              <a:t>高效的组织协同，</a:t>
            </a:r>
            <a:r>
              <a:rPr lang="zh-CN" altLang="en-US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是</a:t>
            </a:r>
            <a:r>
              <a:rPr lang="en-US" altLang="zh-CN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GA</a:t>
            </a:r>
            <a:r>
              <a:rPr lang="zh-CN" altLang="en-US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整体运营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</a:rPr>
              <a:t>成功的关键</a:t>
            </a:r>
            <a:r>
              <a:rPr lang="zh-CN" altLang="en-US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，需要</a:t>
            </a:r>
            <a:r>
              <a:rPr lang="zh-CN" altLang="zh-CN" kern="100" dirty="0" smtClean="0">
                <a:solidFill>
                  <a:prstClr val="black"/>
                </a:solidFill>
                <a:latin typeface="Calibri" panose="020F0502020204030204" pitchFamily="34" charset="0"/>
                <a:cs typeface="仿宋_GB2312"/>
              </a:rPr>
              <a:t>面向</a:t>
            </a:r>
            <a:r>
              <a:rPr lang="zh-CN" altLang="en-US" kern="100" dirty="0" smtClean="0">
                <a:solidFill>
                  <a:prstClr val="black"/>
                </a:solidFill>
                <a:latin typeface="Calibri" panose="020F0502020204030204" pitchFamily="34" charset="0"/>
                <a:cs typeface="仿宋_GB2312"/>
              </a:rPr>
              <a:t>各业务警种</a:t>
            </a:r>
            <a:r>
              <a:rPr lang="zh-CN" altLang="zh-CN" kern="100" dirty="0" smtClean="0">
                <a:solidFill>
                  <a:prstClr val="black"/>
                </a:solidFill>
                <a:latin typeface="Calibri" panose="020F0502020204030204" pitchFamily="34" charset="0"/>
                <a:cs typeface="仿宋_GB2312"/>
              </a:rPr>
              <a:t>，</a:t>
            </a:r>
            <a:r>
              <a:rPr lang="zh-CN" altLang="zh-CN" kern="100" dirty="0">
                <a:solidFill>
                  <a:prstClr val="black"/>
                </a:solidFill>
                <a:latin typeface="Calibri" panose="020F0502020204030204" pitchFamily="34" charset="0"/>
                <a:cs typeface="仿宋_GB2312"/>
              </a:rPr>
              <a:t>建立起</a:t>
            </a:r>
            <a:r>
              <a:rPr lang="zh-CN" altLang="zh-CN" kern="100" dirty="0" smtClean="0">
                <a:solidFill>
                  <a:prstClr val="black"/>
                </a:solidFill>
                <a:latin typeface="Calibri" panose="020F0502020204030204" pitchFamily="34" charset="0"/>
                <a:cs typeface="仿宋_GB2312"/>
              </a:rPr>
              <a:t>涵盖</a:t>
            </a:r>
            <a:r>
              <a:rPr lang="zh-CN" altLang="en-US" kern="100" dirty="0" smtClean="0">
                <a:solidFill>
                  <a:srgbClr val="FF0000"/>
                </a:solidFill>
                <a:latin typeface="Calibri" panose="020F0502020204030204" pitchFamily="34" charset="0"/>
                <a:cs typeface="仿宋_GB2312"/>
              </a:rPr>
              <a:t>业务警种</a:t>
            </a:r>
            <a:r>
              <a:rPr lang="zh-CN" altLang="zh-CN" kern="100" dirty="0" smtClean="0">
                <a:solidFill>
                  <a:srgbClr val="FF0000"/>
                </a:solidFill>
                <a:latin typeface="Calibri" panose="020F0502020204030204" pitchFamily="34" charset="0"/>
                <a:cs typeface="仿宋_GB2312"/>
              </a:rPr>
              <a:t>、</a:t>
            </a:r>
            <a:r>
              <a:rPr lang="zh-CN" altLang="en-US" kern="100" dirty="0" smtClean="0">
                <a:solidFill>
                  <a:srgbClr val="FF0000"/>
                </a:solidFill>
                <a:latin typeface="Calibri" panose="020F0502020204030204" pitchFamily="34" charset="0"/>
                <a:cs typeface="仿宋_GB2312"/>
              </a:rPr>
              <a:t>服务商</a:t>
            </a:r>
            <a:r>
              <a:rPr lang="zh-CN" altLang="zh-CN" kern="100" dirty="0" smtClean="0">
                <a:solidFill>
                  <a:srgbClr val="FF0000"/>
                </a:solidFill>
                <a:latin typeface="Calibri" panose="020F0502020204030204" pitchFamily="34" charset="0"/>
                <a:cs typeface="仿宋_GB2312"/>
              </a:rPr>
              <a:t>的</a:t>
            </a:r>
            <a:r>
              <a:rPr lang="zh-CN" altLang="zh-CN" kern="100" dirty="0">
                <a:solidFill>
                  <a:srgbClr val="FF0000"/>
                </a:solidFill>
                <a:latin typeface="Calibri" panose="020F0502020204030204" pitchFamily="34" charset="0"/>
                <a:cs typeface="仿宋_GB2312"/>
              </a:rPr>
              <a:t>运营组织架构</a:t>
            </a:r>
            <a:r>
              <a:rPr lang="zh-CN" altLang="zh-CN" kern="100" dirty="0" smtClean="0">
                <a:solidFill>
                  <a:prstClr val="black"/>
                </a:solidFill>
                <a:latin typeface="Calibri" panose="020F0502020204030204" pitchFamily="34" charset="0"/>
                <a:cs typeface="仿宋_GB2312"/>
              </a:rPr>
              <a:t>，协同</a:t>
            </a:r>
            <a:r>
              <a:rPr lang="zh-CN" altLang="zh-CN" kern="100" dirty="0">
                <a:solidFill>
                  <a:prstClr val="black"/>
                </a:solidFill>
                <a:latin typeface="Calibri" panose="020F0502020204030204" pitchFamily="34" charset="0"/>
                <a:cs typeface="仿宋_GB2312"/>
              </a:rPr>
              <a:t>配合</a:t>
            </a:r>
            <a:r>
              <a:rPr lang="zh-CN" altLang="en-US" kern="100" dirty="0" smtClean="0">
                <a:solidFill>
                  <a:prstClr val="black"/>
                </a:solidFill>
                <a:latin typeface="Calibri" panose="020F0502020204030204" pitchFamily="34" charset="0"/>
                <a:cs typeface="仿宋_GB2312"/>
              </a:rPr>
              <a:t>。</a:t>
            </a:r>
            <a:r>
              <a:rPr lang="zh-CN" altLang="en-US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各服务商多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</a:rPr>
              <a:t>个职能</a:t>
            </a:r>
            <a:r>
              <a:rPr lang="zh-CN" altLang="en-US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模块需协同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</a:rPr>
              <a:t>作战，清晰定义岗位职责，把团队目标落实到岗位职责、技能</a:t>
            </a:r>
            <a:r>
              <a:rPr lang="zh-CN" altLang="en-US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要求。</a:t>
            </a:r>
            <a:endParaRPr lang="zh-CN" altLang="en-US" dirty="0"/>
          </a:p>
        </p:txBody>
      </p:sp>
      <p:sp>
        <p:nvSpPr>
          <p:cNvPr id="60" name="矩形 59"/>
          <p:cNvSpPr/>
          <p:nvPr>
            <p:custDataLst>
              <p:tags r:id="rId1"/>
            </p:custDataLst>
          </p:nvPr>
        </p:nvSpPr>
        <p:spPr>
          <a:xfrm>
            <a:off x="6886433" y="2188536"/>
            <a:ext cx="4838700" cy="3028153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7061097" y="2188537"/>
            <a:ext cx="4664036" cy="2834411"/>
            <a:chOff x="5546188" y="2056479"/>
            <a:chExt cx="5426612" cy="3834233"/>
          </a:xfrm>
        </p:grpSpPr>
        <p:sp>
          <p:nvSpPr>
            <p:cNvPr id="39" name="圆角矩形 38"/>
            <p:cNvSpPr/>
            <p:nvPr>
              <p:custDataLst>
                <p:tags r:id="rId2"/>
              </p:custDataLst>
            </p:nvPr>
          </p:nvSpPr>
          <p:spPr>
            <a:xfrm>
              <a:off x="5662608" y="2774671"/>
              <a:ext cx="1239458" cy="469389"/>
            </a:xfrm>
            <a:prstGeom prst="roundRect">
              <a:avLst/>
            </a:prstGeom>
            <a:noFill/>
            <a:ln w="12700" cap="flat" cmpd="sng" algn="ctr">
              <a:solidFill>
                <a:srgbClr val="5C7885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>
                      <a:lumMod val="50000"/>
                      <a:lumOff val="50000"/>
                    </a:schemeClr>
                  </a:solidFill>
                </a14:hiddenFill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200" b="1" kern="0" noProof="0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科信</a:t>
              </a:r>
              <a:endPara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圆角矩形 39"/>
            <p:cNvSpPr/>
            <p:nvPr>
              <p:custDataLst>
                <p:tags r:id="rId3"/>
              </p:custDataLst>
            </p:nvPr>
          </p:nvSpPr>
          <p:spPr>
            <a:xfrm>
              <a:off x="7908293" y="3109390"/>
              <a:ext cx="809925" cy="221432"/>
            </a:xfrm>
            <a:prstGeom prst="roundRect">
              <a:avLst/>
            </a:prstGeom>
            <a:noFill/>
            <a:ln w="12700" cap="flat" cmpd="sng" algn="ctr">
              <a:solidFill>
                <a:srgbClr val="5C7885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>
                      <a:lumMod val="50000"/>
                      <a:lumOff val="50000"/>
                    </a:schemeClr>
                  </a:solidFill>
                </a14:hiddenFill>
              </a:ext>
            </a:extLst>
          </p:spPr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050" kern="0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XX</a:t>
              </a:r>
              <a:r>
                <a:rPr lang="zh-CN" altLang="en-US" sz="1050" kern="0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微软雅黑" panose="020B0503020204020204" pitchFamily="34" charset="-122"/>
                  <a:sym typeface="+mn-ea"/>
                </a:rPr>
                <a:t>支队</a:t>
              </a:r>
              <a:endParaRPr kumimoji="0" lang="zh-CN" alt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41" name="圆角矩形 40"/>
            <p:cNvSpPr/>
            <p:nvPr>
              <p:custDataLst>
                <p:tags r:id="rId4"/>
              </p:custDataLst>
            </p:nvPr>
          </p:nvSpPr>
          <p:spPr>
            <a:xfrm>
              <a:off x="8850861" y="3113090"/>
              <a:ext cx="798955" cy="218259"/>
            </a:xfrm>
            <a:prstGeom prst="roundRect">
              <a:avLst/>
            </a:prstGeom>
            <a:noFill/>
            <a:ln w="12700" cap="flat" cmpd="sng" algn="ctr">
              <a:solidFill>
                <a:srgbClr val="5C7885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>
                      <a:lumMod val="50000"/>
                      <a:lumOff val="50000"/>
                    </a:schemeClr>
                  </a:solidFill>
                </a14:hiddenFill>
              </a:ext>
            </a:extLst>
          </p:spPr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050" kern="0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XX</a:t>
              </a:r>
              <a:r>
                <a:rPr lang="zh-CN" altLang="en-US" sz="1050" kern="0" dirty="0">
                  <a:solidFill>
                    <a:srgbClr val="000000">
                      <a:lumMod val="95000"/>
                      <a:lumOff val="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支队</a:t>
              </a:r>
              <a:endParaRPr kumimoji="0" lang="zh-CN" alt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42" name="圆角矩形 41"/>
            <p:cNvSpPr/>
            <p:nvPr>
              <p:custDataLst>
                <p:tags r:id="rId5"/>
              </p:custDataLst>
            </p:nvPr>
          </p:nvSpPr>
          <p:spPr>
            <a:xfrm>
              <a:off x="9782768" y="3109390"/>
              <a:ext cx="871475" cy="221959"/>
            </a:xfrm>
            <a:prstGeom prst="roundRect">
              <a:avLst/>
            </a:prstGeom>
            <a:noFill/>
            <a:ln w="12700" cap="flat" cmpd="sng" algn="ctr">
              <a:solidFill>
                <a:srgbClr val="5C7885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>
                      <a:lumMod val="50000"/>
                      <a:lumOff val="50000"/>
                    </a:schemeClr>
                  </a:solidFill>
                </a14:hiddenFill>
              </a:ext>
            </a:extLst>
          </p:spPr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95000"/>
                      <a:lumOff val="5000"/>
                    </a:srgb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……</a:t>
              </a:r>
              <a:endPara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44" name="矩形 43"/>
            <p:cNvSpPr/>
            <p:nvPr>
              <p:custDataLst>
                <p:tags r:id="rId6"/>
              </p:custDataLst>
            </p:nvPr>
          </p:nvSpPr>
          <p:spPr>
            <a:xfrm>
              <a:off x="5546188" y="2465508"/>
              <a:ext cx="1481113" cy="951252"/>
            </a:xfrm>
            <a:prstGeom prst="rect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dash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矩形 45"/>
            <p:cNvSpPr/>
            <p:nvPr>
              <p:custDataLst>
                <p:tags r:id="rId7"/>
              </p:custDataLst>
            </p:nvPr>
          </p:nvSpPr>
          <p:spPr>
            <a:xfrm>
              <a:off x="7574995" y="2400100"/>
              <a:ext cx="3397805" cy="1050864"/>
            </a:xfrm>
            <a:prstGeom prst="rect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dash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200" b="1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业务应用及服务</a:t>
              </a:r>
              <a:r>
                <a:rPr kumimoji="0" lang="zh-CN" alt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需求</a:t>
              </a:r>
              <a:endPara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  <p:cxnSp>
          <p:nvCxnSpPr>
            <p:cNvPr id="50" name="直接箭头连接符 49"/>
            <p:cNvCxnSpPr>
              <a:stCxn id="44" idx="3"/>
            </p:cNvCxnSpPr>
            <p:nvPr>
              <p:custDataLst>
                <p:tags r:id="rId8"/>
              </p:custDataLst>
            </p:nvPr>
          </p:nvCxnSpPr>
          <p:spPr>
            <a:xfrm>
              <a:off x="7027302" y="2941134"/>
              <a:ext cx="54110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51" name="肘形连接符 50"/>
            <p:cNvCxnSpPr>
              <a:stCxn id="44" idx="2"/>
            </p:cNvCxnSpPr>
            <p:nvPr>
              <p:custDataLst>
                <p:tags r:id="rId9"/>
              </p:custDataLst>
            </p:nvPr>
          </p:nvCxnSpPr>
          <p:spPr>
            <a:xfrm rot="16200000" flipH="1">
              <a:off x="6516323" y="3187181"/>
              <a:ext cx="490784" cy="949939"/>
            </a:xfrm>
            <a:prstGeom prst="bentConnector2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52" name="肘形连接符 51"/>
            <p:cNvCxnSpPr>
              <a:endCxn id="46" idx="2"/>
            </p:cNvCxnSpPr>
            <p:nvPr>
              <p:custDataLst>
                <p:tags r:id="rId10"/>
              </p:custDataLst>
            </p:nvPr>
          </p:nvCxnSpPr>
          <p:spPr>
            <a:xfrm flipV="1">
              <a:off x="8900172" y="3450964"/>
              <a:ext cx="373726" cy="383452"/>
            </a:xfrm>
            <a:prstGeom prst="bentConnector2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sp>
          <p:nvSpPr>
            <p:cNvPr id="53" name="文本框 52"/>
            <p:cNvSpPr txBox="1"/>
            <p:nvPr>
              <p:custDataLst>
                <p:tags r:id="rId11"/>
              </p:custDataLst>
            </p:nvPr>
          </p:nvSpPr>
          <p:spPr>
            <a:xfrm>
              <a:off x="7064315" y="2056479"/>
              <a:ext cx="469764" cy="1436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zh-CN" altLang="en-US" sz="105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业务需求管理</a:t>
              </a:r>
              <a:endParaRPr lang="zh-CN" altLang="en-US" sz="10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文本框 53"/>
            <p:cNvSpPr txBox="1"/>
            <p:nvPr>
              <p:custDataLst>
                <p:tags r:id="rId12"/>
              </p:custDataLst>
            </p:nvPr>
          </p:nvSpPr>
          <p:spPr>
            <a:xfrm>
              <a:off x="5920498" y="3961206"/>
              <a:ext cx="854258" cy="343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zh-CN" altLang="en-US" sz="105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整体管控</a:t>
              </a:r>
            </a:p>
          </p:txBody>
        </p:sp>
        <p:sp>
          <p:nvSpPr>
            <p:cNvPr id="55" name="文本框 54"/>
            <p:cNvSpPr txBox="1"/>
            <p:nvPr>
              <p:custDataLst>
                <p:tags r:id="rId13"/>
              </p:custDataLst>
            </p:nvPr>
          </p:nvSpPr>
          <p:spPr>
            <a:xfrm>
              <a:off x="9250339" y="3492045"/>
              <a:ext cx="583832" cy="780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zh-CN" altLang="en-US" sz="105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服务需求管理</a:t>
              </a:r>
              <a:endParaRPr lang="en-US" altLang="zh-CN" sz="10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  <p:sp>
          <p:nvSpPr>
            <p:cNvPr id="57" name="圆角矩形 56"/>
            <p:cNvSpPr/>
            <p:nvPr>
              <p:custDataLst>
                <p:tags r:id="rId14"/>
              </p:custDataLst>
            </p:nvPr>
          </p:nvSpPr>
          <p:spPr>
            <a:xfrm>
              <a:off x="8082277" y="2702994"/>
              <a:ext cx="2574755" cy="281148"/>
            </a:xfrm>
            <a:prstGeom prst="roundRect">
              <a:avLst/>
            </a:prstGeom>
            <a:noFill/>
            <a:ln w="12700" cap="flat" cmpd="sng" algn="ctr">
              <a:solidFill>
                <a:srgbClr val="5C7885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gradFill>
                    <a:gsLst>
                      <a:gs pos="42000">
                        <a:srgbClr val="88CBCC"/>
                      </a:gs>
                      <a:gs pos="0">
                        <a:srgbClr val="ADDBDC"/>
                      </a:gs>
                      <a:gs pos="100000">
                        <a:srgbClr val="62BBBB"/>
                      </a:gs>
                    </a:gsLst>
                    <a:lin scaled="1"/>
                  </a:gradFill>
                </a14:hiddenFill>
              </a:ext>
            </a:extLst>
          </p:spPr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100" b="1" kern="0" dirty="0" smtClean="0">
                  <a:solidFill>
                    <a:srgbClr val="000000">
                      <a:lumMod val="95000"/>
                      <a:lumOff val="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其他业务警种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8" name="云形 57"/>
            <p:cNvSpPr/>
            <p:nvPr>
              <p:custDataLst>
                <p:tags r:id="rId15"/>
              </p:custDataLst>
            </p:nvPr>
          </p:nvSpPr>
          <p:spPr>
            <a:xfrm>
              <a:off x="7317179" y="3556527"/>
              <a:ext cx="1583034" cy="594004"/>
            </a:xfrm>
            <a:prstGeom prst="cloud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5400" cap="flat" cmpd="sng" algn="ctr">
              <a:solidFill>
                <a:schemeClr val="accent5"/>
              </a:solidFill>
              <a:prstDash val="solid"/>
            </a:ln>
            <a:effectLst/>
          </p:spPr>
          <p:txBody>
            <a:bodyPr lIns="33992" tIns="33992" rIns="33992" bIns="33992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100" b="1" kern="0" dirty="0" smtClean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运营组织</a:t>
              </a:r>
              <a:endParaRPr lang="en-US" altLang="zh-CN" sz="1100" b="1" kern="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0" marR="0" lvl="0" indent="0" algn="ctr" defTabSz="91440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100" b="1" kern="0" dirty="0" smtClean="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（虚拟团队）</a:t>
              </a:r>
              <a:endParaRPr kumimoji="0" lang="zh-CN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7667656" y="4637100"/>
              <a:ext cx="246645" cy="11724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50" dirty="0"/>
                <a:t>总体</a:t>
              </a:r>
              <a:r>
                <a:rPr lang="zh-CN" altLang="en-US" sz="1050" dirty="0" smtClean="0"/>
                <a:t>规划</a:t>
              </a:r>
              <a:endParaRPr lang="zh-CN" altLang="en-US" sz="1050" dirty="0"/>
            </a:p>
          </p:txBody>
        </p:sp>
        <p:sp>
          <p:nvSpPr>
            <p:cNvPr id="64" name="矩形 63"/>
            <p:cNvSpPr/>
            <p:nvPr/>
          </p:nvSpPr>
          <p:spPr>
            <a:xfrm>
              <a:off x="8008546" y="4634203"/>
              <a:ext cx="246645" cy="11724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50" dirty="0" smtClean="0"/>
                <a:t>管理执行</a:t>
              </a:r>
              <a:endParaRPr lang="zh-CN" altLang="en-US" sz="1050" dirty="0"/>
            </a:p>
          </p:txBody>
        </p:sp>
        <p:sp>
          <p:nvSpPr>
            <p:cNvPr id="65" name="矩形 64"/>
            <p:cNvSpPr/>
            <p:nvPr/>
          </p:nvSpPr>
          <p:spPr>
            <a:xfrm>
              <a:off x="8349436" y="4634203"/>
              <a:ext cx="246645" cy="11724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50" dirty="0"/>
                <a:t>质量</a:t>
              </a:r>
              <a:r>
                <a:rPr lang="zh-CN" altLang="en-US" sz="1050" dirty="0" smtClean="0"/>
                <a:t>监管</a:t>
              </a:r>
              <a:endParaRPr lang="zh-CN" altLang="en-US" sz="1050" dirty="0"/>
            </a:p>
          </p:txBody>
        </p:sp>
        <p:sp>
          <p:nvSpPr>
            <p:cNvPr id="94" name="矩形 93"/>
            <p:cNvSpPr/>
            <p:nvPr>
              <p:custDataLst>
                <p:tags r:id="rId16"/>
              </p:custDataLst>
            </p:nvPr>
          </p:nvSpPr>
          <p:spPr>
            <a:xfrm>
              <a:off x="7509624" y="4508255"/>
              <a:ext cx="1238478" cy="1382457"/>
            </a:xfrm>
            <a:prstGeom prst="rect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dash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02110" y="1888939"/>
            <a:ext cx="6286138" cy="261541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902522" y="3196646"/>
            <a:ext cx="612312" cy="13077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肘形连接符 8"/>
          <p:cNvCxnSpPr/>
          <p:nvPr/>
        </p:nvCxnSpPr>
        <p:spPr>
          <a:xfrm>
            <a:off x="5219558" y="4533126"/>
            <a:ext cx="1666875" cy="489822"/>
          </a:xfrm>
          <a:prstGeom prst="bentConnector3">
            <a:avLst>
              <a:gd name="adj1" fmla="val -286"/>
            </a:avLst>
          </a:prstGeom>
          <a:ln w="28575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884829" y="5538699"/>
            <a:ext cx="10658832" cy="1129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573900" y="5538699"/>
            <a:ext cx="1414495" cy="11291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构建运营组织建议</a:t>
            </a:r>
            <a:endParaRPr lang="zh-CN" altLang="en-US" sz="1200" b="1" dirty="0"/>
          </a:p>
        </p:txBody>
      </p:sp>
      <p:sp>
        <p:nvSpPr>
          <p:cNvPr id="35" name="文本框 34"/>
          <p:cNvSpPr txBox="1"/>
          <p:nvPr/>
        </p:nvSpPr>
        <p:spPr>
          <a:xfrm>
            <a:off x="2143859" y="5581012"/>
            <a:ext cx="9244337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100" b="1" dirty="0" smtClean="0">
                <a:latin typeface="+mj-ea"/>
                <a:ea typeface="+mj-ea"/>
              </a:rPr>
              <a:t>短期以“专业运营服务赋能</a:t>
            </a:r>
            <a:r>
              <a:rPr lang="en-US" altLang="zh-CN" sz="1100" b="1" dirty="0" smtClean="0">
                <a:latin typeface="+mj-ea"/>
                <a:ea typeface="+mj-ea"/>
              </a:rPr>
              <a:t>+</a:t>
            </a:r>
            <a:r>
              <a:rPr lang="zh-CN" altLang="en-US" sz="1100" b="1" dirty="0" smtClean="0">
                <a:latin typeface="+mj-ea"/>
                <a:ea typeface="+mj-ea"/>
              </a:rPr>
              <a:t>自有运营专员培养”为主</a:t>
            </a:r>
            <a:endParaRPr lang="en-US" altLang="zh-CN" sz="11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1050" dirty="0" smtClean="0">
                <a:latin typeface="+mj-ea"/>
                <a:ea typeface="+mj-ea"/>
              </a:rPr>
              <a:t>考虑引入成熟的云运营专业服务，通过规划设计完善运营体系，构建运营能力模型，通过自有人员的培养逐步完善运营能力。</a:t>
            </a:r>
            <a:endParaRPr lang="en-US" altLang="zh-CN" sz="1050" dirty="0" smtClean="0">
              <a:latin typeface="+mj-ea"/>
              <a:ea typeface="+mj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100" b="1" dirty="0" smtClean="0">
                <a:latin typeface="+mj-ea"/>
                <a:ea typeface="+mj-ea"/>
              </a:rPr>
              <a:t>长期需建设自身运营组织</a:t>
            </a:r>
            <a:endParaRPr lang="en-US" altLang="zh-CN" sz="11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1050" dirty="0" smtClean="0">
                <a:latin typeface="+mj-ea"/>
                <a:ea typeface="+mj-ea"/>
              </a:rPr>
              <a:t>      建立</a:t>
            </a:r>
            <a:r>
              <a:rPr lang="zh-CN" altLang="en-US" sz="1050" dirty="0">
                <a:latin typeface="+mj-ea"/>
                <a:ea typeface="+mj-ea"/>
              </a:rPr>
              <a:t>自身</a:t>
            </a:r>
            <a:r>
              <a:rPr lang="zh-CN" altLang="en-US" sz="1050" dirty="0" smtClean="0">
                <a:latin typeface="+mj-ea"/>
                <a:ea typeface="+mj-ea"/>
              </a:rPr>
              <a:t>运营组织，逐步将运维工作重心转移至运营侧，重点以创新发展、能力演进、服务支撑等工作为主，提升数字化能力和服务支撑水平。</a:t>
            </a:r>
            <a:endParaRPr lang="zh-CN" altLang="en-US" sz="105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50098875"/>
      </p:ext>
    </p:extLst>
  </p:cSld>
  <p:clrMapOvr>
    <a:masterClrMapping/>
  </p:clrMapOvr>
  <p:transition spd="slow" advTm="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latin typeface="+mn-ea"/>
                <a:cs typeface="+mn-ea"/>
                <a:sym typeface="+mn-lt"/>
              </a:rPr>
              <a:t>运营需求</a:t>
            </a:r>
            <a:r>
              <a:rPr lang="en-US" altLang="zh-CN" sz="3200" spc="0" dirty="0" smtClean="0">
                <a:solidFill>
                  <a:schemeClr val="accent1">
                    <a:lumMod val="75000"/>
                  </a:schemeClr>
                </a:solidFill>
                <a:latin typeface="+mn-ea"/>
                <a:cs typeface="+mn-ea"/>
                <a:sym typeface="+mn-lt"/>
              </a:rPr>
              <a:t>-</a:t>
            </a: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latin typeface="+mn-ea"/>
                <a:cs typeface="+mn-ea"/>
                <a:sym typeface="+mn-lt"/>
              </a:rPr>
              <a:t>服务</a:t>
            </a:r>
            <a:r>
              <a:rPr lang="zh-CN" altLang="en-US" sz="3200" spc="0" dirty="0">
                <a:solidFill>
                  <a:schemeClr val="accent1">
                    <a:lumMod val="75000"/>
                  </a:schemeClr>
                </a:solidFill>
                <a:latin typeface="+mn-ea"/>
                <a:cs typeface="+mn-ea"/>
                <a:sym typeface="+mn-lt"/>
              </a:rPr>
              <a:t>管理</a:t>
            </a: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ea"/>
                <a:sym typeface="+mn-lt"/>
              </a:endParaRPr>
            </a:p>
          </p:txBody>
        </p: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xmlns:p14="http://schemas.microsoft.com/office/powerpoint/2010/main" xmlns="" id="{50B54B32-9C79-CD14-2A1F-7B3B3B0D3501}"/>
              </a:ext>
            </a:extLst>
          </p:cNvPr>
          <p:cNvGrpSpPr/>
          <p:nvPr/>
        </p:nvGrpSpPr>
        <p:grpSpPr>
          <a:xfrm>
            <a:off x="150106" y="980177"/>
            <a:ext cx="11643692" cy="5379708"/>
            <a:chOff x="0" y="1435100"/>
            <a:chExt cx="12585700" cy="5195274"/>
          </a:xfrm>
        </p:grpSpPr>
        <p:grpSp>
          <p:nvGrpSpPr>
            <p:cNvPr id="84" name="组合 83">
              <a:extLst>
                <a:ext uri="{FF2B5EF4-FFF2-40B4-BE49-F238E27FC236}">
                  <a16:creationId xmlns:a16="http://schemas.microsoft.com/office/drawing/2014/main" xmlns:p14="http://schemas.microsoft.com/office/powerpoint/2010/main" xmlns="" id="{451280AC-C85B-7E7F-B7E8-06D848F159FD}"/>
                </a:ext>
              </a:extLst>
            </p:cNvPr>
            <p:cNvGrpSpPr/>
            <p:nvPr/>
          </p:nvGrpSpPr>
          <p:grpSpPr>
            <a:xfrm>
              <a:off x="0" y="1435100"/>
              <a:ext cx="12585700" cy="1511300"/>
              <a:chOff x="0" y="1244600"/>
              <a:chExt cx="12585700" cy="1701800"/>
            </a:xfrm>
            <a:gradFill flip="none" rotWithShape="1">
              <a:gsLst>
                <a:gs pos="0">
                  <a:schemeClr val="accent1">
                    <a:lumMod val="75000"/>
                    <a:alpha val="0"/>
                  </a:schemeClr>
                </a:gs>
                <a:gs pos="53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p:grpSpPr>
          <p:sp>
            <p:nvSpPr>
              <p:cNvPr id="114" name="箭头: 五边形 7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F62AF578-AB6F-EB46-1C3D-36E5250D93AC}"/>
                  </a:ext>
                </a:extLst>
              </p:cNvPr>
              <p:cNvSpPr/>
              <p:nvPr/>
            </p:nvSpPr>
            <p:spPr>
              <a:xfrm>
                <a:off x="0" y="1244600"/>
                <a:ext cx="10896600" cy="1701800"/>
              </a:xfrm>
              <a:prstGeom prst="homePlate">
                <a:avLst>
                  <a:gd name="adj" fmla="val 27612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15" name="箭头: V 形 9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A3A1100B-636C-45C4-279D-EECC5D45D3F0}"/>
                  </a:ext>
                </a:extLst>
              </p:cNvPr>
              <p:cNvSpPr/>
              <p:nvPr/>
            </p:nvSpPr>
            <p:spPr>
              <a:xfrm>
                <a:off x="10756900" y="1244600"/>
                <a:ext cx="990600" cy="1701800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16" name="箭头: V 形 16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0405420F-5940-DC9B-9DE0-F99BE175C8CB}"/>
                  </a:ext>
                </a:extLst>
              </p:cNvPr>
              <p:cNvSpPr/>
              <p:nvPr/>
            </p:nvSpPr>
            <p:spPr>
              <a:xfrm>
                <a:off x="11595100" y="1244600"/>
                <a:ext cx="990600" cy="1701800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sp>
          <p:nvSpPr>
            <p:cNvPr id="85" name="文本框 84">
              <a:extLst>
                <a:ext uri="{FF2B5EF4-FFF2-40B4-BE49-F238E27FC236}">
                  <a16:creationId xmlns:a16="http://schemas.microsoft.com/office/drawing/2014/main" xmlns:p14="http://schemas.microsoft.com/office/powerpoint/2010/main" xmlns="" id="{0D9BFB3F-252C-C0B9-B642-F84379937707}"/>
                </a:ext>
              </a:extLst>
            </p:cNvPr>
            <p:cNvSpPr txBox="1"/>
            <p:nvPr/>
          </p:nvSpPr>
          <p:spPr>
            <a:xfrm>
              <a:off x="450726" y="1588097"/>
              <a:ext cx="8894718" cy="11591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zh-CN" altLang="en-US" sz="1600" dirty="0">
                  <a:solidFill>
                    <a:schemeClr val="bg1"/>
                  </a:solidFill>
                </a:rPr>
                <a:t>服务是</a:t>
              </a:r>
              <a:r>
                <a:rPr lang="zh-CN" altLang="en-US" sz="1600" dirty="0" smtClean="0">
                  <a:solidFill>
                    <a:schemeClr val="bg1"/>
                  </a:solidFill>
                </a:rPr>
                <a:t>连接</a:t>
              </a:r>
              <a:r>
                <a:rPr lang="en-US" altLang="zh-CN" sz="1600" dirty="0" smtClean="0">
                  <a:solidFill>
                    <a:schemeClr val="bg1"/>
                  </a:solidFill>
                </a:rPr>
                <a:t>GA</a:t>
              </a:r>
              <a:r>
                <a:rPr lang="zh-CN" altLang="en-US" sz="1600" dirty="0" smtClean="0">
                  <a:solidFill>
                    <a:schemeClr val="bg1"/>
                  </a:solidFill>
                </a:rPr>
                <a:t>各</a:t>
              </a:r>
              <a:r>
                <a:rPr lang="zh-CN" altLang="en-US" sz="1600" dirty="0">
                  <a:solidFill>
                    <a:schemeClr val="bg1"/>
                  </a:solidFill>
                </a:rPr>
                <a:t>业务</a:t>
              </a:r>
              <a:r>
                <a:rPr lang="zh-CN" altLang="en-US" sz="1600" dirty="0" smtClean="0">
                  <a:solidFill>
                    <a:schemeClr val="bg1"/>
                  </a:solidFill>
                </a:rPr>
                <a:t>警种之间、警种与服务商之间的</a:t>
              </a:r>
              <a:r>
                <a:rPr lang="zh-CN" altLang="en-US" sz="1600" dirty="0">
                  <a:solidFill>
                    <a:schemeClr val="bg1"/>
                  </a:solidFill>
                </a:rPr>
                <a:t>纽带，通过整合优化服务目录、规范服务流程、提升服务质量以及强化服务支撑体系，实现各警种之间的高效协同与资源共享，从而推动公安工作整体效能的提升</a:t>
              </a:r>
              <a:r>
                <a:rPr kumimoji="0" lang="zh-CN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ea"/>
                </a:rPr>
                <a:t>。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</a:endParaRPr>
            </a:p>
          </p:txBody>
        </p:sp>
        <p:grpSp>
          <p:nvGrpSpPr>
            <p:cNvPr id="86" name="组合 85">
              <a:extLst>
                <a:ext uri="{FF2B5EF4-FFF2-40B4-BE49-F238E27FC236}">
                  <a16:creationId xmlns:a16="http://schemas.microsoft.com/office/drawing/2014/main" xmlns:p14="http://schemas.microsoft.com/office/powerpoint/2010/main" xmlns="" id="{B9E72088-72B7-E3D6-D6AE-7F2952D6FA3E}"/>
                </a:ext>
              </a:extLst>
            </p:cNvPr>
            <p:cNvGrpSpPr/>
            <p:nvPr/>
          </p:nvGrpSpPr>
          <p:grpSpPr>
            <a:xfrm>
              <a:off x="588963" y="2781300"/>
              <a:ext cx="2432661" cy="3761537"/>
              <a:chOff x="588963" y="2781300"/>
              <a:chExt cx="2432661" cy="3761537"/>
            </a:xfrm>
          </p:grpSpPr>
          <p:sp>
            <p:nvSpPr>
              <p:cNvPr id="108" name="矩形: 圆角 23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12B44A8A-6DAA-5D2E-79EF-13E1F845AC1A}"/>
                  </a:ext>
                </a:extLst>
              </p:cNvPr>
              <p:cNvSpPr/>
              <p:nvPr/>
            </p:nvSpPr>
            <p:spPr>
              <a:xfrm>
                <a:off x="588963" y="3232835"/>
                <a:ext cx="2426129" cy="3289875"/>
              </a:xfrm>
              <a:prstGeom prst="roundRect">
                <a:avLst>
                  <a:gd name="adj" fmla="val 8712"/>
                </a:avLst>
              </a:prstGeom>
              <a:gradFill>
                <a:gsLst>
                  <a:gs pos="100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outerShdw blurRad="177800" dist="38100" dir="8100000" algn="tr" rotWithShape="0">
                  <a:schemeClr val="accent2">
                    <a:lumMod val="75000"/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09" name="椭圆 108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6A475316-EC66-DFE6-C6CC-A87B053E9B72}"/>
                  </a:ext>
                </a:extLst>
              </p:cNvPr>
              <p:cNvSpPr/>
              <p:nvPr/>
            </p:nvSpPr>
            <p:spPr>
              <a:xfrm>
                <a:off x="1441107" y="2781300"/>
                <a:ext cx="647700" cy="647700"/>
              </a:xfrm>
              <a:prstGeom prst="ellipse">
                <a:avLst/>
              </a:prstGeom>
              <a:gradFill>
                <a:gsLst>
                  <a:gs pos="1000">
                    <a:schemeClr val="bg1"/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177800" dist="38100" dir="8100000" algn="tr" rotWithShape="0">
                  <a:schemeClr val="accent2">
                    <a:lumMod val="75000"/>
                    <a:alpha val="62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10" name="pie-chart_281433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05213E27-6ACC-F7F5-0856-A61573C4529D}"/>
                  </a:ext>
                </a:extLst>
              </p:cNvPr>
              <p:cNvSpPr/>
              <p:nvPr/>
            </p:nvSpPr>
            <p:spPr>
              <a:xfrm>
                <a:off x="1598273" y="2946463"/>
                <a:ext cx="333367" cy="303828"/>
              </a:xfrm>
              <a:custGeom>
                <a:avLst/>
                <a:gdLst>
                  <a:gd name="connsiteX0" fmla="*/ 10860 w 607639"/>
                  <a:gd name="connsiteY0" fmla="*/ 488807 h 553798"/>
                  <a:gd name="connsiteX1" fmla="*/ 95341 w 607639"/>
                  <a:gd name="connsiteY1" fmla="*/ 488807 h 553798"/>
                  <a:gd name="connsiteX2" fmla="*/ 106201 w 607639"/>
                  <a:gd name="connsiteY2" fmla="*/ 499674 h 553798"/>
                  <a:gd name="connsiteX3" fmla="*/ 95341 w 607639"/>
                  <a:gd name="connsiteY3" fmla="*/ 510541 h 553798"/>
                  <a:gd name="connsiteX4" fmla="*/ 10860 w 607639"/>
                  <a:gd name="connsiteY4" fmla="*/ 510541 h 553798"/>
                  <a:gd name="connsiteX5" fmla="*/ 0 w 607639"/>
                  <a:gd name="connsiteY5" fmla="*/ 499674 h 553798"/>
                  <a:gd name="connsiteX6" fmla="*/ 10860 w 607639"/>
                  <a:gd name="connsiteY6" fmla="*/ 488807 h 553798"/>
                  <a:gd name="connsiteX7" fmla="*/ 512298 w 607639"/>
                  <a:gd name="connsiteY7" fmla="*/ 419653 h 553798"/>
                  <a:gd name="connsiteX8" fmla="*/ 596779 w 607639"/>
                  <a:gd name="connsiteY8" fmla="*/ 419653 h 553798"/>
                  <a:gd name="connsiteX9" fmla="*/ 607639 w 607639"/>
                  <a:gd name="connsiteY9" fmla="*/ 430405 h 553798"/>
                  <a:gd name="connsiteX10" fmla="*/ 596779 w 607639"/>
                  <a:gd name="connsiteY10" fmla="*/ 441246 h 553798"/>
                  <a:gd name="connsiteX11" fmla="*/ 512298 w 607639"/>
                  <a:gd name="connsiteY11" fmla="*/ 441246 h 553798"/>
                  <a:gd name="connsiteX12" fmla="*/ 501438 w 607639"/>
                  <a:gd name="connsiteY12" fmla="*/ 430405 h 553798"/>
                  <a:gd name="connsiteX13" fmla="*/ 512298 w 607639"/>
                  <a:gd name="connsiteY13" fmla="*/ 419653 h 553798"/>
                  <a:gd name="connsiteX14" fmla="*/ 292649 w 607639"/>
                  <a:gd name="connsiteY14" fmla="*/ 219966 h 553798"/>
                  <a:gd name="connsiteX15" fmla="*/ 245210 w 607639"/>
                  <a:gd name="connsiteY15" fmla="*/ 267339 h 553798"/>
                  <a:gd name="connsiteX16" fmla="*/ 292649 w 607639"/>
                  <a:gd name="connsiteY16" fmla="*/ 314801 h 553798"/>
                  <a:gd name="connsiteX17" fmla="*/ 340178 w 607639"/>
                  <a:gd name="connsiteY17" fmla="*/ 267339 h 553798"/>
                  <a:gd name="connsiteX18" fmla="*/ 292649 w 607639"/>
                  <a:gd name="connsiteY18" fmla="*/ 219966 h 553798"/>
                  <a:gd name="connsiteX19" fmla="*/ 466121 w 607639"/>
                  <a:gd name="connsiteY19" fmla="*/ 158550 h 553798"/>
                  <a:gd name="connsiteX20" fmla="*/ 354864 w 607639"/>
                  <a:gd name="connsiteY20" fmla="*/ 237297 h 553798"/>
                  <a:gd name="connsiteX21" fmla="*/ 361806 w 607639"/>
                  <a:gd name="connsiteY21" fmla="*/ 267339 h 553798"/>
                  <a:gd name="connsiteX22" fmla="*/ 333770 w 607639"/>
                  <a:gd name="connsiteY22" fmla="*/ 322800 h 553798"/>
                  <a:gd name="connsiteX23" fmla="*/ 385482 w 607639"/>
                  <a:gd name="connsiteY23" fmla="*/ 449720 h 553798"/>
                  <a:gd name="connsiteX24" fmla="*/ 408356 w 607639"/>
                  <a:gd name="connsiteY24" fmla="*/ 436121 h 553798"/>
                  <a:gd name="connsiteX25" fmla="*/ 385482 w 607639"/>
                  <a:gd name="connsiteY25" fmla="*/ 413190 h 553798"/>
                  <a:gd name="connsiteX26" fmla="*/ 385482 w 607639"/>
                  <a:gd name="connsiteY26" fmla="*/ 397903 h 553798"/>
                  <a:gd name="connsiteX27" fmla="*/ 400791 w 607639"/>
                  <a:gd name="connsiteY27" fmla="*/ 397903 h 553798"/>
                  <a:gd name="connsiteX28" fmla="*/ 425712 w 607639"/>
                  <a:gd name="connsiteY28" fmla="*/ 422789 h 553798"/>
                  <a:gd name="connsiteX29" fmla="*/ 497539 w 607639"/>
                  <a:gd name="connsiteY29" fmla="*/ 267339 h 553798"/>
                  <a:gd name="connsiteX30" fmla="*/ 466121 w 607639"/>
                  <a:gd name="connsiteY30" fmla="*/ 158550 h 553798"/>
                  <a:gd name="connsiteX31" fmla="*/ 303508 w 607639"/>
                  <a:gd name="connsiteY31" fmla="*/ 63004 h 553798"/>
                  <a:gd name="connsiteX32" fmla="*/ 303508 w 607639"/>
                  <a:gd name="connsiteY32" fmla="*/ 199168 h 553798"/>
                  <a:gd name="connsiteX33" fmla="*/ 342492 w 607639"/>
                  <a:gd name="connsiteY33" fmla="*/ 219522 h 553798"/>
                  <a:gd name="connsiteX34" fmla="*/ 453660 w 607639"/>
                  <a:gd name="connsiteY34" fmla="*/ 140952 h 553798"/>
                  <a:gd name="connsiteX35" fmla="*/ 407733 w 607639"/>
                  <a:gd name="connsiteY35" fmla="*/ 98112 h 553798"/>
                  <a:gd name="connsiteX36" fmla="*/ 379162 w 607639"/>
                  <a:gd name="connsiteY36" fmla="*/ 126642 h 553798"/>
                  <a:gd name="connsiteX37" fmla="*/ 371508 w 607639"/>
                  <a:gd name="connsiteY37" fmla="*/ 129753 h 553798"/>
                  <a:gd name="connsiteX38" fmla="*/ 363854 w 607639"/>
                  <a:gd name="connsiteY38" fmla="*/ 126642 h 553798"/>
                  <a:gd name="connsiteX39" fmla="*/ 363854 w 607639"/>
                  <a:gd name="connsiteY39" fmla="*/ 111355 h 553798"/>
                  <a:gd name="connsiteX40" fmla="*/ 388597 w 607639"/>
                  <a:gd name="connsiteY40" fmla="*/ 86558 h 553798"/>
                  <a:gd name="connsiteX41" fmla="*/ 303508 w 607639"/>
                  <a:gd name="connsiteY41" fmla="*/ 63004 h 553798"/>
                  <a:gd name="connsiteX42" fmla="*/ 281791 w 607639"/>
                  <a:gd name="connsiteY42" fmla="*/ 63004 h 553798"/>
                  <a:gd name="connsiteX43" fmla="*/ 87759 w 607639"/>
                  <a:gd name="connsiteY43" fmla="*/ 267339 h 553798"/>
                  <a:gd name="connsiteX44" fmla="*/ 223136 w 607639"/>
                  <a:gd name="connsiteY44" fmla="*/ 459763 h 553798"/>
                  <a:gd name="connsiteX45" fmla="*/ 246100 w 607639"/>
                  <a:gd name="connsiteY45" fmla="*/ 438699 h 553798"/>
                  <a:gd name="connsiteX46" fmla="*/ 261408 w 607639"/>
                  <a:gd name="connsiteY46" fmla="*/ 439410 h 553798"/>
                  <a:gd name="connsiteX47" fmla="*/ 260785 w 607639"/>
                  <a:gd name="connsiteY47" fmla="*/ 454697 h 553798"/>
                  <a:gd name="connsiteX48" fmla="*/ 247346 w 607639"/>
                  <a:gd name="connsiteY48" fmla="*/ 466874 h 553798"/>
                  <a:gd name="connsiteX49" fmla="*/ 292649 w 607639"/>
                  <a:gd name="connsiteY49" fmla="*/ 471940 h 553798"/>
                  <a:gd name="connsiteX50" fmla="*/ 365634 w 607639"/>
                  <a:gd name="connsiteY50" fmla="*/ 458519 h 553798"/>
                  <a:gd name="connsiteX51" fmla="*/ 314456 w 607639"/>
                  <a:gd name="connsiteY51" fmla="*/ 332843 h 553798"/>
                  <a:gd name="connsiteX52" fmla="*/ 292649 w 607639"/>
                  <a:gd name="connsiteY52" fmla="*/ 336398 h 553798"/>
                  <a:gd name="connsiteX53" fmla="*/ 223492 w 607639"/>
                  <a:gd name="connsiteY53" fmla="*/ 267339 h 553798"/>
                  <a:gd name="connsiteX54" fmla="*/ 281791 w 607639"/>
                  <a:gd name="connsiteY54" fmla="*/ 199168 h 553798"/>
                  <a:gd name="connsiteX55" fmla="*/ 292649 w 607639"/>
                  <a:gd name="connsiteY55" fmla="*/ 41140 h 553798"/>
                  <a:gd name="connsiteX56" fmla="*/ 404529 w 607639"/>
                  <a:gd name="connsiteY56" fmla="*/ 70648 h 553798"/>
                  <a:gd name="connsiteX57" fmla="*/ 429895 w 607639"/>
                  <a:gd name="connsiteY57" fmla="*/ 45317 h 553798"/>
                  <a:gd name="connsiteX58" fmla="*/ 437550 w 607639"/>
                  <a:gd name="connsiteY58" fmla="*/ 42207 h 553798"/>
                  <a:gd name="connsiteX59" fmla="*/ 575152 w 607639"/>
                  <a:gd name="connsiteY59" fmla="*/ 42207 h 553798"/>
                  <a:gd name="connsiteX60" fmla="*/ 585922 w 607639"/>
                  <a:gd name="connsiteY60" fmla="*/ 52961 h 553798"/>
                  <a:gd name="connsiteX61" fmla="*/ 575152 w 607639"/>
                  <a:gd name="connsiteY61" fmla="*/ 63804 h 553798"/>
                  <a:gd name="connsiteX62" fmla="*/ 442089 w 607639"/>
                  <a:gd name="connsiteY62" fmla="*/ 63804 h 553798"/>
                  <a:gd name="connsiteX63" fmla="*/ 423220 w 607639"/>
                  <a:gd name="connsiteY63" fmla="*/ 82558 h 553798"/>
                  <a:gd name="connsiteX64" fmla="*/ 519257 w 607639"/>
                  <a:gd name="connsiteY64" fmla="*/ 267339 h 553798"/>
                  <a:gd name="connsiteX65" fmla="*/ 441110 w 607639"/>
                  <a:gd name="connsiteY65" fmla="*/ 438166 h 553798"/>
                  <a:gd name="connsiteX66" fmla="*/ 463717 w 607639"/>
                  <a:gd name="connsiteY66" fmla="*/ 460741 h 553798"/>
                  <a:gd name="connsiteX67" fmla="*/ 596780 w 607639"/>
                  <a:gd name="connsiteY67" fmla="*/ 460741 h 553798"/>
                  <a:gd name="connsiteX68" fmla="*/ 607639 w 607639"/>
                  <a:gd name="connsiteY68" fmla="*/ 471584 h 553798"/>
                  <a:gd name="connsiteX69" fmla="*/ 596780 w 607639"/>
                  <a:gd name="connsiteY69" fmla="*/ 482339 h 553798"/>
                  <a:gd name="connsiteX70" fmla="*/ 459267 w 607639"/>
                  <a:gd name="connsiteY70" fmla="*/ 482339 h 553798"/>
                  <a:gd name="connsiteX71" fmla="*/ 451524 w 607639"/>
                  <a:gd name="connsiteY71" fmla="*/ 479228 h 553798"/>
                  <a:gd name="connsiteX72" fmla="*/ 423932 w 607639"/>
                  <a:gd name="connsiteY72" fmla="*/ 451586 h 553798"/>
                  <a:gd name="connsiteX73" fmla="*/ 292649 w 607639"/>
                  <a:gd name="connsiteY73" fmla="*/ 493626 h 553798"/>
                  <a:gd name="connsiteX74" fmla="*/ 228388 w 607639"/>
                  <a:gd name="connsiteY74" fmla="*/ 484294 h 553798"/>
                  <a:gd name="connsiteX75" fmla="*/ 155670 w 607639"/>
                  <a:gd name="connsiteY75" fmla="*/ 550954 h 553798"/>
                  <a:gd name="connsiteX76" fmla="*/ 148372 w 607639"/>
                  <a:gd name="connsiteY76" fmla="*/ 553798 h 553798"/>
                  <a:gd name="connsiteX77" fmla="*/ 10859 w 607639"/>
                  <a:gd name="connsiteY77" fmla="*/ 553798 h 553798"/>
                  <a:gd name="connsiteX78" fmla="*/ 0 w 607639"/>
                  <a:gd name="connsiteY78" fmla="*/ 542955 h 553798"/>
                  <a:gd name="connsiteX79" fmla="*/ 10859 w 607639"/>
                  <a:gd name="connsiteY79" fmla="*/ 532111 h 553798"/>
                  <a:gd name="connsiteX80" fmla="*/ 144189 w 607639"/>
                  <a:gd name="connsiteY80" fmla="*/ 532111 h 553798"/>
                  <a:gd name="connsiteX81" fmla="*/ 205335 w 607639"/>
                  <a:gd name="connsiteY81" fmla="*/ 476117 h 553798"/>
                  <a:gd name="connsiteX82" fmla="*/ 66131 w 607639"/>
                  <a:gd name="connsiteY82" fmla="*/ 267339 h 553798"/>
                  <a:gd name="connsiteX83" fmla="*/ 292649 w 607639"/>
                  <a:gd name="connsiteY83" fmla="*/ 41140 h 553798"/>
                  <a:gd name="connsiteX84" fmla="*/ 490611 w 607639"/>
                  <a:gd name="connsiteY84" fmla="*/ 0 h 553798"/>
                  <a:gd name="connsiteX85" fmla="*/ 575139 w 607639"/>
                  <a:gd name="connsiteY85" fmla="*/ 0 h 553798"/>
                  <a:gd name="connsiteX86" fmla="*/ 585905 w 607639"/>
                  <a:gd name="connsiteY86" fmla="*/ 10867 h 553798"/>
                  <a:gd name="connsiteX87" fmla="*/ 575139 w 607639"/>
                  <a:gd name="connsiteY87" fmla="*/ 21734 h 553798"/>
                  <a:gd name="connsiteX88" fmla="*/ 490611 w 607639"/>
                  <a:gd name="connsiteY88" fmla="*/ 21734 h 553798"/>
                  <a:gd name="connsiteX89" fmla="*/ 479845 w 607639"/>
                  <a:gd name="connsiteY89" fmla="*/ 10867 h 553798"/>
                  <a:gd name="connsiteX90" fmla="*/ 490611 w 607639"/>
                  <a:gd name="connsiteY90" fmla="*/ 0 h 5537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</a:cxnLst>
                <a:rect l="l" t="t" r="r" b="b"/>
                <a:pathLst>
                  <a:path w="607639" h="553798">
                    <a:moveTo>
                      <a:pt x="10860" y="488807"/>
                    </a:moveTo>
                    <a:lnTo>
                      <a:pt x="95341" y="488807"/>
                    </a:lnTo>
                    <a:cubicBezTo>
                      <a:pt x="101305" y="488807"/>
                      <a:pt x="106201" y="493706"/>
                      <a:pt x="106201" y="499674"/>
                    </a:cubicBezTo>
                    <a:cubicBezTo>
                      <a:pt x="106201" y="505642"/>
                      <a:pt x="101305" y="510541"/>
                      <a:pt x="95341" y="510541"/>
                    </a:cubicBezTo>
                    <a:lnTo>
                      <a:pt x="10860" y="510541"/>
                    </a:lnTo>
                    <a:cubicBezTo>
                      <a:pt x="4807" y="510541"/>
                      <a:pt x="0" y="505642"/>
                      <a:pt x="0" y="499674"/>
                    </a:cubicBezTo>
                    <a:cubicBezTo>
                      <a:pt x="0" y="493706"/>
                      <a:pt x="4807" y="488807"/>
                      <a:pt x="10860" y="488807"/>
                    </a:cubicBezTo>
                    <a:close/>
                    <a:moveTo>
                      <a:pt x="512298" y="419653"/>
                    </a:moveTo>
                    <a:lnTo>
                      <a:pt x="596779" y="419653"/>
                    </a:lnTo>
                    <a:cubicBezTo>
                      <a:pt x="602743" y="419653"/>
                      <a:pt x="607639" y="424451"/>
                      <a:pt x="607639" y="430405"/>
                    </a:cubicBezTo>
                    <a:cubicBezTo>
                      <a:pt x="607639" y="436448"/>
                      <a:pt x="602743" y="441246"/>
                      <a:pt x="596779" y="441246"/>
                    </a:cubicBezTo>
                    <a:lnTo>
                      <a:pt x="512298" y="441246"/>
                    </a:lnTo>
                    <a:cubicBezTo>
                      <a:pt x="506334" y="441246"/>
                      <a:pt x="501438" y="436448"/>
                      <a:pt x="501438" y="430405"/>
                    </a:cubicBezTo>
                    <a:cubicBezTo>
                      <a:pt x="501438" y="424451"/>
                      <a:pt x="506334" y="419653"/>
                      <a:pt x="512298" y="419653"/>
                    </a:cubicBezTo>
                    <a:close/>
                    <a:moveTo>
                      <a:pt x="292649" y="219966"/>
                    </a:moveTo>
                    <a:cubicBezTo>
                      <a:pt x="266482" y="219966"/>
                      <a:pt x="245210" y="241208"/>
                      <a:pt x="245210" y="267339"/>
                    </a:cubicBezTo>
                    <a:cubicBezTo>
                      <a:pt x="245210" y="293469"/>
                      <a:pt x="266482" y="314801"/>
                      <a:pt x="292649" y="314801"/>
                    </a:cubicBezTo>
                    <a:cubicBezTo>
                      <a:pt x="318817" y="314801"/>
                      <a:pt x="340178" y="293469"/>
                      <a:pt x="340178" y="267339"/>
                    </a:cubicBezTo>
                    <a:cubicBezTo>
                      <a:pt x="340178" y="241208"/>
                      <a:pt x="318817" y="219966"/>
                      <a:pt x="292649" y="219966"/>
                    </a:cubicBezTo>
                    <a:close/>
                    <a:moveTo>
                      <a:pt x="466121" y="158550"/>
                    </a:moveTo>
                    <a:lnTo>
                      <a:pt x="354864" y="237297"/>
                    </a:lnTo>
                    <a:cubicBezTo>
                      <a:pt x="359314" y="246363"/>
                      <a:pt x="361806" y="256584"/>
                      <a:pt x="361806" y="267339"/>
                    </a:cubicBezTo>
                    <a:cubicBezTo>
                      <a:pt x="361806" y="290092"/>
                      <a:pt x="350770" y="310179"/>
                      <a:pt x="333770" y="322800"/>
                    </a:cubicBezTo>
                    <a:lnTo>
                      <a:pt x="385482" y="449720"/>
                    </a:lnTo>
                    <a:cubicBezTo>
                      <a:pt x="393403" y="445720"/>
                      <a:pt x="401058" y="441099"/>
                      <a:pt x="408356" y="436121"/>
                    </a:cubicBezTo>
                    <a:lnTo>
                      <a:pt x="385482" y="413190"/>
                    </a:lnTo>
                    <a:cubicBezTo>
                      <a:pt x="381299" y="409013"/>
                      <a:pt x="381299" y="402169"/>
                      <a:pt x="385482" y="397903"/>
                    </a:cubicBezTo>
                    <a:cubicBezTo>
                      <a:pt x="389754" y="393726"/>
                      <a:pt x="396608" y="393726"/>
                      <a:pt x="400791" y="397903"/>
                    </a:cubicBezTo>
                    <a:lnTo>
                      <a:pt x="425712" y="422789"/>
                    </a:lnTo>
                    <a:cubicBezTo>
                      <a:pt x="469681" y="385282"/>
                      <a:pt x="497539" y="329466"/>
                      <a:pt x="497539" y="267339"/>
                    </a:cubicBezTo>
                    <a:cubicBezTo>
                      <a:pt x="497539" y="227432"/>
                      <a:pt x="486058" y="190102"/>
                      <a:pt x="466121" y="158550"/>
                    </a:cubicBezTo>
                    <a:close/>
                    <a:moveTo>
                      <a:pt x="303508" y="63004"/>
                    </a:moveTo>
                    <a:lnTo>
                      <a:pt x="303508" y="199168"/>
                    </a:lnTo>
                    <a:cubicBezTo>
                      <a:pt x="318728" y="201568"/>
                      <a:pt x="332257" y="208945"/>
                      <a:pt x="342492" y="219522"/>
                    </a:cubicBezTo>
                    <a:lnTo>
                      <a:pt x="453660" y="140952"/>
                    </a:lnTo>
                    <a:cubicBezTo>
                      <a:pt x="440665" y="124420"/>
                      <a:pt x="425089" y="109933"/>
                      <a:pt x="407733" y="98112"/>
                    </a:cubicBezTo>
                    <a:lnTo>
                      <a:pt x="379162" y="126642"/>
                    </a:lnTo>
                    <a:cubicBezTo>
                      <a:pt x="377026" y="128775"/>
                      <a:pt x="374267" y="129753"/>
                      <a:pt x="371508" y="129753"/>
                    </a:cubicBezTo>
                    <a:cubicBezTo>
                      <a:pt x="368749" y="129753"/>
                      <a:pt x="365990" y="128775"/>
                      <a:pt x="363854" y="126642"/>
                    </a:cubicBezTo>
                    <a:cubicBezTo>
                      <a:pt x="359581" y="122376"/>
                      <a:pt x="359581" y="115532"/>
                      <a:pt x="363854" y="111355"/>
                    </a:cubicBezTo>
                    <a:lnTo>
                      <a:pt x="388597" y="86558"/>
                    </a:lnTo>
                    <a:cubicBezTo>
                      <a:pt x="362964" y="72959"/>
                      <a:pt x="334126" y="64604"/>
                      <a:pt x="303508" y="63004"/>
                    </a:cubicBezTo>
                    <a:close/>
                    <a:moveTo>
                      <a:pt x="281791" y="63004"/>
                    </a:moveTo>
                    <a:cubicBezTo>
                      <a:pt x="173827" y="68693"/>
                      <a:pt x="87759" y="158106"/>
                      <a:pt x="87759" y="267339"/>
                    </a:cubicBezTo>
                    <a:cubicBezTo>
                      <a:pt x="87759" y="355774"/>
                      <a:pt x="144278" y="431322"/>
                      <a:pt x="223136" y="459763"/>
                    </a:cubicBezTo>
                    <a:lnTo>
                      <a:pt x="246100" y="438699"/>
                    </a:lnTo>
                    <a:cubicBezTo>
                      <a:pt x="250550" y="434699"/>
                      <a:pt x="257403" y="434966"/>
                      <a:pt x="261408" y="439410"/>
                    </a:cubicBezTo>
                    <a:cubicBezTo>
                      <a:pt x="265503" y="443765"/>
                      <a:pt x="265147" y="450609"/>
                      <a:pt x="260785" y="454697"/>
                    </a:cubicBezTo>
                    <a:lnTo>
                      <a:pt x="247346" y="466874"/>
                    </a:lnTo>
                    <a:cubicBezTo>
                      <a:pt x="261943" y="470251"/>
                      <a:pt x="277073" y="471940"/>
                      <a:pt x="292649" y="471940"/>
                    </a:cubicBezTo>
                    <a:cubicBezTo>
                      <a:pt x="318372" y="471940"/>
                      <a:pt x="342937" y="467229"/>
                      <a:pt x="365634" y="458519"/>
                    </a:cubicBezTo>
                    <a:lnTo>
                      <a:pt x="314456" y="332843"/>
                    </a:lnTo>
                    <a:cubicBezTo>
                      <a:pt x="307602" y="335154"/>
                      <a:pt x="300304" y="336398"/>
                      <a:pt x="292649" y="336398"/>
                    </a:cubicBezTo>
                    <a:cubicBezTo>
                      <a:pt x="254555" y="336398"/>
                      <a:pt x="223492" y="305379"/>
                      <a:pt x="223492" y="267339"/>
                    </a:cubicBezTo>
                    <a:cubicBezTo>
                      <a:pt x="223492" y="232942"/>
                      <a:pt x="248859" y="204323"/>
                      <a:pt x="281791" y="199168"/>
                    </a:cubicBezTo>
                    <a:close/>
                    <a:moveTo>
                      <a:pt x="292649" y="41140"/>
                    </a:moveTo>
                    <a:cubicBezTo>
                      <a:pt x="333325" y="41140"/>
                      <a:pt x="371508" y="51894"/>
                      <a:pt x="404529" y="70648"/>
                    </a:cubicBezTo>
                    <a:lnTo>
                      <a:pt x="429895" y="45317"/>
                    </a:lnTo>
                    <a:cubicBezTo>
                      <a:pt x="431943" y="43362"/>
                      <a:pt x="434702" y="42207"/>
                      <a:pt x="437550" y="42207"/>
                    </a:cubicBezTo>
                    <a:lnTo>
                      <a:pt x="575152" y="42207"/>
                    </a:lnTo>
                    <a:cubicBezTo>
                      <a:pt x="581115" y="42207"/>
                      <a:pt x="585922" y="47006"/>
                      <a:pt x="585922" y="52961"/>
                    </a:cubicBezTo>
                    <a:cubicBezTo>
                      <a:pt x="585922" y="59005"/>
                      <a:pt x="581115" y="63804"/>
                      <a:pt x="575152" y="63804"/>
                    </a:cubicBezTo>
                    <a:lnTo>
                      <a:pt x="442089" y="63804"/>
                    </a:lnTo>
                    <a:lnTo>
                      <a:pt x="423220" y="82558"/>
                    </a:lnTo>
                    <a:cubicBezTo>
                      <a:pt x="481252" y="123620"/>
                      <a:pt x="519257" y="191080"/>
                      <a:pt x="519257" y="267339"/>
                    </a:cubicBezTo>
                    <a:cubicBezTo>
                      <a:pt x="519257" y="335421"/>
                      <a:pt x="488906" y="396659"/>
                      <a:pt x="441110" y="438166"/>
                    </a:cubicBezTo>
                    <a:lnTo>
                      <a:pt x="463717" y="460741"/>
                    </a:lnTo>
                    <a:lnTo>
                      <a:pt x="596780" y="460741"/>
                    </a:lnTo>
                    <a:cubicBezTo>
                      <a:pt x="602744" y="460741"/>
                      <a:pt x="607639" y="465540"/>
                      <a:pt x="607639" y="471584"/>
                    </a:cubicBezTo>
                    <a:cubicBezTo>
                      <a:pt x="607639" y="477539"/>
                      <a:pt x="602744" y="482339"/>
                      <a:pt x="596780" y="482339"/>
                    </a:cubicBezTo>
                    <a:lnTo>
                      <a:pt x="459267" y="482339"/>
                    </a:lnTo>
                    <a:cubicBezTo>
                      <a:pt x="456330" y="482339"/>
                      <a:pt x="453571" y="481272"/>
                      <a:pt x="451524" y="479228"/>
                    </a:cubicBezTo>
                    <a:lnTo>
                      <a:pt x="423932" y="451586"/>
                    </a:lnTo>
                    <a:cubicBezTo>
                      <a:pt x="386906" y="478073"/>
                      <a:pt x="341513" y="493626"/>
                      <a:pt x="292649" y="493626"/>
                    </a:cubicBezTo>
                    <a:cubicBezTo>
                      <a:pt x="270309" y="493626"/>
                      <a:pt x="248770" y="490338"/>
                      <a:pt x="228388" y="484294"/>
                    </a:cubicBezTo>
                    <a:lnTo>
                      <a:pt x="155670" y="550954"/>
                    </a:lnTo>
                    <a:cubicBezTo>
                      <a:pt x="153712" y="552731"/>
                      <a:pt x="151131" y="553798"/>
                      <a:pt x="148372" y="553798"/>
                    </a:cubicBezTo>
                    <a:lnTo>
                      <a:pt x="10859" y="553798"/>
                    </a:lnTo>
                    <a:cubicBezTo>
                      <a:pt x="4806" y="553798"/>
                      <a:pt x="0" y="548910"/>
                      <a:pt x="0" y="542955"/>
                    </a:cubicBezTo>
                    <a:cubicBezTo>
                      <a:pt x="0" y="537000"/>
                      <a:pt x="4806" y="532111"/>
                      <a:pt x="10859" y="532111"/>
                    </a:cubicBezTo>
                    <a:lnTo>
                      <a:pt x="144189" y="532111"/>
                    </a:lnTo>
                    <a:lnTo>
                      <a:pt x="205335" y="476117"/>
                    </a:lnTo>
                    <a:cubicBezTo>
                      <a:pt x="123628" y="441898"/>
                      <a:pt x="66131" y="361196"/>
                      <a:pt x="66131" y="267339"/>
                    </a:cubicBezTo>
                    <a:cubicBezTo>
                      <a:pt x="66131" y="142552"/>
                      <a:pt x="167775" y="41140"/>
                      <a:pt x="292649" y="41140"/>
                    </a:cubicBezTo>
                    <a:close/>
                    <a:moveTo>
                      <a:pt x="490611" y="0"/>
                    </a:moveTo>
                    <a:lnTo>
                      <a:pt x="575139" y="0"/>
                    </a:lnTo>
                    <a:cubicBezTo>
                      <a:pt x="581100" y="0"/>
                      <a:pt x="585905" y="4899"/>
                      <a:pt x="585905" y="10867"/>
                    </a:cubicBezTo>
                    <a:cubicBezTo>
                      <a:pt x="585905" y="16835"/>
                      <a:pt x="581100" y="21734"/>
                      <a:pt x="575139" y="21734"/>
                    </a:cubicBezTo>
                    <a:lnTo>
                      <a:pt x="490611" y="21734"/>
                    </a:lnTo>
                    <a:cubicBezTo>
                      <a:pt x="484650" y="21734"/>
                      <a:pt x="479845" y="16835"/>
                      <a:pt x="479845" y="10867"/>
                    </a:cubicBezTo>
                    <a:cubicBezTo>
                      <a:pt x="479845" y="4899"/>
                      <a:pt x="484650" y="0"/>
                      <a:pt x="4906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11" name="文本框 110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09C1707D-A423-8678-593C-B0DD19B9A8B2}"/>
                  </a:ext>
                </a:extLst>
              </p:cNvPr>
              <p:cNvSpPr txBox="1"/>
              <p:nvPr/>
            </p:nvSpPr>
            <p:spPr>
              <a:xfrm>
                <a:off x="825157" y="3536663"/>
                <a:ext cx="1879600" cy="3700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CN" altLang="en-US" sz="1400" b="1" noProof="0" dirty="0">
                    <a:solidFill>
                      <a:srgbClr val="4933F2">
                        <a:lumMod val="75000"/>
                      </a:srgbClr>
                    </a:solidFill>
                    <a:latin typeface="+mn-ea"/>
                  </a:rPr>
                  <a:t>服务</a:t>
                </a:r>
                <a:r>
                  <a:rPr lang="zh-CN" altLang="en-US" sz="1400" b="1" noProof="0" dirty="0" smtClean="0">
                    <a:solidFill>
                      <a:srgbClr val="4933F2">
                        <a:lumMod val="75000"/>
                      </a:srgbClr>
                    </a:solidFill>
                    <a:latin typeface="+mn-ea"/>
                  </a:rPr>
                  <a:t>目录</a:t>
                </a:r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933F2">
                      <a:lumMod val="75000"/>
                    </a:srgbClr>
                  </a:solidFill>
                  <a:effectLst/>
                  <a:uLnTx/>
                  <a:uFillTx/>
                  <a:latin typeface="+mn-ea"/>
                </a:endParaRPr>
              </a:p>
            </p:txBody>
          </p:sp>
          <p:cxnSp>
            <p:nvCxnSpPr>
              <p:cNvPr id="112" name="直接连接符 111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D9A10FAD-BAAB-E26F-DAA0-7AC52E44AA45}"/>
                  </a:ext>
                </a:extLst>
              </p:cNvPr>
              <p:cNvCxnSpPr/>
              <p:nvPr/>
            </p:nvCxnSpPr>
            <p:spPr>
              <a:xfrm>
                <a:off x="799756" y="4197732"/>
                <a:ext cx="2057744" cy="0"/>
              </a:xfrm>
              <a:prstGeom prst="line">
                <a:avLst/>
              </a:prstGeom>
              <a:ln>
                <a:solidFill>
                  <a:schemeClr val="accent1">
                    <a:alpha val="39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文本框 112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18FEF6C8-3E72-0236-6354-40B8C0EC73A2}"/>
                  </a:ext>
                </a:extLst>
              </p:cNvPr>
              <p:cNvSpPr txBox="1"/>
              <p:nvPr/>
            </p:nvSpPr>
            <p:spPr>
              <a:xfrm>
                <a:off x="604488" y="4197732"/>
                <a:ext cx="2417136" cy="2345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p"/>
                </a:pPr>
                <a:r>
                  <a:rPr lang="zh-CN" altLang="zh-CN" sz="1200" kern="100" dirty="0">
                    <a:solidFill>
                      <a:srgbClr val="000000"/>
                    </a:solidFill>
                    <a:latin typeface="+mn-ea"/>
                  </a:rPr>
                  <a:t>可量化</a:t>
                </a:r>
                <a:r>
                  <a:rPr lang="zh-CN" altLang="zh-CN" sz="1200" kern="100" dirty="0" smtClean="0">
                    <a:solidFill>
                      <a:srgbClr val="000000"/>
                    </a:solidFill>
                    <a:latin typeface="+mn-ea"/>
                  </a:rPr>
                  <a:t>：可行</a:t>
                </a:r>
                <a:r>
                  <a:rPr lang="zh-CN" altLang="zh-CN" sz="1200" kern="100" dirty="0">
                    <a:solidFill>
                      <a:srgbClr val="000000"/>
                    </a:solidFill>
                    <a:latin typeface="+mn-ea"/>
                  </a:rPr>
                  <a:t>的服务量化指标与量算</a:t>
                </a:r>
                <a:r>
                  <a:rPr lang="zh-CN" altLang="zh-CN" sz="1200" kern="100" dirty="0" smtClean="0">
                    <a:solidFill>
                      <a:srgbClr val="000000"/>
                    </a:solidFill>
                    <a:latin typeface="+mn-ea"/>
                  </a:rPr>
                  <a:t>方法</a:t>
                </a:r>
                <a:r>
                  <a:rPr lang="zh-CN" altLang="en-US" sz="1200" kern="100" dirty="0">
                    <a:solidFill>
                      <a:srgbClr val="000000"/>
                    </a:solidFill>
                    <a:latin typeface="+mn-ea"/>
                  </a:rPr>
                  <a:t>。</a:t>
                </a:r>
                <a:endParaRPr lang="en-US" altLang="zh-CN" sz="1200" kern="100" dirty="0" smtClean="0">
                  <a:solidFill>
                    <a:srgbClr val="000000"/>
                  </a:solidFill>
                  <a:latin typeface="+mn-ea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p"/>
                </a:pPr>
                <a:r>
                  <a:rPr lang="zh-CN" altLang="zh-CN" sz="1200" kern="100" dirty="0" smtClean="0">
                    <a:solidFill>
                      <a:srgbClr val="000000"/>
                    </a:solidFill>
                    <a:latin typeface="+mn-ea"/>
                  </a:rPr>
                  <a:t>可</a:t>
                </a:r>
                <a:r>
                  <a:rPr lang="zh-CN" altLang="zh-CN" sz="1200" kern="100" dirty="0">
                    <a:solidFill>
                      <a:srgbClr val="000000"/>
                    </a:solidFill>
                    <a:latin typeface="+mn-ea"/>
                  </a:rPr>
                  <a:t>管理</a:t>
                </a:r>
                <a:r>
                  <a:rPr lang="zh-CN" altLang="zh-CN" sz="1200" kern="100" dirty="0" smtClean="0">
                    <a:solidFill>
                      <a:srgbClr val="000000"/>
                    </a:solidFill>
                    <a:latin typeface="+mn-ea"/>
                  </a:rPr>
                  <a:t>：服务目录</a:t>
                </a:r>
                <a:r>
                  <a:rPr lang="zh-CN" altLang="en-US" sz="1200" kern="100" dirty="0">
                    <a:solidFill>
                      <a:srgbClr val="000000"/>
                    </a:solidFill>
                    <a:latin typeface="+mn-ea"/>
                  </a:rPr>
                  <a:t>更新</a:t>
                </a:r>
                <a:r>
                  <a:rPr lang="zh-CN" altLang="en-US" sz="1200" kern="100" dirty="0" smtClean="0">
                    <a:solidFill>
                      <a:srgbClr val="000000"/>
                    </a:solidFill>
                    <a:latin typeface="+mn-ea"/>
                  </a:rPr>
                  <a:t>、</a:t>
                </a:r>
                <a:r>
                  <a:rPr lang="zh-CN" altLang="zh-CN" sz="1200" kern="100" dirty="0" smtClean="0">
                    <a:solidFill>
                      <a:srgbClr val="000000"/>
                    </a:solidFill>
                    <a:latin typeface="+mn-ea"/>
                  </a:rPr>
                  <a:t>优化</a:t>
                </a:r>
                <a:r>
                  <a:rPr lang="zh-CN" altLang="zh-CN" sz="1200" kern="100" dirty="0">
                    <a:solidFill>
                      <a:srgbClr val="000000"/>
                    </a:solidFill>
                    <a:latin typeface="+mn-ea"/>
                  </a:rPr>
                  <a:t>服务内容、服务质量与成本控制；</a:t>
                </a:r>
                <a:endParaRPr lang="zh-CN" altLang="zh-CN" sz="1200" kern="100" dirty="0">
                  <a:latin typeface="+mn-ea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p"/>
                </a:pPr>
                <a:r>
                  <a:rPr lang="zh-CN" altLang="zh-CN" sz="1200" kern="100" dirty="0">
                    <a:solidFill>
                      <a:srgbClr val="000000"/>
                    </a:solidFill>
                    <a:latin typeface="+mn-ea"/>
                  </a:rPr>
                  <a:t>可监控</a:t>
                </a:r>
                <a:r>
                  <a:rPr lang="zh-CN" altLang="zh-CN" sz="1200" kern="100" dirty="0" smtClean="0">
                    <a:solidFill>
                      <a:srgbClr val="000000"/>
                    </a:solidFill>
                    <a:latin typeface="+mn-ea"/>
                  </a:rPr>
                  <a:t>：可</a:t>
                </a:r>
                <a:r>
                  <a:rPr lang="zh-CN" altLang="zh-CN" sz="1200" kern="100" dirty="0">
                    <a:solidFill>
                      <a:srgbClr val="000000"/>
                    </a:solidFill>
                    <a:latin typeface="+mn-ea"/>
                  </a:rPr>
                  <a:t>通过监控工具、事件监控等方式了解服务的实施情况；</a:t>
                </a:r>
                <a:endParaRPr lang="zh-CN" altLang="zh-CN" sz="1200" kern="100" dirty="0">
                  <a:latin typeface="+mn-ea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p"/>
                </a:pPr>
                <a:r>
                  <a:rPr lang="zh-CN" altLang="zh-CN" sz="1200" kern="100" dirty="0">
                    <a:solidFill>
                      <a:srgbClr val="000000"/>
                    </a:solidFill>
                    <a:latin typeface="+mn-ea"/>
                  </a:rPr>
                  <a:t>可评论：建立服务评价、投诉建议、事件反馈的服务评论</a:t>
                </a:r>
                <a:r>
                  <a:rPr lang="zh-CN" altLang="zh-CN" sz="1200" kern="100" dirty="0" smtClean="0">
                    <a:solidFill>
                      <a:srgbClr val="000000"/>
                    </a:solidFill>
                    <a:latin typeface="+mn-ea"/>
                  </a:rPr>
                  <a:t>渠道</a:t>
                </a:r>
                <a:r>
                  <a:rPr lang="zh-CN" altLang="en-US" sz="1200" kern="100" dirty="0" smtClean="0">
                    <a:solidFill>
                      <a:srgbClr val="000000"/>
                    </a:solidFill>
                    <a:latin typeface="+mn-ea"/>
                  </a:rPr>
                  <a:t>。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+mn-ea"/>
                </a:endParaRPr>
              </a:p>
            </p:txBody>
          </p:sp>
        </p:grpSp>
        <p:grpSp>
          <p:nvGrpSpPr>
            <p:cNvPr id="87" name="组合 86">
              <a:extLst>
                <a:ext uri="{FF2B5EF4-FFF2-40B4-BE49-F238E27FC236}">
                  <a16:creationId xmlns:a16="http://schemas.microsoft.com/office/drawing/2014/main" xmlns:p14="http://schemas.microsoft.com/office/powerpoint/2010/main" xmlns="" id="{720F6AA2-1786-CFC5-89F6-095AD2C0286A}"/>
                </a:ext>
              </a:extLst>
            </p:cNvPr>
            <p:cNvGrpSpPr/>
            <p:nvPr/>
          </p:nvGrpSpPr>
          <p:grpSpPr>
            <a:xfrm>
              <a:off x="3451612" y="2781300"/>
              <a:ext cx="2426129" cy="3741410"/>
              <a:chOff x="3451612" y="2781300"/>
              <a:chExt cx="2426129" cy="3741410"/>
            </a:xfrm>
          </p:grpSpPr>
          <p:sp>
            <p:nvSpPr>
              <p:cNvPr id="102" name="矩形: 圆角 24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64C37CFE-BF8F-60B4-A590-DCC022DCC513}"/>
                  </a:ext>
                </a:extLst>
              </p:cNvPr>
              <p:cNvSpPr/>
              <p:nvPr/>
            </p:nvSpPr>
            <p:spPr>
              <a:xfrm>
                <a:off x="3451612" y="3232835"/>
                <a:ext cx="2426129" cy="3289875"/>
              </a:xfrm>
              <a:prstGeom prst="roundRect">
                <a:avLst>
                  <a:gd name="adj" fmla="val 8712"/>
                </a:avLst>
              </a:prstGeom>
              <a:gradFill>
                <a:gsLst>
                  <a:gs pos="100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outerShdw blurRad="177800" dist="38100" dir="8100000" algn="tr" rotWithShape="0">
                  <a:schemeClr val="accent2">
                    <a:lumMod val="75000"/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03" name="椭圆 102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7F071B77-DC42-C5D4-360F-7117D1BD17C0}"/>
                  </a:ext>
                </a:extLst>
              </p:cNvPr>
              <p:cNvSpPr/>
              <p:nvPr/>
            </p:nvSpPr>
            <p:spPr>
              <a:xfrm>
                <a:off x="4341841" y="2781300"/>
                <a:ext cx="647700" cy="647700"/>
              </a:xfrm>
              <a:prstGeom prst="ellipse">
                <a:avLst/>
              </a:prstGeom>
              <a:gradFill>
                <a:gsLst>
                  <a:gs pos="1000">
                    <a:schemeClr val="bg1"/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177800" dist="38100" dir="8100000" algn="tr" rotWithShape="0">
                  <a:schemeClr val="accent2">
                    <a:lumMod val="75000"/>
                    <a:alpha val="62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04" name="pie-chart_281433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83FED192-013E-A48A-CF30-72C2D2AD0B09}"/>
                  </a:ext>
                </a:extLst>
              </p:cNvPr>
              <p:cNvSpPr/>
              <p:nvPr/>
            </p:nvSpPr>
            <p:spPr>
              <a:xfrm>
                <a:off x="4497992" y="2933319"/>
                <a:ext cx="333367" cy="330115"/>
              </a:xfrm>
              <a:custGeom>
                <a:avLst/>
                <a:gdLst>
                  <a:gd name="T0" fmla="*/ 53 w 625"/>
                  <a:gd name="T1" fmla="*/ 499 h 620"/>
                  <a:gd name="T2" fmla="*/ 86 w 625"/>
                  <a:gd name="T3" fmla="*/ 507 h 620"/>
                  <a:gd name="T4" fmla="*/ 154 w 625"/>
                  <a:gd name="T5" fmla="*/ 465 h 620"/>
                  <a:gd name="T6" fmla="*/ 137 w 625"/>
                  <a:gd name="T7" fmla="*/ 375 h 620"/>
                  <a:gd name="T8" fmla="*/ 304 w 625"/>
                  <a:gd name="T9" fmla="*/ 149 h 620"/>
                  <a:gd name="T10" fmla="*/ 321 w 625"/>
                  <a:gd name="T11" fmla="*/ 151 h 620"/>
                  <a:gd name="T12" fmla="*/ 375 w 625"/>
                  <a:gd name="T13" fmla="*/ 128 h 620"/>
                  <a:gd name="T14" fmla="*/ 478 w 625"/>
                  <a:gd name="T15" fmla="*/ 207 h 620"/>
                  <a:gd name="T16" fmla="*/ 472 w 625"/>
                  <a:gd name="T17" fmla="*/ 217 h 620"/>
                  <a:gd name="T18" fmla="*/ 491 w 625"/>
                  <a:gd name="T19" fmla="*/ 308 h 620"/>
                  <a:gd name="T20" fmla="*/ 440 w 625"/>
                  <a:gd name="T21" fmla="*/ 470 h 620"/>
                  <a:gd name="T22" fmla="*/ 428 w 625"/>
                  <a:gd name="T23" fmla="*/ 469 h 620"/>
                  <a:gd name="T24" fmla="*/ 361 w 625"/>
                  <a:gd name="T25" fmla="*/ 511 h 620"/>
                  <a:gd name="T26" fmla="*/ 395 w 625"/>
                  <a:gd name="T27" fmla="*/ 612 h 620"/>
                  <a:gd name="T28" fmla="*/ 428 w 625"/>
                  <a:gd name="T29" fmla="*/ 620 h 620"/>
                  <a:gd name="T30" fmla="*/ 496 w 625"/>
                  <a:gd name="T31" fmla="*/ 578 h 620"/>
                  <a:gd name="T32" fmla="*/ 476 w 625"/>
                  <a:gd name="T33" fmla="*/ 486 h 620"/>
                  <a:gd name="T34" fmla="*/ 528 w 625"/>
                  <a:gd name="T35" fmla="*/ 325 h 620"/>
                  <a:gd name="T36" fmla="*/ 539 w 625"/>
                  <a:gd name="T37" fmla="*/ 326 h 620"/>
                  <a:gd name="T38" fmla="*/ 607 w 625"/>
                  <a:gd name="T39" fmla="*/ 284 h 620"/>
                  <a:gd name="T40" fmla="*/ 573 w 625"/>
                  <a:gd name="T41" fmla="*/ 183 h 620"/>
                  <a:gd name="T42" fmla="*/ 539 w 625"/>
                  <a:gd name="T43" fmla="*/ 175 h 620"/>
                  <a:gd name="T44" fmla="*/ 510 w 625"/>
                  <a:gd name="T45" fmla="*/ 181 h 620"/>
                  <a:gd name="T46" fmla="*/ 394 w 625"/>
                  <a:gd name="T47" fmla="*/ 93 h 620"/>
                  <a:gd name="T48" fmla="*/ 355 w 625"/>
                  <a:gd name="T49" fmla="*/ 8 h 620"/>
                  <a:gd name="T50" fmla="*/ 321 w 625"/>
                  <a:gd name="T51" fmla="*/ 0 h 620"/>
                  <a:gd name="T52" fmla="*/ 253 w 625"/>
                  <a:gd name="T53" fmla="*/ 42 h 620"/>
                  <a:gd name="T54" fmla="*/ 268 w 625"/>
                  <a:gd name="T55" fmla="*/ 130 h 620"/>
                  <a:gd name="T56" fmla="*/ 100 w 625"/>
                  <a:gd name="T57" fmla="*/ 357 h 620"/>
                  <a:gd name="T58" fmla="*/ 87 w 625"/>
                  <a:gd name="T59" fmla="*/ 356 h 620"/>
                  <a:gd name="T60" fmla="*/ 19 w 625"/>
                  <a:gd name="T61" fmla="*/ 397 h 620"/>
                  <a:gd name="T62" fmla="*/ 53 w 625"/>
                  <a:gd name="T63" fmla="*/ 499 h 620"/>
                  <a:gd name="T64" fmla="*/ 460 w 625"/>
                  <a:gd name="T65" fmla="*/ 560 h 620"/>
                  <a:gd name="T66" fmla="*/ 428 w 625"/>
                  <a:gd name="T67" fmla="*/ 580 h 620"/>
                  <a:gd name="T68" fmla="*/ 412 w 625"/>
                  <a:gd name="T69" fmla="*/ 576 h 620"/>
                  <a:gd name="T70" fmla="*/ 396 w 625"/>
                  <a:gd name="T71" fmla="*/ 529 h 620"/>
                  <a:gd name="T72" fmla="*/ 428 w 625"/>
                  <a:gd name="T73" fmla="*/ 509 h 620"/>
                  <a:gd name="T74" fmla="*/ 444 w 625"/>
                  <a:gd name="T75" fmla="*/ 513 h 620"/>
                  <a:gd name="T76" fmla="*/ 460 w 625"/>
                  <a:gd name="T77" fmla="*/ 560 h 620"/>
                  <a:gd name="T78" fmla="*/ 555 w 625"/>
                  <a:gd name="T79" fmla="*/ 219 h 620"/>
                  <a:gd name="T80" fmla="*/ 571 w 625"/>
                  <a:gd name="T81" fmla="*/ 266 h 620"/>
                  <a:gd name="T82" fmla="*/ 539 w 625"/>
                  <a:gd name="T83" fmla="*/ 286 h 620"/>
                  <a:gd name="T84" fmla="*/ 523 w 625"/>
                  <a:gd name="T85" fmla="*/ 282 h 620"/>
                  <a:gd name="T86" fmla="*/ 507 w 625"/>
                  <a:gd name="T87" fmla="*/ 235 h 620"/>
                  <a:gd name="T88" fmla="*/ 539 w 625"/>
                  <a:gd name="T89" fmla="*/ 215 h 620"/>
                  <a:gd name="T90" fmla="*/ 555 w 625"/>
                  <a:gd name="T91" fmla="*/ 219 h 620"/>
                  <a:gd name="T92" fmla="*/ 289 w 625"/>
                  <a:gd name="T93" fmla="*/ 60 h 620"/>
                  <a:gd name="T94" fmla="*/ 321 w 625"/>
                  <a:gd name="T95" fmla="*/ 40 h 620"/>
                  <a:gd name="T96" fmla="*/ 337 w 625"/>
                  <a:gd name="T97" fmla="*/ 44 h 620"/>
                  <a:gd name="T98" fmla="*/ 353 w 625"/>
                  <a:gd name="T99" fmla="*/ 91 h 620"/>
                  <a:gd name="T100" fmla="*/ 321 w 625"/>
                  <a:gd name="T101" fmla="*/ 111 h 620"/>
                  <a:gd name="T102" fmla="*/ 305 w 625"/>
                  <a:gd name="T103" fmla="*/ 107 h 620"/>
                  <a:gd name="T104" fmla="*/ 289 w 625"/>
                  <a:gd name="T105" fmla="*/ 60 h 620"/>
                  <a:gd name="T106" fmla="*/ 55 w 625"/>
                  <a:gd name="T107" fmla="*/ 415 h 620"/>
                  <a:gd name="T108" fmla="*/ 87 w 625"/>
                  <a:gd name="T109" fmla="*/ 396 h 620"/>
                  <a:gd name="T110" fmla="*/ 102 w 625"/>
                  <a:gd name="T111" fmla="*/ 399 h 620"/>
                  <a:gd name="T112" fmla="*/ 118 w 625"/>
                  <a:gd name="T113" fmla="*/ 447 h 620"/>
                  <a:gd name="T114" fmla="*/ 71 w 625"/>
                  <a:gd name="T115" fmla="*/ 463 h 620"/>
                  <a:gd name="T116" fmla="*/ 55 w 625"/>
                  <a:gd name="T117" fmla="*/ 415 h 6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25" h="620">
                    <a:moveTo>
                      <a:pt x="53" y="499"/>
                    </a:moveTo>
                    <a:cubicBezTo>
                      <a:pt x="64" y="504"/>
                      <a:pt x="75" y="507"/>
                      <a:pt x="86" y="507"/>
                    </a:cubicBezTo>
                    <a:cubicBezTo>
                      <a:pt x="115" y="507"/>
                      <a:pt x="141" y="490"/>
                      <a:pt x="154" y="465"/>
                    </a:cubicBezTo>
                    <a:cubicBezTo>
                      <a:pt x="170" y="434"/>
                      <a:pt x="161" y="397"/>
                      <a:pt x="137" y="375"/>
                    </a:cubicBezTo>
                    <a:lnTo>
                      <a:pt x="304" y="149"/>
                    </a:lnTo>
                    <a:cubicBezTo>
                      <a:pt x="309" y="150"/>
                      <a:pt x="315" y="151"/>
                      <a:pt x="321" y="151"/>
                    </a:cubicBezTo>
                    <a:cubicBezTo>
                      <a:pt x="342" y="151"/>
                      <a:pt x="361" y="143"/>
                      <a:pt x="375" y="128"/>
                    </a:cubicBezTo>
                    <a:lnTo>
                      <a:pt x="478" y="207"/>
                    </a:lnTo>
                    <a:cubicBezTo>
                      <a:pt x="475" y="210"/>
                      <a:pt x="473" y="213"/>
                      <a:pt x="472" y="217"/>
                    </a:cubicBezTo>
                    <a:cubicBezTo>
                      <a:pt x="456" y="249"/>
                      <a:pt x="465" y="286"/>
                      <a:pt x="491" y="308"/>
                    </a:cubicBezTo>
                    <a:lnTo>
                      <a:pt x="440" y="470"/>
                    </a:lnTo>
                    <a:cubicBezTo>
                      <a:pt x="436" y="469"/>
                      <a:pt x="432" y="469"/>
                      <a:pt x="428" y="469"/>
                    </a:cubicBezTo>
                    <a:cubicBezTo>
                      <a:pt x="399" y="469"/>
                      <a:pt x="373" y="485"/>
                      <a:pt x="361" y="511"/>
                    </a:cubicBezTo>
                    <a:cubicBezTo>
                      <a:pt x="342" y="548"/>
                      <a:pt x="357" y="593"/>
                      <a:pt x="395" y="612"/>
                    </a:cubicBezTo>
                    <a:cubicBezTo>
                      <a:pt x="405" y="617"/>
                      <a:pt x="416" y="620"/>
                      <a:pt x="428" y="620"/>
                    </a:cubicBezTo>
                    <a:cubicBezTo>
                      <a:pt x="457" y="620"/>
                      <a:pt x="483" y="604"/>
                      <a:pt x="496" y="578"/>
                    </a:cubicBezTo>
                    <a:cubicBezTo>
                      <a:pt x="512" y="546"/>
                      <a:pt x="503" y="508"/>
                      <a:pt x="476" y="486"/>
                    </a:cubicBezTo>
                    <a:lnTo>
                      <a:pt x="528" y="325"/>
                    </a:lnTo>
                    <a:cubicBezTo>
                      <a:pt x="531" y="326"/>
                      <a:pt x="535" y="326"/>
                      <a:pt x="539" y="326"/>
                    </a:cubicBezTo>
                    <a:cubicBezTo>
                      <a:pt x="568" y="326"/>
                      <a:pt x="594" y="310"/>
                      <a:pt x="607" y="284"/>
                    </a:cubicBezTo>
                    <a:cubicBezTo>
                      <a:pt x="625" y="247"/>
                      <a:pt x="610" y="201"/>
                      <a:pt x="573" y="183"/>
                    </a:cubicBezTo>
                    <a:cubicBezTo>
                      <a:pt x="562" y="178"/>
                      <a:pt x="551" y="175"/>
                      <a:pt x="539" y="175"/>
                    </a:cubicBezTo>
                    <a:cubicBezTo>
                      <a:pt x="529" y="175"/>
                      <a:pt x="519" y="177"/>
                      <a:pt x="510" y="181"/>
                    </a:cubicBezTo>
                    <a:lnTo>
                      <a:pt x="394" y="93"/>
                    </a:lnTo>
                    <a:cubicBezTo>
                      <a:pt x="402" y="60"/>
                      <a:pt x="387" y="24"/>
                      <a:pt x="355" y="8"/>
                    </a:cubicBezTo>
                    <a:cubicBezTo>
                      <a:pt x="344" y="3"/>
                      <a:pt x="333" y="0"/>
                      <a:pt x="321" y="0"/>
                    </a:cubicBezTo>
                    <a:cubicBezTo>
                      <a:pt x="292" y="0"/>
                      <a:pt x="266" y="16"/>
                      <a:pt x="253" y="42"/>
                    </a:cubicBezTo>
                    <a:cubicBezTo>
                      <a:pt x="238" y="72"/>
                      <a:pt x="245" y="107"/>
                      <a:pt x="268" y="130"/>
                    </a:cubicBezTo>
                    <a:lnTo>
                      <a:pt x="100" y="357"/>
                    </a:lnTo>
                    <a:cubicBezTo>
                      <a:pt x="96" y="356"/>
                      <a:pt x="91" y="356"/>
                      <a:pt x="87" y="356"/>
                    </a:cubicBezTo>
                    <a:cubicBezTo>
                      <a:pt x="58" y="356"/>
                      <a:pt x="32" y="372"/>
                      <a:pt x="19" y="397"/>
                    </a:cubicBezTo>
                    <a:cubicBezTo>
                      <a:pt x="0" y="435"/>
                      <a:pt x="16" y="480"/>
                      <a:pt x="53" y="499"/>
                    </a:cubicBezTo>
                    <a:close/>
                    <a:moveTo>
                      <a:pt x="460" y="560"/>
                    </a:moveTo>
                    <a:cubicBezTo>
                      <a:pt x="454" y="572"/>
                      <a:pt x="442" y="580"/>
                      <a:pt x="428" y="580"/>
                    </a:cubicBezTo>
                    <a:cubicBezTo>
                      <a:pt x="423" y="580"/>
                      <a:pt x="417" y="579"/>
                      <a:pt x="412" y="576"/>
                    </a:cubicBezTo>
                    <a:cubicBezTo>
                      <a:pt x="395" y="567"/>
                      <a:pt x="388" y="546"/>
                      <a:pt x="396" y="529"/>
                    </a:cubicBezTo>
                    <a:cubicBezTo>
                      <a:pt x="402" y="516"/>
                      <a:pt x="415" y="509"/>
                      <a:pt x="428" y="509"/>
                    </a:cubicBezTo>
                    <a:cubicBezTo>
                      <a:pt x="434" y="509"/>
                      <a:pt x="439" y="510"/>
                      <a:pt x="444" y="513"/>
                    </a:cubicBezTo>
                    <a:cubicBezTo>
                      <a:pt x="462" y="521"/>
                      <a:pt x="469" y="543"/>
                      <a:pt x="460" y="560"/>
                    </a:cubicBezTo>
                    <a:close/>
                    <a:moveTo>
                      <a:pt x="555" y="219"/>
                    </a:moveTo>
                    <a:cubicBezTo>
                      <a:pt x="573" y="227"/>
                      <a:pt x="580" y="249"/>
                      <a:pt x="571" y="266"/>
                    </a:cubicBezTo>
                    <a:cubicBezTo>
                      <a:pt x="565" y="278"/>
                      <a:pt x="553" y="286"/>
                      <a:pt x="539" y="286"/>
                    </a:cubicBezTo>
                    <a:cubicBezTo>
                      <a:pt x="534" y="286"/>
                      <a:pt x="528" y="285"/>
                      <a:pt x="523" y="282"/>
                    </a:cubicBezTo>
                    <a:cubicBezTo>
                      <a:pt x="506" y="273"/>
                      <a:pt x="499" y="252"/>
                      <a:pt x="507" y="235"/>
                    </a:cubicBezTo>
                    <a:cubicBezTo>
                      <a:pt x="513" y="222"/>
                      <a:pt x="526" y="215"/>
                      <a:pt x="539" y="215"/>
                    </a:cubicBezTo>
                    <a:cubicBezTo>
                      <a:pt x="545" y="215"/>
                      <a:pt x="550" y="216"/>
                      <a:pt x="555" y="219"/>
                    </a:cubicBezTo>
                    <a:close/>
                    <a:moveTo>
                      <a:pt x="289" y="60"/>
                    </a:moveTo>
                    <a:cubicBezTo>
                      <a:pt x="295" y="48"/>
                      <a:pt x="307" y="40"/>
                      <a:pt x="321" y="40"/>
                    </a:cubicBezTo>
                    <a:cubicBezTo>
                      <a:pt x="326" y="40"/>
                      <a:pt x="332" y="41"/>
                      <a:pt x="337" y="44"/>
                    </a:cubicBezTo>
                    <a:cubicBezTo>
                      <a:pt x="354" y="52"/>
                      <a:pt x="361" y="74"/>
                      <a:pt x="353" y="91"/>
                    </a:cubicBezTo>
                    <a:cubicBezTo>
                      <a:pt x="347" y="103"/>
                      <a:pt x="335" y="111"/>
                      <a:pt x="321" y="111"/>
                    </a:cubicBezTo>
                    <a:cubicBezTo>
                      <a:pt x="315" y="111"/>
                      <a:pt x="310" y="110"/>
                      <a:pt x="305" y="107"/>
                    </a:cubicBezTo>
                    <a:cubicBezTo>
                      <a:pt x="288" y="99"/>
                      <a:pt x="280" y="77"/>
                      <a:pt x="289" y="60"/>
                    </a:cubicBezTo>
                    <a:close/>
                    <a:moveTo>
                      <a:pt x="55" y="415"/>
                    </a:moveTo>
                    <a:cubicBezTo>
                      <a:pt x="61" y="403"/>
                      <a:pt x="73" y="396"/>
                      <a:pt x="87" y="396"/>
                    </a:cubicBezTo>
                    <a:cubicBezTo>
                      <a:pt x="92" y="396"/>
                      <a:pt x="97" y="397"/>
                      <a:pt x="102" y="399"/>
                    </a:cubicBezTo>
                    <a:cubicBezTo>
                      <a:pt x="120" y="408"/>
                      <a:pt x="127" y="429"/>
                      <a:pt x="118" y="447"/>
                    </a:cubicBezTo>
                    <a:cubicBezTo>
                      <a:pt x="110" y="464"/>
                      <a:pt x="88" y="471"/>
                      <a:pt x="71" y="463"/>
                    </a:cubicBezTo>
                    <a:cubicBezTo>
                      <a:pt x="53" y="454"/>
                      <a:pt x="46" y="433"/>
                      <a:pt x="55" y="41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105" name="文本框 104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2968B184-25AE-BFE6-BB22-386669A5C5ED}"/>
                  </a:ext>
                </a:extLst>
              </p:cNvPr>
              <p:cNvSpPr txBox="1"/>
              <p:nvPr/>
            </p:nvSpPr>
            <p:spPr>
              <a:xfrm>
                <a:off x="3724875" y="3536663"/>
                <a:ext cx="1879600" cy="3700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CN" altLang="en-US" sz="1400" b="1" dirty="0" smtClean="0">
                    <a:solidFill>
                      <a:srgbClr val="4933F2">
                        <a:lumMod val="75000"/>
                      </a:srgbClr>
                    </a:solidFill>
                    <a:latin typeface="+mn-ea"/>
                  </a:rPr>
                  <a:t>服务流程</a:t>
                </a:r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933F2">
                      <a:lumMod val="75000"/>
                    </a:srgbClr>
                  </a:solidFill>
                  <a:effectLst/>
                  <a:uLnTx/>
                  <a:uFillTx/>
                  <a:latin typeface="+mn-ea"/>
                </a:endParaRPr>
              </a:p>
            </p:txBody>
          </p:sp>
          <p:cxnSp>
            <p:nvCxnSpPr>
              <p:cNvPr id="106" name="直接连接符 105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FE0760C4-B1E0-3725-CFC8-7543F6E559C4}"/>
                  </a:ext>
                </a:extLst>
              </p:cNvPr>
              <p:cNvCxnSpPr/>
              <p:nvPr/>
            </p:nvCxnSpPr>
            <p:spPr>
              <a:xfrm>
                <a:off x="3646748" y="4197732"/>
                <a:ext cx="2057744" cy="0"/>
              </a:xfrm>
              <a:prstGeom prst="line">
                <a:avLst/>
              </a:prstGeom>
              <a:ln>
                <a:solidFill>
                  <a:schemeClr val="accent1">
                    <a:alpha val="39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文本框 106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A92AA77D-C708-88D9-3A53-BFB66BE38276}"/>
                  </a:ext>
                </a:extLst>
              </p:cNvPr>
              <p:cNvSpPr txBox="1"/>
              <p:nvPr/>
            </p:nvSpPr>
            <p:spPr>
              <a:xfrm>
                <a:off x="3659793" y="4164432"/>
                <a:ext cx="2044700" cy="19616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lvl1pPr>
              </a:lstStyle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kumimoji="0" lang="zh-CN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65000"/>
                        <a:lumOff val="35000"/>
                      </a:srgbClr>
                    </a:solidFill>
                    <a:effectLst/>
                    <a:uLnTx/>
                    <a:uFillTx/>
                    <a:latin typeface="+mn-ea"/>
                    <a:cs typeface="+mn-cs"/>
                  </a:rPr>
                  <a:t>服务发布：服务定义、设计、测试、发布。</a:t>
                </a:r>
                <a:endParaRPr kumimoji="0" lang="en-US" altLang="zh-CN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lang="zh-CN" altLang="en-US" dirty="0" smtClean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ea"/>
                  </a:rPr>
                  <a:t>服务申请与开通：申请、审批、分配、变更等</a:t>
                </a:r>
                <a:endParaRPr lang="en-US" altLang="zh-CN" dirty="0" smtClean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ea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kumimoji="0" lang="zh-CN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65000"/>
                        <a:lumOff val="35000"/>
                      </a:srgbClr>
                    </a:solidFill>
                    <a:effectLst/>
                    <a:uLnTx/>
                    <a:uFillTx/>
                    <a:latin typeface="+mn-ea"/>
                    <a:cs typeface="+mn-cs"/>
                  </a:rPr>
                  <a:t>服务运行及计量：监控、故障、问题、知识库等。</a:t>
                </a:r>
                <a:endParaRPr kumimoji="0" lang="en-US" altLang="zh-CN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lang="zh-CN" altLang="en-US" dirty="0" smtClean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ea"/>
                  </a:rPr>
                  <a:t>服务退订与回收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88" name="组合 87">
              <a:extLst>
                <a:ext uri="{FF2B5EF4-FFF2-40B4-BE49-F238E27FC236}">
                  <a16:creationId xmlns:a16="http://schemas.microsoft.com/office/drawing/2014/main" xmlns:p14="http://schemas.microsoft.com/office/powerpoint/2010/main" xmlns="" id="{FAA51235-4F11-7B7C-8E9C-9D7D912A7FF9}"/>
                </a:ext>
              </a:extLst>
            </p:cNvPr>
            <p:cNvGrpSpPr/>
            <p:nvPr/>
          </p:nvGrpSpPr>
          <p:grpSpPr>
            <a:xfrm>
              <a:off x="6314261" y="2781300"/>
              <a:ext cx="2426129" cy="3849074"/>
              <a:chOff x="6314261" y="2781300"/>
              <a:chExt cx="2426129" cy="3849074"/>
            </a:xfrm>
          </p:grpSpPr>
          <p:sp>
            <p:nvSpPr>
              <p:cNvPr id="96" name="矩形: 圆角 25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251DB1B3-900A-2C05-49CF-EC0B98A6D943}"/>
                  </a:ext>
                </a:extLst>
              </p:cNvPr>
              <p:cNvSpPr/>
              <p:nvPr/>
            </p:nvSpPr>
            <p:spPr>
              <a:xfrm>
                <a:off x="6314261" y="3232835"/>
                <a:ext cx="2426129" cy="3397539"/>
              </a:xfrm>
              <a:prstGeom prst="roundRect">
                <a:avLst>
                  <a:gd name="adj" fmla="val 8712"/>
                </a:avLst>
              </a:prstGeom>
              <a:gradFill>
                <a:gsLst>
                  <a:gs pos="100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outerShdw blurRad="177800" dist="38100" dir="8100000" algn="tr" rotWithShape="0">
                  <a:schemeClr val="accent2">
                    <a:lumMod val="75000"/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97" name="椭圆 96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6EE728AB-950F-ADE4-0474-BEA1EB32645C}"/>
                  </a:ext>
                </a:extLst>
              </p:cNvPr>
              <p:cNvSpPr/>
              <p:nvPr/>
            </p:nvSpPr>
            <p:spPr>
              <a:xfrm>
                <a:off x="7242575" y="2781300"/>
                <a:ext cx="647700" cy="647700"/>
              </a:xfrm>
              <a:prstGeom prst="ellipse">
                <a:avLst/>
              </a:prstGeom>
              <a:gradFill>
                <a:gsLst>
                  <a:gs pos="1000">
                    <a:schemeClr val="bg1"/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177800" dist="38100" dir="8100000" algn="tr" rotWithShape="0">
                  <a:schemeClr val="accent2">
                    <a:lumMod val="75000"/>
                    <a:alpha val="62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98" name="pie-chart_281433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7A16D958-32AD-4DC1-05CF-139D73E977E4}"/>
                  </a:ext>
                </a:extLst>
              </p:cNvPr>
              <p:cNvSpPr/>
              <p:nvPr/>
            </p:nvSpPr>
            <p:spPr>
              <a:xfrm>
                <a:off x="7410229" y="2963668"/>
                <a:ext cx="333367" cy="269419"/>
              </a:xfrm>
              <a:custGeom>
                <a:avLst/>
                <a:gdLst>
                  <a:gd name="connsiteX0" fmla="*/ 0 w 590140"/>
                  <a:gd name="connsiteY0" fmla="*/ 455765 h 476939"/>
                  <a:gd name="connsiteX1" fmla="*/ 590140 w 590140"/>
                  <a:gd name="connsiteY1" fmla="*/ 455765 h 476939"/>
                  <a:gd name="connsiteX2" fmla="*/ 590140 w 590140"/>
                  <a:gd name="connsiteY2" fmla="*/ 476939 h 476939"/>
                  <a:gd name="connsiteX3" fmla="*/ 0 w 590140"/>
                  <a:gd name="connsiteY3" fmla="*/ 476939 h 476939"/>
                  <a:gd name="connsiteX4" fmla="*/ 135090 w 590140"/>
                  <a:gd name="connsiteY4" fmla="*/ 371068 h 476939"/>
                  <a:gd name="connsiteX5" fmla="*/ 145702 w 590140"/>
                  <a:gd name="connsiteY5" fmla="*/ 371068 h 476939"/>
                  <a:gd name="connsiteX6" fmla="*/ 145702 w 590140"/>
                  <a:gd name="connsiteY6" fmla="*/ 441920 h 476939"/>
                  <a:gd name="connsiteX7" fmla="*/ 100022 w 590140"/>
                  <a:gd name="connsiteY7" fmla="*/ 441920 h 476939"/>
                  <a:gd name="connsiteX8" fmla="*/ 100022 w 590140"/>
                  <a:gd name="connsiteY8" fmla="*/ 405574 h 476939"/>
                  <a:gd name="connsiteX9" fmla="*/ 204265 w 590140"/>
                  <a:gd name="connsiteY9" fmla="*/ 299697 h 476939"/>
                  <a:gd name="connsiteX10" fmla="*/ 225456 w 590140"/>
                  <a:gd name="connsiteY10" fmla="*/ 299697 h 476939"/>
                  <a:gd name="connsiteX11" fmla="*/ 249871 w 590140"/>
                  <a:gd name="connsiteY11" fmla="*/ 304760 h 476939"/>
                  <a:gd name="connsiteX12" fmla="*/ 249871 w 590140"/>
                  <a:gd name="connsiteY12" fmla="*/ 441920 h 476939"/>
                  <a:gd name="connsiteX13" fmla="*/ 204265 w 590140"/>
                  <a:gd name="connsiteY13" fmla="*/ 441920 h 476939"/>
                  <a:gd name="connsiteX14" fmla="*/ 352707 w 590140"/>
                  <a:gd name="connsiteY14" fmla="*/ 276672 h 476939"/>
                  <a:gd name="connsiteX15" fmla="*/ 352707 w 590140"/>
                  <a:gd name="connsiteY15" fmla="*/ 441920 h 476939"/>
                  <a:gd name="connsiteX16" fmla="*/ 307027 w 590140"/>
                  <a:gd name="connsiteY16" fmla="*/ 441920 h 476939"/>
                  <a:gd name="connsiteX17" fmla="*/ 307027 w 590140"/>
                  <a:gd name="connsiteY17" fmla="*/ 299687 h 476939"/>
                  <a:gd name="connsiteX18" fmla="*/ 352707 w 590140"/>
                  <a:gd name="connsiteY18" fmla="*/ 276672 h 476939"/>
                  <a:gd name="connsiteX19" fmla="*/ 266083 w 590140"/>
                  <a:gd name="connsiteY19" fmla="*/ 73306 h 476939"/>
                  <a:gd name="connsiteX20" fmla="*/ 205636 w 590140"/>
                  <a:gd name="connsiteY20" fmla="*/ 98510 h 476939"/>
                  <a:gd name="connsiteX21" fmla="*/ 205636 w 590140"/>
                  <a:gd name="connsiteY21" fmla="*/ 219584 h 476939"/>
                  <a:gd name="connsiteX22" fmla="*/ 326876 w 590140"/>
                  <a:gd name="connsiteY22" fmla="*/ 219584 h 476939"/>
                  <a:gd name="connsiteX23" fmla="*/ 326876 w 590140"/>
                  <a:gd name="connsiteY23" fmla="*/ 98510 h 476939"/>
                  <a:gd name="connsiteX24" fmla="*/ 266083 w 590140"/>
                  <a:gd name="connsiteY24" fmla="*/ 73306 h 476939"/>
                  <a:gd name="connsiteX25" fmla="*/ 406161 w 590140"/>
                  <a:gd name="connsiteY25" fmla="*/ 72259 h 476939"/>
                  <a:gd name="connsiteX26" fmla="*/ 451841 w 590140"/>
                  <a:gd name="connsiteY26" fmla="*/ 72259 h 476939"/>
                  <a:gd name="connsiteX27" fmla="*/ 451841 w 590140"/>
                  <a:gd name="connsiteY27" fmla="*/ 441920 h 476939"/>
                  <a:gd name="connsiteX28" fmla="*/ 406161 w 590140"/>
                  <a:gd name="connsiteY28" fmla="*/ 441920 h 476939"/>
                  <a:gd name="connsiteX29" fmla="*/ 406161 w 590140"/>
                  <a:gd name="connsiteY29" fmla="*/ 197014 h 476939"/>
                  <a:gd name="connsiteX30" fmla="*/ 410775 w 590140"/>
                  <a:gd name="connsiteY30" fmla="*/ 161107 h 476939"/>
                  <a:gd name="connsiteX31" fmla="*/ 406161 w 590140"/>
                  <a:gd name="connsiteY31" fmla="*/ 125199 h 476939"/>
                  <a:gd name="connsiteX32" fmla="*/ 266256 w 590140"/>
                  <a:gd name="connsiteY32" fmla="*/ 39239 h 476939"/>
                  <a:gd name="connsiteX33" fmla="*/ 351308 w 590140"/>
                  <a:gd name="connsiteY33" fmla="*/ 74111 h 476939"/>
                  <a:gd name="connsiteX34" fmla="*/ 351308 w 590140"/>
                  <a:gd name="connsiteY34" fmla="*/ 243983 h 476939"/>
                  <a:gd name="connsiteX35" fmla="*/ 194111 w 590140"/>
                  <a:gd name="connsiteY35" fmla="*/ 255031 h 476939"/>
                  <a:gd name="connsiteX36" fmla="*/ 173367 w 590140"/>
                  <a:gd name="connsiteY36" fmla="*/ 276208 h 476939"/>
                  <a:gd name="connsiteX37" fmla="*/ 165069 w 590140"/>
                  <a:gd name="connsiteY37" fmla="*/ 304289 h 476939"/>
                  <a:gd name="connsiteX38" fmla="*/ 75637 w 590140"/>
                  <a:gd name="connsiteY38" fmla="*/ 393599 h 476939"/>
                  <a:gd name="connsiteX39" fmla="*/ 31383 w 590140"/>
                  <a:gd name="connsiteY39" fmla="*/ 393599 h 476939"/>
                  <a:gd name="connsiteX40" fmla="*/ 31383 w 590140"/>
                  <a:gd name="connsiteY40" fmla="*/ 349404 h 476939"/>
                  <a:gd name="connsiteX41" fmla="*/ 120814 w 590140"/>
                  <a:gd name="connsiteY41" fmla="*/ 260095 h 476939"/>
                  <a:gd name="connsiteX42" fmla="*/ 148935 w 590140"/>
                  <a:gd name="connsiteY42" fmla="*/ 251809 h 476939"/>
                  <a:gd name="connsiteX43" fmla="*/ 170140 w 590140"/>
                  <a:gd name="connsiteY43" fmla="*/ 231093 h 476939"/>
                  <a:gd name="connsiteX44" fmla="*/ 181204 w 590140"/>
                  <a:gd name="connsiteY44" fmla="*/ 74111 h 476939"/>
                  <a:gd name="connsiteX45" fmla="*/ 266256 w 590140"/>
                  <a:gd name="connsiteY45" fmla="*/ 39239 h 476939"/>
                  <a:gd name="connsiteX46" fmla="*/ 501149 w 590140"/>
                  <a:gd name="connsiteY46" fmla="*/ 0 h 476939"/>
                  <a:gd name="connsiteX47" fmla="*/ 546829 w 590140"/>
                  <a:gd name="connsiteY47" fmla="*/ 0 h 476939"/>
                  <a:gd name="connsiteX48" fmla="*/ 546829 w 590140"/>
                  <a:gd name="connsiteY48" fmla="*/ 441920 h 476939"/>
                  <a:gd name="connsiteX49" fmla="*/ 501149 w 590140"/>
                  <a:gd name="connsiteY49" fmla="*/ 441920 h 476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590140" h="476939">
                    <a:moveTo>
                      <a:pt x="0" y="455765"/>
                    </a:moveTo>
                    <a:lnTo>
                      <a:pt x="590140" y="455765"/>
                    </a:lnTo>
                    <a:lnTo>
                      <a:pt x="590140" y="476939"/>
                    </a:lnTo>
                    <a:lnTo>
                      <a:pt x="0" y="476939"/>
                    </a:lnTo>
                    <a:close/>
                    <a:moveTo>
                      <a:pt x="135090" y="371068"/>
                    </a:moveTo>
                    <a:lnTo>
                      <a:pt x="145702" y="371068"/>
                    </a:lnTo>
                    <a:lnTo>
                      <a:pt x="145702" y="441920"/>
                    </a:lnTo>
                    <a:lnTo>
                      <a:pt x="100022" y="441920"/>
                    </a:lnTo>
                    <a:lnTo>
                      <a:pt x="100022" y="405574"/>
                    </a:lnTo>
                    <a:close/>
                    <a:moveTo>
                      <a:pt x="204265" y="299697"/>
                    </a:moveTo>
                    <a:lnTo>
                      <a:pt x="225456" y="299697"/>
                    </a:lnTo>
                    <a:cubicBezTo>
                      <a:pt x="233748" y="301998"/>
                      <a:pt x="241579" y="303839"/>
                      <a:pt x="249871" y="304760"/>
                    </a:cubicBezTo>
                    <a:lnTo>
                      <a:pt x="249871" y="441920"/>
                    </a:lnTo>
                    <a:lnTo>
                      <a:pt x="204265" y="441920"/>
                    </a:lnTo>
                    <a:close/>
                    <a:moveTo>
                      <a:pt x="352707" y="276672"/>
                    </a:moveTo>
                    <a:lnTo>
                      <a:pt x="352707" y="441920"/>
                    </a:lnTo>
                    <a:lnTo>
                      <a:pt x="307027" y="441920"/>
                    </a:lnTo>
                    <a:lnTo>
                      <a:pt x="307027" y="299687"/>
                    </a:lnTo>
                    <a:cubicBezTo>
                      <a:pt x="323638" y="295084"/>
                      <a:pt x="338865" y="287259"/>
                      <a:pt x="352707" y="276672"/>
                    </a:cubicBezTo>
                    <a:close/>
                    <a:moveTo>
                      <a:pt x="266083" y="73306"/>
                    </a:moveTo>
                    <a:cubicBezTo>
                      <a:pt x="244129" y="73306"/>
                      <a:pt x="222232" y="81707"/>
                      <a:pt x="205636" y="98510"/>
                    </a:cubicBezTo>
                    <a:cubicBezTo>
                      <a:pt x="171984" y="132116"/>
                      <a:pt x="171984" y="186438"/>
                      <a:pt x="205636" y="219584"/>
                    </a:cubicBezTo>
                    <a:cubicBezTo>
                      <a:pt x="238827" y="253190"/>
                      <a:pt x="293224" y="253190"/>
                      <a:pt x="326876" y="219584"/>
                    </a:cubicBezTo>
                    <a:cubicBezTo>
                      <a:pt x="360528" y="186438"/>
                      <a:pt x="360528" y="132116"/>
                      <a:pt x="326876" y="98510"/>
                    </a:cubicBezTo>
                    <a:cubicBezTo>
                      <a:pt x="310050" y="81707"/>
                      <a:pt x="288038" y="73306"/>
                      <a:pt x="266083" y="73306"/>
                    </a:cubicBezTo>
                    <a:close/>
                    <a:moveTo>
                      <a:pt x="406161" y="72259"/>
                    </a:moveTo>
                    <a:lnTo>
                      <a:pt x="451841" y="72259"/>
                    </a:lnTo>
                    <a:lnTo>
                      <a:pt x="451841" y="441920"/>
                    </a:lnTo>
                    <a:lnTo>
                      <a:pt x="406161" y="441920"/>
                    </a:lnTo>
                    <a:lnTo>
                      <a:pt x="406161" y="197014"/>
                    </a:lnTo>
                    <a:cubicBezTo>
                      <a:pt x="409391" y="185505"/>
                      <a:pt x="410775" y="173536"/>
                      <a:pt x="410775" y="161107"/>
                    </a:cubicBezTo>
                    <a:cubicBezTo>
                      <a:pt x="410775" y="148677"/>
                      <a:pt x="409391" y="136708"/>
                      <a:pt x="406161" y="125199"/>
                    </a:cubicBezTo>
                    <a:close/>
                    <a:moveTo>
                      <a:pt x="266256" y="39239"/>
                    </a:moveTo>
                    <a:cubicBezTo>
                      <a:pt x="297027" y="39239"/>
                      <a:pt x="327798" y="50863"/>
                      <a:pt x="351308" y="74111"/>
                    </a:cubicBezTo>
                    <a:cubicBezTo>
                      <a:pt x="397868" y="121067"/>
                      <a:pt x="397868" y="197026"/>
                      <a:pt x="351308" y="243983"/>
                    </a:cubicBezTo>
                    <a:cubicBezTo>
                      <a:pt x="308436" y="286796"/>
                      <a:pt x="241132" y="290479"/>
                      <a:pt x="194111" y="255031"/>
                    </a:cubicBezTo>
                    <a:lnTo>
                      <a:pt x="173367" y="276208"/>
                    </a:lnTo>
                    <a:cubicBezTo>
                      <a:pt x="175211" y="285875"/>
                      <a:pt x="172445" y="296463"/>
                      <a:pt x="165069" y="304289"/>
                    </a:cubicBezTo>
                    <a:lnTo>
                      <a:pt x="75637" y="393599"/>
                    </a:lnTo>
                    <a:cubicBezTo>
                      <a:pt x="63191" y="405568"/>
                      <a:pt x="43368" y="405568"/>
                      <a:pt x="31383" y="393599"/>
                    </a:cubicBezTo>
                    <a:cubicBezTo>
                      <a:pt x="19397" y="381629"/>
                      <a:pt x="19397" y="361834"/>
                      <a:pt x="31383" y="349404"/>
                    </a:cubicBezTo>
                    <a:lnTo>
                      <a:pt x="120814" y="260095"/>
                    </a:lnTo>
                    <a:cubicBezTo>
                      <a:pt x="128651" y="252730"/>
                      <a:pt x="139254" y="249967"/>
                      <a:pt x="148935" y="251809"/>
                    </a:cubicBezTo>
                    <a:lnTo>
                      <a:pt x="170140" y="231093"/>
                    </a:lnTo>
                    <a:cubicBezTo>
                      <a:pt x="134644" y="184136"/>
                      <a:pt x="138332" y="116924"/>
                      <a:pt x="181204" y="74111"/>
                    </a:cubicBezTo>
                    <a:cubicBezTo>
                      <a:pt x="204714" y="50863"/>
                      <a:pt x="235485" y="39239"/>
                      <a:pt x="266256" y="39239"/>
                    </a:cubicBezTo>
                    <a:close/>
                    <a:moveTo>
                      <a:pt x="501149" y="0"/>
                    </a:moveTo>
                    <a:lnTo>
                      <a:pt x="546829" y="0"/>
                    </a:lnTo>
                    <a:lnTo>
                      <a:pt x="546829" y="441920"/>
                    </a:lnTo>
                    <a:lnTo>
                      <a:pt x="501149" y="44192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99" name="文本框 98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2FA0AFB0-E004-D702-AF25-2FD19181A51C}"/>
                  </a:ext>
                </a:extLst>
              </p:cNvPr>
              <p:cNvSpPr txBox="1"/>
              <p:nvPr/>
            </p:nvSpPr>
            <p:spPr>
              <a:xfrm>
                <a:off x="6603738" y="3536663"/>
                <a:ext cx="1879600" cy="3700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CN" altLang="en-US" sz="1400" b="1" dirty="0" smtClean="0">
                    <a:solidFill>
                      <a:srgbClr val="4933F2">
                        <a:lumMod val="75000"/>
                      </a:srgbClr>
                    </a:solidFill>
                    <a:latin typeface="+mn-ea"/>
                  </a:rPr>
                  <a:t>服务质量</a:t>
                </a:r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933F2">
                      <a:lumMod val="75000"/>
                    </a:srgbClr>
                  </a:solidFill>
                  <a:effectLst/>
                  <a:uLnTx/>
                  <a:uFillTx/>
                  <a:latin typeface="+mn-ea"/>
                </a:endParaRPr>
              </a:p>
            </p:txBody>
          </p:sp>
          <p:cxnSp>
            <p:nvCxnSpPr>
              <p:cNvPr id="100" name="直接连接符 99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52E2C1E7-E6B8-4FA5-49C7-D57D60B3CB65}"/>
                  </a:ext>
                </a:extLst>
              </p:cNvPr>
              <p:cNvCxnSpPr/>
              <p:nvPr/>
            </p:nvCxnSpPr>
            <p:spPr>
              <a:xfrm>
                <a:off x="6498453" y="4197732"/>
                <a:ext cx="2057744" cy="0"/>
              </a:xfrm>
              <a:prstGeom prst="line">
                <a:avLst/>
              </a:prstGeom>
              <a:ln>
                <a:solidFill>
                  <a:schemeClr val="accent1">
                    <a:alpha val="39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文本框 100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F0EBD1D6-CA12-164E-DDD6-F8FDBFFC200F}"/>
                  </a:ext>
                </a:extLst>
              </p:cNvPr>
              <p:cNvSpPr txBox="1"/>
              <p:nvPr/>
            </p:nvSpPr>
            <p:spPr>
              <a:xfrm>
                <a:off x="6523662" y="4133685"/>
                <a:ext cx="2195149" cy="24966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lvl1pPr>
              </a:lstStyle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kumimoji="0" lang="zh-CN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65000"/>
                        <a:lumOff val="35000"/>
                      </a:srgbClr>
                    </a:solidFill>
                    <a:effectLst/>
                    <a:uLnTx/>
                    <a:uFillTx/>
                    <a:latin typeface="+mn-ea"/>
                    <a:cs typeface="+mn-cs"/>
                  </a:rPr>
                  <a:t>技术先进性：性能、质量、监管、集约化等。</a:t>
                </a:r>
                <a:endParaRPr kumimoji="0" lang="en-US" altLang="zh-CN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lang="zh-CN" altLang="en-US" dirty="0" smtClean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ea"/>
                  </a:rPr>
                  <a:t>平台安全度：应急、防护、权限、检查等。</a:t>
                </a:r>
                <a:endParaRPr lang="en-US" altLang="zh-CN" dirty="0" smtClean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ea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65000"/>
                        <a:lumOff val="35000"/>
                      </a:srgbClr>
                    </a:solidFill>
                    <a:effectLst/>
                    <a:uLnTx/>
                    <a:uFillTx/>
                    <a:latin typeface="+mn-ea"/>
                    <a:cs typeface="+mn-cs"/>
                  </a:rPr>
                  <a:t>运</a:t>
                </a:r>
                <a:r>
                  <a:rPr kumimoji="0" lang="zh-CN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65000"/>
                        <a:lumOff val="35000"/>
                      </a:srgbClr>
                    </a:solidFill>
                    <a:effectLst/>
                    <a:uLnTx/>
                    <a:uFillTx/>
                    <a:latin typeface="+mn-ea"/>
                    <a:cs typeface="+mn-cs"/>
                  </a:rPr>
                  <a:t>维规范性：合规、质量、问题处理等。</a:t>
                </a:r>
                <a:endParaRPr kumimoji="0" lang="en-US" altLang="zh-CN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lang="zh-CN" altLang="en-US" dirty="0" smtClean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ea"/>
                  </a:rPr>
                  <a:t>业务专业度：风险评估与排查、应急演练等</a:t>
                </a:r>
                <a:r>
                  <a:rPr lang="zh-CN" altLang="en-US" dirty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ea"/>
                  </a:rPr>
                  <a:t>。</a:t>
                </a:r>
                <a:endParaRPr lang="en-US" altLang="zh-CN" dirty="0" smtClean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ea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lang="zh-CN" altLang="en-US" dirty="0" smtClean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ea"/>
                  </a:rPr>
                  <a:t>用户满意度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89" name="组合 88">
              <a:extLst>
                <a:ext uri="{FF2B5EF4-FFF2-40B4-BE49-F238E27FC236}">
                  <a16:creationId xmlns:a16="http://schemas.microsoft.com/office/drawing/2014/main" xmlns:p14="http://schemas.microsoft.com/office/powerpoint/2010/main" xmlns="" id="{C568E8EF-EF60-B43A-564C-B083C5888C10}"/>
                </a:ext>
              </a:extLst>
            </p:cNvPr>
            <p:cNvGrpSpPr/>
            <p:nvPr/>
          </p:nvGrpSpPr>
          <p:grpSpPr>
            <a:xfrm>
              <a:off x="9176909" y="2781300"/>
              <a:ext cx="2426129" cy="3741410"/>
              <a:chOff x="9176909" y="2781300"/>
              <a:chExt cx="2426129" cy="3741410"/>
            </a:xfrm>
          </p:grpSpPr>
          <p:sp>
            <p:nvSpPr>
              <p:cNvPr id="90" name="矩形: 圆角 26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10DA4A4C-7309-459E-B316-81E4D4354128}"/>
                  </a:ext>
                </a:extLst>
              </p:cNvPr>
              <p:cNvSpPr/>
              <p:nvPr/>
            </p:nvSpPr>
            <p:spPr>
              <a:xfrm>
                <a:off x="9176909" y="3232835"/>
                <a:ext cx="2426129" cy="3289875"/>
              </a:xfrm>
              <a:prstGeom prst="roundRect">
                <a:avLst>
                  <a:gd name="adj" fmla="val 8712"/>
                </a:avLst>
              </a:prstGeom>
              <a:gradFill>
                <a:gsLst>
                  <a:gs pos="100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>
                <a:outerShdw blurRad="177800" dist="38100" dir="8100000" algn="tr" rotWithShape="0">
                  <a:schemeClr val="accent2">
                    <a:lumMod val="75000"/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9689D61A-99EF-FEB5-62F1-AFB84F260D36}"/>
                  </a:ext>
                </a:extLst>
              </p:cNvPr>
              <p:cNvSpPr/>
              <p:nvPr/>
            </p:nvSpPr>
            <p:spPr>
              <a:xfrm>
                <a:off x="10143310" y="2781300"/>
                <a:ext cx="647700" cy="647700"/>
              </a:xfrm>
              <a:prstGeom prst="ellipse">
                <a:avLst/>
              </a:prstGeom>
              <a:gradFill>
                <a:gsLst>
                  <a:gs pos="1000">
                    <a:schemeClr val="bg1"/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177800" dist="38100" dir="8100000" algn="tr" rotWithShape="0">
                  <a:schemeClr val="accent2">
                    <a:lumMod val="75000"/>
                    <a:alpha val="62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92" name="pie-chart_281433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BAE13DD4-D785-5D02-E911-0FB9EAAB7DDE}"/>
                  </a:ext>
                </a:extLst>
              </p:cNvPr>
              <p:cNvSpPr/>
              <p:nvPr/>
            </p:nvSpPr>
            <p:spPr>
              <a:xfrm>
                <a:off x="10300476" y="2931928"/>
                <a:ext cx="333367" cy="332898"/>
              </a:xfrm>
              <a:custGeom>
                <a:avLst/>
                <a:gdLst>
                  <a:gd name="connsiteX0" fmla="*/ 263539 w 607614"/>
                  <a:gd name="connsiteY0" fmla="*/ 333721 h 606761"/>
                  <a:gd name="connsiteX1" fmla="*/ 243034 w 607614"/>
                  <a:gd name="connsiteY1" fmla="*/ 354198 h 606761"/>
                  <a:gd name="connsiteX2" fmla="*/ 263539 w 607614"/>
                  <a:gd name="connsiteY2" fmla="*/ 373917 h 606761"/>
                  <a:gd name="connsiteX3" fmla="*/ 283285 w 607614"/>
                  <a:gd name="connsiteY3" fmla="*/ 354198 h 606761"/>
                  <a:gd name="connsiteX4" fmla="*/ 263539 w 607614"/>
                  <a:gd name="connsiteY4" fmla="*/ 333721 h 606761"/>
                  <a:gd name="connsiteX5" fmla="*/ 121519 w 607614"/>
                  <a:gd name="connsiteY5" fmla="*/ 333721 h 606761"/>
                  <a:gd name="connsiteX6" fmla="*/ 101013 w 607614"/>
                  <a:gd name="connsiteY6" fmla="*/ 354198 h 606761"/>
                  <a:gd name="connsiteX7" fmla="*/ 121519 w 607614"/>
                  <a:gd name="connsiteY7" fmla="*/ 373917 h 606761"/>
                  <a:gd name="connsiteX8" fmla="*/ 142024 w 607614"/>
                  <a:gd name="connsiteY8" fmla="*/ 354198 h 606761"/>
                  <a:gd name="connsiteX9" fmla="*/ 121519 w 607614"/>
                  <a:gd name="connsiteY9" fmla="*/ 333721 h 606761"/>
                  <a:gd name="connsiteX10" fmla="*/ 495936 w 607614"/>
                  <a:gd name="connsiteY10" fmla="*/ 313244 h 606761"/>
                  <a:gd name="connsiteX11" fmla="*/ 476190 w 607614"/>
                  <a:gd name="connsiteY11" fmla="*/ 333721 h 606761"/>
                  <a:gd name="connsiteX12" fmla="*/ 495936 w 607614"/>
                  <a:gd name="connsiteY12" fmla="*/ 354198 h 606761"/>
                  <a:gd name="connsiteX13" fmla="*/ 516442 w 607614"/>
                  <a:gd name="connsiteY13" fmla="*/ 333721 h 606761"/>
                  <a:gd name="connsiteX14" fmla="*/ 495936 w 607614"/>
                  <a:gd name="connsiteY14" fmla="*/ 313244 h 606761"/>
                  <a:gd name="connsiteX15" fmla="*/ 192149 w 607614"/>
                  <a:gd name="connsiteY15" fmla="*/ 263188 h 606761"/>
                  <a:gd name="connsiteX16" fmla="*/ 172403 w 607614"/>
                  <a:gd name="connsiteY16" fmla="*/ 282907 h 606761"/>
                  <a:gd name="connsiteX17" fmla="*/ 192149 w 607614"/>
                  <a:gd name="connsiteY17" fmla="*/ 303384 h 606761"/>
                  <a:gd name="connsiteX18" fmla="*/ 212655 w 607614"/>
                  <a:gd name="connsiteY18" fmla="*/ 282907 h 606761"/>
                  <a:gd name="connsiteX19" fmla="*/ 192149 w 607614"/>
                  <a:gd name="connsiteY19" fmla="*/ 263188 h 606761"/>
                  <a:gd name="connsiteX20" fmla="*/ 394927 w 607614"/>
                  <a:gd name="connsiteY20" fmla="*/ 212374 h 606761"/>
                  <a:gd name="connsiteX21" fmla="*/ 374421 w 607614"/>
                  <a:gd name="connsiteY21" fmla="*/ 232852 h 606761"/>
                  <a:gd name="connsiteX22" fmla="*/ 394927 w 607614"/>
                  <a:gd name="connsiteY22" fmla="*/ 252571 h 606761"/>
                  <a:gd name="connsiteX23" fmla="*/ 415432 w 607614"/>
                  <a:gd name="connsiteY23" fmla="*/ 232852 h 606761"/>
                  <a:gd name="connsiteX24" fmla="*/ 394927 w 607614"/>
                  <a:gd name="connsiteY24" fmla="*/ 212374 h 606761"/>
                  <a:gd name="connsiteX25" fmla="*/ 394927 w 607614"/>
                  <a:gd name="connsiteY25" fmla="*/ 191897 h 606761"/>
                  <a:gd name="connsiteX26" fmla="*/ 435179 w 607614"/>
                  <a:gd name="connsiteY26" fmla="*/ 232852 h 606761"/>
                  <a:gd name="connsiteX27" fmla="*/ 432900 w 607614"/>
                  <a:gd name="connsiteY27" fmla="*/ 246503 h 606761"/>
                  <a:gd name="connsiteX28" fmla="*/ 482266 w 607614"/>
                  <a:gd name="connsiteY28" fmla="*/ 295800 h 606761"/>
                  <a:gd name="connsiteX29" fmla="*/ 495936 w 607614"/>
                  <a:gd name="connsiteY29" fmla="*/ 293525 h 606761"/>
                  <a:gd name="connsiteX30" fmla="*/ 536947 w 607614"/>
                  <a:gd name="connsiteY30" fmla="*/ 333721 h 606761"/>
                  <a:gd name="connsiteX31" fmla="*/ 495936 w 607614"/>
                  <a:gd name="connsiteY31" fmla="*/ 373917 h 606761"/>
                  <a:gd name="connsiteX32" fmla="*/ 455684 w 607614"/>
                  <a:gd name="connsiteY32" fmla="*/ 333721 h 606761"/>
                  <a:gd name="connsiteX33" fmla="*/ 465557 w 607614"/>
                  <a:gd name="connsiteY33" fmla="*/ 307176 h 606761"/>
                  <a:gd name="connsiteX34" fmla="*/ 421508 w 607614"/>
                  <a:gd name="connsiteY34" fmla="*/ 263188 h 606761"/>
                  <a:gd name="connsiteX35" fmla="*/ 394927 w 607614"/>
                  <a:gd name="connsiteY35" fmla="*/ 273048 h 606761"/>
                  <a:gd name="connsiteX36" fmla="*/ 368346 w 607614"/>
                  <a:gd name="connsiteY36" fmla="*/ 263188 h 606761"/>
                  <a:gd name="connsiteX37" fmla="*/ 297715 w 607614"/>
                  <a:gd name="connsiteY37" fmla="*/ 333721 h 606761"/>
                  <a:gd name="connsiteX38" fmla="*/ 303791 w 607614"/>
                  <a:gd name="connsiteY38" fmla="*/ 354198 h 606761"/>
                  <a:gd name="connsiteX39" fmla="*/ 263539 w 607614"/>
                  <a:gd name="connsiteY39" fmla="*/ 394394 h 606761"/>
                  <a:gd name="connsiteX40" fmla="*/ 222528 w 607614"/>
                  <a:gd name="connsiteY40" fmla="*/ 354198 h 606761"/>
                  <a:gd name="connsiteX41" fmla="*/ 232401 w 607614"/>
                  <a:gd name="connsiteY41" fmla="*/ 327654 h 606761"/>
                  <a:gd name="connsiteX42" fmla="*/ 218731 w 607614"/>
                  <a:gd name="connsiteY42" fmla="*/ 314002 h 606761"/>
                  <a:gd name="connsiteX43" fmla="*/ 192149 w 607614"/>
                  <a:gd name="connsiteY43" fmla="*/ 323862 h 606761"/>
                  <a:gd name="connsiteX44" fmla="*/ 166327 w 607614"/>
                  <a:gd name="connsiteY44" fmla="*/ 314002 h 606761"/>
                  <a:gd name="connsiteX45" fmla="*/ 151898 w 607614"/>
                  <a:gd name="connsiteY45" fmla="*/ 327654 h 606761"/>
                  <a:gd name="connsiteX46" fmla="*/ 161771 w 607614"/>
                  <a:gd name="connsiteY46" fmla="*/ 354198 h 606761"/>
                  <a:gd name="connsiteX47" fmla="*/ 121519 w 607614"/>
                  <a:gd name="connsiteY47" fmla="*/ 394394 h 606761"/>
                  <a:gd name="connsiteX48" fmla="*/ 81267 w 607614"/>
                  <a:gd name="connsiteY48" fmla="*/ 354198 h 606761"/>
                  <a:gd name="connsiteX49" fmla="*/ 121519 w 607614"/>
                  <a:gd name="connsiteY49" fmla="*/ 313244 h 606761"/>
                  <a:gd name="connsiteX50" fmla="*/ 135189 w 607614"/>
                  <a:gd name="connsiteY50" fmla="*/ 316277 h 606761"/>
                  <a:gd name="connsiteX51" fmla="*/ 154176 w 607614"/>
                  <a:gd name="connsiteY51" fmla="*/ 296559 h 606761"/>
                  <a:gd name="connsiteX52" fmla="*/ 151898 w 607614"/>
                  <a:gd name="connsiteY52" fmla="*/ 282907 h 606761"/>
                  <a:gd name="connsiteX53" fmla="*/ 192149 w 607614"/>
                  <a:gd name="connsiteY53" fmla="*/ 242711 h 606761"/>
                  <a:gd name="connsiteX54" fmla="*/ 233160 w 607614"/>
                  <a:gd name="connsiteY54" fmla="*/ 282907 h 606761"/>
                  <a:gd name="connsiteX55" fmla="*/ 230123 w 607614"/>
                  <a:gd name="connsiteY55" fmla="*/ 296559 h 606761"/>
                  <a:gd name="connsiteX56" fmla="*/ 249869 w 607614"/>
                  <a:gd name="connsiteY56" fmla="*/ 316277 h 606761"/>
                  <a:gd name="connsiteX57" fmla="*/ 263539 w 607614"/>
                  <a:gd name="connsiteY57" fmla="*/ 313244 h 606761"/>
                  <a:gd name="connsiteX58" fmla="*/ 284045 w 607614"/>
                  <a:gd name="connsiteY58" fmla="*/ 319311 h 606761"/>
                  <a:gd name="connsiteX59" fmla="*/ 356954 w 607614"/>
                  <a:gd name="connsiteY59" fmla="*/ 246503 h 606761"/>
                  <a:gd name="connsiteX60" fmla="*/ 354675 w 607614"/>
                  <a:gd name="connsiteY60" fmla="*/ 232852 h 606761"/>
                  <a:gd name="connsiteX61" fmla="*/ 394927 w 607614"/>
                  <a:gd name="connsiteY61" fmla="*/ 191897 h 606761"/>
                  <a:gd name="connsiteX62" fmla="*/ 60804 w 607614"/>
                  <a:gd name="connsiteY62" fmla="*/ 172159 h 606761"/>
                  <a:gd name="connsiteX63" fmla="*/ 212726 w 607614"/>
                  <a:gd name="connsiteY63" fmla="*/ 172159 h 606761"/>
                  <a:gd name="connsiteX64" fmla="*/ 222601 w 607614"/>
                  <a:gd name="connsiteY64" fmla="*/ 182028 h 606761"/>
                  <a:gd name="connsiteX65" fmla="*/ 212726 w 607614"/>
                  <a:gd name="connsiteY65" fmla="*/ 191897 h 606761"/>
                  <a:gd name="connsiteX66" fmla="*/ 60804 w 607614"/>
                  <a:gd name="connsiteY66" fmla="*/ 191897 h 606761"/>
                  <a:gd name="connsiteX67" fmla="*/ 50929 w 607614"/>
                  <a:gd name="connsiteY67" fmla="*/ 182028 h 606761"/>
                  <a:gd name="connsiteX68" fmla="*/ 60804 w 607614"/>
                  <a:gd name="connsiteY68" fmla="*/ 172159 h 606761"/>
                  <a:gd name="connsiteX69" fmla="*/ 60804 w 607614"/>
                  <a:gd name="connsiteY69" fmla="*/ 131221 h 606761"/>
                  <a:gd name="connsiteX70" fmla="*/ 212726 w 607614"/>
                  <a:gd name="connsiteY70" fmla="*/ 131221 h 606761"/>
                  <a:gd name="connsiteX71" fmla="*/ 222601 w 607614"/>
                  <a:gd name="connsiteY71" fmla="*/ 141834 h 606761"/>
                  <a:gd name="connsiteX72" fmla="*/ 212726 w 607614"/>
                  <a:gd name="connsiteY72" fmla="*/ 151690 h 606761"/>
                  <a:gd name="connsiteX73" fmla="*/ 60804 w 607614"/>
                  <a:gd name="connsiteY73" fmla="*/ 151690 h 606761"/>
                  <a:gd name="connsiteX74" fmla="*/ 50929 w 607614"/>
                  <a:gd name="connsiteY74" fmla="*/ 141834 h 606761"/>
                  <a:gd name="connsiteX75" fmla="*/ 60804 w 607614"/>
                  <a:gd name="connsiteY75" fmla="*/ 131221 h 606761"/>
                  <a:gd name="connsiteX76" fmla="*/ 60801 w 607614"/>
                  <a:gd name="connsiteY76" fmla="*/ 91014 h 606761"/>
                  <a:gd name="connsiteX77" fmla="*/ 151931 w 607614"/>
                  <a:gd name="connsiteY77" fmla="*/ 91014 h 606761"/>
                  <a:gd name="connsiteX78" fmla="*/ 161803 w 607614"/>
                  <a:gd name="connsiteY78" fmla="*/ 100869 h 606761"/>
                  <a:gd name="connsiteX79" fmla="*/ 151931 w 607614"/>
                  <a:gd name="connsiteY79" fmla="*/ 111483 h 606761"/>
                  <a:gd name="connsiteX80" fmla="*/ 60801 w 607614"/>
                  <a:gd name="connsiteY80" fmla="*/ 111483 h 606761"/>
                  <a:gd name="connsiteX81" fmla="*/ 50929 w 607614"/>
                  <a:gd name="connsiteY81" fmla="*/ 100869 h 606761"/>
                  <a:gd name="connsiteX82" fmla="*/ 60801 w 607614"/>
                  <a:gd name="connsiteY82" fmla="*/ 91014 h 606761"/>
                  <a:gd name="connsiteX83" fmla="*/ 20507 w 607614"/>
                  <a:gd name="connsiteY83" fmla="*/ 60676 h 606761"/>
                  <a:gd name="connsiteX84" fmla="*/ 20507 w 607614"/>
                  <a:gd name="connsiteY84" fmla="*/ 445211 h 606761"/>
                  <a:gd name="connsiteX85" fmla="*/ 587107 w 607614"/>
                  <a:gd name="connsiteY85" fmla="*/ 445211 h 606761"/>
                  <a:gd name="connsiteX86" fmla="*/ 587107 w 607614"/>
                  <a:gd name="connsiteY86" fmla="*/ 60676 h 606761"/>
                  <a:gd name="connsiteX87" fmla="*/ 303807 w 607614"/>
                  <a:gd name="connsiteY87" fmla="*/ 0 h 606761"/>
                  <a:gd name="connsiteX88" fmla="*/ 313681 w 607614"/>
                  <a:gd name="connsiteY88" fmla="*/ 9860 h 606761"/>
                  <a:gd name="connsiteX89" fmla="*/ 313681 w 607614"/>
                  <a:gd name="connsiteY89" fmla="*/ 40198 h 606761"/>
                  <a:gd name="connsiteX90" fmla="*/ 607614 w 607614"/>
                  <a:gd name="connsiteY90" fmla="*/ 40198 h 606761"/>
                  <a:gd name="connsiteX91" fmla="*/ 607614 w 607614"/>
                  <a:gd name="connsiteY91" fmla="*/ 464931 h 606761"/>
                  <a:gd name="connsiteX92" fmla="*/ 328112 w 607614"/>
                  <a:gd name="connsiteY92" fmla="*/ 464931 h 606761"/>
                  <a:gd name="connsiteX93" fmla="*/ 452673 w 607614"/>
                  <a:gd name="connsiteY93" fmla="*/ 589317 h 606761"/>
                  <a:gd name="connsiteX94" fmla="*/ 452673 w 607614"/>
                  <a:gd name="connsiteY94" fmla="*/ 603727 h 606761"/>
                  <a:gd name="connsiteX95" fmla="*/ 445837 w 607614"/>
                  <a:gd name="connsiteY95" fmla="*/ 606761 h 606761"/>
                  <a:gd name="connsiteX96" fmla="*/ 438242 w 607614"/>
                  <a:gd name="connsiteY96" fmla="*/ 603727 h 606761"/>
                  <a:gd name="connsiteX97" fmla="*/ 313681 w 607614"/>
                  <a:gd name="connsiteY97" fmla="*/ 479341 h 606761"/>
                  <a:gd name="connsiteX98" fmla="*/ 313681 w 607614"/>
                  <a:gd name="connsiteY98" fmla="*/ 576423 h 606761"/>
                  <a:gd name="connsiteX99" fmla="*/ 303807 w 607614"/>
                  <a:gd name="connsiteY99" fmla="*/ 586283 h 606761"/>
                  <a:gd name="connsiteX100" fmla="*/ 293933 w 607614"/>
                  <a:gd name="connsiteY100" fmla="*/ 576423 h 606761"/>
                  <a:gd name="connsiteX101" fmla="*/ 293933 w 607614"/>
                  <a:gd name="connsiteY101" fmla="*/ 479341 h 606761"/>
                  <a:gd name="connsiteX102" fmla="*/ 169373 w 607614"/>
                  <a:gd name="connsiteY102" fmla="*/ 603727 h 606761"/>
                  <a:gd name="connsiteX103" fmla="*/ 161777 w 607614"/>
                  <a:gd name="connsiteY103" fmla="*/ 606761 h 606761"/>
                  <a:gd name="connsiteX104" fmla="*/ 154942 w 607614"/>
                  <a:gd name="connsiteY104" fmla="*/ 603727 h 606761"/>
                  <a:gd name="connsiteX105" fmla="*/ 154942 w 607614"/>
                  <a:gd name="connsiteY105" fmla="*/ 589317 h 606761"/>
                  <a:gd name="connsiteX106" fmla="*/ 279503 w 607614"/>
                  <a:gd name="connsiteY106" fmla="*/ 464931 h 606761"/>
                  <a:gd name="connsiteX107" fmla="*/ 0 w 607614"/>
                  <a:gd name="connsiteY107" fmla="*/ 464931 h 606761"/>
                  <a:gd name="connsiteX108" fmla="*/ 0 w 607614"/>
                  <a:gd name="connsiteY108" fmla="*/ 40198 h 606761"/>
                  <a:gd name="connsiteX109" fmla="*/ 293933 w 607614"/>
                  <a:gd name="connsiteY109" fmla="*/ 40198 h 606761"/>
                  <a:gd name="connsiteX110" fmla="*/ 293933 w 607614"/>
                  <a:gd name="connsiteY110" fmla="*/ 9860 h 606761"/>
                  <a:gd name="connsiteX111" fmla="*/ 303807 w 607614"/>
                  <a:gd name="connsiteY111" fmla="*/ 0 h 606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</a:cxnLst>
                <a:rect l="l" t="t" r="r" b="b"/>
                <a:pathLst>
                  <a:path w="607614" h="606761">
                    <a:moveTo>
                      <a:pt x="263539" y="333721"/>
                    </a:moveTo>
                    <a:cubicBezTo>
                      <a:pt x="252147" y="333721"/>
                      <a:pt x="243034" y="342822"/>
                      <a:pt x="243034" y="354198"/>
                    </a:cubicBezTo>
                    <a:cubicBezTo>
                      <a:pt x="243034" y="364816"/>
                      <a:pt x="252147" y="373917"/>
                      <a:pt x="263539" y="373917"/>
                    </a:cubicBezTo>
                    <a:cubicBezTo>
                      <a:pt x="274172" y="373917"/>
                      <a:pt x="283285" y="364816"/>
                      <a:pt x="283285" y="354198"/>
                    </a:cubicBezTo>
                    <a:cubicBezTo>
                      <a:pt x="283285" y="342822"/>
                      <a:pt x="274172" y="333721"/>
                      <a:pt x="263539" y="333721"/>
                    </a:cubicBezTo>
                    <a:close/>
                    <a:moveTo>
                      <a:pt x="121519" y="333721"/>
                    </a:moveTo>
                    <a:cubicBezTo>
                      <a:pt x="110127" y="333721"/>
                      <a:pt x="101013" y="342822"/>
                      <a:pt x="101013" y="354198"/>
                    </a:cubicBezTo>
                    <a:cubicBezTo>
                      <a:pt x="101013" y="364816"/>
                      <a:pt x="110127" y="373917"/>
                      <a:pt x="121519" y="373917"/>
                    </a:cubicBezTo>
                    <a:cubicBezTo>
                      <a:pt x="132911" y="373917"/>
                      <a:pt x="142024" y="364816"/>
                      <a:pt x="142024" y="354198"/>
                    </a:cubicBezTo>
                    <a:cubicBezTo>
                      <a:pt x="142024" y="342822"/>
                      <a:pt x="132911" y="333721"/>
                      <a:pt x="121519" y="333721"/>
                    </a:cubicBezTo>
                    <a:close/>
                    <a:moveTo>
                      <a:pt x="495936" y="313244"/>
                    </a:moveTo>
                    <a:cubicBezTo>
                      <a:pt x="485303" y="313244"/>
                      <a:pt x="476190" y="322345"/>
                      <a:pt x="476190" y="333721"/>
                    </a:cubicBezTo>
                    <a:cubicBezTo>
                      <a:pt x="476190" y="345097"/>
                      <a:pt x="485303" y="354198"/>
                      <a:pt x="495936" y="354198"/>
                    </a:cubicBezTo>
                    <a:cubicBezTo>
                      <a:pt x="507328" y="354198"/>
                      <a:pt x="516442" y="345097"/>
                      <a:pt x="516442" y="333721"/>
                    </a:cubicBezTo>
                    <a:cubicBezTo>
                      <a:pt x="516442" y="322345"/>
                      <a:pt x="507328" y="313244"/>
                      <a:pt x="495936" y="313244"/>
                    </a:cubicBezTo>
                    <a:close/>
                    <a:moveTo>
                      <a:pt x="192149" y="263188"/>
                    </a:moveTo>
                    <a:cubicBezTo>
                      <a:pt x="181517" y="263188"/>
                      <a:pt x="172403" y="272289"/>
                      <a:pt x="172403" y="282907"/>
                    </a:cubicBezTo>
                    <a:cubicBezTo>
                      <a:pt x="172403" y="294283"/>
                      <a:pt x="181517" y="303384"/>
                      <a:pt x="192149" y="303384"/>
                    </a:cubicBezTo>
                    <a:cubicBezTo>
                      <a:pt x="203541" y="303384"/>
                      <a:pt x="212655" y="294283"/>
                      <a:pt x="212655" y="282907"/>
                    </a:cubicBezTo>
                    <a:cubicBezTo>
                      <a:pt x="212655" y="272289"/>
                      <a:pt x="203541" y="263188"/>
                      <a:pt x="192149" y="263188"/>
                    </a:cubicBezTo>
                    <a:close/>
                    <a:moveTo>
                      <a:pt x="394927" y="212374"/>
                    </a:moveTo>
                    <a:cubicBezTo>
                      <a:pt x="383535" y="212374"/>
                      <a:pt x="374421" y="221475"/>
                      <a:pt x="374421" y="232852"/>
                    </a:cubicBezTo>
                    <a:cubicBezTo>
                      <a:pt x="374421" y="243470"/>
                      <a:pt x="383535" y="252571"/>
                      <a:pt x="394927" y="252571"/>
                    </a:cubicBezTo>
                    <a:cubicBezTo>
                      <a:pt x="406319" y="252571"/>
                      <a:pt x="415432" y="243470"/>
                      <a:pt x="415432" y="232852"/>
                    </a:cubicBezTo>
                    <a:cubicBezTo>
                      <a:pt x="415432" y="221475"/>
                      <a:pt x="406319" y="212374"/>
                      <a:pt x="394927" y="212374"/>
                    </a:cubicBezTo>
                    <a:close/>
                    <a:moveTo>
                      <a:pt x="394927" y="191897"/>
                    </a:moveTo>
                    <a:cubicBezTo>
                      <a:pt x="416951" y="191897"/>
                      <a:pt x="435179" y="210099"/>
                      <a:pt x="435179" y="232852"/>
                    </a:cubicBezTo>
                    <a:cubicBezTo>
                      <a:pt x="435179" y="237402"/>
                      <a:pt x="434419" y="241953"/>
                      <a:pt x="432900" y="246503"/>
                    </a:cubicBezTo>
                    <a:lnTo>
                      <a:pt x="482266" y="295800"/>
                    </a:lnTo>
                    <a:cubicBezTo>
                      <a:pt x="486822" y="294283"/>
                      <a:pt x="491379" y="293525"/>
                      <a:pt x="495936" y="293525"/>
                    </a:cubicBezTo>
                    <a:cubicBezTo>
                      <a:pt x="518720" y="293525"/>
                      <a:pt x="536947" y="311727"/>
                      <a:pt x="536947" y="333721"/>
                    </a:cubicBezTo>
                    <a:cubicBezTo>
                      <a:pt x="536947" y="355715"/>
                      <a:pt x="518720" y="373917"/>
                      <a:pt x="495936" y="373917"/>
                    </a:cubicBezTo>
                    <a:cubicBezTo>
                      <a:pt x="473911" y="373917"/>
                      <a:pt x="455684" y="355715"/>
                      <a:pt x="455684" y="333721"/>
                    </a:cubicBezTo>
                    <a:cubicBezTo>
                      <a:pt x="455684" y="323862"/>
                      <a:pt x="459482" y="314761"/>
                      <a:pt x="465557" y="307176"/>
                    </a:cubicBezTo>
                    <a:lnTo>
                      <a:pt x="421508" y="263188"/>
                    </a:lnTo>
                    <a:cubicBezTo>
                      <a:pt x="413914" y="269256"/>
                      <a:pt x="404800" y="273048"/>
                      <a:pt x="394927" y="273048"/>
                    </a:cubicBezTo>
                    <a:cubicBezTo>
                      <a:pt x="385054" y="273048"/>
                      <a:pt x="375940" y="269256"/>
                      <a:pt x="368346" y="263188"/>
                    </a:cubicBezTo>
                    <a:lnTo>
                      <a:pt x="297715" y="333721"/>
                    </a:lnTo>
                    <a:cubicBezTo>
                      <a:pt x="301512" y="339788"/>
                      <a:pt x="303791" y="346614"/>
                      <a:pt x="303791" y="354198"/>
                    </a:cubicBezTo>
                    <a:cubicBezTo>
                      <a:pt x="303791" y="376192"/>
                      <a:pt x="285564" y="394394"/>
                      <a:pt x="263539" y="394394"/>
                    </a:cubicBezTo>
                    <a:cubicBezTo>
                      <a:pt x="240755" y="394394"/>
                      <a:pt x="222528" y="376192"/>
                      <a:pt x="222528" y="354198"/>
                    </a:cubicBezTo>
                    <a:cubicBezTo>
                      <a:pt x="222528" y="343580"/>
                      <a:pt x="226325" y="334479"/>
                      <a:pt x="232401" y="327654"/>
                    </a:cubicBezTo>
                    <a:lnTo>
                      <a:pt x="218731" y="314002"/>
                    </a:lnTo>
                    <a:cubicBezTo>
                      <a:pt x="211895" y="320070"/>
                      <a:pt x="202782" y="323862"/>
                      <a:pt x="192149" y="323862"/>
                    </a:cubicBezTo>
                    <a:cubicBezTo>
                      <a:pt x="182276" y="323862"/>
                      <a:pt x="173163" y="320070"/>
                      <a:pt x="166327" y="314002"/>
                    </a:cubicBezTo>
                    <a:lnTo>
                      <a:pt x="151898" y="327654"/>
                    </a:lnTo>
                    <a:cubicBezTo>
                      <a:pt x="157973" y="334479"/>
                      <a:pt x="161771" y="343580"/>
                      <a:pt x="161771" y="354198"/>
                    </a:cubicBezTo>
                    <a:cubicBezTo>
                      <a:pt x="161771" y="376192"/>
                      <a:pt x="143543" y="394394"/>
                      <a:pt x="121519" y="394394"/>
                    </a:cubicBezTo>
                    <a:cubicBezTo>
                      <a:pt x="99494" y="394394"/>
                      <a:pt x="81267" y="376192"/>
                      <a:pt x="81267" y="354198"/>
                    </a:cubicBezTo>
                    <a:cubicBezTo>
                      <a:pt x="81267" y="331446"/>
                      <a:pt x="99494" y="313244"/>
                      <a:pt x="121519" y="313244"/>
                    </a:cubicBezTo>
                    <a:cubicBezTo>
                      <a:pt x="126076" y="313244"/>
                      <a:pt x="130632" y="314761"/>
                      <a:pt x="135189" y="316277"/>
                    </a:cubicBezTo>
                    <a:lnTo>
                      <a:pt x="154176" y="296559"/>
                    </a:lnTo>
                    <a:cubicBezTo>
                      <a:pt x="152657" y="292767"/>
                      <a:pt x="151898" y="288216"/>
                      <a:pt x="151898" y="282907"/>
                    </a:cubicBezTo>
                    <a:cubicBezTo>
                      <a:pt x="151898" y="260913"/>
                      <a:pt x="170125" y="242711"/>
                      <a:pt x="192149" y="242711"/>
                    </a:cubicBezTo>
                    <a:cubicBezTo>
                      <a:pt x="214933" y="242711"/>
                      <a:pt x="233160" y="260913"/>
                      <a:pt x="233160" y="282907"/>
                    </a:cubicBezTo>
                    <a:cubicBezTo>
                      <a:pt x="233160" y="288216"/>
                      <a:pt x="231642" y="292767"/>
                      <a:pt x="230123" y="296559"/>
                    </a:cubicBezTo>
                    <a:lnTo>
                      <a:pt x="249869" y="316277"/>
                    </a:lnTo>
                    <a:cubicBezTo>
                      <a:pt x="253666" y="314761"/>
                      <a:pt x="258223" y="313244"/>
                      <a:pt x="263539" y="313244"/>
                    </a:cubicBezTo>
                    <a:cubicBezTo>
                      <a:pt x="271134" y="313244"/>
                      <a:pt x="277969" y="315519"/>
                      <a:pt x="284045" y="319311"/>
                    </a:cubicBezTo>
                    <a:lnTo>
                      <a:pt x="356954" y="246503"/>
                    </a:lnTo>
                    <a:cubicBezTo>
                      <a:pt x="355435" y="241953"/>
                      <a:pt x="354675" y="237402"/>
                      <a:pt x="354675" y="232852"/>
                    </a:cubicBezTo>
                    <a:cubicBezTo>
                      <a:pt x="354675" y="210099"/>
                      <a:pt x="372902" y="191897"/>
                      <a:pt x="394927" y="191897"/>
                    </a:cubicBezTo>
                    <a:close/>
                    <a:moveTo>
                      <a:pt x="60804" y="172159"/>
                    </a:moveTo>
                    <a:lnTo>
                      <a:pt x="212726" y="172159"/>
                    </a:lnTo>
                    <a:cubicBezTo>
                      <a:pt x="218043" y="172159"/>
                      <a:pt x="222601" y="176714"/>
                      <a:pt x="222601" y="182028"/>
                    </a:cubicBezTo>
                    <a:cubicBezTo>
                      <a:pt x="222601" y="187342"/>
                      <a:pt x="218043" y="191897"/>
                      <a:pt x="212726" y="191897"/>
                    </a:cubicBezTo>
                    <a:lnTo>
                      <a:pt x="60804" y="191897"/>
                    </a:lnTo>
                    <a:cubicBezTo>
                      <a:pt x="55487" y="191897"/>
                      <a:pt x="50929" y="187342"/>
                      <a:pt x="50929" y="182028"/>
                    </a:cubicBezTo>
                    <a:cubicBezTo>
                      <a:pt x="50929" y="176714"/>
                      <a:pt x="55487" y="172159"/>
                      <a:pt x="60804" y="172159"/>
                    </a:cubicBezTo>
                    <a:close/>
                    <a:moveTo>
                      <a:pt x="60804" y="131221"/>
                    </a:moveTo>
                    <a:lnTo>
                      <a:pt x="212726" y="131221"/>
                    </a:lnTo>
                    <a:cubicBezTo>
                      <a:pt x="218043" y="131221"/>
                      <a:pt x="222601" y="135769"/>
                      <a:pt x="222601" y="141834"/>
                    </a:cubicBezTo>
                    <a:cubicBezTo>
                      <a:pt x="222601" y="147141"/>
                      <a:pt x="218043" y="151690"/>
                      <a:pt x="212726" y="151690"/>
                    </a:cubicBezTo>
                    <a:lnTo>
                      <a:pt x="60804" y="151690"/>
                    </a:lnTo>
                    <a:cubicBezTo>
                      <a:pt x="55487" y="151690"/>
                      <a:pt x="50929" y="147141"/>
                      <a:pt x="50929" y="141834"/>
                    </a:cubicBezTo>
                    <a:cubicBezTo>
                      <a:pt x="50929" y="135769"/>
                      <a:pt x="55487" y="131221"/>
                      <a:pt x="60804" y="131221"/>
                    </a:cubicBezTo>
                    <a:close/>
                    <a:moveTo>
                      <a:pt x="60801" y="91014"/>
                    </a:moveTo>
                    <a:lnTo>
                      <a:pt x="151931" y="91014"/>
                    </a:lnTo>
                    <a:cubicBezTo>
                      <a:pt x="157247" y="91014"/>
                      <a:pt x="161803" y="95562"/>
                      <a:pt x="161803" y="100869"/>
                    </a:cubicBezTo>
                    <a:cubicBezTo>
                      <a:pt x="161803" y="106934"/>
                      <a:pt x="157247" y="111483"/>
                      <a:pt x="151931" y="111483"/>
                    </a:cubicBezTo>
                    <a:lnTo>
                      <a:pt x="60801" y="111483"/>
                    </a:lnTo>
                    <a:cubicBezTo>
                      <a:pt x="55485" y="111483"/>
                      <a:pt x="50929" y="106934"/>
                      <a:pt x="50929" y="100869"/>
                    </a:cubicBezTo>
                    <a:cubicBezTo>
                      <a:pt x="50929" y="95562"/>
                      <a:pt x="55485" y="91014"/>
                      <a:pt x="60801" y="91014"/>
                    </a:cubicBezTo>
                    <a:close/>
                    <a:moveTo>
                      <a:pt x="20507" y="60676"/>
                    </a:moveTo>
                    <a:lnTo>
                      <a:pt x="20507" y="445211"/>
                    </a:lnTo>
                    <a:lnTo>
                      <a:pt x="587107" y="445211"/>
                    </a:lnTo>
                    <a:lnTo>
                      <a:pt x="587107" y="60676"/>
                    </a:lnTo>
                    <a:close/>
                    <a:moveTo>
                      <a:pt x="303807" y="0"/>
                    </a:moveTo>
                    <a:cubicBezTo>
                      <a:pt x="309124" y="0"/>
                      <a:pt x="313681" y="4550"/>
                      <a:pt x="313681" y="9860"/>
                    </a:cubicBezTo>
                    <a:lnTo>
                      <a:pt x="313681" y="40198"/>
                    </a:lnTo>
                    <a:lnTo>
                      <a:pt x="607614" y="40198"/>
                    </a:lnTo>
                    <a:lnTo>
                      <a:pt x="607614" y="464931"/>
                    </a:lnTo>
                    <a:lnTo>
                      <a:pt x="328112" y="464931"/>
                    </a:lnTo>
                    <a:lnTo>
                      <a:pt x="452673" y="589317"/>
                    </a:lnTo>
                    <a:cubicBezTo>
                      <a:pt x="456470" y="593109"/>
                      <a:pt x="456470" y="599935"/>
                      <a:pt x="452673" y="603727"/>
                    </a:cubicBezTo>
                    <a:cubicBezTo>
                      <a:pt x="450394" y="606003"/>
                      <a:pt x="448115" y="606761"/>
                      <a:pt x="445837" y="606761"/>
                    </a:cubicBezTo>
                    <a:cubicBezTo>
                      <a:pt x="442799" y="606761"/>
                      <a:pt x="440520" y="606003"/>
                      <a:pt x="438242" y="603727"/>
                    </a:cubicBezTo>
                    <a:lnTo>
                      <a:pt x="313681" y="479341"/>
                    </a:lnTo>
                    <a:lnTo>
                      <a:pt x="313681" y="576423"/>
                    </a:lnTo>
                    <a:cubicBezTo>
                      <a:pt x="313681" y="581732"/>
                      <a:pt x="309124" y="586283"/>
                      <a:pt x="303807" y="586283"/>
                    </a:cubicBezTo>
                    <a:cubicBezTo>
                      <a:pt x="298491" y="586283"/>
                      <a:pt x="293933" y="581732"/>
                      <a:pt x="293933" y="576423"/>
                    </a:cubicBezTo>
                    <a:lnTo>
                      <a:pt x="293933" y="479341"/>
                    </a:lnTo>
                    <a:lnTo>
                      <a:pt x="169373" y="603727"/>
                    </a:lnTo>
                    <a:cubicBezTo>
                      <a:pt x="167094" y="606003"/>
                      <a:pt x="164815" y="606761"/>
                      <a:pt x="161777" y="606761"/>
                    </a:cubicBezTo>
                    <a:cubicBezTo>
                      <a:pt x="159499" y="606761"/>
                      <a:pt x="157220" y="606003"/>
                      <a:pt x="154942" y="603727"/>
                    </a:cubicBezTo>
                    <a:cubicBezTo>
                      <a:pt x="151144" y="599935"/>
                      <a:pt x="151144" y="593109"/>
                      <a:pt x="154942" y="589317"/>
                    </a:cubicBezTo>
                    <a:lnTo>
                      <a:pt x="279503" y="464931"/>
                    </a:lnTo>
                    <a:lnTo>
                      <a:pt x="0" y="464931"/>
                    </a:lnTo>
                    <a:lnTo>
                      <a:pt x="0" y="40198"/>
                    </a:lnTo>
                    <a:lnTo>
                      <a:pt x="293933" y="40198"/>
                    </a:lnTo>
                    <a:lnTo>
                      <a:pt x="293933" y="9860"/>
                    </a:lnTo>
                    <a:cubicBezTo>
                      <a:pt x="293933" y="4550"/>
                      <a:pt x="298491" y="0"/>
                      <a:pt x="30380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sp>
            <p:nvSpPr>
              <p:cNvPr id="93" name="文本框 92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D9B97DC6-E0DB-3B68-DA9B-28DF0F9E93A5}"/>
                  </a:ext>
                </a:extLst>
              </p:cNvPr>
              <p:cNvSpPr txBox="1"/>
              <p:nvPr/>
            </p:nvSpPr>
            <p:spPr>
              <a:xfrm>
                <a:off x="9503457" y="3536663"/>
                <a:ext cx="1879600" cy="3700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CN" altLang="en-US" sz="1400" b="1" dirty="0" smtClean="0">
                    <a:solidFill>
                      <a:srgbClr val="4933F2">
                        <a:lumMod val="75000"/>
                      </a:srgbClr>
                    </a:solidFill>
                    <a:latin typeface="+mn-ea"/>
                  </a:rPr>
                  <a:t>服务支撑</a:t>
                </a:r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933F2">
                      <a:lumMod val="75000"/>
                    </a:srgbClr>
                  </a:solidFill>
                  <a:effectLst/>
                  <a:uLnTx/>
                  <a:uFillTx/>
                  <a:latin typeface="+mn-ea"/>
                </a:endParaRPr>
              </a:p>
            </p:txBody>
          </p:sp>
          <p:cxnSp>
            <p:nvCxnSpPr>
              <p:cNvPr id="94" name="直接连接符 93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A3F07CDD-1826-5AA6-64E2-1D1393F38C96}"/>
                  </a:ext>
                </a:extLst>
              </p:cNvPr>
              <p:cNvCxnSpPr/>
              <p:nvPr/>
            </p:nvCxnSpPr>
            <p:spPr>
              <a:xfrm>
                <a:off x="9345445" y="4197732"/>
                <a:ext cx="2057744" cy="0"/>
              </a:xfrm>
              <a:prstGeom prst="line">
                <a:avLst/>
              </a:prstGeom>
              <a:ln>
                <a:solidFill>
                  <a:schemeClr val="accent1">
                    <a:alpha val="39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文本框 94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EE58E7D6-4997-3034-E6FB-F88F3E6616C3}"/>
                  </a:ext>
                </a:extLst>
              </p:cNvPr>
              <p:cNvSpPr txBox="1"/>
              <p:nvPr/>
            </p:nvSpPr>
            <p:spPr>
              <a:xfrm>
                <a:off x="9404350" y="4408557"/>
                <a:ext cx="2044700" cy="1694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lvl1pPr>
              </a:lstStyle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kumimoji="0" lang="zh-CN" altLang="en-US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65000"/>
                        <a:lumOff val="35000"/>
                      </a:srgbClr>
                    </a:solidFill>
                    <a:effectLst/>
                    <a:uLnTx/>
                    <a:uFillTx/>
                    <a:latin typeface="+mn-ea"/>
                    <a:cs typeface="+mn-cs"/>
                  </a:rPr>
                  <a:t>工具支撑：管理、计量、分析、基础工具等。</a:t>
                </a:r>
                <a:endParaRPr kumimoji="0" lang="en-US" altLang="zh-CN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p"/>
                  <a:tabLst/>
                  <a:defRPr/>
                </a:pPr>
                <a:r>
                  <a:rPr lang="zh-CN" altLang="en-US" noProof="0" dirty="0" smtClean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ea"/>
                  </a:rPr>
                  <a:t>人员支撑：公安运营尚处于早期，可借助专家顾问、运营专员等角色提供辅助运营能力支撑。</a:t>
                </a:r>
                <a:endParaRPr kumimoji="0" lang="en-US" altLang="zh-CN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65000"/>
                      <a:lumOff val="3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00183286"/>
      </p:ext>
    </p:extLst>
  </p:cSld>
  <p:clrMapOvr>
    <a:masterClrMapping/>
  </p:clrMapOvr>
  <p:transition spd="slow" advTm="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运营需求</a:t>
            </a:r>
            <a:r>
              <a:rPr lang="en-US" altLang="zh-CN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-</a:t>
            </a: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云</a:t>
            </a:r>
            <a:r>
              <a:rPr lang="zh-CN" altLang="en-US" sz="3200" spc="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服务</a:t>
            </a: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成本分析</a:t>
            </a:r>
            <a:endParaRPr lang="zh-CN" altLang="en-US" sz="3200" spc="0" dirty="0">
              <a:solidFill>
                <a:schemeClr val="accent1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52052" y="1931894"/>
            <a:ext cx="11179015" cy="4462190"/>
            <a:chOff x="330200" y="1200793"/>
            <a:chExt cx="11179015" cy="5208637"/>
          </a:xfrm>
        </p:grpSpPr>
        <p:sp>
          <p:nvSpPr>
            <p:cNvPr id="9" name="矩形 8"/>
            <p:cNvSpPr/>
            <p:nvPr/>
          </p:nvSpPr>
          <p:spPr>
            <a:xfrm>
              <a:off x="8395362" y="1530121"/>
              <a:ext cx="3113853" cy="4839069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>
              <a:noFill/>
              <a:prstDash val="solid"/>
            </a:ln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C2825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230368" y="1530121"/>
              <a:ext cx="3530035" cy="4839069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>
              <a:noFill/>
              <a:prstDash val="solid"/>
            </a:ln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C2825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30200" y="1524000"/>
              <a:ext cx="3396021" cy="4839069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>
              <a:noFill/>
              <a:prstDash val="solid"/>
            </a:ln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C2825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4230368" y="1200793"/>
              <a:ext cx="3526833" cy="393317"/>
            </a:xfrm>
            <a:prstGeom prst="rect">
              <a:avLst/>
            </a:prstGeom>
            <a:solidFill>
              <a:schemeClr val="accent1"/>
            </a:solidFill>
            <a:ln>
              <a:noFill/>
              <a:prstDash val="solid"/>
            </a:ln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C2825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392160" y="1200793"/>
              <a:ext cx="3117055" cy="386011"/>
            </a:xfrm>
            <a:prstGeom prst="rect">
              <a:avLst/>
            </a:prstGeom>
            <a:solidFill>
              <a:schemeClr val="accent1"/>
            </a:solidFill>
            <a:ln>
              <a:noFill/>
              <a:prstDash val="solid"/>
            </a:ln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C2825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30200" y="1200793"/>
              <a:ext cx="3396021" cy="386011"/>
            </a:xfrm>
            <a:prstGeom prst="rect">
              <a:avLst/>
            </a:prstGeom>
            <a:solidFill>
              <a:schemeClr val="accent1"/>
            </a:solidFill>
            <a:ln>
              <a:noFill/>
              <a:prstDash val="solid"/>
            </a:ln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C2825"/>
                </a:solidFill>
                <a:effectLst/>
                <a:uLnTx/>
                <a:uFillTx/>
                <a:latin typeface="Arial Unicode MS" panose="020B0604020202020204" pitchFamily="34" charset="-122"/>
                <a:ea typeface="Arial Unicode MS" panose="020B0604020202020204" pitchFamily="34" charset="-122"/>
              </a:endParaRPr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="" xmlns:a16="http://schemas.microsoft.com/office/drawing/2014/main" id="{3BFCA216-F00C-4008-BD9C-8AB50E2E02E9}"/>
                </a:ext>
              </a:extLst>
            </p:cNvPr>
            <p:cNvGrpSpPr/>
            <p:nvPr/>
          </p:nvGrpSpPr>
          <p:grpSpPr>
            <a:xfrm>
              <a:off x="4714440" y="1869893"/>
              <a:ext cx="2814650" cy="1763741"/>
              <a:chOff x="1088883" y="1335911"/>
              <a:chExt cx="3456384" cy="2257051"/>
            </a:xfrm>
          </p:grpSpPr>
          <p:grpSp>
            <p:nvGrpSpPr>
              <p:cNvPr id="64" name="组合 63">
                <a:extLst>
                  <a:ext uri="{FF2B5EF4-FFF2-40B4-BE49-F238E27FC236}">
                    <a16:creationId xmlns="" xmlns:a16="http://schemas.microsoft.com/office/drawing/2014/main" id="{DDED68E0-B47F-4FC2-BE80-5FE138D5D4FD}"/>
                  </a:ext>
                </a:extLst>
              </p:cNvPr>
              <p:cNvGrpSpPr/>
              <p:nvPr/>
            </p:nvGrpSpPr>
            <p:grpSpPr>
              <a:xfrm>
                <a:off x="2153235" y="2519983"/>
                <a:ext cx="888808" cy="888808"/>
                <a:chOff x="3928533" y="342730"/>
                <a:chExt cx="1524000" cy="1524000"/>
              </a:xfrm>
            </p:grpSpPr>
            <p:sp>
              <p:nvSpPr>
                <p:cNvPr id="76" name="椭圆 75">
                  <a:extLst>
                    <a:ext uri="{FF2B5EF4-FFF2-40B4-BE49-F238E27FC236}">
                      <a16:creationId xmlns="" xmlns:a16="http://schemas.microsoft.com/office/drawing/2014/main" id="{E03BEE77-D9C2-43C0-81E1-68EB06838859}"/>
                    </a:ext>
                  </a:extLst>
                </p:cNvPr>
                <p:cNvSpPr/>
                <p:nvPr/>
              </p:nvSpPr>
              <p:spPr>
                <a:xfrm>
                  <a:off x="3928533" y="342730"/>
                  <a:ext cx="1524000" cy="1524000"/>
                </a:xfrm>
                <a:prstGeom prst="ellipse">
                  <a:avLst/>
                </a:prstGeom>
                <a:solidFill>
                  <a:srgbClr val="1D9A78">
                    <a:hueOff val="0"/>
                    <a:satOff val="0"/>
                    <a:lumOff val="0"/>
                    <a:alphaOff val="0"/>
                  </a:srgbClr>
                </a:solidFill>
                <a:ln w="12700" cap="flat" cmpd="sng" algn="ctr">
                  <a:solidFill>
                    <a:sysClr val="window" lastClr="FFFFFF">
                      <a:hueOff val="0"/>
                      <a:satOff val="0"/>
                      <a:lumOff val="0"/>
                      <a:alphaOff val="0"/>
                    </a:sysClr>
                  </a:solidFill>
                  <a:prstDash val="solid"/>
                  <a:miter lim="800000"/>
                </a:ln>
                <a:effectLst/>
              </p:spPr>
            </p:sp>
            <p:sp>
              <p:nvSpPr>
                <p:cNvPr id="77" name="椭圆 4">
                  <a:extLst>
                    <a:ext uri="{FF2B5EF4-FFF2-40B4-BE49-F238E27FC236}">
                      <a16:creationId xmlns="" xmlns:a16="http://schemas.microsoft.com/office/drawing/2014/main" id="{A83CE25C-7E58-457A-9295-1D4873DDF50D}"/>
                    </a:ext>
                  </a:extLst>
                </p:cNvPr>
                <p:cNvSpPr txBox="1"/>
                <p:nvPr/>
              </p:nvSpPr>
              <p:spPr>
                <a:xfrm>
                  <a:off x="4151718" y="565915"/>
                  <a:ext cx="1077630" cy="10776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spcFirstLastPara="0" vert="horz" wrap="square" lIns="33020" tIns="33020" rIns="33020" bIns="33020" numCol="1" spcCol="1270" anchor="ctr" anchorCtr="0">
                  <a:noAutofit/>
                </a:bodyPr>
                <a:lstStyle/>
                <a:p>
                  <a:pPr algn="ctr" defTabSz="1153654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en-US" altLang="zh-CN" sz="1500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</a:rPr>
                    <a:t>MA</a:t>
                  </a:r>
                  <a:br>
                    <a:rPr lang="en-US" altLang="zh-CN" sz="1500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</a:rPr>
                  </a:br>
                  <a:r>
                    <a:rPr lang="zh-CN" altLang="en-US" sz="1500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</a:rPr>
                    <a:t>费用</a:t>
                  </a:r>
                </a:p>
              </p:txBody>
            </p:sp>
          </p:grpSp>
          <p:sp>
            <p:nvSpPr>
              <p:cNvPr id="65" name="椭圆 64">
                <a:extLst>
                  <a:ext uri="{FF2B5EF4-FFF2-40B4-BE49-F238E27FC236}">
                    <a16:creationId xmlns="" xmlns:a16="http://schemas.microsoft.com/office/drawing/2014/main" id="{9F622FBA-0479-436C-8377-563E67FC69F3}"/>
                  </a:ext>
                </a:extLst>
              </p:cNvPr>
              <p:cNvSpPr/>
              <p:nvPr/>
            </p:nvSpPr>
            <p:spPr>
              <a:xfrm>
                <a:off x="1199456" y="1470805"/>
                <a:ext cx="3240360" cy="888259"/>
              </a:xfrm>
              <a:prstGeom prst="ellipse">
                <a:avLst/>
              </a:prstGeom>
              <a:solidFill>
                <a:srgbClr val="1D6FA9">
                  <a:lumMod val="20000"/>
                  <a:lumOff val="80000"/>
                  <a:alpha val="40000"/>
                </a:srgbClr>
              </a:solidFill>
              <a:ln>
                <a:noFill/>
              </a:ln>
              <a:effectLst/>
            </p:spPr>
          </p:sp>
          <p:grpSp>
            <p:nvGrpSpPr>
              <p:cNvPr id="66" name="组合 65">
                <a:extLst>
                  <a:ext uri="{FF2B5EF4-FFF2-40B4-BE49-F238E27FC236}">
                    <a16:creationId xmlns="" xmlns:a16="http://schemas.microsoft.com/office/drawing/2014/main" id="{DB5D22E4-DD66-4C92-A33F-42DC13889F2F}"/>
                  </a:ext>
                </a:extLst>
              </p:cNvPr>
              <p:cNvGrpSpPr/>
              <p:nvPr/>
            </p:nvGrpSpPr>
            <p:grpSpPr>
              <a:xfrm>
                <a:off x="1633737" y="1780316"/>
                <a:ext cx="888808" cy="888808"/>
                <a:chOff x="3928533" y="342730"/>
                <a:chExt cx="1524000" cy="1524000"/>
              </a:xfrm>
              <a:solidFill>
                <a:srgbClr val="F19D19"/>
              </a:solidFill>
            </p:grpSpPr>
            <p:sp>
              <p:nvSpPr>
                <p:cNvPr id="74" name="椭圆 73">
                  <a:extLst>
                    <a:ext uri="{FF2B5EF4-FFF2-40B4-BE49-F238E27FC236}">
                      <a16:creationId xmlns="" xmlns:a16="http://schemas.microsoft.com/office/drawing/2014/main" id="{426C0616-BA99-49DE-B8B5-6FA0096A71EB}"/>
                    </a:ext>
                  </a:extLst>
                </p:cNvPr>
                <p:cNvSpPr/>
                <p:nvPr/>
              </p:nvSpPr>
              <p:spPr>
                <a:xfrm>
                  <a:off x="3928533" y="342730"/>
                  <a:ext cx="1524000" cy="1524000"/>
                </a:xfrm>
                <a:prstGeom prst="ellipse">
                  <a:avLst/>
                </a:prstGeom>
                <a:grpFill/>
                <a:ln w="12700" cap="flat" cmpd="sng" algn="ctr">
                  <a:solidFill>
                    <a:sysClr val="window" lastClr="FFFFFF">
                      <a:hueOff val="0"/>
                      <a:satOff val="0"/>
                      <a:lumOff val="0"/>
                      <a:alphaOff val="0"/>
                    </a:sysClr>
                  </a:solidFill>
                  <a:prstDash val="solid"/>
                  <a:miter lim="800000"/>
                </a:ln>
                <a:effectLst/>
              </p:spPr>
            </p:sp>
            <p:sp>
              <p:nvSpPr>
                <p:cNvPr id="75" name="椭圆 4">
                  <a:extLst>
                    <a:ext uri="{FF2B5EF4-FFF2-40B4-BE49-F238E27FC236}">
                      <a16:creationId xmlns="" xmlns:a16="http://schemas.microsoft.com/office/drawing/2014/main" id="{283EB04B-4F53-45F0-993B-5AED8E175457}"/>
                    </a:ext>
                  </a:extLst>
                </p:cNvPr>
                <p:cNvSpPr txBox="1"/>
                <p:nvPr/>
              </p:nvSpPr>
              <p:spPr>
                <a:xfrm>
                  <a:off x="4151718" y="565915"/>
                  <a:ext cx="1077630" cy="10776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spcFirstLastPara="0" vert="horz" wrap="square" lIns="33020" tIns="33020" rIns="33020" bIns="33020" numCol="1" spcCol="1270" anchor="ctr" anchorCtr="0">
                  <a:noAutofit/>
                </a:bodyPr>
                <a:lstStyle/>
                <a:p>
                  <a:pPr algn="ctr" defTabSz="1153654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zh-CN" altLang="en-US" sz="1500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</a:rPr>
                    <a:t>硬件购置费用</a:t>
                  </a:r>
                </a:p>
              </p:txBody>
            </p:sp>
          </p:grpSp>
          <p:grpSp>
            <p:nvGrpSpPr>
              <p:cNvPr id="67" name="组合 66">
                <a:extLst>
                  <a:ext uri="{FF2B5EF4-FFF2-40B4-BE49-F238E27FC236}">
                    <a16:creationId xmlns="" xmlns:a16="http://schemas.microsoft.com/office/drawing/2014/main" id="{8970075E-7F15-4B11-9E5B-B8D9374C1AA2}"/>
                  </a:ext>
                </a:extLst>
              </p:cNvPr>
              <p:cNvGrpSpPr/>
              <p:nvPr/>
            </p:nvGrpSpPr>
            <p:grpSpPr>
              <a:xfrm>
                <a:off x="2969765" y="2174893"/>
                <a:ext cx="888808" cy="888808"/>
                <a:chOff x="3928533" y="342730"/>
                <a:chExt cx="1524000" cy="1524000"/>
              </a:xfrm>
              <a:solidFill>
                <a:srgbClr val="B74919"/>
              </a:solidFill>
            </p:grpSpPr>
            <p:sp>
              <p:nvSpPr>
                <p:cNvPr id="72" name="椭圆 71">
                  <a:extLst>
                    <a:ext uri="{FF2B5EF4-FFF2-40B4-BE49-F238E27FC236}">
                      <a16:creationId xmlns="" xmlns:a16="http://schemas.microsoft.com/office/drawing/2014/main" id="{E9EC2573-5DB8-46E5-9A23-24182D27D5BE}"/>
                    </a:ext>
                  </a:extLst>
                </p:cNvPr>
                <p:cNvSpPr/>
                <p:nvPr/>
              </p:nvSpPr>
              <p:spPr>
                <a:xfrm>
                  <a:off x="3928533" y="342730"/>
                  <a:ext cx="1524000" cy="1524000"/>
                </a:xfrm>
                <a:prstGeom prst="ellipse">
                  <a:avLst/>
                </a:prstGeom>
                <a:grpFill/>
                <a:ln w="12700" cap="flat" cmpd="sng" algn="ctr">
                  <a:solidFill>
                    <a:sysClr val="window" lastClr="FFFFFF">
                      <a:hueOff val="0"/>
                      <a:satOff val="0"/>
                      <a:lumOff val="0"/>
                      <a:alphaOff val="0"/>
                    </a:sysClr>
                  </a:solidFill>
                  <a:prstDash val="solid"/>
                  <a:miter lim="800000"/>
                </a:ln>
                <a:effectLst/>
              </p:spPr>
            </p:sp>
            <p:sp>
              <p:nvSpPr>
                <p:cNvPr id="73" name="椭圆 4">
                  <a:extLst>
                    <a:ext uri="{FF2B5EF4-FFF2-40B4-BE49-F238E27FC236}">
                      <a16:creationId xmlns="" xmlns:a16="http://schemas.microsoft.com/office/drawing/2014/main" id="{1311BF35-8514-409D-996C-736E365EACB2}"/>
                    </a:ext>
                  </a:extLst>
                </p:cNvPr>
                <p:cNvSpPr txBox="1"/>
                <p:nvPr/>
              </p:nvSpPr>
              <p:spPr>
                <a:xfrm>
                  <a:off x="4151718" y="565915"/>
                  <a:ext cx="1077630" cy="10776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spcFirstLastPara="0" vert="horz" wrap="square" lIns="33020" tIns="33020" rIns="33020" bIns="33020" numCol="1" spcCol="1270" anchor="ctr" anchorCtr="0">
                  <a:noAutofit/>
                </a:bodyPr>
                <a:lstStyle/>
                <a:p>
                  <a:pPr algn="ctr" defTabSz="1153654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zh-CN" altLang="en-US" sz="1500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</a:rPr>
                    <a:t>实施</a:t>
                  </a:r>
                  <a:r>
                    <a:rPr lang="en-US" altLang="zh-CN" sz="1500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</a:rPr>
                    <a:t/>
                  </a:r>
                  <a:br>
                    <a:rPr lang="en-US" altLang="zh-CN" sz="1500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</a:rPr>
                  </a:br>
                  <a:r>
                    <a:rPr lang="zh-CN" altLang="en-US" sz="1500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</a:rPr>
                    <a:t>费用</a:t>
                  </a:r>
                </a:p>
              </p:txBody>
            </p:sp>
          </p:grpSp>
          <p:sp>
            <p:nvSpPr>
              <p:cNvPr id="68" name="形状 67">
                <a:extLst>
                  <a:ext uri="{FF2B5EF4-FFF2-40B4-BE49-F238E27FC236}">
                    <a16:creationId xmlns="" xmlns:a16="http://schemas.microsoft.com/office/drawing/2014/main" id="{8234D464-552C-4A60-A5C9-84257E7859FC}"/>
                  </a:ext>
                </a:extLst>
              </p:cNvPr>
              <p:cNvSpPr/>
              <p:nvPr/>
            </p:nvSpPr>
            <p:spPr>
              <a:xfrm>
                <a:off x="1088883" y="1372314"/>
                <a:ext cx="3456384" cy="2220648"/>
              </a:xfrm>
              <a:prstGeom prst="funnel">
                <a:avLst/>
              </a:prstGeom>
              <a:solidFill>
                <a:sysClr val="window" lastClr="FFFFFF">
                  <a:alpha val="40000"/>
                  <a:hueOff val="0"/>
                  <a:satOff val="0"/>
                  <a:lumOff val="0"/>
                  <a:alphaOff val="0"/>
                </a:sysClr>
              </a:solidFill>
              <a:ln w="6350" cap="flat" cmpd="sng" algn="ctr">
                <a:solidFill>
                  <a:srgbClr val="1D6FA9"/>
                </a:solidFill>
                <a:prstDash val="solid"/>
                <a:miter lim="800000"/>
              </a:ln>
              <a:effectLst/>
            </p:spPr>
          </p:sp>
          <p:grpSp>
            <p:nvGrpSpPr>
              <p:cNvPr id="69" name="组合 68">
                <a:extLst>
                  <a:ext uri="{FF2B5EF4-FFF2-40B4-BE49-F238E27FC236}">
                    <a16:creationId xmlns="" xmlns:a16="http://schemas.microsoft.com/office/drawing/2014/main" id="{B9296F82-8E68-43D0-B52B-24557A4E8A47}"/>
                  </a:ext>
                </a:extLst>
              </p:cNvPr>
              <p:cNvGrpSpPr/>
              <p:nvPr/>
            </p:nvGrpSpPr>
            <p:grpSpPr>
              <a:xfrm>
                <a:off x="2525361" y="1335911"/>
                <a:ext cx="888808" cy="888808"/>
                <a:chOff x="3928533" y="342730"/>
                <a:chExt cx="1524000" cy="1524000"/>
              </a:xfrm>
              <a:solidFill>
                <a:srgbClr val="1D6FA9"/>
              </a:solidFill>
            </p:grpSpPr>
            <p:sp>
              <p:nvSpPr>
                <p:cNvPr id="70" name="椭圆 69">
                  <a:extLst>
                    <a:ext uri="{FF2B5EF4-FFF2-40B4-BE49-F238E27FC236}">
                      <a16:creationId xmlns="" xmlns:a16="http://schemas.microsoft.com/office/drawing/2014/main" id="{D793777C-8744-4AD6-9946-71DE9B1C12E1}"/>
                    </a:ext>
                  </a:extLst>
                </p:cNvPr>
                <p:cNvSpPr/>
                <p:nvPr/>
              </p:nvSpPr>
              <p:spPr>
                <a:xfrm>
                  <a:off x="3928533" y="342730"/>
                  <a:ext cx="1524000" cy="1524000"/>
                </a:xfrm>
                <a:prstGeom prst="ellipse">
                  <a:avLst/>
                </a:prstGeom>
                <a:grpFill/>
                <a:ln w="12700" cap="flat" cmpd="sng" algn="ctr">
                  <a:solidFill>
                    <a:sysClr val="window" lastClr="FFFFFF">
                      <a:hueOff val="0"/>
                      <a:satOff val="0"/>
                      <a:lumOff val="0"/>
                      <a:alphaOff val="0"/>
                    </a:sysClr>
                  </a:solidFill>
                  <a:prstDash val="solid"/>
                  <a:miter lim="800000"/>
                </a:ln>
                <a:effectLst/>
              </p:spPr>
            </p:sp>
            <p:sp>
              <p:nvSpPr>
                <p:cNvPr id="71" name="椭圆 4">
                  <a:extLst>
                    <a:ext uri="{FF2B5EF4-FFF2-40B4-BE49-F238E27FC236}">
                      <a16:creationId xmlns="" xmlns:a16="http://schemas.microsoft.com/office/drawing/2014/main" id="{B9B9FD2D-0441-4840-B540-1CC61D11BBE5}"/>
                    </a:ext>
                  </a:extLst>
                </p:cNvPr>
                <p:cNvSpPr txBox="1"/>
                <p:nvPr/>
              </p:nvSpPr>
              <p:spPr>
                <a:xfrm>
                  <a:off x="4151718" y="565915"/>
                  <a:ext cx="1077630" cy="10776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spcFirstLastPara="0" vert="horz" wrap="square" lIns="33020" tIns="33020" rIns="33020" bIns="33020" numCol="1" spcCol="1270" anchor="ctr" anchorCtr="0">
                  <a:noAutofit/>
                </a:bodyPr>
                <a:lstStyle/>
                <a:p>
                  <a:pPr algn="ctr" defTabSz="1153654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zh-CN" altLang="en-US" sz="1500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</a:rPr>
                    <a:t>软件购置费用</a:t>
                  </a:r>
                </a:p>
              </p:txBody>
            </p:sp>
          </p:grpSp>
        </p:grpSp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9A4D62E8-2E33-4AB9-B5A0-1588B5EB2F42}"/>
                </a:ext>
              </a:extLst>
            </p:cNvPr>
            <p:cNvSpPr/>
            <p:nvPr/>
          </p:nvSpPr>
          <p:spPr>
            <a:xfrm>
              <a:off x="4190978" y="1603612"/>
              <a:ext cx="1476928" cy="427268"/>
            </a:xfrm>
            <a:prstGeom prst="rect">
              <a:avLst/>
            </a:prstGeom>
          </p:spPr>
          <p:txBody>
            <a:bodyPr wrap="none" lIns="121722" tIns="60861" rIns="121722" bIns="60861">
              <a:spAutoFit/>
            </a:bodyPr>
            <a:lstStyle/>
            <a:p>
              <a:r>
                <a:rPr lang="zh-CN" altLang="en-US" sz="1600" b="1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一次成本归集</a:t>
              </a:r>
            </a:p>
          </p:txBody>
        </p:sp>
        <p:sp>
          <p:nvSpPr>
            <p:cNvPr id="17" name="箭头: 下 20">
              <a:extLst>
                <a:ext uri="{FF2B5EF4-FFF2-40B4-BE49-F238E27FC236}">
                  <a16:creationId xmlns="" xmlns:a16="http://schemas.microsoft.com/office/drawing/2014/main" id="{5720C642-D132-4B02-9E43-1A9E551971AE}"/>
                </a:ext>
              </a:extLst>
            </p:cNvPr>
            <p:cNvSpPr/>
            <p:nvPr/>
          </p:nvSpPr>
          <p:spPr>
            <a:xfrm>
              <a:off x="5762770" y="3640214"/>
              <a:ext cx="735539" cy="342210"/>
            </a:xfrm>
            <a:prstGeom prst="downArrow">
              <a:avLst/>
            </a:prstGeom>
            <a:solidFill>
              <a:srgbClr val="1D6FA9">
                <a:lumMod val="20000"/>
                <a:lumOff val="8000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</p:sp>
        <p:sp>
          <p:nvSpPr>
            <p:cNvPr id="18" name="矩形 17">
              <a:extLst>
                <a:ext uri="{FF2B5EF4-FFF2-40B4-BE49-F238E27FC236}">
                  <a16:creationId xmlns="" xmlns:a16="http://schemas.microsoft.com/office/drawing/2014/main" id="{6DF4D5D3-503F-4EE8-B45B-1D3CE87D1138}"/>
                </a:ext>
              </a:extLst>
            </p:cNvPr>
            <p:cNvSpPr/>
            <p:nvPr/>
          </p:nvSpPr>
          <p:spPr>
            <a:xfrm>
              <a:off x="4230368" y="3451981"/>
              <a:ext cx="1476928" cy="427268"/>
            </a:xfrm>
            <a:prstGeom prst="rect">
              <a:avLst/>
            </a:prstGeom>
          </p:spPr>
          <p:txBody>
            <a:bodyPr wrap="none" lIns="121722" tIns="60861" rIns="121722" bIns="60861">
              <a:spAutoFit/>
            </a:bodyPr>
            <a:lstStyle/>
            <a:p>
              <a:r>
                <a:rPr lang="zh-CN" altLang="en-US" sz="1600" b="1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两次成本分摊</a:t>
              </a:r>
            </a:p>
          </p:txBody>
        </p:sp>
        <p:grpSp>
          <p:nvGrpSpPr>
            <p:cNvPr id="19" name="组合 18">
              <a:extLst>
                <a:ext uri="{FF2B5EF4-FFF2-40B4-BE49-F238E27FC236}">
                  <a16:creationId xmlns="" xmlns:a16="http://schemas.microsoft.com/office/drawing/2014/main" id="{EDDD7358-8407-4000-AE37-1138FEC5E02C}"/>
                </a:ext>
              </a:extLst>
            </p:cNvPr>
            <p:cNvGrpSpPr/>
            <p:nvPr/>
          </p:nvGrpSpPr>
          <p:grpSpPr>
            <a:xfrm>
              <a:off x="4596750" y="4017386"/>
              <a:ext cx="3036611" cy="934873"/>
              <a:chOff x="971600" y="1953892"/>
              <a:chExt cx="2103120" cy="880015"/>
            </a:xfrm>
          </p:grpSpPr>
          <p:sp>
            <p:nvSpPr>
              <p:cNvPr id="62" name="Freeform 165">
                <a:extLst>
                  <a:ext uri="{FF2B5EF4-FFF2-40B4-BE49-F238E27FC236}">
                    <a16:creationId xmlns="" xmlns:a16="http://schemas.microsoft.com/office/drawing/2014/main" id="{C652628B-3AA0-40B0-A8E2-6EE67AE5A3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1600" y="2319655"/>
                <a:ext cx="2103120" cy="514252"/>
              </a:xfrm>
              <a:custGeom>
                <a:avLst/>
                <a:gdLst>
                  <a:gd name="T0" fmla="*/ 1665 w 1666"/>
                  <a:gd name="T1" fmla="*/ 3493 h 3494"/>
                  <a:gd name="T2" fmla="*/ 0 w 1666"/>
                  <a:gd name="T3" fmla="*/ 3493 h 3494"/>
                  <a:gd name="T4" fmla="*/ 0 w 1666"/>
                  <a:gd name="T5" fmla="*/ 0 h 3494"/>
                  <a:gd name="T6" fmla="*/ 1665 w 1666"/>
                  <a:gd name="T7" fmla="*/ 0 h 3494"/>
                  <a:gd name="T8" fmla="*/ 1665 w 1666"/>
                  <a:gd name="T9" fmla="*/ 3493 h 3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66" h="3494">
                    <a:moveTo>
                      <a:pt x="1665" y="3493"/>
                    </a:moveTo>
                    <a:lnTo>
                      <a:pt x="0" y="3493"/>
                    </a:lnTo>
                    <a:lnTo>
                      <a:pt x="0" y="0"/>
                    </a:lnTo>
                    <a:lnTo>
                      <a:pt x="1665" y="0"/>
                    </a:lnTo>
                    <a:lnTo>
                      <a:pt x="1665" y="3493"/>
                    </a:lnTo>
                  </a:path>
                </a:pathLst>
              </a:custGeom>
              <a:solidFill>
                <a:srgbClr val="36AFCE">
                  <a:lumMod val="20000"/>
                  <a:lumOff val="80000"/>
                </a:srgbClr>
              </a:solidFill>
              <a:ln>
                <a:noFill/>
              </a:ln>
              <a:effectLst/>
              <a:extLst/>
            </p:spPr>
            <p:txBody>
              <a:bodyPr wrap="none" lIns="34290" tIns="17145" rIns="34290" bIns="17145" anchor="ctr"/>
              <a:lstStyle/>
              <a:p>
                <a:pPr algn="ctr">
                  <a:defRPr/>
                </a:pPr>
                <a:r>
                  <a:rPr lang="zh-CN" altLang="en-US" sz="1200" kern="0" dirty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服务目录成本</a:t>
                </a:r>
                <a:r>
                  <a:rPr lang="en-US" altLang="zh-CN" sz="1200" kern="0" dirty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=</a:t>
                </a:r>
                <a:r>
                  <a:rPr lang="zh-CN" altLang="en-US" sz="1200" kern="0" dirty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直接成本</a:t>
                </a:r>
                <a:r>
                  <a:rPr lang="en-US" altLang="zh-CN" sz="1200" kern="0" dirty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+</a:t>
                </a:r>
                <a:r>
                  <a:rPr lang="zh-CN" altLang="en-US" sz="1200" kern="0" dirty="0">
                    <a:solidFill>
                      <a:prstClr val="black"/>
                    </a:solidFill>
                    <a:latin typeface="微软雅黑" panose="020B0503020204020204" pitchFamily="34" charset="-122"/>
                  </a:rPr>
                  <a:t>间接成本分摊</a:t>
                </a:r>
                <a:endParaRPr lang="zh-CN" altLang="en-US" sz="1200" kern="0" dirty="0">
                  <a:solidFill>
                    <a:srgbClr val="E7E6E6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63" name="Freeform 171">
                <a:extLst>
                  <a:ext uri="{FF2B5EF4-FFF2-40B4-BE49-F238E27FC236}">
                    <a16:creationId xmlns="" xmlns:a16="http://schemas.microsoft.com/office/drawing/2014/main" id="{0C89F360-BEA0-4F06-BC65-F6D02DD48A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1600" y="1953892"/>
                <a:ext cx="2103120" cy="365760"/>
              </a:xfrm>
              <a:custGeom>
                <a:avLst/>
                <a:gdLst>
                  <a:gd name="T0" fmla="*/ 1665 w 1666"/>
                  <a:gd name="T1" fmla="*/ 0 h 502"/>
                  <a:gd name="T2" fmla="*/ 0 w 1666"/>
                  <a:gd name="T3" fmla="*/ 0 h 502"/>
                  <a:gd name="T4" fmla="*/ 0 w 1666"/>
                  <a:gd name="T5" fmla="*/ 501 h 502"/>
                  <a:gd name="T6" fmla="*/ 1665 w 1666"/>
                  <a:gd name="T7" fmla="*/ 501 h 502"/>
                  <a:gd name="T8" fmla="*/ 1665 w 1666"/>
                  <a:gd name="T9" fmla="*/ 0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66" h="502">
                    <a:moveTo>
                      <a:pt x="1665" y="0"/>
                    </a:moveTo>
                    <a:lnTo>
                      <a:pt x="0" y="0"/>
                    </a:lnTo>
                    <a:lnTo>
                      <a:pt x="0" y="501"/>
                    </a:lnTo>
                    <a:lnTo>
                      <a:pt x="1665" y="501"/>
                    </a:lnTo>
                    <a:lnTo>
                      <a:pt x="1665" y="0"/>
                    </a:lnTo>
                  </a:path>
                </a:pathLst>
              </a:custGeom>
              <a:solidFill>
                <a:srgbClr val="0070C0"/>
              </a:solidFill>
              <a:ln>
                <a:noFill/>
              </a:ln>
              <a:effectLst/>
              <a:extLst/>
            </p:spPr>
            <p:txBody>
              <a:bodyPr wrap="none" lIns="34290" tIns="17145" rIns="34290" bIns="17145" anchor="ctr"/>
              <a:lstStyle/>
              <a:p>
                <a:pPr algn="ctr">
                  <a:defRPr/>
                </a:pPr>
                <a:r>
                  <a:rPr lang="zh-CN" altLang="en-US" sz="1500" kern="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服务目录成本分摊</a:t>
                </a:r>
                <a:endParaRPr lang="en-US" sz="1500" kern="0" dirty="0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grpSp>
          <p:nvGrpSpPr>
            <p:cNvPr id="20" name="组合 19">
              <a:extLst>
                <a:ext uri="{FF2B5EF4-FFF2-40B4-BE49-F238E27FC236}">
                  <a16:creationId xmlns="" xmlns:a16="http://schemas.microsoft.com/office/drawing/2014/main" id="{E1CE6CD0-F782-4C85-9DB2-59D0596C5AF1}"/>
                </a:ext>
              </a:extLst>
            </p:cNvPr>
            <p:cNvGrpSpPr/>
            <p:nvPr/>
          </p:nvGrpSpPr>
          <p:grpSpPr>
            <a:xfrm>
              <a:off x="4596750" y="5393072"/>
              <a:ext cx="3036611" cy="865401"/>
              <a:chOff x="971600" y="1953892"/>
              <a:chExt cx="2103120" cy="7802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Freeform 165">
                    <a:extLst>
                      <a:ext uri="{FF2B5EF4-FFF2-40B4-BE49-F238E27FC236}">
                        <a16:creationId xmlns="" xmlns:a16="http://schemas.microsoft.com/office/drawing/2014/main" id="{B79F04EF-8CA6-415B-8FEC-FE1BC12B09B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71600" y="2319655"/>
                    <a:ext cx="2103120" cy="414437"/>
                  </a:xfrm>
                  <a:custGeom>
                    <a:avLst/>
                    <a:gdLst>
                      <a:gd name="T0" fmla="*/ 1665 w 1666"/>
                      <a:gd name="T1" fmla="*/ 3493 h 3494"/>
                      <a:gd name="T2" fmla="*/ 0 w 1666"/>
                      <a:gd name="T3" fmla="*/ 3493 h 3494"/>
                      <a:gd name="T4" fmla="*/ 0 w 1666"/>
                      <a:gd name="T5" fmla="*/ 0 h 3494"/>
                      <a:gd name="T6" fmla="*/ 1665 w 1666"/>
                      <a:gd name="T7" fmla="*/ 0 h 3494"/>
                      <a:gd name="T8" fmla="*/ 1665 w 1666"/>
                      <a:gd name="T9" fmla="*/ 3493 h 3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66" h="3494">
                        <a:moveTo>
                          <a:pt x="1665" y="3493"/>
                        </a:moveTo>
                        <a:lnTo>
                          <a:pt x="0" y="3493"/>
                        </a:lnTo>
                        <a:lnTo>
                          <a:pt x="0" y="0"/>
                        </a:lnTo>
                        <a:lnTo>
                          <a:pt x="1665" y="0"/>
                        </a:lnTo>
                        <a:lnTo>
                          <a:pt x="1665" y="3493"/>
                        </a:lnTo>
                      </a:path>
                    </a:pathLst>
                  </a:custGeom>
                  <a:solidFill>
                    <a:srgbClr val="FEC6CF"/>
                  </a:solidFill>
                  <a:ln>
                    <a:noFill/>
                  </a:ln>
                  <a:effectLst/>
                  <a:extLst/>
                </p:spPr>
                <p:txBody>
                  <a:bodyPr wrap="none" lIns="34290" tIns="17145" rIns="34290" bIns="17145" anchor="ctr"/>
                  <a:lstStyle/>
                  <a:p>
                    <a:pPr algn="ctr"/>
                    <a:r>
                      <a:rPr lang="zh-CN" altLang="en-US" sz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</a:rPr>
                      <a:t>服务</a:t>
                    </a:r>
                    <a:r>
                      <a:rPr lang="zh-CN" altLang="en-US" sz="1200" dirty="0" smtClean="0">
                        <a:solidFill>
                          <a:prstClr val="black"/>
                        </a:solidFill>
                        <a:latin typeface="微软雅黑" panose="020B0503020204020204" pitchFamily="34" charset="-122"/>
                      </a:rPr>
                      <a:t>目录成本</a:t>
                    </a:r>
                    <a:r>
                      <a:rPr lang="en-US" altLang="zh-CN" sz="1200" dirty="0">
                        <a:solidFill>
                          <a:prstClr val="black"/>
                        </a:solidFill>
                        <a:latin typeface="微软雅黑" panose="020B0503020204020204" pitchFamily="34" charset="-122"/>
                      </a:rPr>
                      <a:t>=</a:t>
                    </a:r>
                    <a:r>
                      <a:rPr lang="zh-CN" altLang="zh-CN" sz="1200" b="1" dirty="0">
                        <a:solidFill>
                          <a:prstClr val="black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rPr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zh-CN" altLang="zh-CN" sz="1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sz="1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服务目录</m:t>
                            </m:r>
                            <m:r>
                              <a:rPr lang="zh-CN" altLang="zh-CN" sz="12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成本</m:t>
                            </m:r>
                          </m:num>
                          <m:den>
                            <m:r>
                              <a:rPr lang="zh-CN" altLang="en-US" sz="1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资产生命周期</m:t>
                            </m:r>
                            <m:r>
                              <a:rPr lang="zh-CN" altLang="zh-CN" sz="12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12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(5</m:t>
                            </m:r>
                            <m:r>
                              <a:rPr lang="zh-CN" altLang="zh-CN" sz="12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年</m:t>
                            </m:r>
                            <m:r>
                              <a:rPr lang="en-US" altLang="zh-CN" sz="12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a14:m>
                    <a:endParaRPr lang="zh-CN" altLang="en-US" sz="1200" dirty="0">
                      <a:solidFill>
                        <a:srgbClr val="E7E6E6"/>
                      </a:solidFill>
                      <a:latin typeface="宋体" panose="02010600030101010101" pitchFamily="2" charset="-122"/>
                      <a:ea typeface="华文细黑"/>
                    </a:endParaRPr>
                  </a:p>
                </p:txBody>
              </p:sp>
            </mc:Choice>
            <mc:Fallback xmlns="">
              <p:sp>
                <p:nvSpPr>
                  <p:cNvPr id="25" name="Freeform 165">
                    <a:extLst>
                      <a:ext uri="{FF2B5EF4-FFF2-40B4-BE49-F238E27FC236}">
                        <a16:creationId xmlns:a16="http://schemas.microsoft.com/office/drawing/2014/main" xmlns="" xmlns:a14="http://schemas.microsoft.com/office/drawing/2010/main" id="{B79F04EF-8CA6-415B-8FEC-FE1BC12B09B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971600" y="2319655"/>
                    <a:ext cx="2103120" cy="414437"/>
                  </a:xfrm>
                  <a:custGeom>
                    <a:avLst/>
                    <a:gdLst>
                      <a:gd name="T0" fmla="*/ 1665 w 1666"/>
                      <a:gd name="T1" fmla="*/ 3493 h 3494"/>
                      <a:gd name="T2" fmla="*/ 0 w 1666"/>
                      <a:gd name="T3" fmla="*/ 3493 h 3494"/>
                      <a:gd name="T4" fmla="*/ 0 w 1666"/>
                      <a:gd name="T5" fmla="*/ 0 h 3494"/>
                      <a:gd name="T6" fmla="*/ 1665 w 1666"/>
                      <a:gd name="T7" fmla="*/ 0 h 3494"/>
                      <a:gd name="T8" fmla="*/ 1665 w 1666"/>
                      <a:gd name="T9" fmla="*/ 3493 h 3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66" h="3494">
                        <a:moveTo>
                          <a:pt x="1665" y="3493"/>
                        </a:moveTo>
                        <a:lnTo>
                          <a:pt x="0" y="3493"/>
                        </a:lnTo>
                        <a:lnTo>
                          <a:pt x="0" y="0"/>
                        </a:lnTo>
                        <a:lnTo>
                          <a:pt x="1665" y="0"/>
                        </a:lnTo>
                        <a:lnTo>
                          <a:pt x="1665" y="3493"/>
                        </a:lnTo>
                      </a:path>
                    </a:pathLst>
                  </a:custGeom>
                  <a:blipFill rotWithShape="0">
                    <a:blip r:embed="rId19"/>
                    <a:stretch>
                      <a:fillRect b="-6579"/>
                    </a:stretch>
                  </a:blipFill>
                  <a:ln>
                    <a:noFill/>
                  </a:ln>
                  <a:effectLst/>
                  <a:extLst/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1" name="Freeform 171">
                <a:extLst>
                  <a:ext uri="{FF2B5EF4-FFF2-40B4-BE49-F238E27FC236}">
                    <a16:creationId xmlns="" xmlns:a16="http://schemas.microsoft.com/office/drawing/2014/main" id="{113AFC4B-5618-4378-8E7A-6848CF16F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1600" y="1953892"/>
                <a:ext cx="2103120" cy="365760"/>
              </a:xfrm>
              <a:custGeom>
                <a:avLst/>
                <a:gdLst>
                  <a:gd name="T0" fmla="*/ 1665 w 1666"/>
                  <a:gd name="T1" fmla="*/ 0 h 502"/>
                  <a:gd name="T2" fmla="*/ 0 w 1666"/>
                  <a:gd name="T3" fmla="*/ 0 h 502"/>
                  <a:gd name="T4" fmla="*/ 0 w 1666"/>
                  <a:gd name="T5" fmla="*/ 501 h 502"/>
                  <a:gd name="T6" fmla="*/ 1665 w 1666"/>
                  <a:gd name="T7" fmla="*/ 501 h 502"/>
                  <a:gd name="T8" fmla="*/ 1665 w 1666"/>
                  <a:gd name="T9" fmla="*/ 0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66" h="502">
                    <a:moveTo>
                      <a:pt x="1665" y="0"/>
                    </a:moveTo>
                    <a:lnTo>
                      <a:pt x="0" y="0"/>
                    </a:lnTo>
                    <a:lnTo>
                      <a:pt x="0" y="501"/>
                    </a:lnTo>
                    <a:lnTo>
                      <a:pt x="1665" y="501"/>
                    </a:lnTo>
                    <a:lnTo>
                      <a:pt x="1665" y="0"/>
                    </a:lnTo>
                  </a:path>
                </a:pathLst>
              </a:custGeom>
              <a:solidFill>
                <a:srgbClr val="FA4462"/>
              </a:solidFill>
              <a:ln>
                <a:solidFill>
                  <a:srgbClr val="FA4462"/>
                </a:solidFill>
              </a:ln>
              <a:effectLst/>
              <a:extLst/>
            </p:spPr>
            <p:txBody>
              <a:bodyPr wrap="none" lIns="34290" tIns="17145" rIns="34290" bIns="17145" anchor="ctr"/>
              <a:lstStyle/>
              <a:p>
                <a:pPr algn="ctr"/>
                <a:r>
                  <a:rPr lang="zh-CN" altLang="en-US" sz="1500" dirty="0">
                    <a:solidFill>
                      <a:prstClr val="white"/>
                    </a:solidFill>
                    <a:latin typeface="微软雅黑" panose="020B0503020204020204" pitchFamily="34" charset="-122"/>
                  </a:rPr>
                  <a:t>时间框架分摊</a:t>
                </a:r>
                <a:endParaRPr lang="en-US" sz="1500" dirty="0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21" name="箭头: 下 28">
              <a:extLst>
                <a:ext uri="{FF2B5EF4-FFF2-40B4-BE49-F238E27FC236}">
                  <a16:creationId xmlns="" xmlns:a16="http://schemas.microsoft.com/office/drawing/2014/main" id="{D80819B5-5018-428C-AFD0-B7B8660FFFD0}"/>
                </a:ext>
              </a:extLst>
            </p:cNvPr>
            <p:cNvSpPr/>
            <p:nvPr/>
          </p:nvSpPr>
          <p:spPr>
            <a:xfrm>
              <a:off x="5747286" y="5026904"/>
              <a:ext cx="735539" cy="342210"/>
            </a:xfrm>
            <a:prstGeom prst="downArrow">
              <a:avLst/>
            </a:prstGeom>
            <a:solidFill>
              <a:srgbClr val="FEC6CF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</p:sp>
        <p:grpSp>
          <p:nvGrpSpPr>
            <p:cNvPr id="22" name="组合 21"/>
            <p:cNvGrpSpPr/>
            <p:nvPr/>
          </p:nvGrpSpPr>
          <p:grpSpPr>
            <a:xfrm>
              <a:off x="487563" y="2925877"/>
              <a:ext cx="1121589" cy="557137"/>
              <a:chOff x="2126281" y="3612556"/>
              <a:chExt cx="1121589" cy="481330"/>
            </a:xfrm>
          </p:grpSpPr>
          <p:sp>
            <p:nvSpPr>
              <p:cNvPr id="58" name="圆角矩形 57"/>
              <p:cNvSpPr/>
              <p:nvPr>
                <p:custDataLst>
                  <p:tags r:id="rId15"/>
                </p:custDataLst>
              </p:nvPr>
            </p:nvSpPr>
            <p:spPr>
              <a:xfrm>
                <a:off x="2173530" y="3612556"/>
                <a:ext cx="1074340" cy="481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0">
                    <a:srgbClr val="97C8E1"/>
                  </a:gs>
                  <a:gs pos="0">
                    <a:srgbClr val="BADAEB"/>
                  </a:gs>
                  <a:gs pos="100000">
                    <a:srgbClr val="74B5D6"/>
                  </a:gs>
                </a:gsLst>
                <a:lin ang="270000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rgbClr val="262626"/>
                  </a:solidFill>
                  <a:latin typeface="华文中宋"/>
                  <a:ea typeface="华文细黑"/>
                  <a:sym typeface="微软雅黑" panose="020B0503020204020204" pitchFamily="34" charset="-122"/>
                </a:endParaRPr>
              </a:p>
            </p:txBody>
          </p:sp>
          <p:sp>
            <p:nvSpPr>
              <p:cNvPr id="59" name="文本框 58"/>
              <p:cNvSpPr txBox="1"/>
              <p:nvPr>
                <p:custDataLst>
                  <p:tags r:id="rId16"/>
                </p:custDataLst>
              </p:nvPr>
            </p:nvSpPr>
            <p:spPr>
              <a:xfrm>
                <a:off x="2126281" y="3667801"/>
                <a:ext cx="1079203" cy="3385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50000">
                          <a:srgbClr val="97C8E1"/>
                        </a:gs>
                        <a:gs pos="0">
                          <a:srgbClr val="BADAEB"/>
                        </a:gs>
                        <a:gs pos="100000">
                          <a:srgbClr val="74B5D6"/>
                        </a:gs>
                      </a:gsLst>
                      <a:lin scaled="1"/>
                    </a:gra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>
                    <a:solidFill>
                      <a:srgbClr val="262626"/>
                    </a:solidFill>
                    <a:latin typeface="微软雅黑" panose="020B0503020204020204" pitchFamily="34" charset="-122"/>
                    <a:sym typeface="+mn-ea"/>
                  </a:rPr>
                  <a:t>运营成本</a:t>
                </a:r>
                <a:endParaRPr lang="zh-CN" altLang="en-US" sz="1600" kern="0" spc="10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endParaRPr>
              </a:p>
            </p:txBody>
          </p:sp>
        </p:grpSp>
        <p:sp>
          <p:nvSpPr>
            <p:cNvPr id="23" name="1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702406" y="2861338"/>
              <a:ext cx="1927807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运营</a:t>
              </a:r>
              <a:r>
                <a:rPr lang="zh-CN" altLang="en-US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人员成本</a:t>
              </a:r>
              <a:endParaRPr lang="en-US" altLang="zh-CN" sz="1200" kern="0" dirty="0" smtClean="0">
                <a:solidFill>
                  <a:srgbClr val="262626"/>
                </a:solidFill>
                <a:latin typeface="微软雅黑" panose="020B0503020204020204" pitchFamily="34" charset="-122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zh-CN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IT</a:t>
              </a:r>
              <a:r>
                <a:rPr lang="zh-CN" altLang="en-US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硬件设备折旧</a:t>
              </a:r>
              <a:endParaRPr lang="en-US" altLang="zh-CN" sz="1200" kern="0" dirty="0" smtClean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推广运营成本</a:t>
              </a:r>
              <a:endParaRPr lang="en-US" altLang="zh-CN" sz="1200" kern="0" dirty="0" smtClean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zh-CN" sz="1200" kern="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……</a:t>
              </a:r>
              <a:endParaRPr lang="en-US" altLang="zh-CN" sz="1200" kern="0" dirty="0">
                <a:solidFill>
                  <a:srgbClr val="262626"/>
                </a:solidFill>
                <a:latin typeface="微软雅黑" panose="020B0503020204020204" pitchFamily="34" charset="-122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534812" y="4773677"/>
              <a:ext cx="1121589" cy="557137"/>
              <a:chOff x="2126281" y="4473616"/>
              <a:chExt cx="1121589" cy="481330"/>
            </a:xfrm>
          </p:grpSpPr>
          <p:sp>
            <p:nvSpPr>
              <p:cNvPr id="56" name="圆角矩形 55"/>
              <p:cNvSpPr/>
              <p:nvPr>
                <p:custDataLst>
                  <p:tags r:id="rId13"/>
                </p:custDataLst>
              </p:nvPr>
            </p:nvSpPr>
            <p:spPr>
              <a:xfrm>
                <a:off x="2173530" y="4473616"/>
                <a:ext cx="1074340" cy="481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0">
                    <a:srgbClr val="97C8E1"/>
                  </a:gs>
                  <a:gs pos="0">
                    <a:srgbClr val="BADAEB"/>
                  </a:gs>
                  <a:gs pos="100000">
                    <a:srgbClr val="74B5D6"/>
                  </a:gs>
                </a:gsLst>
                <a:lin ang="270000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rgbClr val="262626"/>
                  </a:solidFill>
                  <a:latin typeface="华文中宋"/>
                  <a:ea typeface="华文细黑"/>
                  <a:sym typeface="微软雅黑" panose="020B0503020204020204" pitchFamily="34" charset="-122"/>
                </a:endParaRPr>
              </a:p>
            </p:txBody>
          </p:sp>
          <p:sp>
            <p:nvSpPr>
              <p:cNvPr id="57" name="文本框 56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2126281" y="4528861"/>
                <a:ext cx="1079203" cy="3385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50000">
                          <a:srgbClr val="97C8E1"/>
                        </a:gs>
                        <a:gs pos="0">
                          <a:srgbClr val="BADAEB"/>
                        </a:gs>
                        <a:gs pos="100000">
                          <a:srgbClr val="74B5D6"/>
                        </a:gs>
                      </a:gsLst>
                      <a:lin scaled="1"/>
                    </a:gra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 dirty="0">
                    <a:solidFill>
                      <a:srgbClr val="262626"/>
                    </a:solidFill>
                    <a:latin typeface="微软雅黑" panose="020B0503020204020204" pitchFamily="34" charset="-122"/>
                    <a:sym typeface="+mn-ea"/>
                  </a:rPr>
                  <a:t>资源成本</a:t>
                </a:r>
                <a:endParaRPr lang="zh-CN" altLang="en-US" sz="1600" kern="0" spc="10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endParaRPr>
              </a:p>
            </p:txBody>
          </p:sp>
        </p:grpSp>
        <p:sp>
          <p:nvSpPr>
            <p:cNvPr id="25" name="1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775272" y="4646125"/>
              <a:ext cx="1927807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服务器成本</a:t>
              </a:r>
              <a:endParaRPr lang="en-US" altLang="zh-CN" sz="1200" kern="0" dirty="0" smtClean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存储设备成本</a:t>
              </a:r>
              <a:endParaRPr lang="en-US" altLang="zh-CN" sz="1200" kern="0" dirty="0" smtClean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网络设备成本</a:t>
              </a:r>
              <a:endParaRPr lang="en-US" altLang="zh-CN" sz="1200" kern="0" dirty="0" smtClean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实施成本</a:t>
              </a:r>
              <a:endParaRPr lang="en-US" altLang="zh-CN" sz="1200" kern="0" dirty="0" smtClean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zh-CN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……</a:t>
              </a:r>
              <a:endParaRPr lang="zh-CN" altLang="en-US" sz="1200" kern="0" dirty="0">
                <a:solidFill>
                  <a:srgbClr val="262626"/>
                </a:solidFill>
                <a:latin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487563" y="2001977"/>
              <a:ext cx="1121589" cy="557137"/>
              <a:chOff x="2126281" y="2751496"/>
              <a:chExt cx="1121589" cy="481330"/>
            </a:xfrm>
          </p:grpSpPr>
          <p:sp>
            <p:nvSpPr>
              <p:cNvPr id="54" name="圆角矩形 53"/>
              <p:cNvSpPr/>
              <p:nvPr>
                <p:custDataLst>
                  <p:tags r:id="rId11"/>
                </p:custDataLst>
              </p:nvPr>
            </p:nvSpPr>
            <p:spPr>
              <a:xfrm>
                <a:off x="2173530" y="2751496"/>
                <a:ext cx="1074340" cy="481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0">
                    <a:srgbClr val="97C8E1"/>
                  </a:gs>
                  <a:gs pos="0">
                    <a:srgbClr val="BADAEB"/>
                  </a:gs>
                  <a:gs pos="100000">
                    <a:srgbClr val="74B5D6"/>
                  </a:gs>
                </a:gsLst>
                <a:lin ang="270000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rgbClr val="262626"/>
                  </a:solidFill>
                  <a:latin typeface="华文中宋"/>
                  <a:ea typeface="华文细黑"/>
                  <a:sym typeface="微软雅黑" panose="020B0503020204020204" pitchFamily="34" charset="-122"/>
                </a:endParaRPr>
              </a:p>
            </p:txBody>
          </p:sp>
          <p:sp>
            <p:nvSpPr>
              <p:cNvPr id="55" name="文本框 54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2126281" y="2806741"/>
                <a:ext cx="1079203" cy="3385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50000">
                          <a:srgbClr val="97C8E1"/>
                        </a:gs>
                        <a:gs pos="0">
                          <a:srgbClr val="BADAEB"/>
                        </a:gs>
                        <a:gs pos="100000">
                          <a:srgbClr val="74B5D6"/>
                        </a:gs>
                      </a:gsLst>
                      <a:lin scaled="1"/>
                    </a:gra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 dirty="0">
                    <a:solidFill>
                      <a:srgbClr val="262626"/>
                    </a:solidFill>
                    <a:latin typeface="微软雅黑" panose="020B0503020204020204" pitchFamily="34" charset="-122"/>
                    <a:sym typeface="+mn-ea"/>
                  </a:rPr>
                  <a:t>运维成本</a:t>
                </a:r>
                <a:endParaRPr lang="zh-CN" altLang="en-US" sz="1600" kern="0" spc="10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endParaRPr>
              </a:p>
            </p:txBody>
          </p:sp>
        </p:grpSp>
        <p:sp>
          <p:nvSpPr>
            <p:cNvPr id="27" name="1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702407" y="1959977"/>
              <a:ext cx="1927346" cy="85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运维人员成本</a:t>
              </a:r>
              <a:endParaRPr lang="en-US" altLang="zh-CN" sz="1200" kern="0" dirty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运维支持服务成本</a:t>
              </a:r>
              <a:endParaRPr lang="en-US" altLang="zh-CN" sz="1200" kern="0" dirty="0" smtClean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zh-CN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MA</a:t>
              </a:r>
              <a:endParaRPr lang="en-US" altLang="zh-CN" sz="1200" kern="0" dirty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zh-CN" sz="1200" kern="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……</a:t>
              </a:r>
              <a:endParaRPr lang="zh-CN" altLang="en-US" sz="1200" kern="0" dirty="0">
                <a:solidFill>
                  <a:srgbClr val="262626"/>
                </a:solidFill>
                <a:latin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487563" y="3849777"/>
              <a:ext cx="1121589" cy="557137"/>
              <a:chOff x="2126281" y="4099887"/>
              <a:chExt cx="1121589" cy="481330"/>
            </a:xfrm>
          </p:grpSpPr>
          <p:sp>
            <p:nvSpPr>
              <p:cNvPr id="52" name="圆角矩形 51"/>
              <p:cNvSpPr/>
              <p:nvPr>
                <p:custDataLst>
                  <p:tags r:id="rId9"/>
                </p:custDataLst>
              </p:nvPr>
            </p:nvSpPr>
            <p:spPr>
              <a:xfrm>
                <a:off x="2173530" y="4099887"/>
                <a:ext cx="1074340" cy="481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0">
                    <a:srgbClr val="97C8E1"/>
                  </a:gs>
                  <a:gs pos="0">
                    <a:srgbClr val="BADAEB"/>
                  </a:gs>
                  <a:gs pos="100000">
                    <a:srgbClr val="74B5D6"/>
                  </a:gs>
                </a:gsLst>
                <a:lin ang="270000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rgbClr val="262626"/>
                  </a:solidFill>
                  <a:latin typeface="华文中宋"/>
                  <a:ea typeface="华文细黑"/>
                  <a:sym typeface="微软雅黑" panose="020B0503020204020204" pitchFamily="34" charset="-122"/>
                </a:endParaRPr>
              </a:p>
            </p:txBody>
          </p:sp>
          <p:sp>
            <p:nvSpPr>
              <p:cNvPr id="53" name="文本框 52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2126281" y="4155132"/>
                <a:ext cx="1079203" cy="3385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50000">
                          <a:srgbClr val="97C8E1"/>
                        </a:gs>
                        <a:gs pos="0">
                          <a:srgbClr val="BADAEB"/>
                        </a:gs>
                        <a:gs pos="100000">
                          <a:srgbClr val="74B5D6"/>
                        </a:gs>
                      </a:gsLst>
                      <a:lin scaled="1"/>
                    </a:gra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 dirty="0">
                    <a:solidFill>
                      <a:srgbClr val="262626"/>
                    </a:solidFill>
                    <a:latin typeface="微软雅黑" panose="020B0503020204020204" pitchFamily="34" charset="-122"/>
                    <a:sym typeface="+mn-ea"/>
                  </a:rPr>
                  <a:t>软件成本</a:t>
                </a:r>
                <a:endParaRPr lang="zh-CN" altLang="en-US" sz="1600" kern="0" spc="10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endParaRPr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1697540" y="3791623"/>
              <a:ext cx="1932213" cy="85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 defTabSz="1216025">
                <a:buFont typeface="Arial" panose="020B0604020202020204" pitchFamily="34" charset="0"/>
                <a:buChar char="•"/>
              </a:pPr>
              <a:r>
                <a:rPr lang="zh-CN" altLang="en-US" sz="1200" kern="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软件与许可证、授权成本</a:t>
              </a:r>
              <a:endParaRPr lang="en-US" altLang="zh-CN" sz="1200" kern="0" dirty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 defTabSz="1216025">
                <a:buFont typeface="Arial" panose="020B0604020202020204" pitchFamily="34" charset="0"/>
                <a:buChar char="•"/>
              </a:pPr>
              <a:r>
                <a:rPr lang="zh-CN" altLang="en-US" sz="1200" kern="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软件开发成本</a:t>
              </a:r>
              <a:endParaRPr lang="en-US" altLang="zh-CN" sz="1200" kern="0" dirty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 defTabSz="1216025">
                <a:buFont typeface="Arial" panose="020B0604020202020204" pitchFamily="34" charset="0"/>
                <a:buChar char="•"/>
              </a:pPr>
              <a:r>
                <a:rPr lang="zh-CN" altLang="en-US" sz="1200" kern="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软件测试成本</a:t>
              </a:r>
              <a:endParaRPr lang="en-US" altLang="zh-CN" sz="1200" kern="0" dirty="0">
                <a:solidFill>
                  <a:srgbClr val="262626"/>
                </a:solidFill>
                <a:latin typeface="微软雅黑" panose="020B0503020204020204" pitchFamily="34" charset="-122"/>
                <a:sym typeface="+mn-ea"/>
              </a:endParaRPr>
            </a:p>
            <a:p>
              <a:pPr marL="171450" indent="-171450" defTabSz="1216025">
                <a:buFont typeface="Arial" panose="020B0604020202020204" pitchFamily="34" charset="0"/>
                <a:buChar char="•"/>
              </a:pPr>
              <a:r>
                <a:rPr lang="en-US" altLang="zh-CN" sz="1200" kern="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rPr>
                <a:t>……</a:t>
              </a:r>
            </a:p>
          </p:txBody>
        </p:sp>
        <p:sp>
          <p:nvSpPr>
            <p:cNvPr id="30" name="等腰三角形 29"/>
            <p:cNvSpPr/>
            <p:nvPr/>
          </p:nvSpPr>
          <p:spPr bwMode="auto">
            <a:xfrm rot="5400000">
              <a:off x="1744811" y="3603610"/>
              <a:ext cx="4435691" cy="466285"/>
            </a:xfrm>
            <a:prstGeom prst="triangle">
              <a:avLst/>
            </a:prstGeom>
            <a:solidFill>
              <a:srgbClr val="E4ECEB"/>
            </a:solidFill>
            <a:ln w="3175" cap="flat" cmpd="sng" algn="ctr">
              <a:noFill/>
              <a:prstDash val="solid"/>
              <a:round/>
              <a:headEnd type="none" w="med" len="med"/>
              <a:tailEnd type="none"/>
            </a:ln>
          </p:spPr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31" name="等腰三角形 30"/>
            <p:cNvSpPr/>
            <p:nvPr/>
          </p:nvSpPr>
          <p:spPr bwMode="auto">
            <a:xfrm rot="5400000">
              <a:off x="5779134" y="3688885"/>
              <a:ext cx="4435691" cy="466285"/>
            </a:xfrm>
            <a:prstGeom prst="triangle">
              <a:avLst/>
            </a:prstGeom>
            <a:solidFill>
              <a:srgbClr val="E4ECEB"/>
            </a:solidFill>
            <a:ln w="3175" cap="flat" cmpd="sng" algn="ctr">
              <a:noFill/>
              <a:prstDash val="solid"/>
              <a:round/>
              <a:headEnd type="none" w="med" len="med"/>
              <a:tailEnd type="none"/>
            </a:ln>
          </p:spPr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289746" y="1200794"/>
              <a:ext cx="1476928" cy="369132"/>
            </a:xfrm>
            <a:prstGeom prst="rect">
              <a:avLst/>
            </a:prstGeom>
          </p:spPr>
          <p:txBody>
            <a:bodyPr wrap="none" lIns="121722" tIns="60861" rIns="121722" bIns="60861">
              <a:spAutoFit/>
            </a:bodyPr>
            <a:lstStyle>
              <a:defPPr>
                <a:defRPr lang="zh-CN"/>
              </a:defPPr>
              <a:lvl1pPr>
                <a:defRPr sz="1600" b="1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全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成本项梳理</a:t>
              </a: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037459" y="1200794"/>
              <a:ext cx="1887296" cy="369132"/>
            </a:xfrm>
            <a:prstGeom prst="rect">
              <a:avLst/>
            </a:prstGeom>
          </p:spPr>
          <p:txBody>
            <a:bodyPr wrap="none" lIns="121722" tIns="60861" rIns="121722" bIns="60861">
              <a:spAutoFit/>
            </a:bodyPr>
            <a:lstStyle>
              <a:defPPr>
                <a:defRPr lang="zh-CN"/>
              </a:defPPr>
              <a:lvl1pPr>
                <a:defRPr sz="1600" b="1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构建成本分析模型</a:t>
              </a: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9268836" y="1200793"/>
              <a:ext cx="1682112" cy="430881"/>
            </a:xfrm>
            <a:prstGeom prst="rect">
              <a:avLst/>
            </a:prstGeom>
          </p:spPr>
          <p:txBody>
            <a:bodyPr wrap="none" lIns="121722" tIns="60861" rIns="121722" bIns="60861">
              <a:spAutoFit/>
            </a:bodyPr>
            <a:lstStyle>
              <a:defPPr>
                <a:defRPr lang="zh-CN"/>
              </a:defPPr>
              <a:lvl1pPr>
                <a:defRPr sz="1600" b="1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预期目标及效果</a:t>
              </a: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1685369" y="5578433"/>
              <a:ext cx="158889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>
                  <a:solidFill>
                    <a:srgbClr val="262626"/>
                  </a:solidFill>
                  <a:latin typeface="微软雅黑" panose="020B0503020204020204" pitchFamily="34" charset="-122"/>
                  <a:ea typeface="华文细黑"/>
                  <a:sym typeface="+mn-ea"/>
                </a:rPr>
                <a:t>数据中心空间成本</a:t>
              </a:r>
              <a:endParaRPr lang="zh-CN" altLang="en-US" sz="1200" kern="0" dirty="0">
                <a:solidFill>
                  <a:srgbClr val="262626"/>
                </a:solidFill>
                <a:latin typeface="微软雅黑" panose="020B0503020204020204" pitchFamily="34" charset="-122"/>
                <a:ea typeface="华文细黑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>
                  <a:solidFill>
                    <a:srgbClr val="262626"/>
                  </a:solidFill>
                  <a:latin typeface="微软雅黑" panose="020B0503020204020204" pitchFamily="34" charset="-122"/>
                  <a:ea typeface="华文细黑"/>
                  <a:sym typeface="+mn-ea"/>
                </a:rPr>
                <a:t>硬件电力成本</a:t>
              </a:r>
              <a:endParaRPr lang="zh-CN" altLang="en-US" sz="1200" kern="0" dirty="0">
                <a:solidFill>
                  <a:srgbClr val="262626"/>
                </a:solidFill>
                <a:latin typeface="微软雅黑" panose="020B0503020204020204" pitchFamily="34" charset="-122"/>
                <a:ea typeface="华文细黑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zh-CN" altLang="en-US" sz="1200" kern="0" dirty="0">
                  <a:solidFill>
                    <a:srgbClr val="262626"/>
                  </a:solidFill>
                  <a:latin typeface="微软雅黑" panose="020B0503020204020204" pitchFamily="34" charset="-122"/>
                  <a:ea typeface="华文细黑"/>
                  <a:sym typeface="+mn-ea"/>
                </a:rPr>
                <a:t>散热</a:t>
              </a:r>
              <a:r>
                <a:rPr lang="zh-CN" altLang="en-US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ea typeface="华文细黑"/>
                  <a:sym typeface="+mn-ea"/>
                </a:rPr>
                <a:t>成本</a:t>
              </a:r>
              <a:endParaRPr lang="en-US" altLang="zh-CN" sz="1200" kern="0" dirty="0" smtClean="0">
                <a:solidFill>
                  <a:srgbClr val="262626"/>
                </a:solidFill>
                <a:latin typeface="微软雅黑" panose="020B0503020204020204" pitchFamily="34" charset="-122"/>
                <a:ea typeface="华文细黑"/>
                <a:sym typeface="+mn-ea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zh-CN" sz="1200" kern="0" dirty="0" smtClean="0">
                  <a:solidFill>
                    <a:srgbClr val="262626"/>
                  </a:solidFill>
                  <a:latin typeface="微软雅黑" panose="020B0503020204020204" pitchFamily="34" charset="-122"/>
                  <a:ea typeface="华文细黑"/>
                  <a:sym typeface="+mn-ea"/>
                </a:rPr>
                <a:t>……</a:t>
              </a:r>
              <a:endParaRPr lang="zh-CN" altLang="en-US" sz="1200" kern="0" dirty="0">
                <a:solidFill>
                  <a:srgbClr val="262626"/>
                </a:solidFill>
                <a:latin typeface="微软雅黑" panose="020B0503020204020204" pitchFamily="34" charset="-122"/>
                <a:ea typeface="华文细黑"/>
                <a:sym typeface="Arial" panose="020B0604020202020204" pitchFamily="34" charset="0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533169" y="5612192"/>
              <a:ext cx="1121589" cy="557137"/>
              <a:chOff x="2126281" y="4473616"/>
              <a:chExt cx="1121589" cy="481330"/>
            </a:xfrm>
          </p:grpSpPr>
          <p:sp>
            <p:nvSpPr>
              <p:cNvPr id="41" name="圆角矩形 40"/>
              <p:cNvSpPr/>
              <p:nvPr>
                <p:custDataLst>
                  <p:tags r:id="rId7"/>
                </p:custDataLst>
              </p:nvPr>
            </p:nvSpPr>
            <p:spPr>
              <a:xfrm>
                <a:off x="2173530" y="4473616"/>
                <a:ext cx="1074340" cy="48133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50000">
                    <a:srgbClr val="97C8E1"/>
                  </a:gs>
                  <a:gs pos="0">
                    <a:srgbClr val="BADAEB"/>
                  </a:gs>
                  <a:gs pos="100000">
                    <a:srgbClr val="74B5D6"/>
                  </a:gs>
                </a:gsLst>
                <a:lin ang="270000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rgbClr val="262626"/>
                  </a:solidFill>
                  <a:latin typeface="华文中宋"/>
                  <a:ea typeface="华文细黑"/>
                  <a:sym typeface="微软雅黑" panose="020B0503020204020204" pitchFamily="34" charset="-122"/>
                </a:endParaRPr>
              </a:p>
            </p:txBody>
          </p:sp>
          <p:sp>
            <p:nvSpPr>
              <p:cNvPr id="42" name="文本框 41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2126281" y="4528861"/>
                <a:ext cx="1079203" cy="2924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50000">
                          <a:srgbClr val="97C8E1"/>
                        </a:gs>
                        <a:gs pos="0">
                          <a:srgbClr val="BADAEB"/>
                        </a:gs>
                        <a:gs pos="100000">
                          <a:srgbClr val="74B5D6"/>
                        </a:gs>
                      </a:gsLst>
                      <a:lin scaled="1"/>
                    </a:gra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 dirty="0">
                    <a:solidFill>
                      <a:srgbClr val="262626"/>
                    </a:solidFill>
                    <a:latin typeface="微软雅黑" panose="020B0503020204020204" pitchFamily="34" charset="-122"/>
                    <a:sym typeface="+mn-ea"/>
                  </a:rPr>
                  <a:t>其他</a:t>
                </a:r>
                <a:r>
                  <a:rPr lang="zh-CN" altLang="en-US" sz="1600" kern="0" dirty="0" smtClean="0">
                    <a:solidFill>
                      <a:srgbClr val="262626"/>
                    </a:solidFill>
                    <a:latin typeface="微软雅黑" panose="020B0503020204020204" pitchFamily="34" charset="-122"/>
                    <a:sym typeface="+mn-ea"/>
                  </a:rPr>
                  <a:t>成本</a:t>
                </a:r>
                <a:endParaRPr lang="zh-CN" altLang="en-US" sz="1600" kern="0" spc="100" dirty="0">
                  <a:solidFill>
                    <a:srgbClr val="262626"/>
                  </a:solidFill>
                  <a:latin typeface="微软雅黑" panose="020B0503020204020204" pitchFamily="34" charset="-122"/>
                  <a:sym typeface="+mn-ea"/>
                </a:endParaRPr>
              </a:p>
            </p:txBody>
          </p:sp>
        </p:grpSp>
      </p:grpSp>
      <p:sp>
        <p:nvSpPr>
          <p:cNvPr id="78" name="内容占位符 5">
            <a:extLst>
              <a:ext uri="{FF2B5EF4-FFF2-40B4-BE49-F238E27FC236}">
                <a16:creationId xmlns="" xmlns:a16="http://schemas.microsoft.com/office/drawing/2014/main" id="{07981864-A282-29E6-FE53-AB464B8181CE}"/>
              </a:ext>
            </a:extLst>
          </p:cNvPr>
          <p:cNvSpPr txBox="1">
            <a:spLocks/>
          </p:cNvSpPr>
          <p:nvPr/>
        </p:nvSpPr>
        <p:spPr bwMode="auto">
          <a:xfrm>
            <a:off x="370792" y="901867"/>
            <a:ext cx="11282535" cy="78789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l" rtl="0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990502" indent="-380962" algn="l" rtl="0"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 sz="2133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523849" indent="-304768" algn="l" rtl="0"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 sz="1867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2133387" indent="-304768" algn="l" rtl="0"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742926" indent="-304768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sz="1467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3352464" indent="-304768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+mj-lt"/>
                <a:ea typeface="+mn-ea"/>
              </a:defRPr>
            </a:lvl6pPr>
            <a:lvl7pPr marL="3962005" indent="-304768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+mj-lt"/>
                <a:ea typeface="+mn-ea"/>
              </a:defRPr>
            </a:lvl7pPr>
            <a:lvl8pPr marL="4571544" indent="-304768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+mj-lt"/>
                <a:ea typeface="+mn-ea"/>
              </a:defRPr>
            </a:lvl8pPr>
            <a:lvl9pPr marL="5181082" indent="-304768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+mj-lt"/>
                <a:ea typeface="+mn-ea"/>
              </a:defRPr>
            </a:lvl9pPr>
          </a:lstStyle>
          <a:p>
            <a:pPr>
              <a:defRPr/>
            </a:pPr>
            <a:r>
              <a:rPr lang="zh-CN" altLang="en-US" sz="1800" kern="0" dirty="0" smtClean="0">
                <a:solidFill>
                  <a:srgbClr val="262626">
                    <a:lumMod val="85000"/>
                    <a:lumOff val="15000"/>
                  </a:srgbClr>
                </a:solidFill>
              </a:rPr>
              <a:t>云资源成本分析是计量的前提，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62626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是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62626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量化云计算价值的重要指标</a:t>
            </a:r>
            <a:r>
              <a:rPr lang="zh-CN" altLang="en-US" sz="1800" kern="0" dirty="0" smtClean="0">
                <a:solidFill>
                  <a:srgbClr val="262626">
                    <a:lumMod val="85000"/>
                    <a:lumOff val="15000"/>
                  </a:srgbClr>
                </a:solidFill>
              </a:rPr>
              <a:t>，</a:t>
            </a:r>
            <a:r>
              <a:rPr lang="zh-CN" altLang="en-US" sz="1800" dirty="0" smtClean="0">
                <a:solidFill>
                  <a:srgbClr val="EEECE1">
                    <a:lumMod val="25000"/>
                  </a:srgbClr>
                </a:solidFill>
              </a:rPr>
              <a:t>通过</a:t>
            </a:r>
            <a:r>
              <a:rPr lang="zh-CN" altLang="en-US" sz="1800" kern="0" dirty="0" smtClean="0">
                <a:solidFill>
                  <a:srgbClr val="262626">
                    <a:lumMod val="85000"/>
                    <a:lumOff val="15000"/>
                  </a:srgbClr>
                </a:solidFill>
              </a:rPr>
              <a:t>成本及计量</a:t>
            </a:r>
            <a:r>
              <a:rPr lang="zh-CN" altLang="en-US" sz="1800" dirty="0">
                <a:solidFill>
                  <a:srgbClr val="EEECE1">
                    <a:lumMod val="25000"/>
                  </a:srgbClr>
                </a:solidFill>
              </a:rPr>
              <a:t>可以</a:t>
            </a:r>
            <a:r>
              <a:rPr lang="zh-CN" altLang="en-US" sz="1800" dirty="0" smtClean="0">
                <a:solidFill>
                  <a:srgbClr val="EEECE1">
                    <a:lumMod val="25000"/>
                  </a:srgbClr>
                </a:solidFill>
              </a:rPr>
              <a:t>为运营</a:t>
            </a:r>
            <a:r>
              <a:rPr lang="zh-CN" altLang="en-US" sz="1800" b="1" dirty="0">
                <a:solidFill>
                  <a:srgbClr val="C00000"/>
                </a:solidFill>
              </a:rPr>
              <a:t>提供决策支持</a:t>
            </a:r>
            <a:r>
              <a:rPr lang="zh-CN" altLang="en-US" sz="1800" dirty="0">
                <a:solidFill>
                  <a:srgbClr val="EEECE1">
                    <a:lumMod val="25000"/>
                  </a:srgbClr>
                </a:solidFill>
              </a:rPr>
              <a:t>，</a:t>
            </a:r>
            <a:r>
              <a:rPr lang="zh-CN" altLang="en-US" sz="1800" kern="0" dirty="0" smtClean="0">
                <a:solidFill>
                  <a:srgbClr val="262626">
                    <a:lumMod val="85000"/>
                    <a:lumOff val="15000"/>
                  </a:srgbClr>
                </a:solidFill>
              </a:rPr>
              <a:t>可以更加精细化的分析</a:t>
            </a:r>
            <a:r>
              <a:rPr lang="zh-CN" altLang="en-US" sz="1800" dirty="0" smtClean="0">
                <a:solidFill>
                  <a:srgbClr val="EEECE1">
                    <a:lumMod val="25000"/>
                  </a:srgbClr>
                </a:solidFill>
              </a:rPr>
              <a:t>运营能力</a:t>
            </a:r>
            <a:r>
              <a:rPr lang="zh-CN" altLang="en-US" sz="1800" dirty="0">
                <a:solidFill>
                  <a:srgbClr val="EEECE1">
                    <a:lumMod val="25000"/>
                  </a:srgbClr>
                </a:solidFill>
              </a:rPr>
              <a:t>、</a:t>
            </a:r>
            <a:r>
              <a:rPr lang="zh-CN" altLang="en-US" sz="1800" dirty="0" smtClean="0">
                <a:solidFill>
                  <a:srgbClr val="EEECE1">
                    <a:lumMod val="25000"/>
                  </a:srgbClr>
                </a:solidFill>
              </a:rPr>
              <a:t>评估运营</a:t>
            </a:r>
            <a:r>
              <a:rPr lang="zh-CN" altLang="en-US" sz="1800" dirty="0">
                <a:solidFill>
                  <a:srgbClr val="EEECE1">
                    <a:lumMod val="25000"/>
                  </a:srgbClr>
                </a:solidFill>
              </a:rPr>
              <a:t>水平</a:t>
            </a:r>
            <a:r>
              <a:rPr lang="zh-CN" altLang="en-US" sz="1800" dirty="0" smtClean="0">
                <a:solidFill>
                  <a:srgbClr val="EEECE1">
                    <a:lumMod val="25000"/>
                  </a:srgbClr>
                </a:solidFill>
              </a:rPr>
              <a:t>，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62626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是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62626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保障云计算可持续发展的重要手段。</a:t>
            </a:r>
          </a:p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262626">
                  <a:lumMod val="85000"/>
                  <a:lumOff val="1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9" name="圆角矩形 78"/>
          <p:cNvSpPr/>
          <p:nvPr>
            <p:custDataLst>
              <p:tags r:id="rId1"/>
            </p:custDataLst>
          </p:nvPr>
        </p:nvSpPr>
        <p:spPr>
          <a:xfrm>
            <a:off x="8544798" y="2877173"/>
            <a:ext cx="1074340" cy="477294"/>
          </a:xfrm>
          <a:prstGeom prst="roundRect">
            <a:avLst>
              <a:gd name="adj" fmla="val 50000"/>
            </a:avLst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400" b="1" dirty="0" smtClean="0">
                <a:solidFill>
                  <a:srgbClr val="262626"/>
                </a:solidFill>
                <a:latin typeface="华文中宋"/>
                <a:ea typeface="华文细黑"/>
                <a:sym typeface="微软雅黑" panose="020B0503020204020204" pitchFamily="34" charset="-122"/>
              </a:rPr>
              <a:t>高阶目标</a:t>
            </a:r>
            <a:endParaRPr lang="zh-CN" altLang="en-US" sz="1400" b="1" dirty="0">
              <a:solidFill>
                <a:srgbClr val="262626"/>
              </a:solidFill>
              <a:latin typeface="华文中宋"/>
              <a:ea typeface="华文细黑"/>
              <a:sym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672081" y="2746488"/>
            <a:ext cx="1767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趋势预测</a:t>
            </a:r>
            <a:endParaRPr lang="en-US" altLang="zh-CN" sz="1400" dirty="0" smtClean="0">
              <a:latin typeface="+mj-ea"/>
              <a:ea typeface="+mj-ea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资源全面管控</a:t>
            </a:r>
            <a:endParaRPr lang="en-US" altLang="zh-CN" sz="1400" dirty="0" smtClean="0">
              <a:latin typeface="+mj-ea"/>
              <a:ea typeface="+mj-ea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全面数字化</a:t>
            </a:r>
            <a:endParaRPr lang="en-US" altLang="zh-CN" sz="1400" dirty="0" smtClean="0">
              <a:latin typeface="+mj-ea"/>
              <a:ea typeface="+mj-ea"/>
            </a:endParaRPr>
          </a:p>
        </p:txBody>
      </p:sp>
      <p:sp>
        <p:nvSpPr>
          <p:cNvPr id="81" name="圆角矩形 80"/>
          <p:cNvSpPr/>
          <p:nvPr>
            <p:custDataLst>
              <p:tags r:id="rId2"/>
            </p:custDataLst>
          </p:nvPr>
        </p:nvSpPr>
        <p:spPr>
          <a:xfrm>
            <a:off x="8544798" y="4047077"/>
            <a:ext cx="1074340" cy="477294"/>
          </a:xfrm>
          <a:prstGeom prst="roundRect">
            <a:avLst>
              <a:gd name="adj" fmla="val 50000"/>
            </a:avLst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400" b="1" dirty="0">
                <a:solidFill>
                  <a:srgbClr val="262626"/>
                </a:solidFill>
                <a:latin typeface="华文中宋"/>
                <a:ea typeface="华文细黑"/>
                <a:sym typeface="微软雅黑" panose="020B0503020204020204" pitchFamily="34" charset="-122"/>
              </a:rPr>
              <a:t>中</a:t>
            </a:r>
            <a:r>
              <a:rPr lang="zh-CN" altLang="en-US" sz="1400" b="1" dirty="0" smtClean="0">
                <a:solidFill>
                  <a:srgbClr val="262626"/>
                </a:solidFill>
                <a:latin typeface="华文中宋"/>
                <a:ea typeface="华文细黑"/>
                <a:sym typeface="微软雅黑" panose="020B0503020204020204" pitchFamily="34" charset="-122"/>
              </a:rPr>
              <a:t>阶目标</a:t>
            </a:r>
            <a:endParaRPr lang="zh-CN" altLang="en-US" sz="1400" b="1" dirty="0">
              <a:solidFill>
                <a:srgbClr val="262626"/>
              </a:solidFill>
              <a:latin typeface="华文中宋"/>
              <a:ea typeface="华文细黑"/>
              <a:sym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9672081" y="3916392"/>
            <a:ext cx="1767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辅助管理决策</a:t>
            </a:r>
            <a:endParaRPr lang="en-US" altLang="zh-CN" sz="1400" dirty="0" smtClean="0">
              <a:latin typeface="+mj-ea"/>
              <a:ea typeface="+mj-ea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运营数据支撑</a:t>
            </a:r>
            <a:endParaRPr lang="en-US" altLang="zh-CN" sz="1400" dirty="0" smtClean="0">
              <a:latin typeface="+mj-ea"/>
              <a:ea typeface="+mj-ea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动态容量规划</a:t>
            </a:r>
            <a:endParaRPr lang="en-US" altLang="zh-CN" sz="1400" dirty="0" smtClean="0">
              <a:latin typeface="+mj-ea"/>
              <a:ea typeface="+mj-ea"/>
            </a:endParaRPr>
          </a:p>
        </p:txBody>
      </p:sp>
      <p:sp>
        <p:nvSpPr>
          <p:cNvPr id="83" name="圆角矩形 82"/>
          <p:cNvSpPr/>
          <p:nvPr>
            <p:custDataLst>
              <p:tags r:id="rId3"/>
            </p:custDataLst>
          </p:nvPr>
        </p:nvSpPr>
        <p:spPr>
          <a:xfrm>
            <a:off x="8544798" y="5178217"/>
            <a:ext cx="1074340" cy="477294"/>
          </a:xfrm>
          <a:prstGeom prst="roundRect">
            <a:avLst>
              <a:gd name="adj" fmla="val 50000"/>
            </a:avLst>
          </a:prstGeom>
          <a:gradFill>
            <a:gsLst>
              <a:gs pos="50000">
                <a:srgbClr val="97C8E1"/>
              </a:gs>
              <a:gs pos="0">
                <a:srgbClr val="BADAEB"/>
              </a:gs>
              <a:gs pos="100000">
                <a:srgbClr val="74B5D6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400" b="1" dirty="0">
                <a:solidFill>
                  <a:srgbClr val="262626"/>
                </a:solidFill>
                <a:latin typeface="华文中宋"/>
                <a:ea typeface="华文细黑"/>
                <a:sym typeface="微软雅黑" panose="020B0503020204020204" pitchFamily="34" charset="-122"/>
              </a:rPr>
              <a:t>基础</a:t>
            </a:r>
            <a:r>
              <a:rPr lang="zh-CN" altLang="en-US" sz="1400" b="1" dirty="0" smtClean="0">
                <a:solidFill>
                  <a:srgbClr val="262626"/>
                </a:solidFill>
                <a:latin typeface="华文中宋"/>
                <a:ea typeface="华文细黑"/>
                <a:sym typeface="微软雅黑" panose="020B0503020204020204" pitchFamily="34" charset="-122"/>
              </a:rPr>
              <a:t>目标</a:t>
            </a:r>
            <a:endParaRPr lang="zh-CN" altLang="en-US" sz="1400" b="1" dirty="0">
              <a:solidFill>
                <a:srgbClr val="262626"/>
              </a:solidFill>
              <a:latin typeface="华文中宋"/>
              <a:ea typeface="华文细黑"/>
              <a:sym typeface="微软雅黑" panose="020B0503020204020204" pitchFamily="34" charset="-122"/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9672081" y="5047532"/>
            <a:ext cx="1767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统一计量标准</a:t>
            </a:r>
            <a:endParaRPr lang="en-US" altLang="zh-CN" sz="1400" dirty="0" smtClean="0">
              <a:latin typeface="+mj-ea"/>
              <a:ea typeface="+mj-ea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统一云服务成本模型</a:t>
            </a:r>
            <a:endParaRPr lang="en-US" altLang="zh-CN" sz="14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74522845"/>
      </p:ext>
    </p:extLst>
  </p:cSld>
  <p:clrMapOvr>
    <a:masterClrMapping/>
  </p:clrMapOvr>
  <p:transition spd="slow" advTm="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运营需求</a:t>
            </a:r>
            <a:r>
              <a:rPr lang="en-US" altLang="zh-CN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-</a:t>
            </a: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资源</a:t>
            </a:r>
            <a:r>
              <a:rPr lang="zh-CN" altLang="en-US" sz="3200" spc="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</a:t>
            </a: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346194" y="909012"/>
            <a:ext cx="114710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通过资源管理</a:t>
            </a:r>
            <a:r>
              <a:rPr lang="zh-CN" altLang="zh-CN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满足</a:t>
            </a:r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管理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部门</a:t>
            </a:r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用户</a:t>
            </a:r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及服务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商</a:t>
            </a:r>
            <a:r>
              <a:rPr lang="zh-CN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各自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对资源管理</a:t>
            </a:r>
            <a:r>
              <a:rPr lang="zh-CN" altLang="zh-CN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需求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CN" altLang="zh-CN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建立</a:t>
            </a:r>
            <a:r>
              <a:rPr lang="zh-CN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起全面、及时的</a:t>
            </a:r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资源管理与</a:t>
            </a:r>
            <a:r>
              <a:rPr lang="zh-CN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预警体系，实现对使用单位、业务系统、云资源及各类资产的统一管理、统计和展示，并能够</a:t>
            </a:r>
            <a:r>
              <a:rPr lang="zh-CN" altLang="zh-CN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向管理</a:t>
            </a:r>
            <a:r>
              <a:rPr lang="zh-CN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单位提供各类基础信息。</a:t>
            </a:r>
          </a:p>
        </p:txBody>
      </p:sp>
      <p:grpSp>
        <p:nvGrpSpPr>
          <p:cNvPr id="54" name="组合 53">
            <a:extLst>
              <a:ext uri="{FF2B5EF4-FFF2-40B4-BE49-F238E27FC236}">
                <a16:creationId xmlns="" xmlns:a16="http://schemas.microsoft.com/office/drawing/2014/main" id="{405845B8-0256-B042-9DC5-9F767B442489}"/>
              </a:ext>
            </a:extLst>
          </p:cNvPr>
          <p:cNvGrpSpPr/>
          <p:nvPr/>
        </p:nvGrpSpPr>
        <p:grpSpPr>
          <a:xfrm>
            <a:off x="346194" y="2718594"/>
            <a:ext cx="3182731" cy="2966588"/>
            <a:chOff x="92169" y="1895380"/>
            <a:chExt cx="4465136" cy="4186133"/>
          </a:xfrm>
        </p:grpSpPr>
        <p:sp>
          <p:nvSpPr>
            <p:cNvPr id="55" name="Freeform 8">
              <a:extLst>
                <a:ext uri="{FF2B5EF4-FFF2-40B4-BE49-F238E27FC236}">
                  <a16:creationId xmlns="" xmlns:a16="http://schemas.microsoft.com/office/drawing/2014/main" id="{4DEBA0A1-203F-344D-8848-F9941352C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2185" y="1895380"/>
              <a:ext cx="2341056" cy="2343448"/>
            </a:xfrm>
            <a:custGeom>
              <a:avLst/>
              <a:gdLst>
                <a:gd name="T0" fmla="*/ 56 w 2751"/>
                <a:gd name="T1" fmla="*/ 31 h 2753"/>
                <a:gd name="T2" fmla="*/ 55 w 2751"/>
                <a:gd name="T3" fmla="*/ 35 h 2753"/>
                <a:gd name="T4" fmla="*/ 54 w 2751"/>
                <a:gd name="T5" fmla="*/ 39 h 2753"/>
                <a:gd name="T6" fmla="*/ 52 w 2751"/>
                <a:gd name="T7" fmla="*/ 42 h 2753"/>
                <a:gd name="T8" fmla="*/ 49 w 2751"/>
                <a:gd name="T9" fmla="*/ 46 h 2753"/>
                <a:gd name="T10" fmla="*/ 47 w 2751"/>
                <a:gd name="T11" fmla="*/ 49 h 2753"/>
                <a:gd name="T12" fmla="*/ 43 w 2751"/>
                <a:gd name="T13" fmla="*/ 51 h 2753"/>
                <a:gd name="T14" fmla="*/ 40 w 2751"/>
                <a:gd name="T15" fmla="*/ 53 h 2753"/>
                <a:gd name="T16" fmla="*/ 36 w 2751"/>
                <a:gd name="T17" fmla="*/ 55 h 2753"/>
                <a:gd name="T18" fmla="*/ 32 w 2751"/>
                <a:gd name="T19" fmla="*/ 55 h 2753"/>
                <a:gd name="T20" fmla="*/ 28 w 2751"/>
                <a:gd name="T21" fmla="*/ 56 h 2753"/>
                <a:gd name="T22" fmla="*/ 24 w 2751"/>
                <a:gd name="T23" fmla="*/ 55 h 2753"/>
                <a:gd name="T24" fmla="*/ 20 w 2751"/>
                <a:gd name="T25" fmla="*/ 55 h 2753"/>
                <a:gd name="T26" fmla="*/ 16 w 2751"/>
                <a:gd name="T27" fmla="*/ 53 h 2753"/>
                <a:gd name="T28" fmla="*/ 12 w 2751"/>
                <a:gd name="T29" fmla="*/ 51 h 2753"/>
                <a:gd name="T30" fmla="*/ 9 w 2751"/>
                <a:gd name="T31" fmla="*/ 49 h 2753"/>
                <a:gd name="T32" fmla="*/ 6 w 2751"/>
                <a:gd name="T33" fmla="*/ 46 h 2753"/>
                <a:gd name="T34" fmla="*/ 4 w 2751"/>
                <a:gd name="T35" fmla="*/ 42 h 2753"/>
                <a:gd name="T36" fmla="*/ 2 w 2751"/>
                <a:gd name="T37" fmla="*/ 39 h 2753"/>
                <a:gd name="T38" fmla="*/ 1 w 2751"/>
                <a:gd name="T39" fmla="*/ 35 h 2753"/>
                <a:gd name="T40" fmla="*/ 0 w 2751"/>
                <a:gd name="T41" fmla="*/ 31 h 2753"/>
                <a:gd name="T42" fmla="*/ 0 w 2751"/>
                <a:gd name="T43" fmla="*/ 26 h 2753"/>
                <a:gd name="T44" fmla="*/ 1 w 2751"/>
                <a:gd name="T45" fmla="*/ 22 h 2753"/>
                <a:gd name="T46" fmla="*/ 2 w 2751"/>
                <a:gd name="T47" fmla="*/ 18 h 2753"/>
                <a:gd name="T48" fmla="*/ 3 w 2751"/>
                <a:gd name="T49" fmla="*/ 15 h 2753"/>
                <a:gd name="T50" fmla="*/ 6 w 2751"/>
                <a:gd name="T51" fmla="*/ 11 h 2753"/>
                <a:gd name="T52" fmla="*/ 8 w 2751"/>
                <a:gd name="T53" fmla="*/ 8 h 2753"/>
                <a:gd name="T54" fmla="*/ 11 w 2751"/>
                <a:gd name="T55" fmla="*/ 6 h 2753"/>
                <a:gd name="T56" fmla="*/ 15 w 2751"/>
                <a:gd name="T57" fmla="*/ 3 h 2753"/>
                <a:gd name="T58" fmla="*/ 18 w 2751"/>
                <a:gd name="T59" fmla="*/ 2 h 2753"/>
                <a:gd name="T60" fmla="*/ 22 w 2751"/>
                <a:gd name="T61" fmla="*/ 1 h 2753"/>
                <a:gd name="T62" fmla="*/ 26 w 2751"/>
                <a:gd name="T63" fmla="*/ 0 h 2753"/>
                <a:gd name="T64" fmla="*/ 31 w 2751"/>
                <a:gd name="T65" fmla="*/ 0 h 2753"/>
                <a:gd name="T66" fmla="*/ 35 w 2751"/>
                <a:gd name="T67" fmla="*/ 1 h 2753"/>
                <a:gd name="T68" fmla="*/ 39 w 2751"/>
                <a:gd name="T69" fmla="*/ 2 h 2753"/>
                <a:gd name="T70" fmla="*/ 42 w 2751"/>
                <a:gd name="T71" fmla="*/ 4 h 2753"/>
                <a:gd name="T72" fmla="*/ 46 w 2751"/>
                <a:gd name="T73" fmla="*/ 6 h 2753"/>
                <a:gd name="T74" fmla="*/ 49 w 2751"/>
                <a:gd name="T75" fmla="*/ 9 h 2753"/>
                <a:gd name="T76" fmla="*/ 51 w 2751"/>
                <a:gd name="T77" fmla="*/ 12 h 2753"/>
                <a:gd name="T78" fmla="*/ 53 w 2751"/>
                <a:gd name="T79" fmla="*/ 16 h 2753"/>
                <a:gd name="T80" fmla="*/ 55 w 2751"/>
                <a:gd name="T81" fmla="*/ 20 h 2753"/>
                <a:gd name="T82" fmla="*/ 55 w 2751"/>
                <a:gd name="T83" fmla="*/ 24 h 2753"/>
                <a:gd name="T84" fmla="*/ 56 w 2751"/>
                <a:gd name="T85" fmla="*/ 28 h 275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751" h="2753">
                  <a:moveTo>
                    <a:pt x="2751" y="1376"/>
                  </a:moveTo>
                  <a:lnTo>
                    <a:pt x="2749" y="1447"/>
                  </a:lnTo>
                  <a:lnTo>
                    <a:pt x="2745" y="1517"/>
                  </a:lnTo>
                  <a:lnTo>
                    <a:pt x="2735" y="1586"/>
                  </a:lnTo>
                  <a:lnTo>
                    <a:pt x="2723" y="1654"/>
                  </a:lnTo>
                  <a:lnTo>
                    <a:pt x="2708" y="1720"/>
                  </a:lnTo>
                  <a:lnTo>
                    <a:pt x="2689" y="1786"/>
                  </a:lnTo>
                  <a:lnTo>
                    <a:pt x="2668" y="1850"/>
                  </a:lnTo>
                  <a:lnTo>
                    <a:pt x="2642" y="1913"/>
                  </a:lnTo>
                  <a:lnTo>
                    <a:pt x="2615" y="1973"/>
                  </a:lnTo>
                  <a:lnTo>
                    <a:pt x="2585" y="2033"/>
                  </a:lnTo>
                  <a:lnTo>
                    <a:pt x="2552" y="2090"/>
                  </a:lnTo>
                  <a:lnTo>
                    <a:pt x="2516" y="2146"/>
                  </a:lnTo>
                  <a:lnTo>
                    <a:pt x="2478" y="2200"/>
                  </a:lnTo>
                  <a:lnTo>
                    <a:pt x="2436" y="2253"/>
                  </a:lnTo>
                  <a:lnTo>
                    <a:pt x="2394" y="2302"/>
                  </a:lnTo>
                  <a:lnTo>
                    <a:pt x="2348" y="2350"/>
                  </a:lnTo>
                  <a:lnTo>
                    <a:pt x="2300" y="2395"/>
                  </a:lnTo>
                  <a:lnTo>
                    <a:pt x="2250" y="2439"/>
                  </a:lnTo>
                  <a:lnTo>
                    <a:pt x="2199" y="2480"/>
                  </a:lnTo>
                  <a:lnTo>
                    <a:pt x="2145" y="2517"/>
                  </a:lnTo>
                  <a:lnTo>
                    <a:pt x="2089" y="2553"/>
                  </a:lnTo>
                  <a:lnTo>
                    <a:pt x="2030" y="2586"/>
                  </a:lnTo>
                  <a:lnTo>
                    <a:pt x="1972" y="2618"/>
                  </a:lnTo>
                  <a:lnTo>
                    <a:pt x="1910" y="2645"/>
                  </a:lnTo>
                  <a:lnTo>
                    <a:pt x="1849" y="2669"/>
                  </a:lnTo>
                  <a:lnTo>
                    <a:pt x="1784" y="2692"/>
                  </a:lnTo>
                  <a:lnTo>
                    <a:pt x="1719" y="2710"/>
                  </a:lnTo>
                  <a:lnTo>
                    <a:pt x="1652" y="2725"/>
                  </a:lnTo>
                  <a:lnTo>
                    <a:pt x="1584" y="2737"/>
                  </a:lnTo>
                  <a:lnTo>
                    <a:pt x="1516" y="2746"/>
                  </a:lnTo>
                  <a:lnTo>
                    <a:pt x="1446" y="2752"/>
                  </a:lnTo>
                  <a:lnTo>
                    <a:pt x="1375" y="2753"/>
                  </a:lnTo>
                  <a:lnTo>
                    <a:pt x="1304" y="2752"/>
                  </a:lnTo>
                  <a:lnTo>
                    <a:pt x="1234" y="2746"/>
                  </a:lnTo>
                  <a:lnTo>
                    <a:pt x="1166" y="2737"/>
                  </a:lnTo>
                  <a:lnTo>
                    <a:pt x="1097" y="2725"/>
                  </a:lnTo>
                  <a:lnTo>
                    <a:pt x="1031" y="2710"/>
                  </a:lnTo>
                  <a:lnTo>
                    <a:pt x="966" y="2692"/>
                  </a:lnTo>
                  <a:lnTo>
                    <a:pt x="902" y="2669"/>
                  </a:lnTo>
                  <a:lnTo>
                    <a:pt x="840" y="2645"/>
                  </a:lnTo>
                  <a:lnTo>
                    <a:pt x="778" y="2618"/>
                  </a:lnTo>
                  <a:lnTo>
                    <a:pt x="720" y="2586"/>
                  </a:lnTo>
                  <a:lnTo>
                    <a:pt x="661" y="2553"/>
                  </a:lnTo>
                  <a:lnTo>
                    <a:pt x="605" y="2517"/>
                  </a:lnTo>
                  <a:lnTo>
                    <a:pt x="551" y="2480"/>
                  </a:lnTo>
                  <a:lnTo>
                    <a:pt x="500" y="2439"/>
                  </a:lnTo>
                  <a:lnTo>
                    <a:pt x="449" y="2395"/>
                  </a:lnTo>
                  <a:lnTo>
                    <a:pt x="403" y="2350"/>
                  </a:lnTo>
                  <a:lnTo>
                    <a:pt x="356" y="2302"/>
                  </a:lnTo>
                  <a:lnTo>
                    <a:pt x="314" y="2253"/>
                  </a:lnTo>
                  <a:lnTo>
                    <a:pt x="272" y="2200"/>
                  </a:lnTo>
                  <a:lnTo>
                    <a:pt x="234" y="2146"/>
                  </a:lnTo>
                  <a:lnTo>
                    <a:pt x="198" y="2090"/>
                  </a:lnTo>
                  <a:lnTo>
                    <a:pt x="165" y="2033"/>
                  </a:lnTo>
                  <a:lnTo>
                    <a:pt x="135" y="1973"/>
                  </a:lnTo>
                  <a:lnTo>
                    <a:pt x="106" y="1913"/>
                  </a:lnTo>
                  <a:lnTo>
                    <a:pt x="82" y="1850"/>
                  </a:lnTo>
                  <a:lnTo>
                    <a:pt x="61" y="1786"/>
                  </a:lnTo>
                  <a:lnTo>
                    <a:pt x="42" y="1720"/>
                  </a:lnTo>
                  <a:lnTo>
                    <a:pt x="27" y="1654"/>
                  </a:lnTo>
                  <a:lnTo>
                    <a:pt x="15" y="1586"/>
                  </a:lnTo>
                  <a:lnTo>
                    <a:pt x="6" y="1517"/>
                  </a:lnTo>
                  <a:lnTo>
                    <a:pt x="1" y="1447"/>
                  </a:lnTo>
                  <a:lnTo>
                    <a:pt x="0" y="1376"/>
                  </a:lnTo>
                  <a:lnTo>
                    <a:pt x="1" y="1305"/>
                  </a:lnTo>
                  <a:lnTo>
                    <a:pt x="6" y="1236"/>
                  </a:lnTo>
                  <a:lnTo>
                    <a:pt x="15" y="1167"/>
                  </a:lnTo>
                  <a:lnTo>
                    <a:pt x="27" y="1099"/>
                  </a:lnTo>
                  <a:lnTo>
                    <a:pt x="42" y="1033"/>
                  </a:lnTo>
                  <a:lnTo>
                    <a:pt x="61" y="967"/>
                  </a:lnTo>
                  <a:lnTo>
                    <a:pt x="82" y="904"/>
                  </a:lnTo>
                  <a:lnTo>
                    <a:pt x="106" y="840"/>
                  </a:lnTo>
                  <a:lnTo>
                    <a:pt x="135" y="779"/>
                  </a:lnTo>
                  <a:lnTo>
                    <a:pt x="165" y="720"/>
                  </a:lnTo>
                  <a:lnTo>
                    <a:pt x="198" y="663"/>
                  </a:lnTo>
                  <a:lnTo>
                    <a:pt x="234" y="607"/>
                  </a:lnTo>
                  <a:lnTo>
                    <a:pt x="272" y="553"/>
                  </a:lnTo>
                  <a:lnTo>
                    <a:pt x="314" y="501"/>
                  </a:lnTo>
                  <a:lnTo>
                    <a:pt x="356" y="451"/>
                  </a:lnTo>
                  <a:lnTo>
                    <a:pt x="403" y="403"/>
                  </a:lnTo>
                  <a:lnTo>
                    <a:pt x="449" y="358"/>
                  </a:lnTo>
                  <a:lnTo>
                    <a:pt x="500" y="314"/>
                  </a:lnTo>
                  <a:lnTo>
                    <a:pt x="551" y="273"/>
                  </a:lnTo>
                  <a:lnTo>
                    <a:pt x="605" y="234"/>
                  </a:lnTo>
                  <a:lnTo>
                    <a:pt x="661" y="198"/>
                  </a:lnTo>
                  <a:lnTo>
                    <a:pt x="720" y="165"/>
                  </a:lnTo>
                  <a:lnTo>
                    <a:pt x="778" y="135"/>
                  </a:lnTo>
                  <a:lnTo>
                    <a:pt x="840" y="108"/>
                  </a:lnTo>
                  <a:lnTo>
                    <a:pt x="902" y="82"/>
                  </a:lnTo>
                  <a:lnTo>
                    <a:pt x="966" y="61"/>
                  </a:lnTo>
                  <a:lnTo>
                    <a:pt x="1031" y="43"/>
                  </a:lnTo>
                  <a:lnTo>
                    <a:pt x="1097" y="28"/>
                  </a:lnTo>
                  <a:lnTo>
                    <a:pt x="1166" y="15"/>
                  </a:lnTo>
                  <a:lnTo>
                    <a:pt x="1234" y="7"/>
                  </a:lnTo>
                  <a:lnTo>
                    <a:pt x="1304" y="1"/>
                  </a:lnTo>
                  <a:lnTo>
                    <a:pt x="1375" y="0"/>
                  </a:lnTo>
                  <a:lnTo>
                    <a:pt x="1446" y="1"/>
                  </a:lnTo>
                  <a:lnTo>
                    <a:pt x="1516" y="7"/>
                  </a:lnTo>
                  <a:lnTo>
                    <a:pt x="1584" y="15"/>
                  </a:lnTo>
                  <a:lnTo>
                    <a:pt x="1652" y="28"/>
                  </a:lnTo>
                  <a:lnTo>
                    <a:pt x="1719" y="43"/>
                  </a:lnTo>
                  <a:lnTo>
                    <a:pt x="1784" y="61"/>
                  </a:lnTo>
                  <a:lnTo>
                    <a:pt x="1849" y="82"/>
                  </a:lnTo>
                  <a:lnTo>
                    <a:pt x="1910" y="108"/>
                  </a:lnTo>
                  <a:lnTo>
                    <a:pt x="1972" y="135"/>
                  </a:lnTo>
                  <a:lnTo>
                    <a:pt x="2030" y="165"/>
                  </a:lnTo>
                  <a:lnTo>
                    <a:pt x="2089" y="198"/>
                  </a:lnTo>
                  <a:lnTo>
                    <a:pt x="2145" y="234"/>
                  </a:lnTo>
                  <a:lnTo>
                    <a:pt x="2199" y="273"/>
                  </a:lnTo>
                  <a:lnTo>
                    <a:pt x="2250" y="314"/>
                  </a:lnTo>
                  <a:lnTo>
                    <a:pt x="2300" y="358"/>
                  </a:lnTo>
                  <a:lnTo>
                    <a:pt x="2348" y="403"/>
                  </a:lnTo>
                  <a:lnTo>
                    <a:pt x="2394" y="451"/>
                  </a:lnTo>
                  <a:lnTo>
                    <a:pt x="2436" y="501"/>
                  </a:lnTo>
                  <a:lnTo>
                    <a:pt x="2478" y="553"/>
                  </a:lnTo>
                  <a:lnTo>
                    <a:pt x="2516" y="607"/>
                  </a:lnTo>
                  <a:lnTo>
                    <a:pt x="2552" y="663"/>
                  </a:lnTo>
                  <a:lnTo>
                    <a:pt x="2585" y="720"/>
                  </a:lnTo>
                  <a:lnTo>
                    <a:pt x="2615" y="779"/>
                  </a:lnTo>
                  <a:lnTo>
                    <a:pt x="2642" y="840"/>
                  </a:lnTo>
                  <a:lnTo>
                    <a:pt x="2668" y="904"/>
                  </a:lnTo>
                  <a:lnTo>
                    <a:pt x="2689" y="967"/>
                  </a:lnTo>
                  <a:lnTo>
                    <a:pt x="2708" y="1033"/>
                  </a:lnTo>
                  <a:lnTo>
                    <a:pt x="2723" y="1099"/>
                  </a:lnTo>
                  <a:lnTo>
                    <a:pt x="2735" y="1167"/>
                  </a:lnTo>
                  <a:lnTo>
                    <a:pt x="2745" y="1236"/>
                  </a:lnTo>
                  <a:lnTo>
                    <a:pt x="2749" y="1305"/>
                  </a:lnTo>
                  <a:lnTo>
                    <a:pt x="2751" y="1376"/>
                  </a:lnTo>
                </a:path>
              </a:pathLst>
            </a:custGeom>
            <a:solidFill>
              <a:srgbClr val="F8D4A8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lIns="91428" tIns="45714" rIns="91428" bIns="45714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56" name="Freeform 9">
              <a:extLst>
                <a:ext uri="{FF2B5EF4-FFF2-40B4-BE49-F238E27FC236}">
                  <a16:creationId xmlns="" xmlns:a16="http://schemas.microsoft.com/office/drawing/2014/main" id="{E66743A2-F3B9-B341-9280-DB6FAF2CB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6236" y="3093042"/>
              <a:ext cx="2343310" cy="2343448"/>
            </a:xfrm>
            <a:custGeom>
              <a:avLst/>
              <a:gdLst>
                <a:gd name="T0" fmla="*/ 0 w 2751"/>
                <a:gd name="T1" fmla="*/ 25 h 2753"/>
                <a:gd name="T2" fmla="*/ 1 w 2751"/>
                <a:gd name="T3" fmla="*/ 21 h 2753"/>
                <a:gd name="T4" fmla="*/ 2 w 2751"/>
                <a:gd name="T5" fmla="*/ 17 h 2753"/>
                <a:gd name="T6" fmla="*/ 4 w 2751"/>
                <a:gd name="T7" fmla="*/ 13 h 2753"/>
                <a:gd name="T8" fmla="*/ 6 w 2751"/>
                <a:gd name="T9" fmla="*/ 10 h 2753"/>
                <a:gd name="T10" fmla="*/ 9 w 2751"/>
                <a:gd name="T11" fmla="*/ 7 h 2753"/>
                <a:gd name="T12" fmla="*/ 12 w 2751"/>
                <a:gd name="T13" fmla="*/ 5 h 2753"/>
                <a:gd name="T14" fmla="*/ 16 w 2751"/>
                <a:gd name="T15" fmla="*/ 3 h 2753"/>
                <a:gd name="T16" fmla="*/ 20 w 2751"/>
                <a:gd name="T17" fmla="*/ 1 h 2753"/>
                <a:gd name="T18" fmla="*/ 24 w 2751"/>
                <a:gd name="T19" fmla="*/ 0 h 2753"/>
                <a:gd name="T20" fmla="*/ 28 w 2751"/>
                <a:gd name="T21" fmla="*/ 0 h 2753"/>
                <a:gd name="T22" fmla="*/ 32 w 2751"/>
                <a:gd name="T23" fmla="*/ 0 h 2753"/>
                <a:gd name="T24" fmla="*/ 36 w 2751"/>
                <a:gd name="T25" fmla="*/ 1 h 2753"/>
                <a:gd name="T26" fmla="*/ 40 w 2751"/>
                <a:gd name="T27" fmla="*/ 3 h 2753"/>
                <a:gd name="T28" fmla="*/ 44 w 2751"/>
                <a:gd name="T29" fmla="*/ 5 h 2753"/>
                <a:gd name="T30" fmla="*/ 47 w 2751"/>
                <a:gd name="T31" fmla="*/ 7 h 2753"/>
                <a:gd name="T32" fmla="*/ 49 w 2751"/>
                <a:gd name="T33" fmla="*/ 10 h 2753"/>
                <a:gd name="T34" fmla="*/ 52 w 2751"/>
                <a:gd name="T35" fmla="*/ 13 h 2753"/>
                <a:gd name="T36" fmla="*/ 54 w 2751"/>
                <a:gd name="T37" fmla="*/ 17 h 2753"/>
                <a:gd name="T38" fmla="*/ 55 w 2751"/>
                <a:gd name="T39" fmla="*/ 21 h 2753"/>
                <a:gd name="T40" fmla="*/ 56 w 2751"/>
                <a:gd name="T41" fmla="*/ 25 h 2753"/>
                <a:gd name="T42" fmla="*/ 56 w 2751"/>
                <a:gd name="T43" fmla="*/ 29 h 2753"/>
                <a:gd name="T44" fmla="*/ 56 w 2751"/>
                <a:gd name="T45" fmla="*/ 34 h 2753"/>
                <a:gd name="T46" fmla="*/ 54 w 2751"/>
                <a:gd name="T47" fmla="*/ 37 h 2753"/>
                <a:gd name="T48" fmla="*/ 52 w 2751"/>
                <a:gd name="T49" fmla="*/ 41 h 2753"/>
                <a:gd name="T50" fmla="*/ 51 w 2751"/>
                <a:gd name="T51" fmla="*/ 45 h 2753"/>
                <a:gd name="T52" fmla="*/ 48 w 2751"/>
                <a:gd name="T53" fmla="*/ 48 h 2753"/>
                <a:gd name="T54" fmla="*/ 45 w 2751"/>
                <a:gd name="T55" fmla="*/ 50 h 2753"/>
                <a:gd name="T56" fmla="*/ 42 w 2751"/>
                <a:gd name="T57" fmla="*/ 52 h 2753"/>
                <a:gd name="T58" fmla="*/ 38 w 2751"/>
                <a:gd name="T59" fmla="*/ 54 h 2753"/>
                <a:gd name="T60" fmla="*/ 34 w 2751"/>
                <a:gd name="T61" fmla="*/ 55 h 2753"/>
                <a:gd name="T62" fmla="*/ 29 w 2751"/>
                <a:gd name="T63" fmla="*/ 56 h 2753"/>
                <a:gd name="T64" fmla="*/ 25 w 2751"/>
                <a:gd name="T65" fmla="*/ 56 h 2753"/>
                <a:gd name="T66" fmla="*/ 21 w 2751"/>
                <a:gd name="T67" fmla="*/ 55 h 2753"/>
                <a:gd name="T68" fmla="*/ 17 w 2751"/>
                <a:gd name="T69" fmla="*/ 54 h 2753"/>
                <a:gd name="T70" fmla="*/ 14 w 2751"/>
                <a:gd name="T71" fmla="*/ 52 h 2753"/>
                <a:gd name="T72" fmla="*/ 10 w 2751"/>
                <a:gd name="T73" fmla="*/ 49 h 2753"/>
                <a:gd name="T74" fmla="*/ 7 w 2751"/>
                <a:gd name="T75" fmla="*/ 47 h 2753"/>
                <a:gd name="T76" fmla="*/ 5 w 2751"/>
                <a:gd name="T77" fmla="*/ 43 h 2753"/>
                <a:gd name="T78" fmla="*/ 3 w 2751"/>
                <a:gd name="T79" fmla="*/ 40 h 2753"/>
                <a:gd name="T80" fmla="*/ 1 w 2751"/>
                <a:gd name="T81" fmla="*/ 36 h 2753"/>
                <a:gd name="T82" fmla="*/ 0 w 2751"/>
                <a:gd name="T83" fmla="*/ 32 h 2753"/>
                <a:gd name="T84" fmla="*/ 0 w 2751"/>
                <a:gd name="T85" fmla="*/ 28 h 275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751" h="2753">
                  <a:moveTo>
                    <a:pt x="0" y="1377"/>
                  </a:moveTo>
                  <a:lnTo>
                    <a:pt x="2" y="1305"/>
                  </a:lnTo>
                  <a:lnTo>
                    <a:pt x="6" y="1236"/>
                  </a:lnTo>
                  <a:lnTo>
                    <a:pt x="15" y="1167"/>
                  </a:lnTo>
                  <a:lnTo>
                    <a:pt x="27" y="1099"/>
                  </a:lnTo>
                  <a:lnTo>
                    <a:pt x="42" y="1033"/>
                  </a:lnTo>
                  <a:lnTo>
                    <a:pt x="62" y="967"/>
                  </a:lnTo>
                  <a:lnTo>
                    <a:pt x="83" y="904"/>
                  </a:lnTo>
                  <a:lnTo>
                    <a:pt x="107" y="841"/>
                  </a:lnTo>
                  <a:lnTo>
                    <a:pt x="136" y="780"/>
                  </a:lnTo>
                  <a:lnTo>
                    <a:pt x="166" y="720"/>
                  </a:lnTo>
                  <a:lnTo>
                    <a:pt x="199" y="663"/>
                  </a:lnTo>
                  <a:lnTo>
                    <a:pt x="235" y="607"/>
                  </a:lnTo>
                  <a:lnTo>
                    <a:pt x="272" y="553"/>
                  </a:lnTo>
                  <a:lnTo>
                    <a:pt x="314" y="501"/>
                  </a:lnTo>
                  <a:lnTo>
                    <a:pt x="357" y="451"/>
                  </a:lnTo>
                  <a:lnTo>
                    <a:pt x="403" y="403"/>
                  </a:lnTo>
                  <a:lnTo>
                    <a:pt x="450" y="358"/>
                  </a:lnTo>
                  <a:lnTo>
                    <a:pt x="501" y="314"/>
                  </a:lnTo>
                  <a:lnTo>
                    <a:pt x="552" y="274"/>
                  </a:lnTo>
                  <a:lnTo>
                    <a:pt x="606" y="236"/>
                  </a:lnTo>
                  <a:lnTo>
                    <a:pt x="662" y="200"/>
                  </a:lnTo>
                  <a:lnTo>
                    <a:pt x="720" y="167"/>
                  </a:lnTo>
                  <a:lnTo>
                    <a:pt x="779" y="135"/>
                  </a:lnTo>
                  <a:lnTo>
                    <a:pt x="841" y="108"/>
                  </a:lnTo>
                  <a:lnTo>
                    <a:pt x="902" y="84"/>
                  </a:lnTo>
                  <a:lnTo>
                    <a:pt x="967" y="62"/>
                  </a:lnTo>
                  <a:lnTo>
                    <a:pt x="1032" y="44"/>
                  </a:lnTo>
                  <a:lnTo>
                    <a:pt x="1098" y="28"/>
                  </a:lnTo>
                  <a:lnTo>
                    <a:pt x="1167" y="16"/>
                  </a:lnTo>
                  <a:lnTo>
                    <a:pt x="1234" y="7"/>
                  </a:lnTo>
                  <a:lnTo>
                    <a:pt x="1305" y="1"/>
                  </a:lnTo>
                  <a:lnTo>
                    <a:pt x="1376" y="0"/>
                  </a:lnTo>
                  <a:lnTo>
                    <a:pt x="1446" y="1"/>
                  </a:lnTo>
                  <a:lnTo>
                    <a:pt x="1517" y="7"/>
                  </a:lnTo>
                  <a:lnTo>
                    <a:pt x="1585" y="16"/>
                  </a:lnTo>
                  <a:lnTo>
                    <a:pt x="1652" y="28"/>
                  </a:lnTo>
                  <a:lnTo>
                    <a:pt x="1720" y="44"/>
                  </a:lnTo>
                  <a:lnTo>
                    <a:pt x="1785" y="62"/>
                  </a:lnTo>
                  <a:lnTo>
                    <a:pt x="1849" y="84"/>
                  </a:lnTo>
                  <a:lnTo>
                    <a:pt x="1911" y="108"/>
                  </a:lnTo>
                  <a:lnTo>
                    <a:pt x="1973" y="135"/>
                  </a:lnTo>
                  <a:lnTo>
                    <a:pt x="2031" y="167"/>
                  </a:lnTo>
                  <a:lnTo>
                    <a:pt x="2090" y="200"/>
                  </a:lnTo>
                  <a:lnTo>
                    <a:pt x="2145" y="236"/>
                  </a:lnTo>
                  <a:lnTo>
                    <a:pt x="2199" y="274"/>
                  </a:lnTo>
                  <a:lnTo>
                    <a:pt x="2251" y="314"/>
                  </a:lnTo>
                  <a:lnTo>
                    <a:pt x="2300" y="358"/>
                  </a:lnTo>
                  <a:lnTo>
                    <a:pt x="2348" y="403"/>
                  </a:lnTo>
                  <a:lnTo>
                    <a:pt x="2395" y="451"/>
                  </a:lnTo>
                  <a:lnTo>
                    <a:pt x="2437" y="501"/>
                  </a:lnTo>
                  <a:lnTo>
                    <a:pt x="2479" y="553"/>
                  </a:lnTo>
                  <a:lnTo>
                    <a:pt x="2517" y="607"/>
                  </a:lnTo>
                  <a:lnTo>
                    <a:pt x="2553" y="663"/>
                  </a:lnTo>
                  <a:lnTo>
                    <a:pt x="2586" y="720"/>
                  </a:lnTo>
                  <a:lnTo>
                    <a:pt x="2616" y="780"/>
                  </a:lnTo>
                  <a:lnTo>
                    <a:pt x="2643" y="841"/>
                  </a:lnTo>
                  <a:lnTo>
                    <a:pt x="2668" y="904"/>
                  </a:lnTo>
                  <a:lnTo>
                    <a:pt x="2690" y="967"/>
                  </a:lnTo>
                  <a:lnTo>
                    <a:pt x="2709" y="1033"/>
                  </a:lnTo>
                  <a:lnTo>
                    <a:pt x="2724" y="1099"/>
                  </a:lnTo>
                  <a:lnTo>
                    <a:pt x="2736" y="1167"/>
                  </a:lnTo>
                  <a:lnTo>
                    <a:pt x="2745" y="1236"/>
                  </a:lnTo>
                  <a:lnTo>
                    <a:pt x="2750" y="1305"/>
                  </a:lnTo>
                  <a:lnTo>
                    <a:pt x="2751" y="1377"/>
                  </a:lnTo>
                  <a:lnTo>
                    <a:pt x="2750" y="1448"/>
                  </a:lnTo>
                  <a:lnTo>
                    <a:pt x="2745" y="1517"/>
                  </a:lnTo>
                  <a:lnTo>
                    <a:pt x="2736" y="1586"/>
                  </a:lnTo>
                  <a:lnTo>
                    <a:pt x="2724" y="1654"/>
                  </a:lnTo>
                  <a:lnTo>
                    <a:pt x="2709" y="1720"/>
                  </a:lnTo>
                  <a:lnTo>
                    <a:pt x="2690" y="1787"/>
                  </a:lnTo>
                  <a:lnTo>
                    <a:pt x="2668" y="1850"/>
                  </a:lnTo>
                  <a:lnTo>
                    <a:pt x="2643" y="1913"/>
                  </a:lnTo>
                  <a:lnTo>
                    <a:pt x="2616" y="1973"/>
                  </a:lnTo>
                  <a:lnTo>
                    <a:pt x="2586" y="2033"/>
                  </a:lnTo>
                  <a:lnTo>
                    <a:pt x="2553" y="2090"/>
                  </a:lnTo>
                  <a:lnTo>
                    <a:pt x="2517" y="2146"/>
                  </a:lnTo>
                  <a:lnTo>
                    <a:pt x="2479" y="2200"/>
                  </a:lnTo>
                  <a:lnTo>
                    <a:pt x="2437" y="2253"/>
                  </a:lnTo>
                  <a:lnTo>
                    <a:pt x="2395" y="2302"/>
                  </a:lnTo>
                  <a:lnTo>
                    <a:pt x="2348" y="2350"/>
                  </a:lnTo>
                  <a:lnTo>
                    <a:pt x="2300" y="2396"/>
                  </a:lnTo>
                  <a:lnTo>
                    <a:pt x="2251" y="2439"/>
                  </a:lnTo>
                  <a:lnTo>
                    <a:pt x="2199" y="2480"/>
                  </a:lnTo>
                  <a:lnTo>
                    <a:pt x="2145" y="2519"/>
                  </a:lnTo>
                  <a:lnTo>
                    <a:pt x="2090" y="2553"/>
                  </a:lnTo>
                  <a:lnTo>
                    <a:pt x="2031" y="2588"/>
                  </a:lnTo>
                  <a:lnTo>
                    <a:pt x="1973" y="2618"/>
                  </a:lnTo>
                  <a:lnTo>
                    <a:pt x="1911" y="2645"/>
                  </a:lnTo>
                  <a:lnTo>
                    <a:pt x="1849" y="2669"/>
                  </a:lnTo>
                  <a:lnTo>
                    <a:pt x="1785" y="2692"/>
                  </a:lnTo>
                  <a:lnTo>
                    <a:pt x="1720" y="2710"/>
                  </a:lnTo>
                  <a:lnTo>
                    <a:pt x="1652" y="2725"/>
                  </a:lnTo>
                  <a:lnTo>
                    <a:pt x="1585" y="2737"/>
                  </a:lnTo>
                  <a:lnTo>
                    <a:pt x="1517" y="2746"/>
                  </a:lnTo>
                  <a:lnTo>
                    <a:pt x="1446" y="2752"/>
                  </a:lnTo>
                  <a:lnTo>
                    <a:pt x="1376" y="2753"/>
                  </a:lnTo>
                  <a:lnTo>
                    <a:pt x="1305" y="2752"/>
                  </a:lnTo>
                  <a:lnTo>
                    <a:pt x="1234" y="2746"/>
                  </a:lnTo>
                  <a:lnTo>
                    <a:pt x="1167" y="2737"/>
                  </a:lnTo>
                  <a:lnTo>
                    <a:pt x="1098" y="2725"/>
                  </a:lnTo>
                  <a:lnTo>
                    <a:pt x="1032" y="2710"/>
                  </a:lnTo>
                  <a:lnTo>
                    <a:pt x="967" y="2692"/>
                  </a:lnTo>
                  <a:lnTo>
                    <a:pt x="902" y="2669"/>
                  </a:lnTo>
                  <a:lnTo>
                    <a:pt x="841" y="2645"/>
                  </a:lnTo>
                  <a:lnTo>
                    <a:pt x="779" y="2618"/>
                  </a:lnTo>
                  <a:lnTo>
                    <a:pt x="720" y="2588"/>
                  </a:lnTo>
                  <a:lnTo>
                    <a:pt x="662" y="2553"/>
                  </a:lnTo>
                  <a:lnTo>
                    <a:pt x="606" y="2519"/>
                  </a:lnTo>
                  <a:lnTo>
                    <a:pt x="552" y="2480"/>
                  </a:lnTo>
                  <a:lnTo>
                    <a:pt x="501" y="2439"/>
                  </a:lnTo>
                  <a:lnTo>
                    <a:pt x="450" y="2396"/>
                  </a:lnTo>
                  <a:lnTo>
                    <a:pt x="403" y="2350"/>
                  </a:lnTo>
                  <a:lnTo>
                    <a:pt x="357" y="2302"/>
                  </a:lnTo>
                  <a:lnTo>
                    <a:pt x="314" y="2253"/>
                  </a:lnTo>
                  <a:lnTo>
                    <a:pt x="272" y="2200"/>
                  </a:lnTo>
                  <a:lnTo>
                    <a:pt x="235" y="2146"/>
                  </a:lnTo>
                  <a:lnTo>
                    <a:pt x="199" y="2090"/>
                  </a:lnTo>
                  <a:lnTo>
                    <a:pt x="166" y="2033"/>
                  </a:lnTo>
                  <a:lnTo>
                    <a:pt x="136" y="1973"/>
                  </a:lnTo>
                  <a:lnTo>
                    <a:pt x="107" y="1913"/>
                  </a:lnTo>
                  <a:lnTo>
                    <a:pt x="83" y="1850"/>
                  </a:lnTo>
                  <a:lnTo>
                    <a:pt x="62" y="1787"/>
                  </a:lnTo>
                  <a:lnTo>
                    <a:pt x="42" y="1720"/>
                  </a:lnTo>
                  <a:lnTo>
                    <a:pt x="27" y="1654"/>
                  </a:lnTo>
                  <a:lnTo>
                    <a:pt x="15" y="1586"/>
                  </a:lnTo>
                  <a:lnTo>
                    <a:pt x="6" y="1517"/>
                  </a:lnTo>
                  <a:lnTo>
                    <a:pt x="2" y="1448"/>
                  </a:lnTo>
                  <a:lnTo>
                    <a:pt x="0" y="1377"/>
                  </a:lnTo>
                </a:path>
              </a:pathLst>
            </a:custGeom>
            <a:solidFill>
              <a:srgbClr val="D2DBF5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lIns="91428" tIns="45714" rIns="91428" bIns="45714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57" name="Freeform 10">
              <a:extLst>
                <a:ext uri="{FF2B5EF4-FFF2-40B4-BE49-F238E27FC236}">
                  <a16:creationId xmlns="" xmlns:a16="http://schemas.microsoft.com/office/drawing/2014/main" id="{384BCEC2-6CA3-8046-8CFE-1C1548DF4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133" y="3093042"/>
              <a:ext cx="2341055" cy="2343447"/>
            </a:xfrm>
            <a:custGeom>
              <a:avLst/>
              <a:gdLst>
                <a:gd name="T0" fmla="*/ 0 w 2751"/>
                <a:gd name="T1" fmla="*/ 25 h 2753"/>
                <a:gd name="T2" fmla="*/ 1 w 2751"/>
                <a:gd name="T3" fmla="*/ 21 h 2753"/>
                <a:gd name="T4" fmla="*/ 2 w 2751"/>
                <a:gd name="T5" fmla="*/ 17 h 2753"/>
                <a:gd name="T6" fmla="*/ 4 w 2751"/>
                <a:gd name="T7" fmla="*/ 13 h 2753"/>
                <a:gd name="T8" fmla="*/ 6 w 2751"/>
                <a:gd name="T9" fmla="*/ 10 h 2753"/>
                <a:gd name="T10" fmla="*/ 9 w 2751"/>
                <a:gd name="T11" fmla="*/ 7 h 2753"/>
                <a:gd name="T12" fmla="*/ 12 w 2751"/>
                <a:gd name="T13" fmla="*/ 5 h 2753"/>
                <a:gd name="T14" fmla="*/ 16 w 2751"/>
                <a:gd name="T15" fmla="*/ 3 h 2753"/>
                <a:gd name="T16" fmla="*/ 20 w 2751"/>
                <a:gd name="T17" fmla="*/ 1 h 2753"/>
                <a:gd name="T18" fmla="*/ 24 w 2751"/>
                <a:gd name="T19" fmla="*/ 0 h 2753"/>
                <a:gd name="T20" fmla="*/ 28 w 2751"/>
                <a:gd name="T21" fmla="*/ 0 h 2753"/>
                <a:gd name="T22" fmla="*/ 32 w 2751"/>
                <a:gd name="T23" fmla="*/ 0 h 2753"/>
                <a:gd name="T24" fmla="*/ 36 w 2751"/>
                <a:gd name="T25" fmla="*/ 1 h 2753"/>
                <a:gd name="T26" fmla="*/ 40 w 2751"/>
                <a:gd name="T27" fmla="*/ 3 h 2753"/>
                <a:gd name="T28" fmla="*/ 43 w 2751"/>
                <a:gd name="T29" fmla="*/ 5 h 2753"/>
                <a:gd name="T30" fmla="*/ 47 w 2751"/>
                <a:gd name="T31" fmla="*/ 7 h 2753"/>
                <a:gd name="T32" fmla="*/ 49 w 2751"/>
                <a:gd name="T33" fmla="*/ 10 h 2753"/>
                <a:gd name="T34" fmla="*/ 52 w 2751"/>
                <a:gd name="T35" fmla="*/ 13 h 2753"/>
                <a:gd name="T36" fmla="*/ 54 w 2751"/>
                <a:gd name="T37" fmla="*/ 17 h 2753"/>
                <a:gd name="T38" fmla="*/ 55 w 2751"/>
                <a:gd name="T39" fmla="*/ 21 h 2753"/>
                <a:gd name="T40" fmla="*/ 56 w 2751"/>
                <a:gd name="T41" fmla="*/ 25 h 2753"/>
                <a:gd name="T42" fmla="*/ 56 w 2751"/>
                <a:gd name="T43" fmla="*/ 29 h 2753"/>
                <a:gd name="T44" fmla="*/ 55 w 2751"/>
                <a:gd name="T45" fmla="*/ 34 h 2753"/>
                <a:gd name="T46" fmla="*/ 54 w 2751"/>
                <a:gd name="T47" fmla="*/ 37 h 2753"/>
                <a:gd name="T48" fmla="*/ 52 w 2751"/>
                <a:gd name="T49" fmla="*/ 41 h 2753"/>
                <a:gd name="T50" fmla="*/ 50 w 2751"/>
                <a:gd name="T51" fmla="*/ 45 h 2753"/>
                <a:gd name="T52" fmla="*/ 48 w 2751"/>
                <a:gd name="T53" fmla="*/ 48 h 2753"/>
                <a:gd name="T54" fmla="*/ 45 w 2751"/>
                <a:gd name="T55" fmla="*/ 50 h 2753"/>
                <a:gd name="T56" fmla="*/ 41 w 2751"/>
                <a:gd name="T57" fmla="*/ 52 h 2753"/>
                <a:gd name="T58" fmla="*/ 37 w 2751"/>
                <a:gd name="T59" fmla="*/ 54 h 2753"/>
                <a:gd name="T60" fmla="*/ 34 w 2751"/>
                <a:gd name="T61" fmla="*/ 55 h 2753"/>
                <a:gd name="T62" fmla="*/ 29 w 2751"/>
                <a:gd name="T63" fmla="*/ 56 h 2753"/>
                <a:gd name="T64" fmla="*/ 25 w 2751"/>
                <a:gd name="T65" fmla="*/ 56 h 2753"/>
                <a:gd name="T66" fmla="*/ 21 w 2751"/>
                <a:gd name="T67" fmla="*/ 55 h 2753"/>
                <a:gd name="T68" fmla="*/ 17 w 2751"/>
                <a:gd name="T69" fmla="*/ 54 h 2753"/>
                <a:gd name="T70" fmla="*/ 13 w 2751"/>
                <a:gd name="T71" fmla="*/ 52 h 2753"/>
                <a:gd name="T72" fmla="*/ 10 w 2751"/>
                <a:gd name="T73" fmla="*/ 49 h 2753"/>
                <a:gd name="T74" fmla="*/ 7 w 2751"/>
                <a:gd name="T75" fmla="*/ 47 h 2753"/>
                <a:gd name="T76" fmla="*/ 5 w 2751"/>
                <a:gd name="T77" fmla="*/ 43 h 2753"/>
                <a:gd name="T78" fmla="*/ 3 w 2751"/>
                <a:gd name="T79" fmla="*/ 40 h 2753"/>
                <a:gd name="T80" fmla="*/ 1 w 2751"/>
                <a:gd name="T81" fmla="*/ 36 h 2753"/>
                <a:gd name="T82" fmla="*/ 0 w 2751"/>
                <a:gd name="T83" fmla="*/ 32 h 2753"/>
                <a:gd name="T84" fmla="*/ 0 w 2751"/>
                <a:gd name="T85" fmla="*/ 28 h 275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751" h="2753">
                  <a:moveTo>
                    <a:pt x="0" y="1377"/>
                  </a:moveTo>
                  <a:lnTo>
                    <a:pt x="2" y="1305"/>
                  </a:lnTo>
                  <a:lnTo>
                    <a:pt x="6" y="1236"/>
                  </a:lnTo>
                  <a:lnTo>
                    <a:pt x="15" y="1167"/>
                  </a:lnTo>
                  <a:lnTo>
                    <a:pt x="27" y="1099"/>
                  </a:lnTo>
                  <a:lnTo>
                    <a:pt x="42" y="1033"/>
                  </a:lnTo>
                  <a:lnTo>
                    <a:pt x="62" y="967"/>
                  </a:lnTo>
                  <a:lnTo>
                    <a:pt x="83" y="904"/>
                  </a:lnTo>
                  <a:lnTo>
                    <a:pt x="107" y="841"/>
                  </a:lnTo>
                  <a:lnTo>
                    <a:pt x="135" y="780"/>
                  </a:lnTo>
                  <a:lnTo>
                    <a:pt x="165" y="720"/>
                  </a:lnTo>
                  <a:lnTo>
                    <a:pt x="198" y="663"/>
                  </a:lnTo>
                  <a:lnTo>
                    <a:pt x="235" y="607"/>
                  </a:lnTo>
                  <a:lnTo>
                    <a:pt x="272" y="553"/>
                  </a:lnTo>
                  <a:lnTo>
                    <a:pt x="314" y="501"/>
                  </a:lnTo>
                  <a:lnTo>
                    <a:pt x="356" y="451"/>
                  </a:lnTo>
                  <a:lnTo>
                    <a:pt x="403" y="403"/>
                  </a:lnTo>
                  <a:lnTo>
                    <a:pt x="449" y="358"/>
                  </a:lnTo>
                  <a:lnTo>
                    <a:pt x="501" y="314"/>
                  </a:lnTo>
                  <a:lnTo>
                    <a:pt x="552" y="274"/>
                  </a:lnTo>
                  <a:lnTo>
                    <a:pt x="606" y="236"/>
                  </a:lnTo>
                  <a:lnTo>
                    <a:pt x="661" y="200"/>
                  </a:lnTo>
                  <a:lnTo>
                    <a:pt x="720" y="167"/>
                  </a:lnTo>
                  <a:lnTo>
                    <a:pt x="779" y="135"/>
                  </a:lnTo>
                  <a:lnTo>
                    <a:pt x="840" y="108"/>
                  </a:lnTo>
                  <a:lnTo>
                    <a:pt x="902" y="84"/>
                  </a:lnTo>
                  <a:lnTo>
                    <a:pt x="967" y="62"/>
                  </a:lnTo>
                  <a:lnTo>
                    <a:pt x="1031" y="44"/>
                  </a:lnTo>
                  <a:lnTo>
                    <a:pt x="1097" y="28"/>
                  </a:lnTo>
                  <a:lnTo>
                    <a:pt x="1167" y="16"/>
                  </a:lnTo>
                  <a:lnTo>
                    <a:pt x="1234" y="7"/>
                  </a:lnTo>
                  <a:lnTo>
                    <a:pt x="1305" y="1"/>
                  </a:lnTo>
                  <a:lnTo>
                    <a:pt x="1375" y="0"/>
                  </a:lnTo>
                  <a:lnTo>
                    <a:pt x="1446" y="1"/>
                  </a:lnTo>
                  <a:lnTo>
                    <a:pt x="1517" y="7"/>
                  </a:lnTo>
                  <a:lnTo>
                    <a:pt x="1584" y="16"/>
                  </a:lnTo>
                  <a:lnTo>
                    <a:pt x="1652" y="28"/>
                  </a:lnTo>
                  <a:lnTo>
                    <a:pt x="1720" y="44"/>
                  </a:lnTo>
                  <a:lnTo>
                    <a:pt x="1784" y="62"/>
                  </a:lnTo>
                  <a:lnTo>
                    <a:pt x="1849" y="84"/>
                  </a:lnTo>
                  <a:lnTo>
                    <a:pt x="1911" y="108"/>
                  </a:lnTo>
                  <a:lnTo>
                    <a:pt x="1972" y="135"/>
                  </a:lnTo>
                  <a:lnTo>
                    <a:pt x="2031" y="167"/>
                  </a:lnTo>
                  <a:lnTo>
                    <a:pt x="2089" y="200"/>
                  </a:lnTo>
                  <a:lnTo>
                    <a:pt x="2145" y="236"/>
                  </a:lnTo>
                  <a:lnTo>
                    <a:pt x="2199" y="274"/>
                  </a:lnTo>
                  <a:lnTo>
                    <a:pt x="2250" y="314"/>
                  </a:lnTo>
                  <a:lnTo>
                    <a:pt x="2300" y="358"/>
                  </a:lnTo>
                  <a:lnTo>
                    <a:pt x="2348" y="403"/>
                  </a:lnTo>
                  <a:lnTo>
                    <a:pt x="2395" y="451"/>
                  </a:lnTo>
                  <a:lnTo>
                    <a:pt x="2437" y="501"/>
                  </a:lnTo>
                  <a:lnTo>
                    <a:pt x="2479" y="553"/>
                  </a:lnTo>
                  <a:lnTo>
                    <a:pt x="2516" y="607"/>
                  </a:lnTo>
                  <a:lnTo>
                    <a:pt x="2552" y="663"/>
                  </a:lnTo>
                  <a:lnTo>
                    <a:pt x="2586" y="720"/>
                  </a:lnTo>
                  <a:lnTo>
                    <a:pt x="2616" y="780"/>
                  </a:lnTo>
                  <a:lnTo>
                    <a:pt x="2643" y="841"/>
                  </a:lnTo>
                  <a:lnTo>
                    <a:pt x="2668" y="904"/>
                  </a:lnTo>
                  <a:lnTo>
                    <a:pt x="2689" y="967"/>
                  </a:lnTo>
                  <a:lnTo>
                    <a:pt x="2709" y="1033"/>
                  </a:lnTo>
                  <a:lnTo>
                    <a:pt x="2724" y="1099"/>
                  </a:lnTo>
                  <a:lnTo>
                    <a:pt x="2736" y="1167"/>
                  </a:lnTo>
                  <a:lnTo>
                    <a:pt x="2745" y="1236"/>
                  </a:lnTo>
                  <a:lnTo>
                    <a:pt x="2749" y="1305"/>
                  </a:lnTo>
                  <a:lnTo>
                    <a:pt x="2751" y="1377"/>
                  </a:lnTo>
                  <a:lnTo>
                    <a:pt x="2749" y="1448"/>
                  </a:lnTo>
                  <a:lnTo>
                    <a:pt x="2745" y="1517"/>
                  </a:lnTo>
                  <a:lnTo>
                    <a:pt x="2736" y="1586"/>
                  </a:lnTo>
                  <a:lnTo>
                    <a:pt x="2724" y="1654"/>
                  </a:lnTo>
                  <a:lnTo>
                    <a:pt x="2709" y="1720"/>
                  </a:lnTo>
                  <a:lnTo>
                    <a:pt x="2689" y="1787"/>
                  </a:lnTo>
                  <a:lnTo>
                    <a:pt x="2668" y="1850"/>
                  </a:lnTo>
                  <a:lnTo>
                    <a:pt x="2643" y="1913"/>
                  </a:lnTo>
                  <a:lnTo>
                    <a:pt x="2616" y="1973"/>
                  </a:lnTo>
                  <a:lnTo>
                    <a:pt x="2586" y="2033"/>
                  </a:lnTo>
                  <a:lnTo>
                    <a:pt x="2552" y="2090"/>
                  </a:lnTo>
                  <a:lnTo>
                    <a:pt x="2516" y="2146"/>
                  </a:lnTo>
                  <a:lnTo>
                    <a:pt x="2479" y="2200"/>
                  </a:lnTo>
                  <a:lnTo>
                    <a:pt x="2437" y="2253"/>
                  </a:lnTo>
                  <a:lnTo>
                    <a:pt x="2395" y="2302"/>
                  </a:lnTo>
                  <a:lnTo>
                    <a:pt x="2348" y="2350"/>
                  </a:lnTo>
                  <a:lnTo>
                    <a:pt x="2300" y="2396"/>
                  </a:lnTo>
                  <a:lnTo>
                    <a:pt x="2250" y="2439"/>
                  </a:lnTo>
                  <a:lnTo>
                    <a:pt x="2199" y="2480"/>
                  </a:lnTo>
                  <a:lnTo>
                    <a:pt x="2145" y="2519"/>
                  </a:lnTo>
                  <a:lnTo>
                    <a:pt x="2089" y="2553"/>
                  </a:lnTo>
                  <a:lnTo>
                    <a:pt x="2031" y="2588"/>
                  </a:lnTo>
                  <a:lnTo>
                    <a:pt x="1972" y="2618"/>
                  </a:lnTo>
                  <a:lnTo>
                    <a:pt x="1911" y="2645"/>
                  </a:lnTo>
                  <a:lnTo>
                    <a:pt x="1849" y="2669"/>
                  </a:lnTo>
                  <a:lnTo>
                    <a:pt x="1784" y="2692"/>
                  </a:lnTo>
                  <a:lnTo>
                    <a:pt x="1720" y="2710"/>
                  </a:lnTo>
                  <a:lnTo>
                    <a:pt x="1652" y="2725"/>
                  </a:lnTo>
                  <a:lnTo>
                    <a:pt x="1584" y="2737"/>
                  </a:lnTo>
                  <a:lnTo>
                    <a:pt x="1517" y="2746"/>
                  </a:lnTo>
                  <a:lnTo>
                    <a:pt x="1446" y="2752"/>
                  </a:lnTo>
                  <a:lnTo>
                    <a:pt x="1375" y="2753"/>
                  </a:lnTo>
                  <a:lnTo>
                    <a:pt x="1305" y="2752"/>
                  </a:lnTo>
                  <a:lnTo>
                    <a:pt x="1234" y="2746"/>
                  </a:lnTo>
                  <a:lnTo>
                    <a:pt x="1167" y="2737"/>
                  </a:lnTo>
                  <a:lnTo>
                    <a:pt x="1097" y="2725"/>
                  </a:lnTo>
                  <a:lnTo>
                    <a:pt x="1031" y="2710"/>
                  </a:lnTo>
                  <a:lnTo>
                    <a:pt x="967" y="2692"/>
                  </a:lnTo>
                  <a:lnTo>
                    <a:pt x="902" y="2669"/>
                  </a:lnTo>
                  <a:lnTo>
                    <a:pt x="840" y="2645"/>
                  </a:lnTo>
                  <a:lnTo>
                    <a:pt x="779" y="2618"/>
                  </a:lnTo>
                  <a:lnTo>
                    <a:pt x="720" y="2588"/>
                  </a:lnTo>
                  <a:lnTo>
                    <a:pt x="661" y="2553"/>
                  </a:lnTo>
                  <a:lnTo>
                    <a:pt x="606" y="2519"/>
                  </a:lnTo>
                  <a:lnTo>
                    <a:pt x="552" y="2480"/>
                  </a:lnTo>
                  <a:lnTo>
                    <a:pt x="501" y="2439"/>
                  </a:lnTo>
                  <a:lnTo>
                    <a:pt x="449" y="2396"/>
                  </a:lnTo>
                  <a:lnTo>
                    <a:pt x="403" y="2350"/>
                  </a:lnTo>
                  <a:lnTo>
                    <a:pt x="356" y="2302"/>
                  </a:lnTo>
                  <a:lnTo>
                    <a:pt x="314" y="2253"/>
                  </a:lnTo>
                  <a:lnTo>
                    <a:pt x="272" y="2200"/>
                  </a:lnTo>
                  <a:lnTo>
                    <a:pt x="235" y="2146"/>
                  </a:lnTo>
                  <a:lnTo>
                    <a:pt x="198" y="2090"/>
                  </a:lnTo>
                  <a:lnTo>
                    <a:pt x="165" y="2033"/>
                  </a:lnTo>
                  <a:lnTo>
                    <a:pt x="135" y="1973"/>
                  </a:lnTo>
                  <a:lnTo>
                    <a:pt x="107" y="1913"/>
                  </a:lnTo>
                  <a:lnTo>
                    <a:pt x="83" y="1850"/>
                  </a:lnTo>
                  <a:lnTo>
                    <a:pt x="62" y="1787"/>
                  </a:lnTo>
                  <a:lnTo>
                    <a:pt x="42" y="1720"/>
                  </a:lnTo>
                  <a:lnTo>
                    <a:pt x="27" y="1654"/>
                  </a:lnTo>
                  <a:lnTo>
                    <a:pt x="15" y="1586"/>
                  </a:lnTo>
                  <a:lnTo>
                    <a:pt x="6" y="1517"/>
                  </a:lnTo>
                  <a:lnTo>
                    <a:pt x="2" y="1448"/>
                  </a:lnTo>
                  <a:lnTo>
                    <a:pt x="0" y="1377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lIns="91428" tIns="45714" rIns="91428" bIns="45714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58" name="Freeform 4">
              <a:extLst>
                <a:ext uri="{FF2B5EF4-FFF2-40B4-BE49-F238E27FC236}">
                  <a16:creationId xmlns="" xmlns:a16="http://schemas.microsoft.com/office/drawing/2014/main" id="{532A0027-4063-E046-9E70-CE586F7B9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6237" y="3293779"/>
              <a:ext cx="1035206" cy="1944226"/>
            </a:xfrm>
            <a:custGeom>
              <a:avLst/>
              <a:gdLst>
                <a:gd name="T0" fmla="*/ 0 w 1213"/>
                <a:gd name="T1" fmla="*/ 22 h 2283"/>
                <a:gd name="T2" fmla="*/ 0 w 1213"/>
                <a:gd name="T3" fmla="*/ 19 h 2283"/>
                <a:gd name="T4" fmla="*/ 1 w 1213"/>
                <a:gd name="T5" fmla="*/ 17 h 2283"/>
                <a:gd name="T6" fmla="*/ 1 w 1213"/>
                <a:gd name="T7" fmla="*/ 15 h 2283"/>
                <a:gd name="T8" fmla="*/ 2 w 1213"/>
                <a:gd name="T9" fmla="*/ 13 h 2283"/>
                <a:gd name="T10" fmla="*/ 3 w 1213"/>
                <a:gd name="T11" fmla="*/ 11 h 2283"/>
                <a:gd name="T12" fmla="*/ 4 w 1213"/>
                <a:gd name="T13" fmla="*/ 8 h 2283"/>
                <a:gd name="T14" fmla="*/ 6 w 1213"/>
                <a:gd name="T15" fmla="*/ 6 h 2283"/>
                <a:gd name="T16" fmla="*/ 7 w 1213"/>
                <a:gd name="T17" fmla="*/ 5 h 2283"/>
                <a:gd name="T18" fmla="*/ 9 w 1213"/>
                <a:gd name="T19" fmla="*/ 3 h 2283"/>
                <a:gd name="T20" fmla="*/ 11 w 1213"/>
                <a:gd name="T21" fmla="*/ 1 h 2283"/>
                <a:gd name="T22" fmla="*/ 13 w 1213"/>
                <a:gd name="T23" fmla="*/ 0 h 2283"/>
                <a:gd name="T24" fmla="*/ 14 w 1213"/>
                <a:gd name="T25" fmla="*/ 2 h 2283"/>
                <a:gd name="T26" fmla="*/ 16 w 1213"/>
                <a:gd name="T27" fmla="*/ 3 h 2283"/>
                <a:gd name="T28" fmla="*/ 18 w 1213"/>
                <a:gd name="T29" fmla="*/ 5 h 2283"/>
                <a:gd name="T30" fmla="*/ 19 w 1213"/>
                <a:gd name="T31" fmla="*/ 6 h 2283"/>
                <a:gd name="T32" fmla="*/ 20 w 1213"/>
                <a:gd name="T33" fmla="*/ 8 h 2283"/>
                <a:gd name="T34" fmla="*/ 22 w 1213"/>
                <a:gd name="T35" fmla="*/ 10 h 2283"/>
                <a:gd name="T36" fmla="*/ 22 w 1213"/>
                <a:gd name="T37" fmla="*/ 11 h 2283"/>
                <a:gd name="T38" fmla="*/ 23 w 1213"/>
                <a:gd name="T39" fmla="*/ 13 h 2283"/>
                <a:gd name="T40" fmla="*/ 24 w 1213"/>
                <a:gd name="T41" fmla="*/ 15 h 2283"/>
                <a:gd name="T42" fmla="*/ 24 w 1213"/>
                <a:gd name="T43" fmla="*/ 18 h 2283"/>
                <a:gd name="T44" fmla="*/ 25 w 1213"/>
                <a:gd name="T45" fmla="*/ 20 h 2283"/>
                <a:gd name="T46" fmla="*/ 25 w 1213"/>
                <a:gd name="T47" fmla="*/ 23 h 2283"/>
                <a:gd name="T48" fmla="*/ 25 w 1213"/>
                <a:gd name="T49" fmla="*/ 26 h 2283"/>
                <a:gd name="T50" fmla="*/ 24 w 1213"/>
                <a:gd name="T51" fmla="*/ 29 h 2283"/>
                <a:gd name="T52" fmla="*/ 24 w 1213"/>
                <a:gd name="T53" fmla="*/ 30 h 2283"/>
                <a:gd name="T54" fmla="*/ 23 w 1213"/>
                <a:gd name="T55" fmla="*/ 32 h 2283"/>
                <a:gd name="T56" fmla="*/ 23 w 1213"/>
                <a:gd name="T57" fmla="*/ 34 h 2283"/>
                <a:gd name="T58" fmla="*/ 22 w 1213"/>
                <a:gd name="T59" fmla="*/ 37 h 2283"/>
                <a:gd name="T60" fmla="*/ 20 w 1213"/>
                <a:gd name="T61" fmla="*/ 39 h 2283"/>
                <a:gd name="T62" fmla="*/ 19 w 1213"/>
                <a:gd name="T63" fmla="*/ 41 h 2283"/>
                <a:gd name="T64" fmla="*/ 17 w 1213"/>
                <a:gd name="T65" fmla="*/ 43 h 2283"/>
                <a:gd name="T66" fmla="*/ 15 w 1213"/>
                <a:gd name="T67" fmla="*/ 44 h 2283"/>
                <a:gd name="T68" fmla="*/ 13 w 1213"/>
                <a:gd name="T69" fmla="*/ 46 h 2283"/>
                <a:gd name="T70" fmla="*/ 11 w 1213"/>
                <a:gd name="T71" fmla="*/ 46 h 2283"/>
                <a:gd name="T72" fmla="*/ 10 w 1213"/>
                <a:gd name="T73" fmla="*/ 44 h 2283"/>
                <a:gd name="T74" fmla="*/ 8 w 1213"/>
                <a:gd name="T75" fmla="*/ 43 h 2283"/>
                <a:gd name="T76" fmla="*/ 6 w 1213"/>
                <a:gd name="T77" fmla="*/ 41 h 2283"/>
                <a:gd name="T78" fmla="*/ 5 w 1213"/>
                <a:gd name="T79" fmla="*/ 39 h 2283"/>
                <a:gd name="T80" fmla="*/ 4 w 1213"/>
                <a:gd name="T81" fmla="*/ 37 h 2283"/>
                <a:gd name="T82" fmla="*/ 3 w 1213"/>
                <a:gd name="T83" fmla="*/ 36 h 2283"/>
                <a:gd name="T84" fmla="*/ 2 w 1213"/>
                <a:gd name="T85" fmla="*/ 34 h 2283"/>
                <a:gd name="T86" fmla="*/ 2 w 1213"/>
                <a:gd name="T87" fmla="*/ 32 h 2283"/>
                <a:gd name="T88" fmla="*/ 1 w 1213"/>
                <a:gd name="T89" fmla="*/ 30 h 2283"/>
                <a:gd name="T90" fmla="*/ 0 w 1213"/>
                <a:gd name="T91" fmla="*/ 28 h 2283"/>
                <a:gd name="T92" fmla="*/ 0 w 1213"/>
                <a:gd name="T93" fmla="*/ 25 h 228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13" h="2283">
                  <a:moveTo>
                    <a:pt x="0" y="1141"/>
                  </a:moveTo>
                  <a:lnTo>
                    <a:pt x="0" y="1096"/>
                  </a:lnTo>
                  <a:lnTo>
                    <a:pt x="3" y="1053"/>
                  </a:lnTo>
                  <a:lnTo>
                    <a:pt x="6" y="1009"/>
                  </a:lnTo>
                  <a:lnTo>
                    <a:pt x="11" y="965"/>
                  </a:lnTo>
                  <a:lnTo>
                    <a:pt x="17" y="923"/>
                  </a:lnTo>
                  <a:lnTo>
                    <a:pt x="24" y="880"/>
                  </a:lnTo>
                  <a:lnTo>
                    <a:pt x="33" y="839"/>
                  </a:lnTo>
                  <a:lnTo>
                    <a:pt x="38" y="818"/>
                  </a:lnTo>
                  <a:lnTo>
                    <a:pt x="42" y="797"/>
                  </a:lnTo>
                  <a:lnTo>
                    <a:pt x="48" y="776"/>
                  </a:lnTo>
                  <a:lnTo>
                    <a:pt x="54" y="756"/>
                  </a:lnTo>
                  <a:lnTo>
                    <a:pt x="66" y="716"/>
                  </a:lnTo>
                  <a:lnTo>
                    <a:pt x="80" y="675"/>
                  </a:lnTo>
                  <a:lnTo>
                    <a:pt x="95" y="636"/>
                  </a:lnTo>
                  <a:lnTo>
                    <a:pt x="112" y="597"/>
                  </a:lnTo>
                  <a:lnTo>
                    <a:pt x="128" y="559"/>
                  </a:lnTo>
                  <a:lnTo>
                    <a:pt x="146" y="522"/>
                  </a:lnTo>
                  <a:lnTo>
                    <a:pt x="166" y="484"/>
                  </a:lnTo>
                  <a:lnTo>
                    <a:pt x="187" y="448"/>
                  </a:lnTo>
                  <a:lnTo>
                    <a:pt x="208" y="414"/>
                  </a:lnTo>
                  <a:lnTo>
                    <a:pt x="230" y="379"/>
                  </a:lnTo>
                  <a:lnTo>
                    <a:pt x="253" y="344"/>
                  </a:lnTo>
                  <a:lnTo>
                    <a:pt x="278" y="311"/>
                  </a:lnTo>
                  <a:lnTo>
                    <a:pt x="304" y="278"/>
                  </a:lnTo>
                  <a:lnTo>
                    <a:pt x="330" y="247"/>
                  </a:lnTo>
                  <a:lnTo>
                    <a:pt x="357" y="215"/>
                  </a:lnTo>
                  <a:lnTo>
                    <a:pt x="385" y="185"/>
                  </a:lnTo>
                  <a:lnTo>
                    <a:pt x="414" y="156"/>
                  </a:lnTo>
                  <a:lnTo>
                    <a:pt x="444" y="128"/>
                  </a:lnTo>
                  <a:lnTo>
                    <a:pt x="475" y="101"/>
                  </a:lnTo>
                  <a:lnTo>
                    <a:pt x="507" y="74"/>
                  </a:lnTo>
                  <a:lnTo>
                    <a:pt x="538" y="48"/>
                  </a:lnTo>
                  <a:lnTo>
                    <a:pt x="573" y="24"/>
                  </a:lnTo>
                  <a:lnTo>
                    <a:pt x="606" y="0"/>
                  </a:lnTo>
                  <a:lnTo>
                    <a:pt x="641" y="24"/>
                  </a:lnTo>
                  <a:lnTo>
                    <a:pt x="657" y="36"/>
                  </a:lnTo>
                  <a:lnTo>
                    <a:pt x="674" y="48"/>
                  </a:lnTo>
                  <a:lnTo>
                    <a:pt x="705" y="74"/>
                  </a:lnTo>
                  <a:lnTo>
                    <a:pt x="737" y="101"/>
                  </a:lnTo>
                  <a:lnTo>
                    <a:pt x="768" y="128"/>
                  </a:lnTo>
                  <a:lnTo>
                    <a:pt x="799" y="156"/>
                  </a:lnTo>
                  <a:lnTo>
                    <a:pt x="827" y="185"/>
                  </a:lnTo>
                  <a:lnTo>
                    <a:pt x="856" y="215"/>
                  </a:lnTo>
                  <a:lnTo>
                    <a:pt x="883" y="247"/>
                  </a:lnTo>
                  <a:lnTo>
                    <a:pt x="910" y="278"/>
                  </a:lnTo>
                  <a:lnTo>
                    <a:pt x="922" y="295"/>
                  </a:lnTo>
                  <a:lnTo>
                    <a:pt x="934" y="311"/>
                  </a:lnTo>
                  <a:lnTo>
                    <a:pt x="959" y="344"/>
                  </a:lnTo>
                  <a:lnTo>
                    <a:pt x="982" y="379"/>
                  </a:lnTo>
                  <a:lnTo>
                    <a:pt x="1004" y="414"/>
                  </a:lnTo>
                  <a:lnTo>
                    <a:pt x="1027" y="448"/>
                  </a:lnTo>
                  <a:lnTo>
                    <a:pt x="1047" y="484"/>
                  </a:lnTo>
                  <a:lnTo>
                    <a:pt x="1057" y="504"/>
                  </a:lnTo>
                  <a:lnTo>
                    <a:pt x="1066" y="522"/>
                  </a:lnTo>
                  <a:lnTo>
                    <a:pt x="1075" y="540"/>
                  </a:lnTo>
                  <a:lnTo>
                    <a:pt x="1084" y="559"/>
                  </a:lnTo>
                  <a:lnTo>
                    <a:pt x="1101" y="597"/>
                  </a:lnTo>
                  <a:lnTo>
                    <a:pt x="1110" y="617"/>
                  </a:lnTo>
                  <a:lnTo>
                    <a:pt x="1117" y="636"/>
                  </a:lnTo>
                  <a:lnTo>
                    <a:pt x="1132" y="675"/>
                  </a:lnTo>
                  <a:lnTo>
                    <a:pt x="1146" y="716"/>
                  </a:lnTo>
                  <a:lnTo>
                    <a:pt x="1158" y="756"/>
                  </a:lnTo>
                  <a:lnTo>
                    <a:pt x="1170" y="797"/>
                  </a:lnTo>
                  <a:lnTo>
                    <a:pt x="1179" y="839"/>
                  </a:lnTo>
                  <a:lnTo>
                    <a:pt x="1188" y="880"/>
                  </a:lnTo>
                  <a:lnTo>
                    <a:pt x="1195" y="923"/>
                  </a:lnTo>
                  <a:lnTo>
                    <a:pt x="1201" y="965"/>
                  </a:lnTo>
                  <a:lnTo>
                    <a:pt x="1206" y="1009"/>
                  </a:lnTo>
                  <a:lnTo>
                    <a:pt x="1210" y="1053"/>
                  </a:lnTo>
                  <a:lnTo>
                    <a:pt x="1212" y="1096"/>
                  </a:lnTo>
                  <a:lnTo>
                    <a:pt x="1213" y="1141"/>
                  </a:lnTo>
                  <a:lnTo>
                    <a:pt x="1212" y="1185"/>
                  </a:lnTo>
                  <a:lnTo>
                    <a:pt x="1210" y="1229"/>
                  </a:lnTo>
                  <a:lnTo>
                    <a:pt x="1206" y="1274"/>
                  </a:lnTo>
                  <a:lnTo>
                    <a:pt x="1201" y="1316"/>
                  </a:lnTo>
                  <a:lnTo>
                    <a:pt x="1195" y="1360"/>
                  </a:lnTo>
                  <a:lnTo>
                    <a:pt x="1188" y="1402"/>
                  </a:lnTo>
                  <a:lnTo>
                    <a:pt x="1179" y="1444"/>
                  </a:lnTo>
                  <a:lnTo>
                    <a:pt x="1174" y="1465"/>
                  </a:lnTo>
                  <a:lnTo>
                    <a:pt x="1170" y="1484"/>
                  </a:lnTo>
                  <a:lnTo>
                    <a:pt x="1164" y="1505"/>
                  </a:lnTo>
                  <a:lnTo>
                    <a:pt x="1158" y="1526"/>
                  </a:lnTo>
                  <a:lnTo>
                    <a:pt x="1146" y="1567"/>
                  </a:lnTo>
                  <a:lnTo>
                    <a:pt x="1132" y="1606"/>
                  </a:lnTo>
                  <a:lnTo>
                    <a:pt x="1117" y="1645"/>
                  </a:lnTo>
                  <a:lnTo>
                    <a:pt x="1101" y="1684"/>
                  </a:lnTo>
                  <a:lnTo>
                    <a:pt x="1084" y="1722"/>
                  </a:lnTo>
                  <a:lnTo>
                    <a:pt x="1066" y="1760"/>
                  </a:lnTo>
                  <a:lnTo>
                    <a:pt x="1047" y="1797"/>
                  </a:lnTo>
                  <a:lnTo>
                    <a:pt x="1027" y="1833"/>
                  </a:lnTo>
                  <a:lnTo>
                    <a:pt x="1004" y="1869"/>
                  </a:lnTo>
                  <a:lnTo>
                    <a:pt x="982" y="1904"/>
                  </a:lnTo>
                  <a:lnTo>
                    <a:pt x="959" y="1939"/>
                  </a:lnTo>
                  <a:lnTo>
                    <a:pt x="934" y="1972"/>
                  </a:lnTo>
                  <a:lnTo>
                    <a:pt x="910" y="2003"/>
                  </a:lnTo>
                  <a:lnTo>
                    <a:pt x="883" y="2036"/>
                  </a:lnTo>
                  <a:lnTo>
                    <a:pt x="856" y="2066"/>
                  </a:lnTo>
                  <a:lnTo>
                    <a:pt x="827" y="2096"/>
                  </a:lnTo>
                  <a:lnTo>
                    <a:pt x="799" y="2126"/>
                  </a:lnTo>
                  <a:lnTo>
                    <a:pt x="768" y="2154"/>
                  </a:lnTo>
                  <a:lnTo>
                    <a:pt x="737" y="2182"/>
                  </a:lnTo>
                  <a:lnTo>
                    <a:pt x="705" y="2208"/>
                  </a:lnTo>
                  <a:lnTo>
                    <a:pt x="674" y="2235"/>
                  </a:lnTo>
                  <a:lnTo>
                    <a:pt x="641" y="2259"/>
                  </a:lnTo>
                  <a:lnTo>
                    <a:pt x="606" y="2283"/>
                  </a:lnTo>
                  <a:lnTo>
                    <a:pt x="573" y="2259"/>
                  </a:lnTo>
                  <a:lnTo>
                    <a:pt x="555" y="2247"/>
                  </a:lnTo>
                  <a:lnTo>
                    <a:pt x="538" y="2235"/>
                  </a:lnTo>
                  <a:lnTo>
                    <a:pt x="507" y="2208"/>
                  </a:lnTo>
                  <a:lnTo>
                    <a:pt x="475" y="2182"/>
                  </a:lnTo>
                  <a:lnTo>
                    <a:pt x="444" y="2154"/>
                  </a:lnTo>
                  <a:lnTo>
                    <a:pt x="414" y="2126"/>
                  </a:lnTo>
                  <a:lnTo>
                    <a:pt x="385" y="2096"/>
                  </a:lnTo>
                  <a:lnTo>
                    <a:pt x="357" y="2066"/>
                  </a:lnTo>
                  <a:lnTo>
                    <a:pt x="330" y="2036"/>
                  </a:lnTo>
                  <a:lnTo>
                    <a:pt x="304" y="2003"/>
                  </a:lnTo>
                  <a:lnTo>
                    <a:pt x="290" y="1988"/>
                  </a:lnTo>
                  <a:lnTo>
                    <a:pt x="278" y="1972"/>
                  </a:lnTo>
                  <a:lnTo>
                    <a:pt x="253" y="1939"/>
                  </a:lnTo>
                  <a:lnTo>
                    <a:pt x="230" y="1904"/>
                  </a:lnTo>
                  <a:lnTo>
                    <a:pt x="208" y="1869"/>
                  </a:lnTo>
                  <a:lnTo>
                    <a:pt x="187" y="1833"/>
                  </a:lnTo>
                  <a:lnTo>
                    <a:pt x="166" y="1797"/>
                  </a:lnTo>
                  <a:lnTo>
                    <a:pt x="157" y="1779"/>
                  </a:lnTo>
                  <a:lnTo>
                    <a:pt x="146" y="1760"/>
                  </a:lnTo>
                  <a:lnTo>
                    <a:pt x="137" y="1741"/>
                  </a:lnTo>
                  <a:lnTo>
                    <a:pt x="128" y="1722"/>
                  </a:lnTo>
                  <a:lnTo>
                    <a:pt x="112" y="1684"/>
                  </a:lnTo>
                  <a:lnTo>
                    <a:pt x="103" y="1665"/>
                  </a:lnTo>
                  <a:lnTo>
                    <a:pt x="95" y="1645"/>
                  </a:lnTo>
                  <a:lnTo>
                    <a:pt x="80" y="1606"/>
                  </a:lnTo>
                  <a:lnTo>
                    <a:pt x="66" y="1567"/>
                  </a:lnTo>
                  <a:lnTo>
                    <a:pt x="54" y="1526"/>
                  </a:lnTo>
                  <a:lnTo>
                    <a:pt x="42" y="1484"/>
                  </a:lnTo>
                  <a:lnTo>
                    <a:pt x="33" y="1444"/>
                  </a:lnTo>
                  <a:lnTo>
                    <a:pt x="24" y="1402"/>
                  </a:lnTo>
                  <a:lnTo>
                    <a:pt x="17" y="1360"/>
                  </a:lnTo>
                  <a:lnTo>
                    <a:pt x="11" y="1316"/>
                  </a:lnTo>
                  <a:lnTo>
                    <a:pt x="6" y="1274"/>
                  </a:lnTo>
                  <a:lnTo>
                    <a:pt x="3" y="1229"/>
                  </a:lnTo>
                  <a:lnTo>
                    <a:pt x="0" y="1185"/>
                  </a:lnTo>
                  <a:lnTo>
                    <a:pt x="0" y="114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lIns="91428" tIns="45714" rIns="91428" bIns="45714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59" name="Freeform 5">
              <a:extLst>
                <a:ext uri="{FF2B5EF4-FFF2-40B4-BE49-F238E27FC236}">
                  <a16:creationId xmlns="" xmlns:a16="http://schemas.microsoft.com/office/drawing/2014/main" id="{06BFA34A-2234-1D42-8CF6-16AF49B5C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5259" y="3093042"/>
              <a:ext cx="1671214" cy="1145785"/>
            </a:xfrm>
            <a:custGeom>
              <a:avLst/>
              <a:gdLst>
                <a:gd name="T0" fmla="*/ 40 w 1964"/>
                <a:gd name="T1" fmla="*/ 4 h 1347"/>
                <a:gd name="T2" fmla="*/ 39 w 1964"/>
                <a:gd name="T3" fmla="*/ 6 h 1347"/>
                <a:gd name="T4" fmla="*/ 39 w 1964"/>
                <a:gd name="T5" fmla="*/ 8 h 1347"/>
                <a:gd name="T6" fmla="*/ 38 w 1964"/>
                <a:gd name="T7" fmla="*/ 9 h 1347"/>
                <a:gd name="T8" fmla="*/ 37 w 1964"/>
                <a:gd name="T9" fmla="*/ 11 h 1347"/>
                <a:gd name="T10" fmla="*/ 37 w 1964"/>
                <a:gd name="T11" fmla="*/ 13 h 1347"/>
                <a:gd name="T12" fmla="*/ 35 w 1964"/>
                <a:gd name="T13" fmla="*/ 14 h 1347"/>
                <a:gd name="T14" fmla="*/ 34 w 1964"/>
                <a:gd name="T15" fmla="*/ 16 h 1347"/>
                <a:gd name="T16" fmla="*/ 33 w 1964"/>
                <a:gd name="T17" fmla="*/ 17 h 1347"/>
                <a:gd name="T18" fmla="*/ 32 w 1964"/>
                <a:gd name="T19" fmla="*/ 19 h 1347"/>
                <a:gd name="T20" fmla="*/ 31 w 1964"/>
                <a:gd name="T21" fmla="*/ 20 h 1347"/>
                <a:gd name="T22" fmla="*/ 29 w 1964"/>
                <a:gd name="T23" fmla="*/ 21 h 1347"/>
                <a:gd name="T24" fmla="*/ 27 w 1964"/>
                <a:gd name="T25" fmla="*/ 23 h 1347"/>
                <a:gd name="T26" fmla="*/ 26 w 1964"/>
                <a:gd name="T27" fmla="*/ 24 h 1347"/>
                <a:gd name="T28" fmla="*/ 24 w 1964"/>
                <a:gd name="T29" fmla="*/ 25 h 1347"/>
                <a:gd name="T30" fmla="*/ 22 w 1964"/>
                <a:gd name="T31" fmla="*/ 25 h 1347"/>
                <a:gd name="T32" fmla="*/ 20 w 1964"/>
                <a:gd name="T33" fmla="*/ 26 h 1347"/>
                <a:gd name="T34" fmla="*/ 18 w 1964"/>
                <a:gd name="T35" fmla="*/ 26 h 1347"/>
                <a:gd name="T36" fmla="*/ 17 w 1964"/>
                <a:gd name="T37" fmla="*/ 27 h 1347"/>
                <a:gd name="T38" fmla="*/ 15 w 1964"/>
                <a:gd name="T39" fmla="*/ 27 h 1347"/>
                <a:gd name="T40" fmla="*/ 13 w 1964"/>
                <a:gd name="T41" fmla="*/ 27 h 1347"/>
                <a:gd name="T42" fmla="*/ 11 w 1964"/>
                <a:gd name="T43" fmla="*/ 27 h 1347"/>
                <a:gd name="T44" fmla="*/ 8 w 1964"/>
                <a:gd name="T45" fmla="*/ 27 h 1347"/>
                <a:gd name="T46" fmla="*/ 6 w 1964"/>
                <a:gd name="T47" fmla="*/ 26 h 1347"/>
                <a:gd name="T48" fmla="*/ 3 w 1964"/>
                <a:gd name="T49" fmla="*/ 26 h 1347"/>
                <a:gd name="T50" fmla="*/ 2 w 1964"/>
                <a:gd name="T51" fmla="*/ 25 h 1347"/>
                <a:gd name="T52" fmla="*/ 0 w 1964"/>
                <a:gd name="T53" fmla="*/ 24 h 1347"/>
                <a:gd name="T54" fmla="*/ 0 w 1964"/>
                <a:gd name="T55" fmla="*/ 22 h 1347"/>
                <a:gd name="T56" fmla="*/ 1 w 1964"/>
                <a:gd name="T57" fmla="*/ 20 h 1347"/>
                <a:gd name="T58" fmla="*/ 2 w 1964"/>
                <a:gd name="T59" fmla="*/ 18 h 1347"/>
                <a:gd name="T60" fmla="*/ 2 w 1964"/>
                <a:gd name="T61" fmla="*/ 17 h 1347"/>
                <a:gd name="T62" fmla="*/ 3 w 1964"/>
                <a:gd name="T63" fmla="*/ 15 h 1347"/>
                <a:gd name="T64" fmla="*/ 4 w 1964"/>
                <a:gd name="T65" fmla="*/ 13 h 1347"/>
                <a:gd name="T66" fmla="*/ 5 w 1964"/>
                <a:gd name="T67" fmla="*/ 12 h 1347"/>
                <a:gd name="T68" fmla="*/ 6 w 1964"/>
                <a:gd name="T69" fmla="*/ 10 h 1347"/>
                <a:gd name="T70" fmla="*/ 8 w 1964"/>
                <a:gd name="T71" fmla="*/ 9 h 1347"/>
                <a:gd name="T72" fmla="*/ 9 w 1964"/>
                <a:gd name="T73" fmla="*/ 8 h 1347"/>
                <a:gd name="T74" fmla="*/ 10 w 1964"/>
                <a:gd name="T75" fmla="*/ 6 h 1347"/>
                <a:gd name="T76" fmla="*/ 12 w 1964"/>
                <a:gd name="T77" fmla="*/ 5 h 1347"/>
                <a:gd name="T78" fmla="*/ 14 w 1964"/>
                <a:gd name="T79" fmla="*/ 4 h 1347"/>
                <a:gd name="T80" fmla="*/ 15 w 1964"/>
                <a:gd name="T81" fmla="*/ 3 h 1347"/>
                <a:gd name="T82" fmla="*/ 17 w 1964"/>
                <a:gd name="T83" fmla="*/ 2 h 1347"/>
                <a:gd name="T84" fmla="*/ 19 w 1964"/>
                <a:gd name="T85" fmla="*/ 2 h 1347"/>
                <a:gd name="T86" fmla="*/ 21 w 1964"/>
                <a:gd name="T87" fmla="*/ 1 h 1347"/>
                <a:gd name="T88" fmla="*/ 23 w 1964"/>
                <a:gd name="T89" fmla="*/ 0 h 1347"/>
                <a:gd name="T90" fmla="*/ 25 w 1964"/>
                <a:gd name="T91" fmla="*/ 0 h 1347"/>
                <a:gd name="T92" fmla="*/ 26 w 1964"/>
                <a:gd name="T93" fmla="*/ 0 h 1347"/>
                <a:gd name="T94" fmla="*/ 28 w 1964"/>
                <a:gd name="T95" fmla="*/ 0 h 1347"/>
                <a:gd name="T96" fmla="*/ 31 w 1964"/>
                <a:gd name="T97" fmla="*/ 0 h 1347"/>
                <a:gd name="T98" fmla="*/ 33 w 1964"/>
                <a:gd name="T99" fmla="*/ 1 h 1347"/>
                <a:gd name="T100" fmla="*/ 35 w 1964"/>
                <a:gd name="T101" fmla="*/ 1 h 1347"/>
                <a:gd name="T102" fmla="*/ 38 w 1964"/>
                <a:gd name="T103" fmla="*/ 2 h 1347"/>
                <a:gd name="T104" fmla="*/ 40 w 1964"/>
                <a:gd name="T105" fmla="*/ 3 h 134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964" h="1347">
                  <a:moveTo>
                    <a:pt x="1964" y="137"/>
                  </a:moveTo>
                  <a:lnTo>
                    <a:pt x="1959" y="168"/>
                  </a:lnTo>
                  <a:lnTo>
                    <a:pt x="1954" y="200"/>
                  </a:lnTo>
                  <a:lnTo>
                    <a:pt x="1948" y="231"/>
                  </a:lnTo>
                  <a:lnTo>
                    <a:pt x="1942" y="262"/>
                  </a:lnTo>
                  <a:lnTo>
                    <a:pt x="1935" y="293"/>
                  </a:lnTo>
                  <a:lnTo>
                    <a:pt x="1927" y="323"/>
                  </a:lnTo>
                  <a:lnTo>
                    <a:pt x="1920" y="353"/>
                  </a:lnTo>
                  <a:lnTo>
                    <a:pt x="1911" y="383"/>
                  </a:lnTo>
                  <a:lnTo>
                    <a:pt x="1900" y="413"/>
                  </a:lnTo>
                  <a:lnTo>
                    <a:pt x="1890" y="444"/>
                  </a:lnTo>
                  <a:lnTo>
                    <a:pt x="1879" y="472"/>
                  </a:lnTo>
                  <a:lnTo>
                    <a:pt x="1867" y="501"/>
                  </a:lnTo>
                  <a:lnTo>
                    <a:pt x="1855" y="529"/>
                  </a:lnTo>
                  <a:lnTo>
                    <a:pt x="1842" y="558"/>
                  </a:lnTo>
                  <a:lnTo>
                    <a:pt x="1828" y="586"/>
                  </a:lnTo>
                  <a:lnTo>
                    <a:pt x="1815" y="613"/>
                  </a:lnTo>
                  <a:lnTo>
                    <a:pt x="1800" y="641"/>
                  </a:lnTo>
                  <a:lnTo>
                    <a:pt x="1785" y="668"/>
                  </a:lnTo>
                  <a:lnTo>
                    <a:pt x="1768" y="693"/>
                  </a:lnTo>
                  <a:lnTo>
                    <a:pt x="1752" y="719"/>
                  </a:lnTo>
                  <a:lnTo>
                    <a:pt x="1735" y="744"/>
                  </a:lnTo>
                  <a:lnTo>
                    <a:pt x="1717" y="770"/>
                  </a:lnTo>
                  <a:lnTo>
                    <a:pt x="1699" y="795"/>
                  </a:lnTo>
                  <a:lnTo>
                    <a:pt x="1681" y="820"/>
                  </a:lnTo>
                  <a:lnTo>
                    <a:pt x="1661" y="844"/>
                  </a:lnTo>
                  <a:lnTo>
                    <a:pt x="1642" y="866"/>
                  </a:lnTo>
                  <a:lnTo>
                    <a:pt x="1622" y="890"/>
                  </a:lnTo>
                  <a:lnTo>
                    <a:pt x="1601" y="913"/>
                  </a:lnTo>
                  <a:lnTo>
                    <a:pt x="1580" y="934"/>
                  </a:lnTo>
                  <a:lnTo>
                    <a:pt x="1559" y="956"/>
                  </a:lnTo>
                  <a:lnTo>
                    <a:pt x="1537" y="977"/>
                  </a:lnTo>
                  <a:lnTo>
                    <a:pt x="1514" y="997"/>
                  </a:lnTo>
                  <a:lnTo>
                    <a:pt x="1490" y="1018"/>
                  </a:lnTo>
                  <a:lnTo>
                    <a:pt x="1467" y="1038"/>
                  </a:lnTo>
                  <a:lnTo>
                    <a:pt x="1443" y="1057"/>
                  </a:lnTo>
                  <a:lnTo>
                    <a:pt x="1419" y="1075"/>
                  </a:lnTo>
                  <a:lnTo>
                    <a:pt x="1368" y="1111"/>
                  </a:lnTo>
                  <a:lnTo>
                    <a:pt x="1343" y="1128"/>
                  </a:lnTo>
                  <a:lnTo>
                    <a:pt x="1317" y="1144"/>
                  </a:lnTo>
                  <a:lnTo>
                    <a:pt x="1292" y="1159"/>
                  </a:lnTo>
                  <a:lnTo>
                    <a:pt x="1265" y="1174"/>
                  </a:lnTo>
                  <a:lnTo>
                    <a:pt x="1237" y="1189"/>
                  </a:lnTo>
                  <a:lnTo>
                    <a:pt x="1209" y="1203"/>
                  </a:lnTo>
                  <a:lnTo>
                    <a:pt x="1182" y="1217"/>
                  </a:lnTo>
                  <a:lnTo>
                    <a:pt x="1153" y="1230"/>
                  </a:lnTo>
                  <a:lnTo>
                    <a:pt x="1125" y="1242"/>
                  </a:lnTo>
                  <a:lnTo>
                    <a:pt x="1096" y="1254"/>
                  </a:lnTo>
                  <a:lnTo>
                    <a:pt x="1068" y="1265"/>
                  </a:lnTo>
                  <a:lnTo>
                    <a:pt x="1038" y="1275"/>
                  </a:lnTo>
                  <a:lnTo>
                    <a:pt x="1007" y="1284"/>
                  </a:lnTo>
                  <a:lnTo>
                    <a:pt x="977" y="1293"/>
                  </a:lnTo>
                  <a:lnTo>
                    <a:pt x="947" y="1302"/>
                  </a:lnTo>
                  <a:lnTo>
                    <a:pt x="917" y="1310"/>
                  </a:lnTo>
                  <a:lnTo>
                    <a:pt x="886" y="1317"/>
                  </a:lnTo>
                  <a:lnTo>
                    <a:pt x="854" y="1323"/>
                  </a:lnTo>
                  <a:lnTo>
                    <a:pt x="823" y="1329"/>
                  </a:lnTo>
                  <a:lnTo>
                    <a:pt x="791" y="1334"/>
                  </a:lnTo>
                  <a:lnTo>
                    <a:pt x="759" y="1338"/>
                  </a:lnTo>
                  <a:lnTo>
                    <a:pt x="728" y="1341"/>
                  </a:lnTo>
                  <a:lnTo>
                    <a:pt x="695" y="1344"/>
                  </a:lnTo>
                  <a:lnTo>
                    <a:pt x="663" y="1346"/>
                  </a:lnTo>
                  <a:lnTo>
                    <a:pt x="630" y="1347"/>
                  </a:lnTo>
                  <a:lnTo>
                    <a:pt x="597" y="1347"/>
                  </a:lnTo>
                  <a:lnTo>
                    <a:pt x="558" y="1347"/>
                  </a:lnTo>
                  <a:lnTo>
                    <a:pt x="517" y="1344"/>
                  </a:lnTo>
                  <a:lnTo>
                    <a:pt x="478" y="1343"/>
                  </a:lnTo>
                  <a:lnTo>
                    <a:pt x="439" y="1338"/>
                  </a:lnTo>
                  <a:lnTo>
                    <a:pt x="400" y="1334"/>
                  </a:lnTo>
                  <a:lnTo>
                    <a:pt x="363" y="1328"/>
                  </a:lnTo>
                  <a:lnTo>
                    <a:pt x="324" y="1320"/>
                  </a:lnTo>
                  <a:lnTo>
                    <a:pt x="286" y="1311"/>
                  </a:lnTo>
                  <a:lnTo>
                    <a:pt x="250" y="1302"/>
                  </a:lnTo>
                  <a:lnTo>
                    <a:pt x="212" y="1293"/>
                  </a:lnTo>
                  <a:lnTo>
                    <a:pt x="176" y="1281"/>
                  </a:lnTo>
                  <a:lnTo>
                    <a:pt x="140" y="1269"/>
                  </a:lnTo>
                  <a:lnTo>
                    <a:pt x="104" y="1256"/>
                  </a:lnTo>
                  <a:lnTo>
                    <a:pt x="69" y="1242"/>
                  </a:lnTo>
                  <a:lnTo>
                    <a:pt x="35" y="1227"/>
                  </a:lnTo>
                  <a:lnTo>
                    <a:pt x="0" y="1212"/>
                  </a:lnTo>
                  <a:lnTo>
                    <a:pt x="5" y="1179"/>
                  </a:lnTo>
                  <a:lnTo>
                    <a:pt x="9" y="1147"/>
                  </a:lnTo>
                  <a:lnTo>
                    <a:pt x="15" y="1117"/>
                  </a:lnTo>
                  <a:lnTo>
                    <a:pt x="21" y="1086"/>
                  </a:lnTo>
                  <a:lnTo>
                    <a:pt x="29" y="1054"/>
                  </a:lnTo>
                  <a:lnTo>
                    <a:pt x="36" y="1024"/>
                  </a:lnTo>
                  <a:lnTo>
                    <a:pt x="45" y="994"/>
                  </a:lnTo>
                  <a:lnTo>
                    <a:pt x="54" y="964"/>
                  </a:lnTo>
                  <a:lnTo>
                    <a:pt x="63" y="934"/>
                  </a:lnTo>
                  <a:lnTo>
                    <a:pt x="74" y="904"/>
                  </a:lnTo>
                  <a:lnTo>
                    <a:pt x="85" y="875"/>
                  </a:lnTo>
                  <a:lnTo>
                    <a:pt x="97" y="847"/>
                  </a:lnTo>
                  <a:lnTo>
                    <a:pt x="109" y="818"/>
                  </a:lnTo>
                  <a:lnTo>
                    <a:pt x="122" y="789"/>
                  </a:lnTo>
                  <a:lnTo>
                    <a:pt x="136" y="762"/>
                  </a:lnTo>
                  <a:lnTo>
                    <a:pt x="149" y="734"/>
                  </a:lnTo>
                  <a:lnTo>
                    <a:pt x="164" y="707"/>
                  </a:lnTo>
                  <a:lnTo>
                    <a:pt x="179" y="681"/>
                  </a:lnTo>
                  <a:lnTo>
                    <a:pt x="196" y="654"/>
                  </a:lnTo>
                  <a:lnTo>
                    <a:pt x="212" y="629"/>
                  </a:lnTo>
                  <a:lnTo>
                    <a:pt x="229" y="603"/>
                  </a:lnTo>
                  <a:lnTo>
                    <a:pt x="247" y="577"/>
                  </a:lnTo>
                  <a:lnTo>
                    <a:pt x="265" y="553"/>
                  </a:lnTo>
                  <a:lnTo>
                    <a:pt x="283" y="528"/>
                  </a:lnTo>
                  <a:lnTo>
                    <a:pt x="302" y="505"/>
                  </a:lnTo>
                  <a:lnTo>
                    <a:pt x="322" y="481"/>
                  </a:lnTo>
                  <a:lnTo>
                    <a:pt x="342" y="459"/>
                  </a:lnTo>
                  <a:lnTo>
                    <a:pt x="363" y="436"/>
                  </a:lnTo>
                  <a:lnTo>
                    <a:pt x="384" y="413"/>
                  </a:lnTo>
                  <a:lnTo>
                    <a:pt x="406" y="392"/>
                  </a:lnTo>
                  <a:lnTo>
                    <a:pt x="427" y="371"/>
                  </a:lnTo>
                  <a:lnTo>
                    <a:pt x="450" y="350"/>
                  </a:lnTo>
                  <a:lnTo>
                    <a:pt x="474" y="329"/>
                  </a:lnTo>
                  <a:lnTo>
                    <a:pt x="496" y="310"/>
                  </a:lnTo>
                  <a:lnTo>
                    <a:pt x="520" y="292"/>
                  </a:lnTo>
                  <a:lnTo>
                    <a:pt x="546" y="272"/>
                  </a:lnTo>
                  <a:lnTo>
                    <a:pt x="596" y="238"/>
                  </a:lnTo>
                  <a:lnTo>
                    <a:pt x="621" y="219"/>
                  </a:lnTo>
                  <a:lnTo>
                    <a:pt x="647" y="203"/>
                  </a:lnTo>
                  <a:lnTo>
                    <a:pt x="674" y="188"/>
                  </a:lnTo>
                  <a:lnTo>
                    <a:pt x="699" y="173"/>
                  </a:lnTo>
                  <a:lnTo>
                    <a:pt x="726" y="158"/>
                  </a:lnTo>
                  <a:lnTo>
                    <a:pt x="755" y="144"/>
                  </a:lnTo>
                  <a:lnTo>
                    <a:pt x="782" y="131"/>
                  </a:lnTo>
                  <a:lnTo>
                    <a:pt x="811" y="117"/>
                  </a:lnTo>
                  <a:lnTo>
                    <a:pt x="839" y="105"/>
                  </a:lnTo>
                  <a:lnTo>
                    <a:pt x="868" y="93"/>
                  </a:lnTo>
                  <a:lnTo>
                    <a:pt x="898" y="83"/>
                  </a:lnTo>
                  <a:lnTo>
                    <a:pt x="926" y="72"/>
                  </a:lnTo>
                  <a:lnTo>
                    <a:pt x="956" y="63"/>
                  </a:lnTo>
                  <a:lnTo>
                    <a:pt x="986" y="54"/>
                  </a:lnTo>
                  <a:lnTo>
                    <a:pt x="1016" y="45"/>
                  </a:lnTo>
                  <a:lnTo>
                    <a:pt x="1048" y="37"/>
                  </a:lnTo>
                  <a:lnTo>
                    <a:pt x="1078" y="30"/>
                  </a:lnTo>
                  <a:lnTo>
                    <a:pt x="1110" y="24"/>
                  </a:lnTo>
                  <a:lnTo>
                    <a:pt x="1141" y="19"/>
                  </a:lnTo>
                  <a:lnTo>
                    <a:pt x="1173" y="13"/>
                  </a:lnTo>
                  <a:lnTo>
                    <a:pt x="1204" y="10"/>
                  </a:lnTo>
                  <a:lnTo>
                    <a:pt x="1236" y="6"/>
                  </a:lnTo>
                  <a:lnTo>
                    <a:pt x="1269" y="4"/>
                  </a:lnTo>
                  <a:lnTo>
                    <a:pt x="1301" y="1"/>
                  </a:lnTo>
                  <a:lnTo>
                    <a:pt x="1334" y="1"/>
                  </a:lnTo>
                  <a:lnTo>
                    <a:pt x="1367" y="0"/>
                  </a:lnTo>
                  <a:lnTo>
                    <a:pt x="1407" y="1"/>
                  </a:lnTo>
                  <a:lnTo>
                    <a:pt x="1446" y="3"/>
                  </a:lnTo>
                  <a:lnTo>
                    <a:pt x="1485" y="6"/>
                  </a:lnTo>
                  <a:lnTo>
                    <a:pt x="1525" y="9"/>
                  </a:lnTo>
                  <a:lnTo>
                    <a:pt x="1564" y="15"/>
                  </a:lnTo>
                  <a:lnTo>
                    <a:pt x="1603" y="21"/>
                  </a:lnTo>
                  <a:lnTo>
                    <a:pt x="1640" y="27"/>
                  </a:lnTo>
                  <a:lnTo>
                    <a:pt x="1678" y="36"/>
                  </a:lnTo>
                  <a:lnTo>
                    <a:pt x="1715" y="45"/>
                  </a:lnTo>
                  <a:lnTo>
                    <a:pt x="1752" y="56"/>
                  </a:lnTo>
                  <a:lnTo>
                    <a:pt x="1788" y="66"/>
                  </a:lnTo>
                  <a:lnTo>
                    <a:pt x="1824" y="78"/>
                  </a:lnTo>
                  <a:lnTo>
                    <a:pt x="1860" y="92"/>
                  </a:lnTo>
                  <a:lnTo>
                    <a:pt x="1894" y="105"/>
                  </a:lnTo>
                  <a:lnTo>
                    <a:pt x="1929" y="120"/>
                  </a:lnTo>
                  <a:lnTo>
                    <a:pt x="1964" y="137"/>
                  </a:lnTo>
                  <a:close/>
                </a:path>
              </a:pathLst>
            </a:custGeom>
            <a:solidFill>
              <a:srgbClr val="CEC4C2"/>
            </a:solidFill>
            <a:ln w="3175">
              <a:noFill/>
              <a:round/>
              <a:headEnd/>
              <a:tailEnd/>
            </a:ln>
          </p:spPr>
          <p:txBody>
            <a:bodyPr lIns="91428" tIns="45714" rIns="91428" bIns="45714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60" name="Freeform 6">
              <a:extLst>
                <a:ext uri="{FF2B5EF4-FFF2-40B4-BE49-F238E27FC236}">
                  <a16:creationId xmlns="" xmlns:a16="http://schemas.microsoft.com/office/drawing/2014/main" id="{0D021555-CAE2-714A-8715-96777350B6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07" y="3093042"/>
              <a:ext cx="1668961" cy="1145785"/>
            </a:xfrm>
            <a:custGeom>
              <a:avLst/>
              <a:gdLst>
                <a:gd name="T0" fmla="*/ 39 w 1963"/>
                <a:gd name="T1" fmla="*/ 25 h 1347"/>
                <a:gd name="T2" fmla="*/ 37 w 1963"/>
                <a:gd name="T3" fmla="*/ 26 h 1347"/>
                <a:gd name="T4" fmla="*/ 35 w 1963"/>
                <a:gd name="T5" fmla="*/ 26 h 1347"/>
                <a:gd name="T6" fmla="*/ 32 w 1963"/>
                <a:gd name="T7" fmla="*/ 27 h 1347"/>
                <a:gd name="T8" fmla="*/ 30 w 1963"/>
                <a:gd name="T9" fmla="*/ 27 h 1347"/>
                <a:gd name="T10" fmla="*/ 28 w 1963"/>
                <a:gd name="T11" fmla="*/ 27 h 1347"/>
                <a:gd name="T12" fmla="*/ 25 w 1963"/>
                <a:gd name="T13" fmla="*/ 27 h 1347"/>
                <a:gd name="T14" fmla="*/ 23 w 1963"/>
                <a:gd name="T15" fmla="*/ 27 h 1347"/>
                <a:gd name="T16" fmla="*/ 21 w 1963"/>
                <a:gd name="T17" fmla="*/ 26 h 1347"/>
                <a:gd name="T18" fmla="*/ 19 w 1963"/>
                <a:gd name="T19" fmla="*/ 26 h 1347"/>
                <a:gd name="T20" fmla="*/ 17 w 1963"/>
                <a:gd name="T21" fmla="*/ 25 h 1347"/>
                <a:gd name="T22" fmla="*/ 15 w 1963"/>
                <a:gd name="T23" fmla="*/ 24 h 1347"/>
                <a:gd name="T24" fmla="*/ 14 w 1963"/>
                <a:gd name="T25" fmla="*/ 23 h 1347"/>
                <a:gd name="T26" fmla="*/ 12 w 1963"/>
                <a:gd name="T27" fmla="*/ 23 h 1347"/>
                <a:gd name="T28" fmla="*/ 11 w 1963"/>
                <a:gd name="T29" fmla="*/ 21 h 1347"/>
                <a:gd name="T30" fmla="*/ 9 w 1963"/>
                <a:gd name="T31" fmla="*/ 20 h 1347"/>
                <a:gd name="T32" fmla="*/ 8 w 1963"/>
                <a:gd name="T33" fmla="*/ 19 h 1347"/>
                <a:gd name="T34" fmla="*/ 6 w 1963"/>
                <a:gd name="T35" fmla="*/ 17 h 1347"/>
                <a:gd name="T36" fmla="*/ 5 w 1963"/>
                <a:gd name="T37" fmla="*/ 15 h 1347"/>
                <a:gd name="T38" fmla="*/ 4 w 1963"/>
                <a:gd name="T39" fmla="*/ 14 h 1347"/>
                <a:gd name="T40" fmla="*/ 3 w 1963"/>
                <a:gd name="T41" fmla="*/ 12 h 1347"/>
                <a:gd name="T42" fmla="*/ 2 w 1963"/>
                <a:gd name="T43" fmla="*/ 11 h 1347"/>
                <a:gd name="T44" fmla="*/ 2 w 1963"/>
                <a:gd name="T45" fmla="*/ 9 h 1347"/>
                <a:gd name="T46" fmla="*/ 1 w 1963"/>
                <a:gd name="T47" fmla="*/ 7 h 1347"/>
                <a:gd name="T48" fmla="*/ 0 w 1963"/>
                <a:gd name="T49" fmla="*/ 5 h 1347"/>
                <a:gd name="T50" fmla="*/ 0 w 1963"/>
                <a:gd name="T51" fmla="*/ 3 h 1347"/>
                <a:gd name="T52" fmla="*/ 1 w 1963"/>
                <a:gd name="T53" fmla="*/ 2 h 1347"/>
                <a:gd name="T54" fmla="*/ 3 w 1963"/>
                <a:gd name="T55" fmla="*/ 2 h 1347"/>
                <a:gd name="T56" fmla="*/ 5 w 1963"/>
                <a:gd name="T57" fmla="*/ 1 h 1347"/>
                <a:gd name="T58" fmla="*/ 7 w 1963"/>
                <a:gd name="T59" fmla="*/ 0 h 1347"/>
                <a:gd name="T60" fmla="*/ 10 w 1963"/>
                <a:gd name="T61" fmla="*/ 0 h 1347"/>
                <a:gd name="T62" fmla="*/ 12 w 1963"/>
                <a:gd name="T63" fmla="*/ 0 h 1347"/>
                <a:gd name="T64" fmla="*/ 15 w 1963"/>
                <a:gd name="T65" fmla="*/ 0 h 1347"/>
                <a:gd name="T66" fmla="*/ 17 w 1963"/>
                <a:gd name="T67" fmla="*/ 0 h 1347"/>
                <a:gd name="T68" fmla="*/ 18 w 1963"/>
                <a:gd name="T69" fmla="*/ 1 h 1347"/>
                <a:gd name="T70" fmla="*/ 20 w 1963"/>
                <a:gd name="T71" fmla="*/ 1 h 1347"/>
                <a:gd name="T72" fmla="*/ 22 w 1963"/>
                <a:gd name="T73" fmla="*/ 2 h 1347"/>
                <a:gd name="T74" fmla="*/ 25 w 1963"/>
                <a:gd name="T75" fmla="*/ 3 h 1347"/>
                <a:gd name="T76" fmla="*/ 26 w 1963"/>
                <a:gd name="T77" fmla="*/ 4 h 1347"/>
                <a:gd name="T78" fmla="*/ 28 w 1963"/>
                <a:gd name="T79" fmla="*/ 5 h 1347"/>
                <a:gd name="T80" fmla="*/ 29 w 1963"/>
                <a:gd name="T81" fmla="*/ 6 h 1347"/>
                <a:gd name="T82" fmla="*/ 31 w 1963"/>
                <a:gd name="T83" fmla="*/ 7 h 1347"/>
                <a:gd name="T84" fmla="*/ 32 w 1963"/>
                <a:gd name="T85" fmla="*/ 8 h 1347"/>
                <a:gd name="T86" fmla="*/ 34 w 1963"/>
                <a:gd name="T87" fmla="*/ 10 h 1347"/>
                <a:gd name="T88" fmla="*/ 35 w 1963"/>
                <a:gd name="T89" fmla="*/ 12 h 1347"/>
                <a:gd name="T90" fmla="*/ 36 w 1963"/>
                <a:gd name="T91" fmla="*/ 13 h 1347"/>
                <a:gd name="T92" fmla="*/ 37 w 1963"/>
                <a:gd name="T93" fmla="*/ 15 h 1347"/>
                <a:gd name="T94" fmla="*/ 38 w 1963"/>
                <a:gd name="T95" fmla="*/ 17 h 1347"/>
                <a:gd name="T96" fmla="*/ 38 w 1963"/>
                <a:gd name="T97" fmla="*/ 18 h 1347"/>
                <a:gd name="T98" fmla="*/ 39 w 1963"/>
                <a:gd name="T99" fmla="*/ 20 h 1347"/>
                <a:gd name="T100" fmla="*/ 39 w 1963"/>
                <a:gd name="T101" fmla="*/ 22 h 1347"/>
                <a:gd name="T102" fmla="*/ 40 w 1963"/>
                <a:gd name="T103" fmla="*/ 24 h 134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963" h="1347">
                  <a:moveTo>
                    <a:pt x="1963" y="1212"/>
                  </a:moveTo>
                  <a:lnTo>
                    <a:pt x="1946" y="1220"/>
                  </a:lnTo>
                  <a:lnTo>
                    <a:pt x="1928" y="1227"/>
                  </a:lnTo>
                  <a:lnTo>
                    <a:pt x="1894" y="1242"/>
                  </a:lnTo>
                  <a:lnTo>
                    <a:pt x="1859" y="1256"/>
                  </a:lnTo>
                  <a:lnTo>
                    <a:pt x="1823" y="1269"/>
                  </a:lnTo>
                  <a:lnTo>
                    <a:pt x="1787" y="1281"/>
                  </a:lnTo>
                  <a:lnTo>
                    <a:pt x="1751" y="1293"/>
                  </a:lnTo>
                  <a:lnTo>
                    <a:pt x="1715" y="1302"/>
                  </a:lnTo>
                  <a:lnTo>
                    <a:pt x="1677" y="1311"/>
                  </a:lnTo>
                  <a:lnTo>
                    <a:pt x="1640" y="1320"/>
                  </a:lnTo>
                  <a:lnTo>
                    <a:pt x="1602" y="1328"/>
                  </a:lnTo>
                  <a:lnTo>
                    <a:pt x="1563" y="1334"/>
                  </a:lnTo>
                  <a:lnTo>
                    <a:pt x="1524" y="1338"/>
                  </a:lnTo>
                  <a:lnTo>
                    <a:pt x="1485" y="1343"/>
                  </a:lnTo>
                  <a:lnTo>
                    <a:pt x="1446" y="1344"/>
                  </a:lnTo>
                  <a:lnTo>
                    <a:pt x="1407" y="1347"/>
                  </a:lnTo>
                  <a:lnTo>
                    <a:pt x="1366" y="1347"/>
                  </a:lnTo>
                  <a:lnTo>
                    <a:pt x="1333" y="1347"/>
                  </a:lnTo>
                  <a:lnTo>
                    <a:pt x="1300" y="1346"/>
                  </a:lnTo>
                  <a:lnTo>
                    <a:pt x="1235" y="1341"/>
                  </a:lnTo>
                  <a:lnTo>
                    <a:pt x="1204" y="1338"/>
                  </a:lnTo>
                  <a:lnTo>
                    <a:pt x="1172" y="1334"/>
                  </a:lnTo>
                  <a:lnTo>
                    <a:pt x="1141" y="1329"/>
                  </a:lnTo>
                  <a:lnTo>
                    <a:pt x="1109" y="1323"/>
                  </a:lnTo>
                  <a:lnTo>
                    <a:pt x="1077" y="1317"/>
                  </a:lnTo>
                  <a:lnTo>
                    <a:pt x="1047" y="1310"/>
                  </a:lnTo>
                  <a:lnTo>
                    <a:pt x="1016" y="1302"/>
                  </a:lnTo>
                  <a:lnTo>
                    <a:pt x="986" y="1293"/>
                  </a:lnTo>
                  <a:lnTo>
                    <a:pt x="956" y="1284"/>
                  </a:lnTo>
                  <a:lnTo>
                    <a:pt x="926" y="1275"/>
                  </a:lnTo>
                  <a:lnTo>
                    <a:pt x="897" y="1265"/>
                  </a:lnTo>
                  <a:lnTo>
                    <a:pt x="867" y="1254"/>
                  </a:lnTo>
                  <a:lnTo>
                    <a:pt x="810" y="1230"/>
                  </a:lnTo>
                  <a:lnTo>
                    <a:pt x="781" y="1217"/>
                  </a:lnTo>
                  <a:lnTo>
                    <a:pt x="754" y="1203"/>
                  </a:lnTo>
                  <a:lnTo>
                    <a:pt x="726" y="1189"/>
                  </a:lnTo>
                  <a:lnTo>
                    <a:pt x="699" y="1174"/>
                  </a:lnTo>
                  <a:lnTo>
                    <a:pt x="673" y="1159"/>
                  </a:lnTo>
                  <a:lnTo>
                    <a:pt x="646" y="1144"/>
                  </a:lnTo>
                  <a:lnTo>
                    <a:pt x="621" y="1128"/>
                  </a:lnTo>
                  <a:lnTo>
                    <a:pt x="595" y="1111"/>
                  </a:lnTo>
                  <a:lnTo>
                    <a:pt x="569" y="1093"/>
                  </a:lnTo>
                  <a:lnTo>
                    <a:pt x="545" y="1075"/>
                  </a:lnTo>
                  <a:lnTo>
                    <a:pt x="520" y="1057"/>
                  </a:lnTo>
                  <a:lnTo>
                    <a:pt x="496" y="1038"/>
                  </a:lnTo>
                  <a:lnTo>
                    <a:pt x="473" y="1018"/>
                  </a:lnTo>
                  <a:lnTo>
                    <a:pt x="449" y="997"/>
                  </a:lnTo>
                  <a:lnTo>
                    <a:pt x="427" y="977"/>
                  </a:lnTo>
                  <a:lnTo>
                    <a:pt x="406" y="956"/>
                  </a:lnTo>
                  <a:lnTo>
                    <a:pt x="383" y="934"/>
                  </a:lnTo>
                  <a:lnTo>
                    <a:pt x="362" y="913"/>
                  </a:lnTo>
                  <a:lnTo>
                    <a:pt x="321" y="866"/>
                  </a:lnTo>
                  <a:lnTo>
                    <a:pt x="302" y="844"/>
                  </a:lnTo>
                  <a:lnTo>
                    <a:pt x="282" y="820"/>
                  </a:lnTo>
                  <a:lnTo>
                    <a:pt x="264" y="795"/>
                  </a:lnTo>
                  <a:lnTo>
                    <a:pt x="246" y="770"/>
                  </a:lnTo>
                  <a:lnTo>
                    <a:pt x="228" y="744"/>
                  </a:lnTo>
                  <a:lnTo>
                    <a:pt x="212" y="719"/>
                  </a:lnTo>
                  <a:lnTo>
                    <a:pt x="195" y="693"/>
                  </a:lnTo>
                  <a:lnTo>
                    <a:pt x="179" y="668"/>
                  </a:lnTo>
                  <a:lnTo>
                    <a:pt x="164" y="641"/>
                  </a:lnTo>
                  <a:lnTo>
                    <a:pt x="149" y="613"/>
                  </a:lnTo>
                  <a:lnTo>
                    <a:pt x="135" y="586"/>
                  </a:lnTo>
                  <a:lnTo>
                    <a:pt x="121" y="558"/>
                  </a:lnTo>
                  <a:lnTo>
                    <a:pt x="108" y="529"/>
                  </a:lnTo>
                  <a:lnTo>
                    <a:pt x="96" y="501"/>
                  </a:lnTo>
                  <a:lnTo>
                    <a:pt x="84" y="472"/>
                  </a:lnTo>
                  <a:lnTo>
                    <a:pt x="73" y="444"/>
                  </a:lnTo>
                  <a:lnTo>
                    <a:pt x="63" y="413"/>
                  </a:lnTo>
                  <a:lnTo>
                    <a:pt x="54" y="383"/>
                  </a:lnTo>
                  <a:lnTo>
                    <a:pt x="45" y="353"/>
                  </a:lnTo>
                  <a:lnTo>
                    <a:pt x="36" y="323"/>
                  </a:lnTo>
                  <a:lnTo>
                    <a:pt x="28" y="293"/>
                  </a:lnTo>
                  <a:lnTo>
                    <a:pt x="21" y="262"/>
                  </a:lnTo>
                  <a:lnTo>
                    <a:pt x="15" y="231"/>
                  </a:lnTo>
                  <a:lnTo>
                    <a:pt x="9" y="200"/>
                  </a:lnTo>
                  <a:lnTo>
                    <a:pt x="4" y="168"/>
                  </a:lnTo>
                  <a:lnTo>
                    <a:pt x="0" y="137"/>
                  </a:lnTo>
                  <a:lnTo>
                    <a:pt x="18" y="128"/>
                  </a:lnTo>
                  <a:lnTo>
                    <a:pt x="34" y="120"/>
                  </a:lnTo>
                  <a:lnTo>
                    <a:pt x="69" y="105"/>
                  </a:lnTo>
                  <a:lnTo>
                    <a:pt x="103" y="92"/>
                  </a:lnTo>
                  <a:lnTo>
                    <a:pt x="139" y="78"/>
                  </a:lnTo>
                  <a:lnTo>
                    <a:pt x="176" y="66"/>
                  </a:lnTo>
                  <a:lnTo>
                    <a:pt x="212" y="56"/>
                  </a:lnTo>
                  <a:lnTo>
                    <a:pt x="249" y="45"/>
                  </a:lnTo>
                  <a:lnTo>
                    <a:pt x="285" y="36"/>
                  </a:lnTo>
                  <a:lnTo>
                    <a:pt x="323" y="27"/>
                  </a:lnTo>
                  <a:lnTo>
                    <a:pt x="362" y="21"/>
                  </a:lnTo>
                  <a:lnTo>
                    <a:pt x="400" y="15"/>
                  </a:lnTo>
                  <a:lnTo>
                    <a:pt x="439" y="9"/>
                  </a:lnTo>
                  <a:lnTo>
                    <a:pt x="478" y="6"/>
                  </a:lnTo>
                  <a:lnTo>
                    <a:pt x="517" y="3"/>
                  </a:lnTo>
                  <a:lnTo>
                    <a:pt x="557" y="1"/>
                  </a:lnTo>
                  <a:lnTo>
                    <a:pt x="596" y="0"/>
                  </a:lnTo>
                  <a:lnTo>
                    <a:pt x="630" y="1"/>
                  </a:lnTo>
                  <a:lnTo>
                    <a:pt x="663" y="1"/>
                  </a:lnTo>
                  <a:lnTo>
                    <a:pt x="727" y="6"/>
                  </a:lnTo>
                  <a:lnTo>
                    <a:pt x="759" y="10"/>
                  </a:lnTo>
                  <a:lnTo>
                    <a:pt x="790" y="13"/>
                  </a:lnTo>
                  <a:lnTo>
                    <a:pt x="822" y="19"/>
                  </a:lnTo>
                  <a:lnTo>
                    <a:pt x="854" y="24"/>
                  </a:lnTo>
                  <a:lnTo>
                    <a:pt x="885" y="30"/>
                  </a:lnTo>
                  <a:lnTo>
                    <a:pt x="917" y="37"/>
                  </a:lnTo>
                  <a:lnTo>
                    <a:pt x="947" y="45"/>
                  </a:lnTo>
                  <a:lnTo>
                    <a:pt x="977" y="54"/>
                  </a:lnTo>
                  <a:lnTo>
                    <a:pt x="1007" y="63"/>
                  </a:lnTo>
                  <a:lnTo>
                    <a:pt x="1037" y="72"/>
                  </a:lnTo>
                  <a:lnTo>
                    <a:pt x="1067" y="83"/>
                  </a:lnTo>
                  <a:lnTo>
                    <a:pt x="1096" y="93"/>
                  </a:lnTo>
                  <a:lnTo>
                    <a:pt x="1153" y="117"/>
                  </a:lnTo>
                  <a:lnTo>
                    <a:pt x="1181" y="131"/>
                  </a:lnTo>
                  <a:lnTo>
                    <a:pt x="1208" y="144"/>
                  </a:lnTo>
                  <a:lnTo>
                    <a:pt x="1237" y="158"/>
                  </a:lnTo>
                  <a:lnTo>
                    <a:pt x="1264" y="173"/>
                  </a:lnTo>
                  <a:lnTo>
                    <a:pt x="1291" y="188"/>
                  </a:lnTo>
                  <a:lnTo>
                    <a:pt x="1316" y="203"/>
                  </a:lnTo>
                  <a:lnTo>
                    <a:pt x="1342" y="219"/>
                  </a:lnTo>
                  <a:lnTo>
                    <a:pt x="1368" y="238"/>
                  </a:lnTo>
                  <a:lnTo>
                    <a:pt x="1393" y="254"/>
                  </a:lnTo>
                  <a:lnTo>
                    <a:pt x="1419" y="272"/>
                  </a:lnTo>
                  <a:lnTo>
                    <a:pt x="1443" y="292"/>
                  </a:lnTo>
                  <a:lnTo>
                    <a:pt x="1467" y="310"/>
                  </a:lnTo>
                  <a:lnTo>
                    <a:pt x="1489" y="329"/>
                  </a:lnTo>
                  <a:lnTo>
                    <a:pt x="1513" y="350"/>
                  </a:lnTo>
                  <a:lnTo>
                    <a:pt x="1536" y="371"/>
                  </a:lnTo>
                  <a:lnTo>
                    <a:pt x="1559" y="392"/>
                  </a:lnTo>
                  <a:lnTo>
                    <a:pt x="1580" y="413"/>
                  </a:lnTo>
                  <a:lnTo>
                    <a:pt x="1601" y="436"/>
                  </a:lnTo>
                  <a:lnTo>
                    <a:pt x="1641" y="481"/>
                  </a:lnTo>
                  <a:lnTo>
                    <a:pt x="1661" y="505"/>
                  </a:lnTo>
                  <a:lnTo>
                    <a:pt x="1680" y="528"/>
                  </a:lnTo>
                  <a:lnTo>
                    <a:pt x="1698" y="553"/>
                  </a:lnTo>
                  <a:lnTo>
                    <a:pt x="1716" y="577"/>
                  </a:lnTo>
                  <a:lnTo>
                    <a:pt x="1734" y="603"/>
                  </a:lnTo>
                  <a:lnTo>
                    <a:pt x="1751" y="629"/>
                  </a:lnTo>
                  <a:lnTo>
                    <a:pt x="1767" y="654"/>
                  </a:lnTo>
                  <a:lnTo>
                    <a:pt x="1784" y="681"/>
                  </a:lnTo>
                  <a:lnTo>
                    <a:pt x="1799" y="707"/>
                  </a:lnTo>
                  <a:lnTo>
                    <a:pt x="1814" y="734"/>
                  </a:lnTo>
                  <a:lnTo>
                    <a:pt x="1828" y="762"/>
                  </a:lnTo>
                  <a:lnTo>
                    <a:pt x="1841" y="789"/>
                  </a:lnTo>
                  <a:lnTo>
                    <a:pt x="1855" y="818"/>
                  </a:lnTo>
                  <a:lnTo>
                    <a:pt x="1867" y="847"/>
                  </a:lnTo>
                  <a:lnTo>
                    <a:pt x="1879" y="875"/>
                  </a:lnTo>
                  <a:lnTo>
                    <a:pt x="1889" y="904"/>
                  </a:lnTo>
                  <a:lnTo>
                    <a:pt x="1900" y="934"/>
                  </a:lnTo>
                  <a:lnTo>
                    <a:pt x="1910" y="964"/>
                  </a:lnTo>
                  <a:lnTo>
                    <a:pt x="1919" y="994"/>
                  </a:lnTo>
                  <a:lnTo>
                    <a:pt x="1927" y="1024"/>
                  </a:lnTo>
                  <a:lnTo>
                    <a:pt x="1934" y="1054"/>
                  </a:lnTo>
                  <a:lnTo>
                    <a:pt x="1942" y="1086"/>
                  </a:lnTo>
                  <a:lnTo>
                    <a:pt x="1948" y="1117"/>
                  </a:lnTo>
                  <a:lnTo>
                    <a:pt x="1954" y="1147"/>
                  </a:lnTo>
                  <a:lnTo>
                    <a:pt x="1958" y="1179"/>
                  </a:lnTo>
                  <a:lnTo>
                    <a:pt x="1963" y="121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lIns="91428" tIns="45714" rIns="91428" bIns="45714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61" name="Freeform 7">
              <a:extLst>
                <a:ext uri="{FF2B5EF4-FFF2-40B4-BE49-F238E27FC236}">
                  <a16:creationId xmlns="" xmlns:a16="http://schemas.microsoft.com/office/drawing/2014/main" id="{C9404380-7733-1348-9F14-8A43B1390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5259" y="3293780"/>
              <a:ext cx="1014908" cy="945048"/>
            </a:xfrm>
            <a:custGeom>
              <a:avLst/>
              <a:gdLst>
                <a:gd name="T0" fmla="*/ 24 w 1194"/>
                <a:gd name="T1" fmla="*/ 20 h 1111"/>
                <a:gd name="T2" fmla="*/ 23 w 1194"/>
                <a:gd name="T3" fmla="*/ 20 h 1111"/>
                <a:gd name="T4" fmla="*/ 21 w 1194"/>
                <a:gd name="T5" fmla="*/ 21 h 1111"/>
                <a:gd name="T6" fmla="*/ 20 w 1194"/>
                <a:gd name="T7" fmla="*/ 21 h 1111"/>
                <a:gd name="T8" fmla="*/ 18 w 1194"/>
                <a:gd name="T9" fmla="*/ 22 h 1111"/>
                <a:gd name="T10" fmla="*/ 17 w 1194"/>
                <a:gd name="T11" fmla="*/ 22 h 1111"/>
                <a:gd name="T12" fmla="*/ 15 w 1194"/>
                <a:gd name="T13" fmla="*/ 22 h 1111"/>
                <a:gd name="T14" fmla="*/ 14 w 1194"/>
                <a:gd name="T15" fmla="*/ 23 h 1111"/>
                <a:gd name="T16" fmla="*/ 12 w 1194"/>
                <a:gd name="T17" fmla="*/ 23 h 1111"/>
                <a:gd name="T18" fmla="*/ 11 w 1194"/>
                <a:gd name="T19" fmla="*/ 23 h 1111"/>
                <a:gd name="T20" fmla="*/ 9 w 1194"/>
                <a:gd name="T21" fmla="*/ 22 h 1111"/>
                <a:gd name="T22" fmla="*/ 8 w 1194"/>
                <a:gd name="T23" fmla="*/ 22 h 1111"/>
                <a:gd name="T24" fmla="*/ 6 w 1194"/>
                <a:gd name="T25" fmla="*/ 22 h 1111"/>
                <a:gd name="T26" fmla="*/ 4 w 1194"/>
                <a:gd name="T27" fmla="*/ 21 h 1111"/>
                <a:gd name="T28" fmla="*/ 3 w 1194"/>
                <a:gd name="T29" fmla="*/ 21 h 1111"/>
                <a:gd name="T30" fmla="*/ 2 w 1194"/>
                <a:gd name="T31" fmla="*/ 20 h 1111"/>
                <a:gd name="T32" fmla="*/ 0 w 1194"/>
                <a:gd name="T33" fmla="*/ 20 h 1111"/>
                <a:gd name="T34" fmla="*/ 0 w 1194"/>
                <a:gd name="T35" fmla="*/ 18 h 1111"/>
                <a:gd name="T36" fmla="*/ 1 w 1194"/>
                <a:gd name="T37" fmla="*/ 17 h 1111"/>
                <a:gd name="T38" fmla="*/ 1 w 1194"/>
                <a:gd name="T39" fmla="*/ 15 h 1111"/>
                <a:gd name="T40" fmla="*/ 2 w 1194"/>
                <a:gd name="T41" fmla="*/ 14 h 1111"/>
                <a:gd name="T42" fmla="*/ 2 w 1194"/>
                <a:gd name="T43" fmla="*/ 12 h 1111"/>
                <a:gd name="T44" fmla="*/ 3 w 1194"/>
                <a:gd name="T45" fmla="*/ 11 h 1111"/>
                <a:gd name="T46" fmla="*/ 3 w 1194"/>
                <a:gd name="T47" fmla="*/ 10 h 1111"/>
                <a:gd name="T48" fmla="*/ 4 w 1194"/>
                <a:gd name="T49" fmla="*/ 8 h 1111"/>
                <a:gd name="T50" fmla="*/ 5 w 1194"/>
                <a:gd name="T51" fmla="*/ 7 h 1111"/>
                <a:gd name="T52" fmla="*/ 6 w 1194"/>
                <a:gd name="T53" fmla="*/ 6 h 1111"/>
                <a:gd name="T54" fmla="*/ 6 w 1194"/>
                <a:gd name="T55" fmla="*/ 5 h 1111"/>
                <a:gd name="T56" fmla="*/ 8 w 1194"/>
                <a:gd name="T57" fmla="*/ 4 h 1111"/>
                <a:gd name="T58" fmla="*/ 9 w 1194"/>
                <a:gd name="T59" fmla="*/ 3 h 1111"/>
                <a:gd name="T60" fmla="*/ 9 w 1194"/>
                <a:gd name="T61" fmla="*/ 2 h 1111"/>
                <a:gd name="T62" fmla="*/ 10 w 1194"/>
                <a:gd name="T63" fmla="*/ 1 h 1111"/>
                <a:gd name="T64" fmla="*/ 12 w 1194"/>
                <a:gd name="T65" fmla="*/ 0 h 1111"/>
                <a:gd name="T66" fmla="*/ 13 w 1194"/>
                <a:gd name="T67" fmla="*/ 0 h 1111"/>
                <a:gd name="T68" fmla="*/ 14 w 1194"/>
                <a:gd name="T69" fmla="*/ 1 h 1111"/>
                <a:gd name="T70" fmla="*/ 15 w 1194"/>
                <a:gd name="T71" fmla="*/ 2 h 1111"/>
                <a:gd name="T72" fmla="*/ 16 w 1194"/>
                <a:gd name="T73" fmla="*/ 3 h 1111"/>
                <a:gd name="T74" fmla="*/ 17 w 1194"/>
                <a:gd name="T75" fmla="*/ 5 h 1111"/>
                <a:gd name="T76" fmla="*/ 18 w 1194"/>
                <a:gd name="T77" fmla="*/ 5 h 1111"/>
                <a:gd name="T78" fmla="*/ 18 w 1194"/>
                <a:gd name="T79" fmla="*/ 6 h 1111"/>
                <a:gd name="T80" fmla="*/ 19 w 1194"/>
                <a:gd name="T81" fmla="*/ 7 h 1111"/>
                <a:gd name="T82" fmla="*/ 20 w 1194"/>
                <a:gd name="T83" fmla="*/ 8 h 1111"/>
                <a:gd name="T84" fmla="*/ 20 w 1194"/>
                <a:gd name="T85" fmla="*/ 9 h 1111"/>
                <a:gd name="T86" fmla="*/ 21 w 1194"/>
                <a:gd name="T87" fmla="*/ 11 h 1111"/>
                <a:gd name="T88" fmla="*/ 22 w 1194"/>
                <a:gd name="T89" fmla="*/ 12 h 1111"/>
                <a:gd name="T90" fmla="*/ 23 w 1194"/>
                <a:gd name="T91" fmla="*/ 13 h 1111"/>
                <a:gd name="T92" fmla="*/ 23 w 1194"/>
                <a:gd name="T93" fmla="*/ 14 h 1111"/>
                <a:gd name="T94" fmla="*/ 23 w 1194"/>
                <a:gd name="T95" fmla="*/ 16 h 1111"/>
                <a:gd name="T96" fmla="*/ 24 w 1194"/>
                <a:gd name="T97" fmla="*/ 17 h 1111"/>
                <a:gd name="T98" fmla="*/ 24 w 1194"/>
                <a:gd name="T99" fmla="*/ 19 h 111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194" h="1111">
                  <a:moveTo>
                    <a:pt x="1194" y="976"/>
                  </a:moveTo>
                  <a:lnTo>
                    <a:pt x="1177" y="984"/>
                  </a:lnTo>
                  <a:lnTo>
                    <a:pt x="1159" y="991"/>
                  </a:lnTo>
                  <a:lnTo>
                    <a:pt x="1125" y="1006"/>
                  </a:lnTo>
                  <a:lnTo>
                    <a:pt x="1090" y="1020"/>
                  </a:lnTo>
                  <a:lnTo>
                    <a:pt x="1054" y="1033"/>
                  </a:lnTo>
                  <a:lnTo>
                    <a:pt x="1018" y="1045"/>
                  </a:lnTo>
                  <a:lnTo>
                    <a:pt x="982" y="1057"/>
                  </a:lnTo>
                  <a:lnTo>
                    <a:pt x="946" y="1066"/>
                  </a:lnTo>
                  <a:lnTo>
                    <a:pt x="908" y="1075"/>
                  </a:lnTo>
                  <a:lnTo>
                    <a:pt x="871" y="1084"/>
                  </a:lnTo>
                  <a:lnTo>
                    <a:pt x="833" y="1092"/>
                  </a:lnTo>
                  <a:lnTo>
                    <a:pt x="794" y="1098"/>
                  </a:lnTo>
                  <a:lnTo>
                    <a:pt x="755" y="1102"/>
                  </a:lnTo>
                  <a:lnTo>
                    <a:pt x="716" y="1107"/>
                  </a:lnTo>
                  <a:lnTo>
                    <a:pt x="677" y="1108"/>
                  </a:lnTo>
                  <a:lnTo>
                    <a:pt x="638" y="1111"/>
                  </a:lnTo>
                  <a:lnTo>
                    <a:pt x="597" y="1111"/>
                  </a:lnTo>
                  <a:lnTo>
                    <a:pt x="558" y="1111"/>
                  </a:lnTo>
                  <a:lnTo>
                    <a:pt x="517" y="1108"/>
                  </a:lnTo>
                  <a:lnTo>
                    <a:pt x="478" y="1107"/>
                  </a:lnTo>
                  <a:lnTo>
                    <a:pt x="439" y="1102"/>
                  </a:lnTo>
                  <a:lnTo>
                    <a:pt x="400" y="1098"/>
                  </a:lnTo>
                  <a:lnTo>
                    <a:pt x="363" y="1092"/>
                  </a:lnTo>
                  <a:lnTo>
                    <a:pt x="324" y="1084"/>
                  </a:lnTo>
                  <a:lnTo>
                    <a:pt x="286" y="1075"/>
                  </a:lnTo>
                  <a:lnTo>
                    <a:pt x="250" y="1066"/>
                  </a:lnTo>
                  <a:lnTo>
                    <a:pt x="212" y="1057"/>
                  </a:lnTo>
                  <a:lnTo>
                    <a:pt x="176" y="1045"/>
                  </a:lnTo>
                  <a:lnTo>
                    <a:pt x="140" y="1033"/>
                  </a:lnTo>
                  <a:lnTo>
                    <a:pt x="104" y="1020"/>
                  </a:lnTo>
                  <a:lnTo>
                    <a:pt x="69" y="1006"/>
                  </a:lnTo>
                  <a:lnTo>
                    <a:pt x="35" y="991"/>
                  </a:lnTo>
                  <a:lnTo>
                    <a:pt x="0" y="976"/>
                  </a:lnTo>
                  <a:lnTo>
                    <a:pt x="6" y="937"/>
                  </a:lnTo>
                  <a:lnTo>
                    <a:pt x="12" y="899"/>
                  </a:lnTo>
                  <a:lnTo>
                    <a:pt x="18" y="863"/>
                  </a:lnTo>
                  <a:lnTo>
                    <a:pt x="27" y="826"/>
                  </a:lnTo>
                  <a:lnTo>
                    <a:pt x="36" y="790"/>
                  </a:lnTo>
                  <a:lnTo>
                    <a:pt x="45" y="753"/>
                  </a:lnTo>
                  <a:lnTo>
                    <a:pt x="57" y="717"/>
                  </a:lnTo>
                  <a:lnTo>
                    <a:pt x="69" y="683"/>
                  </a:lnTo>
                  <a:lnTo>
                    <a:pt x="81" y="648"/>
                  </a:lnTo>
                  <a:lnTo>
                    <a:pt x="95" y="614"/>
                  </a:lnTo>
                  <a:lnTo>
                    <a:pt x="110" y="579"/>
                  </a:lnTo>
                  <a:lnTo>
                    <a:pt x="125" y="546"/>
                  </a:lnTo>
                  <a:lnTo>
                    <a:pt x="142" y="513"/>
                  </a:lnTo>
                  <a:lnTo>
                    <a:pt x="160" y="480"/>
                  </a:lnTo>
                  <a:lnTo>
                    <a:pt x="178" y="448"/>
                  </a:lnTo>
                  <a:lnTo>
                    <a:pt x="196" y="417"/>
                  </a:lnTo>
                  <a:lnTo>
                    <a:pt x="215" y="387"/>
                  </a:lnTo>
                  <a:lnTo>
                    <a:pt x="236" y="356"/>
                  </a:lnTo>
                  <a:lnTo>
                    <a:pt x="257" y="326"/>
                  </a:lnTo>
                  <a:lnTo>
                    <a:pt x="280" y="298"/>
                  </a:lnTo>
                  <a:lnTo>
                    <a:pt x="302" y="269"/>
                  </a:lnTo>
                  <a:lnTo>
                    <a:pt x="325" y="241"/>
                  </a:lnTo>
                  <a:lnTo>
                    <a:pt x="351" y="214"/>
                  </a:lnTo>
                  <a:lnTo>
                    <a:pt x="375" y="186"/>
                  </a:lnTo>
                  <a:lnTo>
                    <a:pt x="400" y="161"/>
                  </a:lnTo>
                  <a:lnTo>
                    <a:pt x="427" y="135"/>
                  </a:lnTo>
                  <a:lnTo>
                    <a:pt x="439" y="123"/>
                  </a:lnTo>
                  <a:lnTo>
                    <a:pt x="453" y="111"/>
                  </a:lnTo>
                  <a:lnTo>
                    <a:pt x="481" y="87"/>
                  </a:lnTo>
                  <a:lnTo>
                    <a:pt x="508" y="65"/>
                  </a:lnTo>
                  <a:lnTo>
                    <a:pt x="538" y="42"/>
                  </a:lnTo>
                  <a:lnTo>
                    <a:pt x="567" y="21"/>
                  </a:lnTo>
                  <a:lnTo>
                    <a:pt x="597" y="0"/>
                  </a:lnTo>
                  <a:lnTo>
                    <a:pt x="627" y="21"/>
                  </a:lnTo>
                  <a:lnTo>
                    <a:pt x="657" y="42"/>
                  </a:lnTo>
                  <a:lnTo>
                    <a:pt x="686" y="65"/>
                  </a:lnTo>
                  <a:lnTo>
                    <a:pt x="713" y="87"/>
                  </a:lnTo>
                  <a:lnTo>
                    <a:pt x="741" y="111"/>
                  </a:lnTo>
                  <a:lnTo>
                    <a:pt x="768" y="135"/>
                  </a:lnTo>
                  <a:lnTo>
                    <a:pt x="794" y="161"/>
                  </a:lnTo>
                  <a:lnTo>
                    <a:pt x="820" y="186"/>
                  </a:lnTo>
                  <a:lnTo>
                    <a:pt x="845" y="214"/>
                  </a:lnTo>
                  <a:lnTo>
                    <a:pt x="869" y="241"/>
                  </a:lnTo>
                  <a:lnTo>
                    <a:pt x="892" y="269"/>
                  </a:lnTo>
                  <a:lnTo>
                    <a:pt x="904" y="283"/>
                  </a:lnTo>
                  <a:lnTo>
                    <a:pt x="914" y="298"/>
                  </a:lnTo>
                  <a:lnTo>
                    <a:pt x="937" y="326"/>
                  </a:lnTo>
                  <a:lnTo>
                    <a:pt x="958" y="356"/>
                  </a:lnTo>
                  <a:lnTo>
                    <a:pt x="968" y="371"/>
                  </a:lnTo>
                  <a:lnTo>
                    <a:pt x="979" y="387"/>
                  </a:lnTo>
                  <a:lnTo>
                    <a:pt x="998" y="417"/>
                  </a:lnTo>
                  <a:lnTo>
                    <a:pt x="1016" y="448"/>
                  </a:lnTo>
                  <a:lnTo>
                    <a:pt x="1035" y="480"/>
                  </a:lnTo>
                  <a:lnTo>
                    <a:pt x="1053" y="513"/>
                  </a:lnTo>
                  <a:lnTo>
                    <a:pt x="1069" y="546"/>
                  </a:lnTo>
                  <a:lnTo>
                    <a:pt x="1084" y="579"/>
                  </a:lnTo>
                  <a:lnTo>
                    <a:pt x="1099" y="614"/>
                  </a:lnTo>
                  <a:lnTo>
                    <a:pt x="1113" y="648"/>
                  </a:lnTo>
                  <a:lnTo>
                    <a:pt x="1126" y="683"/>
                  </a:lnTo>
                  <a:lnTo>
                    <a:pt x="1137" y="717"/>
                  </a:lnTo>
                  <a:lnTo>
                    <a:pt x="1149" y="753"/>
                  </a:lnTo>
                  <a:lnTo>
                    <a:pt x="1158" y="790"/>
                  </a:lnTo>
                  <a:lnTo>
                    <a:pt x="1167" y="826"/>
                  </a:lnTo>
                  <a:lnTo>
                    <a:pt x="1176" y="863"/>
                  </a:lnTo>
                  <a:lnTo>
                    <a:pt x="1183" y="899"/>
                  </a:lnTo>
                  <a:lnTo>
                    <a:pt x="1189" y="937"/>
                  </a:lnTo>
                  <a:lnTo>
                    <a:pt x="1194" y="9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lIns="91428" tIns="45714" rIns="91428" bIns="45714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62" name="文本框 19">
              <a:extLst>
                <a:ext uri="{FF2B5EF4-FFF2-40B4-BE49-F238E27FC236}">
                  <a16:creationId xmlns="" xmlns:a16="http://schemas.microsoft.com/office/drawing/2014/main" id="{ED9ECF47-DF17-9146-9C92-649E0847DB47}"/>
                </a:ext>
              </a:extLst>
            </p:cNvPr>
            <p:cNvSpPr txBox="1"/>
            <p:nvPr/>
          </p:nvSpPr>
          <p:spPr>
            <a:xfrm>
              <a:off x="708248" y="4262189"/>
              <a:ext cx="1060522" cy="461820"/>
            </a:xfrm>
            <a:prstGeom prst="rect">
              <a:avLst/>
            </a:prstGeom>
            <a:noFill/>
          </p:spPr>
          <p:txBody>
            <a:bodyPr wrap="none" lIns="91428" tIns="45714" rIns="91428" bIns="45714" rtlCol="0">
              <a:spAutoFit/>
            </a:bodyPr>
            <a:lstStyle/>
            <a:p>
              <a:r>
                <a:rPr lang="zh-CN" altLang="en-US" sz="1100" b="1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使用单位</a:t>
              </a:r>
              <a:endParaRPr lang="zh-CN" altLang="en-US" sz="1100" b="1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63" name="文本框 20">
              <a:extLst>
                <a:ext uri="{FF2B5EF4-FFF2-40B4-BE49-F238E27FC236}">
                  <a16:creationId xmlns="" xmlns:a16="http://schemas.microsoft.com/office/drawing/2014/main" id="{FD71025D-71A7-164B-8DA1-F49F6DD51E52}"/>
                </a:ext>
              </a:extLst>
            </p:cNvPr>
            <p:cNvSpPr txBox="1"/>
            <p:nvPr/>
          </p:nvSpPr>
          <p:spPr>
            <a:xfrm>
              <a:off x="1757501" y="2435786"/>
              <a:ext cx="1060522" cy="461820"/>
            </a:xfrm>
            <a:prstGeom prst="rect">
              <a:avLst/>
            </a:prstGeom>
            <a:noFill/>
          </p:spPr>
          <p:txBody>
            <a:bodyPr wrap="none" lIns="91428" tIns="45714" rIns="91428" bIns="45714" rtlCol="0">
              <a:spAutoFit/>
            </a:bodyPr>
            <a:lstStyle/>
            <a:p>
              <a:r>
                <a:rPr lang="zh-CN" altLang="en-US" sz="1100" b="1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管理单位</a:t>
              </a:r>
              <a:endParaRPr lang="zh-CN" altLang="en-US" sz="1100" b="1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64" name="文本框 21">
              <a:extLst>
                <a:ext uri="{FF2B5EF4-FFF2-40B4-BE49-F238E27FC236}">
                  <a16:creationId xmlns="" xmlns:a16="http://schemas.microsoft.com/office/drawing/2014/main" id="{9112AD3D-2B81-E742-B6AB-CF2893F2C058}"/>
                </a:ext>
              </a:extLst>
            </p:cNvPr>
            <p:cNvSpPr txBox="1"/>
            <p:nvPr/>
          </p:nvSpPr>
          <p:spPr>
            <a:xfrm>
              <a:off x="2808931" y="4238827"/>
              <a:ext cx="852746" cy="369139"/>
            </a:xfrm>
            <a:prstGeom prst="rect">
              <a:avLst/>
            </a:prstGeom>
            <a:noFill/>
          </p:spPr>
          <p:txBody>
            <a:bodyPr wrap="none" lIns="91428" tIns="45714" rIns="91428" bIns="45714" rtlCol="0">
              <a:spAutoFit/>
            </a:bodyPr>
            <a:lstStyle/>
            <a:p>
              <a:r>
                <a:rPr lang="zh-CN" altLang="en-US" sz="1100" b="1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服务商</a:t>
              </a:r>
              <a:endParaRPr lang="zh-CN" altLang="en-US" sz="1100" b="1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65" name="文本框 25">
              <a:extLst>
                <a:ext uri="{FF2B5EF4-FFF2-40B4-BE49-F238E27FC236}">
                  <a16:creationId xmlns="" xmlns:a16="http://schemas.microsoft.com/office/drawing/2014/main" id="{F14E5F75-8C4C-AF45-93EC-09F862D2A882}"/>
                </a:ext>
              </a:extLst>
            </p:cNvPr>
            <p:cNvSpPr txBox="1"/>
            <p:nvPr/>
          </p:nvSpPr>
          <p:spPr>
            <a:xfrm>
              <a:off x="1385897" y="3256195"/>
              <a:ext cx="568041" cy="775966"/>
            </a:xfrm>
            <a:prstGeom prst="rect">
              <a:avLst/>
            </a:prstGeom>
            <a:noFill/>
          </p:spPr>
          <p:txBody>
            <a:bodyPr wrap="none" lIns="91428" tIns="45714" rIns="91428" bIns="45714" rtlCol="0">
              <a:spAutoFit/>
            </a:bodyPr>
            <a:lstStyle/>
            <a:p>
              <a:r>
                <a:rPr lang="zh-CN" altLang="en-US" sz="10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资源</a:t>
              </a:r>
              <a:endParaRPr lang="en-US" altLang="zh-CN" sz="10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申请</a:t>
              </a:r>
            </a:p>
          </p:txBody>
        </p:sp>
        <p:sp>
          <p:nvSpPr>
            <p:cNvPr id="66" name="文本框 26">
              <a:extLst>
                <a:ext uri="{FF2B5EF4-FFF2-40B4-BE49-F238E27FC236}">
                  <a16:creationId xmlns="" xmlns:a16="http://schemas.microsoft.com/office/drawing/2014/main" id="{15CBE2DC-F1E0-A440-8578-B3EB721B0B8F}"/>
                </a:ext>
              </a:extLst>
            </p:cNvPr>
            <p:cNvSpPr txBox="1"/>
            <p:nvPr/>
          </p:nvSpPr>
          <p:spPr>
            <a:xfrm>
              <a:off x="2705579" y="3256195"/>
              <a:ext cx="568041" cy="775966"/>
            </a:xfrm>
            <a:prstGeom prst="rect">
              <a:avLst/>
            </a:prstGeom>
            <a:noFill/>
          </p:spPr>
          <p:txBody>
            <a:bodyPr wrap="none" lIns="91428" tIns="45714" rIns="91428" bIns="45714" rtlCol="0">
              <a:spAutoFit/>
            </a:bodyPr>
            <a:lstStyle/>
            <a:p>
              <a:r>
                <a:rPr lang="zh-CN" altLang="en-US" sz="10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核算</a:t>
              </a:r>
              <a:endParaRPr lang="en-US" altLang="zh-CN" sz="10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监督</a:t>
              </a:r>
            </a:p>
          </p:txBody>
        </p:sp>
        <p:sp>
          <p:nvSpPr>
            <p:cNvPr id="67" name="文本框 27">
              <a:extLst>
                <a:ext uri="{FF2B5EF4-FFF2-40B4-BE49-F238E27FC236}">
                  <a16:creationId xmlns="" xmlns:a16="http://schemas.microsoft.com/office/drawing/2014/main" id="{10CE3AB4-BFBB-4A42-A4CC-53195D8326AF}"/>
                </a:ext>
              </a:extLst>
            </p:cNvPr>
            <p:cNvSpPr txBox="1"/>
            <p:nvPr/>
          </p:nvSpPr>
          <p:spPr>
            <a:xfrm>
              <a:off x="2068731" y="4397291"/>
              <a:ext cx="568041" cy="775966"/>
            </a:xfrm>
            <a:prstGeom prst="rect">
              <a:avLst/>
            </a:prstGeom>
            <a:noFill/>
          </p:spPr>
          <p:txBody>
            <a:bodyPr wrap="none" lIns="91428" tIns="45714" rIns="91428" bIns="45714" rtlCol="0">
              <a:spAutoFit/>
            </a:bodyPr>
            <a:lstStyle/>
            <a:p>
              <a:r>
                <a:rPr lang="zh-CN" altLang="en-US" sz="1000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交付</a:t>
              </a:r>
              <a:endParaRPr lang="en-US" altLang="zh-CN" sz="1000" dirty="0" smtClean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  <a:p>
              <a:r>
                <a:rPr lang="zh-CN" altLang="en-US" sz="1000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使用</a:t>
              </a:r>
              <a:endParaRPr lang="en-US" altLang="zh-CN" sz="10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68" name="文本框 28">
              <a:extLst>
                <a:ext uri="{FF2B5EF4-FFF2-40B4-BE49-F238E27FC236}">
                  <a16:creationId xmlns="" xmlns:a16="http://schemas.microsoft.com/office/drawing/2014/main" id="{7D4A140C-4C42-9E4C-86C1-F1AAC816DA53}"/>
                </a:ext>
              </a:extLst>
            </p:cNvPr>
            <p:cNvSpPr txBox="1"/>
            <p:nvPr/>
          </p:nvSpPr>
          <p:spPr>
            <a:xfrm>
              <a:off x="2061769" y="3569165"/>
              <a:ext cx="568041" cy="775966"/>
            </a:xfrm>
            <a:prstGeom prst="rect">
              <a:avLst/>
            </a:prstGeom>
            <a:noFill/>
          </p:spPr>
          <p:txBody>
            <a:bodyPr wrap="none" lIns="91428" tIns="45714" rIns="91428" bIns="45714" rtlCol="0">
              <a:spAutoFit/>
            </a:bodyPr>
            <a:lstStyle/>
            <a:p>
              <a:r>
                <a:rPr lang="zh-CN" altLang="en-US" sz="10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方案</a:t>
              </a:r>
              <a:endParaRPr lang="en-US" altLang="zh-CN" sz="10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  <a:p>
              <a:r>
                <a:rPr lang="zh-CN" altLang="en-US" sz="10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确定</a:t>
              </a:r>
            </a:p>
          </p:txBody>
        </p:sp>
        <p:sp>
          <p:nvSpPr>
            <p:cNvPr id="69" name="Arc 4">
              <a:extLst>
                <a:ext uri="{FF2B5EF4-FFF2-40B4-BE49-F238E27FC236}">
                  <a16:creationId xmlns="" xmlns:a16="http://schemas.microsoft.com/office/drawing/2014/main" id="{89AA6F7A-3C66-7F4E-8745-FB296DAD374F}"/>
                </a:ext>
              </a:extLst>
            </p:cNvPr>
            <p:cNvSpPr>
              <a:spLocks/>
            </p:cNvSpPr>
            <p:nvPr/>
          </p:nvSpPr>
          <p:spPr bwMode="auto">
            <a:xfrm rot="12387700" flipV="1">
              <a:off x="427911" y="2499457"/>
              <a:ext cx="1896436" cy="1720414"/>
            </a:xfrm>
            <a:custGeom>
              <a:avLst/>
              <a:gdLst>
                <a:gd name="T0" fmla="*/ 2147483647 w 21600"/>
                <a:gd name="T1" fmla="*/ 0 h 27599"/>
                <a:gd name="T2" fmla="*/ 2147483647 w 21600"/>
                <a:gd name="T3" fmla="*/ 2147483647 h 27599"/>
                <a:gd name="T4" fmla="*/ 0 w 21600"/>
                <a:gd name="T5" fmla="*/ 2147483647 h 275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7599" fill="none" extrusionOk="0">
                  <a:moveTo>
                    <a:pt x="16279" y="0"/>
                  </a:moveTo>
                  <a:cubicBezTo>
                    <a:pt x="19710" y="3933"/>
                    <a:pt x="21600" y="8976"/>
                    <a:pt x="21600" y="14196"/>
                  </a:cubicBezTo>
                  <a:cubicBezTo>
                    <a:pt x="21600" y="19061"/>
                    <a:pt x="19957" y="23783"/>
                    <a:pt x="16938" y="27598"/>
                  </a:cubicBezTo>
                </a:path>
                <a:path w="21600" h="27599" stroke="0" extrusionOk="0">
                  <a:moveTo>
                    <a:pt x="16279" y="0"/>
                  </a:moveTo>
                  <a:cubicBezTo>
                    <a:pt x="19710" y="3933"/>
                    <a:pt x="21600" y="8976"/>
                    <a:pt x="21600" y="14196"/>
                  </a:cubicBezTo>
                  <a:cubicBezTo>
                    <a:pt x="21600" y="19061"/>
                    <a:pt x="19957" y="23783"/>
                    <a:pt x="16938" y="27598"/>
                  </a:cubicBezTo>
                  <a:lnTo>
                    <a:pt x="0" y="14196"/>
                  </a:lnTo>
                  <a:lnTo>
                    <a:pt x="16279" y="0"/>
                  </a:lnTo>
                  <a:close/>
                </a:path>
              </a:pathLst>
            </a:custGeom>
            <a:noFill/>
            <a:ln w="22225">
              <a:solidFill>
                <a:schemeClr val="tx1">
                  <a:lumMod val="75000"/>
                  <a:lumOff val="25000"/>
                </a:schemeClr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70" name="Arc 4">
              <a:extLst>
                <a:ext uri="{FF2B5EF4-FFF2-40B4-BE49-F238E27FC236}">
                  <a16:creationId xmlns="" xmlns:a16="http://schemas.microsoft.com/office/drawing/2014/main" id="{35D2DC93-29F5-BF45-AB32-E50B45E6BF0E}"/>
                </a:ext>
              </a:extLst>
            </p:cNvPr>
            <p:cNvSpPr>
              <a:spLocks/>
            </p:cNvSpPr>
            <p:nvPr/>
          </p:nvSpPr>
          <p:spPr bwMode="auto">
            <a:xfrm rot="5232498" flipV="1">
              <a:off x="1325197" y="4053119"/>
              <a:ext cx="1964839" cy="1720315"/>
            </a:xfrm>
            <a:custGeom>
              <a:avLst/>
              <a:gdLst>
                <a:gd name="T0" fmla="*/ 2147483647 w 21600"/>
                <a:gd name="T1" fmla="*/ 0 h 27599"/>
                <a:gd name="T2" fmla="*/ 2147483647 w 21600"/>
                <a:gd name="T3" fmla="*/ 2147483647 h 27599"/>
                <a:gd name="T4" fmla="*/ 0 w 21600"/>
                <a:gd name="T5" fmla="*/ 2147483647 h 275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7599" fill="none" extrusionOk="0">
                  <a:moveTo>
                    <a:pt x="16279" y="0"/>
                  </a:moveTo>
                  <a:cubicBezTo>
                    <a:pt x="19710" y="3933"/>
                    <a:pt x="21600" y="8976"/>
                    <a:pt x="21600" y="14196"/>
                  </a:cubicBezTo>
                  <a:cubicBezTo>
                    <a:pt x="21600" y="19061"/>
                    <a:pt x="19957" y="23783"/>
                    <a:pt x="16938" y="27598"/>
                  </a:cubicBezTo>
                </a:path>
                <a:path w="21600" h="27599" stroke="0" extrusionOk="0">
                  <a:moveTo>
                    <a:pt x="16279" y="0"/>
                  </a:moveTo>
                  <a:cubicBezTo>
                    <a:pt x="19710" y="3933"/>
                    <a:pt x="21600" y="8976"/>
                    <a:pt x="21600" y="14196"/>
                  </a:cubicBezTo>
                  <a:cubicBezTo>
                    <a:pt x="21600" y="19061"/>
                    <a:pt x="19957" y="23783"/>
                    <a:pt x="16938" y="27598"/>
                  </a:cubicBezTo>
                  <a:lnTo>
                    <a:pt x="0" y="14196"/>
                  </a:lnTo>
                  <a:lnTo>
                    <a:pt x="16279" y="0"/>
                  </a:lnTo>
                  <a:close/>
                </a:path>
              </a:pathLst>
            </a:custGeom>
            <a:noFill/>
            <a:ln w="22225">
              <a:solidFill>
                <a:schemeClr val="tx1">
                  <a:lumMod val="75000"/>
                  <a:lumOff val="25000"/>
                </a:schemeClr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71" name="Arc 4">
              <a:extLst>
                <a:ext uri="{FF2B5EF4-FFF2-40B4-BE49-F238E27FC236}">
                  <a16:creationId xmlns="" xmlns:a16="http://schemas.microsoft.com/office/drawing/2014/main" id="{14465768-D3FA-4842-9548-32FE72AAF17D}"/>
                </a:ext>
              </a:extLst>
            </p:cNvPr>
            <p:cNvSpPr>
              <a:spLocks/>
            </p:cNvSpPr>
            <p:nvPr/>
          </p:nvSpPr>
          <p:spPr bwMode="auto">
            <a:xfrm rot="19863018" flipV="1">
              <a:off x="2192702" y="2521218"/>
              <a:ext cx="1961868" cy="1720414"/>
            </a:xfrm>
            <a:custGeom>
              <a:avLst/>
              <a:gdLst>
                <a:gd name="T0" fmla="*/ 2147483647 w 21600"/>
                <a:gd name="T1" fmla="*/ 0 h 27599"/>
                <a:gd name="T2" fmla="*/ 2147483647 w 21600"/>
                <a:gd name="T3" fmla="*/ 2147483647 h 27599"/>
                <a:gd name="T4" fmla="*/ 0 w 21600"/>
                <a:gd name="T5" fmla="*/ 2147483647 h 275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7599" fill="none" extrusionOk="0">
                  <a:moveTo>
                    <a:pt x="16279" y="0"/>
                  </a:moveTo>
                  <a:cubicBezTo>
                    <a:pt x="19710" y="3933"/>
                    <a:pt x="21600" y="8976"/>
                    <a:pt x="21600" y="14196"/>
                  </a:cubicBezTo>
                  <a:cubicBezTo>
                    <a:pt x="21600" y="19061"/>
                    <a:pt x="19957" y="23783"/>
                    <a:pt x="16938" y="27598"/>
                  </a:cubicBezTo>
                </a:path>
                <a:path w="21600" h="27599" stroke="0" extrusionOk="0">
                  <a:moveTo>
                    <a:pt x="16279" y="0"/>
                  </a:moveTo>
                  <a:cubicBezTo>
                    <a:pt x="19710" y="3933"/>
                    <a:pt x="21600" y="8976"/>
                    <a:pt x="21600" y="14196"/>
                  </a:cubicBezTo>
                  <a:cubicBezTo>
                    <a:pt x="21600" y="19061"/>
                    <a:pt x="19957" y="23783"/>
                    <a:pt x="16938" y="27598"/>
                  </a:cubicBezTo>
                  <a:lnTo>
                    <a:pt x="0" y="14196"/>
                  </a:lnTo>
                  <a:lnTo>
                    <a:pt x="16279" y="0"/>
                  </a:lnTo>
                  <a:close/>
                </a:path>
              </a:pathLst>
            </a:custGeom>
            <a:noFill/>
            <a:ln w="22225">
              <a:solidFill>
                <a:schemeClr val="tx1">
                  <a:lumMod val="75000"/>
                  <a:lumOff val="25000"/>
                </a:schemeClr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zh-CN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72" name="文本框 32">
              <a:extLst>
                <a:ext uri="{FF2B5EF4-FFF2-40B4-BE49-F238E27FC236}">
                  <a16:creationId xmlns="" xmlns:a16="http://schemas.microsoft.com/office/drawing/2014/main" id="{86BC044A-85E1-F644-A81A-1CA64FD48238}"/>
                </a:ext>
              </a:extLst>
            </p:cNvPr>
            <p:cNvSpPr txBox="1"/>
            <p:nvPr/>
          </p:nvSpPr>
          <p:spPr>
            <a:xfrm>
              <a:off x="92169" y="2792203"/>
              <a:ext cx="1006421" cy="4775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28" tIns="45714" rIns="91428" bIns="45714" rtlCol="0">
              <a:spAutoFit/>
            </a:bodyPr>
            <a:lstStyle/>
            <a:p>
              <a:r>
                <a:rPr lang="zh-CN" altLang="en-US" sz="10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需求申请</a:t>
              </a:r>
            </a:p>
          </p:txBody>
        </p:sp>
        <p:sp>
          <p:nvSpPr>
            <p:cNvPr id="73" name="文本框 33">
              <a:extLst>
                <a:ext uri="{FF2B5EF4-FFF2-40B4-BE49-F238E27FC236}">
                  <a16:creationId xmlns="" xmlns:a16="http://schemas.microsoft.com/office/drawing/2014/main" id="{08B2FE7F-1CC9-B44A-8233-1FC57A95A6FB}"/>
                </a:ext>
              </a:extLst>
            </p:cNvPr>
            <p:cNvSpPr txBox="1"/>
            <p:nvPr/>
          </p:nvSpPr>
          <p:spPr>
            <a:xfrm>
              <a:off x="1801026" y="5646860"/>
              <a:ext cx="1203619" cy="43465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28" tIns="45714" rIns="91428" bIns="45714" rtlCol="0">
              <a:spAutoFit/>
            </a:bodyPr>
            <a:lstStyle/>
            <a:p>
              <a:pPr algn="ctr"/>
              <a:r>
                <a:rPr lang="zh-CN" altLang="en-US" sz="1000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资源交付</a:t>
              </a:r>
              <a:endParaRPr lang="zh-CN" altLang="en-US" sz="100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74" name="文本框 34">
              <a:extLst>
                <a:ext uri="{FF2B5EF4-FFF2-40B4-BE49-F238E27FC236}">
                  <a16:creationId xmlns="" xmlns:a16="http://schemas.microsoft.com/office/drawing/2014/main" id="{FCA9BF6A-5F73-0F4F-98DE-96367C3FF60E}"/>
                </a:ext>
              </a:extLst>
            </p:cNvPr>
            <p:cNvSpPr txBox="1"/>
            <p:nvPr/>
          </p:nvSpPr>
          <p:spPr>
            <a:xfrm>
              <a:off x="3552261" y="2386831"/>
              <a:ext cx="1005044" cy="34742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28" tIns="45714" rIns="91428" bIns="45714" rtlCol="0">
              <a:spAutoFit/>
            </a:bodyPr>
            <a:lstStyle/>
            <a:p>
              <a:r>
                <a:rPr lang="zh-CN" altLang="en-US" sz="1000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资源</a:t>
              </a:r>
              <a:r>
                <a:rPr lang="zh-CN" altLang="en-US" sz="100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监管</a:t>
              </a:r>
            </a:p>
          </p:txBody>
        </p:sp>
      </p:grpSp>
      <p:sp>
        <p:nvSpPr>
          <p:cNvPr id="75" name="矩形 74"/>
          <p:cNvSpPr>
            <a:spLocks/>
          </p:cNvSpPr>
          <p:nvPr/>
        </p:nvSpPr>
        <p:spPr>
          <a:xfrm>
            <a:off x="3721435" y="2209520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总量规划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3155444" y="1845489"/>
            <a:ext cx="19057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lang="zh-CN" altLang="en-US" sz="1400" b="1" dirty="0" smtClean="0">
                <a:solidFill>
                  <a:srgbClr val="C00000"/>
                </a:solidFill>
                <a:latin typeface="微软雅黑" panose="020B0503020204020204" pitchFamily="34" charset="-122"/>
              </a:rPr>
              <a:t>管理单位边界</a:t>
            </a:r>
            <a:endParaRPr lang="zh-CN" altLang="en-US" sz="1400" b="1" dirty="0">
              <a:solidFill>
                <a:srgbClr val="C0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77" name="矩形 76"/>
          <p:cNvSpPr>
            <a:spLocks/>
          </p:cNvSpPr>
          <p:nvPr/>
        </p:nvSpPr>
        <p:spPr>
          <a:xfrm>
            <a:off x="5069328" y="2557033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资源监督管理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78" name="矩形 77"/>
          <p:cNvSpPr>
            <a:spLocks/>
          </p:cNvSpPr>
          <p:nvPr/>
        </p:nvSpPr>
        <p:spPr>
          <a:xfrm>
            <a:off x="3721435" y="2557033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制度、规范制定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79" name="矩形 78"/>
          <p:cNvSpPr>
            <a:spLocks/>
          </p:cNvSpPr>
          <p:nvPr/>
        </p:nvSpPr>
        <p:spPr>
          <a:xfrm>
            <a:off x="3721435" y="2904546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资源协调与监督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80" name="矩形 79"/>
          <p:cNvSpPr>
            <a:spLocks/>
          </p:cNvSpPr>
          <p:nvPr/>
        </p:nvSpPr>
        <p:spPr>
          <a:xfrm>
            <a:off x="5069328" y="2209520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建设管理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81" name="矩形 80"/>
          <p:cNvSpPr>
            <a:spLocks/>
          </p:cNvSpPr>
          <p:nvPr/>
        </p:nvSpPr>
        <p:spPr>
          <a:xfrm>
            <a:off x="5069328" y="2904546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质量考核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82" name="矩形 81"/>
          <p:cNvSpPr>
            <a:spLocks/>
          </p:cNvSpPr>
          <p:nvPr/>
        </p:nvSpPr>
        <p:spPr>
          <a:xfrm>
            <a:off x="3721435" y="3252060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资源绩效评价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3265455" y="3589331"/>
            <a:ext cx="17460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lang="zh-CN" altLang="en-US" sz="1400" b="1" dirty="0">
                <a:solidFill>
                  <a:srgbClr val="C00000"/>
                </a:solidFill>
                <a:latin typeface="微软雅黑" panose="020B0503020204020204" pitchFamily="34" charset="-122"/>
              </a:rPr>
              <a:t>使用</a:t>
            </a:r>
            <a:r>
              <a:rPr lang="zh-CN" altLang="en-US" sz="1400" b="1" dirty="0" smtClean="0">
                <a:solidFill>
                  <a:srgbClr val="C00000"/>
                </a:solidFill>
                <a:latin typeface="微软雅黑" panose="020B0503020204020204" pitchFamily="34" charset="-122"/>
              </a:rPr>
              <a:t>单位边界</a:t>
            </a:r>
            <a:endParaRPr lang="zh-CN" altLang="en-US" sz="1400" b="1" dirty="0">
              <a:solidFill>
                <a:srgbClr val="C0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84" name="矩形 83"/>
          <p:cNvSpPr>
            <a:spLocks/>
          </p:cNvSpPr>
          <p:nvPr/>
        </p:nvSpPr>
        <p:spPr>
          <a:xfrm>
            <a:off x="3721435" y="3959029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资源申请规划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86" name="矩形 85"/>
          <p:cNvSpPr>
            <a:spLocks/>
          </p:cNvSpPr>
          <p:nvPr/>
        </p:nvSpPr>
        <p:spPr>
          <a:xfrm>
            <a:off x="3721435" y="4285431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资源运行监测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87" name="矩形 86"/>
          <p:cNvSpPr>
            <a:spLocks/>
          </p:cNvSpPr>
          <p:nvPr/>
        </p:nvSpPr>
        <p:spPr>
          <a:xfrm>
            <a:off x="5069328" y="4283366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资源运行评估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88" name="矩形 87"/>
          <p:cNvSpPr>
            <a:spLocks/>
          </p:cNvSpPr>
          <p:nvPr/>
        </p:nvSpPr>
        <p:spPr>
          <a:xfrm>
            <a:off x="3721435" y="4611833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资源统计归纳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89" name="矩形 88"/>
          <p:cNvSpPr>
            <a:spLocks/>
          </p:cNvSpPr>
          <p:nvPr/>
        </p:nvSpPr>
        <p:spPr>
          <a:xfrm>
            <a:off x="5069328" y="3951635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资源绩效评价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0" name="矩形 89"/>
          <p:cNvSpPr>
            <a:spLocks/>
          </p:cNvSpPr>
          <p:nvPr/>
        </p:nvSpPr>
        <p:spPr>
          <a:xfrm>
            <a:off x="3712183" y="5250771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资源建设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1" name="矩形 90"/>
          <p:cNvSpPr>
            <a:spLocks/>
          </p:cNvSpPr>
          <p:nvPr/>
        </p:nvSpPr>
        <p:spPr>
          <a:xfrm>
            <a:off x="5061150" y="5250771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资源维护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2" name="矩形 91"/>
          <p:cNvSpPr>
            <a:spLocks/>
          </p:cNvSpPr>
          <p:nvPr/>
        </p:nvSpPr>
        <p:spPr>
          <a:xfrm>
            <a:off x="3712183" y="5898049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资源安全保障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3" name="矩形 92"/>
          <p:cNvSpPr>
            <a:spLocks/>
          </p:cNvSpPr>
          <p:nvPr/>
        </p:nvSpPr>
        <p:spPr>
          <a:xfrm>
            <a:off x="5061151" y="5898049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资源迁移部署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4" name="矩形 93"/>
          <p:cNvSpPr>
            <a:spLocks/>
          </p:cNvSpPr>
          <p:nvPr/>
        </p:nvSpPr>
        <p:spPr>
          <a:xfrm>
            <a:off x="3712183" y="5574410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使用统计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5" name="矩形 94"/>
          <p:cNvSpPr>
            <a:spLocks/>
          </p:cNvSpPr>
          <p:nvPr/>
        </p:nvSpPr>
        <p:spPr>
          <a:xfrm>
            <a:off x="5061688" y="5574410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报表报告输出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6" name="矩形 95"/>
          <p:cNvSpPr>
            <a:spLocks/>
          </p:cNvSpPr>
          <p:nvPr/>
        </p:nvSpPr>
        <p:spPr>
          <a:xfrm>
            <a:off x="3713258" y="6221688"/>
            <a:ext cx="1256013" cy="2577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CN" altLang="en-US" sz="1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资源应急演练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3170379" y="4898079"/>
            <a:ext cx="17968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lang="zh-CN" altLang="en-US" sz="1400" b="1" dirty="0">
                <a:solidFill>
                  <a:srgbClr val="C00000"/>
                </a:solidFill>
                <a:latin typeface="微软雅黑" panose="020B0503020204020204" pitchFamily="34" charset="-122"/>
              </a:rPr>
              <a:t>服务商</a:t>
            </a:r>
            <a:r>
              <a:rPr lang="zh-CN" altLang="en-US" sz="1400" b="1" dirty="0" smtClean="0">
                <a:solidFill>
                  <a:srgbClr val="C00000"/>
                </a:solidFill>
                <a:latin typeface="微软雅黑" panose="020B0503020204020204" pitchFamily="34" charset="-122"/>
              </a:rPr>
              <a:t>边界</a:t>
            </a:r>
            <a:endParaRPr lang="zh-CN" altLang="en-US" sz="1400" b="1" dirty="0">
              <a:solidFill>
                <a:srgbClr val="C00000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7111436" y="2465696"/>
            <a:ext cx="4567042" cy="3108712"/>
            <a:chOff x="7111436" y="2480609"/>
            <a:chExt cx="4027563" cy="2432615"/>
          </a:xfrm>
        </p:grpSpPr>
        <p:grpSp>
          <p:nvGrpSpPr>
            <p:cNvPr id="98" name="Group 96"/>
            <p:cNvGrpSpPr/>
            <p:nvPr/>
          </p:nvGrpSpPr>
          <p:grpSpPr bwMode="auto">
            <a:xfrm>
              <a:off x="7111436" y="3951635"/>
              <a:ext cx="1667344" cy="961589"/>
              <a:chOff x="2663467" y="849530"/>
              <a:chExt cx="1688953" cy="1360738"/>
            </a:xfrm>
            <a:noFill/>
          </p:grpSpPr>
          <p:sp>
            <p:nvSpPr>
              <p:cNvPr id="99" name="Rounded Rectangle 41"/>
              <p:cNvSpPr/>
              <p:nvPr/>
            </p:nvSpPr>
            <p:spPr>
              <a:xfrm>
                <a:off x="2663467" y="849530"/>
                <a:ext cx="1599372" cy="1360738"/>
              </a:xfrm>
              <a:prstGeom prst="roundRect">
                <a:avLst>
                  <a:gd name="adj" fmla="val 10000"/>
                </a:avLst>
              </a:prstGeom>
              <a:grpFill/>
              <a:ln w="3175"/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00" name="Rounded Rectangle 4"/>
              <p:cNvSpPr/>
              <p:nvPr/>
            </p:nvSpPr>
            <p:spPr>
              <a:xfrm>
                <a:off x="2793553" y="901696"/>
                <a:ext cx="1558867" cy="1248984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53340" tIns="53340" rIns="53340" bIns="53340" spcCol="1270" anchor="ctr"/>
              <a:lstStyle/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资源退出</a:t>
                </a:r>
                <a:endParaRPr lang="en-US" altLang="zh-CN" sz="1200" dirty="0" smtClean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应用</a:t>
                </a:r>
                <a:r>
                  <a:rPr lang="zh-CN" altLang="en-US" sz="1200" dirty="0">
                    <a:solidFill>
                      <a:prstClr val="black"/>
                    </a:solidFill>
                    <a:latin typeface="Microsoft YaHei" pitchFamily="34" charset="-122"/>
                  </a:rPr>
                  <a:t>返还</a:t>
                </a:r>
                <a:endParaRPr lang="en-US" sz="1200" dirty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数据</a:t>
                </a:r>
                <a:r>
                  <a:rPr lang="zh-CN" altLang="en-US" sz="1200" dirty="0">
                    <a:solidFill>
                      <a:prstClr val="black"/>
                    </a:solidFill>
                    <a:latin typeface="Microsoft YaHei" pitchFamily="34" charset="-122"/>
                  </a:rPr>
                  <a:t>返还</a:t>
                </a:r>
                <a:endParaRPr lang="en-US" altLang="zh-CN" sz="1200" dirty="0" smtClean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权限消除</a:t>
                </a:r>
                <a:endParaRPr lang="en-US" sz="1200" dirty="0">
                  <a:solidFill>
                    <a:prstClr val="black"/>
                  </a:solidFill>
                  <a:latin typeface="Microsoft YaHei" pitchFamily="34" charset="-122"/>
                </a:endParaRPr>
              </a:p>
            </p:txBody>
          </p:sp>
        </p:grpSp>
        <p:sp>
          <p:nvSpPr>
            <p:cNvPr id="101" name="Rectangle 17"/>
            <p:cNvSpPr/>
            <p:nvPr/>
          </p:nvSpPr>
          <p:spPr bwMode="auto">
            <a:xfrm>
              <a:off x="7917180" y="2480609"/>
              <a:ext cx="2454524" cy="256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5000"/>
                </a:lnSpc>
                <a:defRPr/>
              </a:pPr>
              <a:r>
                <a:rPr lang="zh-CN" altLang="en-US" b="1" dirty="0">
                  <a:solidFill>
                    <a:srgbClr val="C00000"/>
                  </a:solidFill>
                  <a:latin typeface="+mn-ea"/>
                </a:rPr>
                <a:t>资源</a:t>
              </a:r>
              <a:r>
                <a:rPr lang="zh-CN" altLang="en-US" b="1" dirty="0" smtClean="0">
                  <a:solidFill>
                    <a:srgbClr val="C00000"/>
                  </a:solidFill>
                  <a:latin typeface="+mn-ea"/>
                </a:rPr>
                <a:t>运营内容</a:t>
              </a:r>
              <a:r>
                <a:rPr lang="en-US" altLang="zh-CN" b="1" dirty="0">
                  <a:solidFill>
                    <a:srgbClr val="C00000"/>
                  </a:solidFill>
                  <a:latin typeface="+mn-ea"/>
                </a:rPr>
                <a:t>&amp;</a:t>
              </a:r>
              <a:r>
                <a:rPr lang="zh-CN" altLang="en-US" b="1" dirty="0" smtClean="0">
                  <a:solidFill>
                    <a:srgbClr val="C00000"/>
                  </a:solidFill>
                  <a:latin typeface="+mn-ea"/>
                </a:rPr>
                <a:t>生命周期</a:t>
              </a:r>
              <a:endParaRPr lang="en-US" altLang="zh-CN" b="1" dirty="0">
                <a:solidFill>
                  <a:srgbClr val="C00000"/>
                </a:solidFill>
                <a:latin typeface="+mn-ea"/>
              </a:endParaRPr>
            </a:p>
          </p:txBody>
        </p:sp>
        <p:grpSp>
          <p:nvGrpSpPr>
            <p:cNvPr id="102" name="Group 87"/>
            <p:cNvGrpSpPr/>
            <p:nvPr/>
          </p:nvGrpSpPr>
          <p:grpSpPr bwMode="auto">
            <a:xfrm>
              <a:off x="9478302" y="2943682"/>
              <a:ext cx="1660697" cy="967270"/>
              <a:chOff x="4581027" y="178704"/>
              <a:chExt cx="2648396" cy="2225316"/>
            </a:xfrm>
            <a:noFill/>
          </p:grpSpPr>
          <p:sp>
            <p:nvSpPr>
              <p:cNvPr id="103" name="Rounded Rectangle 45"/>
              <p:cNvSpPr/>
              <p:nvPr/>
            </p:nvSpPr>
            <p:spPr>
              <a:xfrm>
                <a:off x="4581027" y="178704"/>
                <a:ext cx="2517964" cy="2225316"/>
              </a:xfrm>
              <a:prstGeom prst="roundRect">
                <a:avLst>
                  <a:gd name="adj" fmla="val 10000"/>
                </a:avLst>
              </a:prstGeom>
              <a:grpFill/>
              <a:ln w="3175"/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04" name="Rounded Rectangle 4"/>
              <p:cNvSpPr/>
              <p:nvPr/>
            </p:nvSpPr>
            <p:spPr>
              <a:xfrm>
                <a:off x="5417152" y="359203"/>
                <a:ext cx="1812271" cy="1991442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53340" tIns="53340" rIns="53340" bIns="53340" spcCol="1270" anchor="ctr"/>
              <a:lstStyle/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总体台账</a:t>
                </a:r>
                <a:endParaRPr lang="en-US" altLang="zh-CN" sz="1200" dirty="0" smtClean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报表导出</a:t>
                </a:r>
                <a:endParaRPr lang="en-US" sz="1200" dirty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邮件推送</a:t>
                </a:r>
                <a:endParaRPr lang="en-US" sz="1200" dirty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综合报告</a:t>
                </a:r>
                <a:endParaRPr lang="en-US" sz="1200" dirty="0">
                  <a:solidFill>
                    <a:prstClr val="black"/>
                  </a:solidFill>
                  <a:latin typeface="Microsoft YaHei" pitchFamily="34" charset="-122"/>
                </a:endParaRPr>
              </a:p>
            </p:txBody>
          </p:sp>
        </p:grpSp>
        <p:grpSp>
          <p:nvGrpSpPr>
            <p:cNvPr id="105" name="Group 90"/>
            <p:cNvGrpSpPr/>
            <p:nvPr/>
          </p:nvGrpSpPr>
          <p:grpSpPr bwMode="auto">
            <a:xfrm>
              <a:off x="9478303" y="3940254"/>
              <a:ext cx="1625236" cy="971159"/>
              <a:chOff x="4414963" y="2480871"/>
              <a:chExt cx="3024659" cy="3285360"/>
            </a:xfrm>
            <a:noFill/>
          </p:grpSpPr>
          <p:sp>
            <p:nvSpPr>
              <p:cNvPr id="106" name="Rounded Rectangle 43"/>
              <p:cNvSpPr/>
              <p:nvPr/>
            </p:nvSpPr>
            <p:spPr>
              <a:xfrm>
                <a:off x="4414963" y="2480871"/>
                <a:ext cx="2938442" cy="3285360"/>
              </a:xfrm>
              <a:prstGeom prst="roundRect">
                <a:avLst>
                  <a:gd name="adj" fmla="val 10000"/>
                </a:avLst>
              </a:prstGeom>
              <a:grpFill/>
              <a:ln w="3175"/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07" name="Rounded Rectangle 4"/>
              <p:cNvSpPr/>
              <p:nvPr/>
            </p:nvSpPr>
            <p:spPr>
              <a:xfrm>
                <a:off x="5352218" y="2822205"/>
                <a:ext cx="2087404" cy="265008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53340" tIns="53340" rIns="53340" bIns="53340" spcCol="1270" anchor="ctr"/>
              <a:lstStyle/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资源分配率</a:t>
                </a:r>
                <a:endParaRPr lang="en-US" altLang="zh-CN" sz="1200" dirty="0" smtClean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平均利用率</a:t>
                </a:r>
                <a:endParaRPr lang="en-US" sz="1200" dirty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容量剩余比</a:t>
                </a:r>
                <a:endParaRPr lang="en-US" sz="1200" dirty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资源扩</a:t>
                </a:r>
                <a:r>
                  <a:rPr lang="zh-CN" altLang="en-US" sz="1200" dirty="0">
                    <a:solidFill>
                      <a:prstClr val="black"/>
                    </a:solidFill>
                    <a:latin typeface="Microsoft YaHei" pitchFamily="34" charset="-122"/>
                  </a:rPr>
                  <a:t>缩容</a:t>
                </a:r>
                <a:endParaRPr lang="en-US" altLang="zh-CN" sz="1200" dirty="0" smtClean="0">
                  <a:solidFill>
                    <a:prstClr val="black"/>
                  </a:solidFill>
                  <a:latin typeface="Microsoft YaHei" pitchFamily="34" charset="-122"/>
                </a:endParaRPr>
              </a:p>
            </p:txBody>
          </p:sp>
        </p:grpSp>
        <p:grpSp>
          <p:nvGrpSpPr>
            <p:cNvPr id="108" name="Group 96"/>
            <p:cNvGrpSpPr/>
            <p:nvPr/>
          </p:nvGrpSpPr>
          <p:grpSpPr bwMode="auto">
            <a:xfrm>
              <a:off x="7112542" y="2955008"/>
              <a:ext cx="1657718" cy="961589"/>
              <a:chOff x="2663467" y="849530"/>
              <a:chExt cx="1679202" cy="1360738"/>
            </a:xfrm>
            <a:noFill/>
          </p:grpSpPr>
          <p:sp>
            <p:nvSpPr>
              <p:cNvPr id="109" name="Rounded Rectangle 41"/>
              <p:cNvSpPr/>
              <p:nvPr/>
            </p:nvSpPr>
            <p:spPr>
              <a:xfrm>
                <a:off x="2663467" y="849530"/>
                <a:ext cx="1599372" cy="1360738"/>
              </a:xfrm>
              <a:prstGeom prst="roundRect">
                <a:avLst>
                  <a:gd name="adj" fmla="val 10000"/>
                </a:avLst>
              </a:prstGeom>
              <a:grpFill/>
              <a:ln w="3175"/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0" name="Rounded Rectangle 4"/>
              <p:cNvSpPr/>
              <p:nvPr/>
            </p:nvSpPr>
            <p:spPr>
              <a:xfrm>
                <a:off x="2783802" y="883787"/>
                <a:ext cx="1558867" cy="1248984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53340" tIns="53340" rIns="53340" bIns="53340" spcCol="1270" anchor="ctr"/>
              <a:lstStyle/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资源监测</a:t>
                </a:r>
                <a:endParaRPr lang="en-US" altLang="zh-CN" sz="1200" dirty="0" smtClean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资源统计</a:t>
                </a:r>
                <a:endParaRPr lang="en-US" sz="1200" dirty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资源分配</a:t>
                </a:r>
                <a:endParaRPr lang="en-US" altLang="zh-CN" sz="1200" dirty="0" smtClean="0">
                  <a:solidFill>
                    <a:prstClr val="black"/>
                  </a:solidFill>
                  <a:latin typeface="Microsoft YaHei" pitchFamily="34" charset="-122"/>
                </a:endParaRPr>
              </a:p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lr>
                    <a:srgbClr val="C00000"/>
                  </a:buClr>
                  <a:buFontTx/>
                  <a:buChar char="••"/>
                  <a:defRPr/>
                </a:pPr>
                <a:r>
                  <a:rPr lang="zh-CN" altLang="en-US" sz="1200" dirty="0" smtClean="0">
                    <a:solidFill>
                      <a:prstClr val="black"/>
                    </a:solidFill>
                    <a:latin typeface="Microsoft YaHei" pitchFamily="34" charset="-122"/>
                  </a:rPr>
                  <a:t>资源回收</a:t>
                </a:r>
                <a:endParaRPr lang="en-US" sz="1200" dirty="0">
                  <a:solidFill>
                    <a:prstClr val="black"/>
                  </a:solidFill>
                  <a:latin typeface="Microsoft YaHei" pitchFamily="34" charset="-122"/>
                </a:endParaRPr>
              </a:p>
            </p:txBody>
          </p:sp>
        </p:grpSp>
        <p:grpSp>
          <p:nvGrpSpPr>
            <p:cNvPr id="111" name="Group 83"/>
            <p:cNvGrpSpPr>
              <a:grpSpLocks/>
            </p:cNvGrpSpPr>
            <p:nvPr/>
          </p:nvGrpSpPr>
          <p:grpSpPr bwMode="auto">
            <a:xfrm>
              <a:off x="8082849" y="3167713"/>
              <a:ext cx="1892483" cy="1484925"/>
              <a:chOff x="2625658" y="1127897"/>
              <a:chExt cx="3925775" cy="4543196"/>
            </a:xfrm>
          </p:grpSpPr>
          <p:grpSp>
            <p:nvGrpSpPr>
              <p:cNvPr id="112" name="Group 69"/>
              <p:cNvGrpSpPr>
                <a:grpSpLocks/>
              </p:cNvGrpSpPr>
              <p:nvPr/>
            </p:nvGrpSpPr>
            <p:grpSpPr bwMode="auto">
              <a:xfrm>
                <a:off x="2625659" y="1127897"/>
                <a:ext cx="1919426" cy="2273973"/>
                <a:chOff x="1959429" y="-65237"/>
                <a:chExt cx="1919426" cy="2273973"/>
              </a:xfrm>
            </p:grpSpPr>
            <p:sp>
              <p:nvSpPr>
                <p:cNvPr id="124" name="Pie 39"/>
                <p:cNvSpPr/>
                <p:nvPr/>
              </p:nvSpPr>
              <p:spPr>
                <a:xfrm>
                  <a:off x="1959429" y="-65237"/>
                  <a:ext cx="1919426" cy="2273973"/>
                </a:xfrm>
                <a:prstGeom prst="pieWedge">
                  <a:avLst/>
                </a:prstGeom>
                <a:solidFill>
                  <a:schemeClr val="accent1"/>
                </a:solidFill>
                <a:ln w="3175"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25" name="Pie 4"/>
                <p:cNvSpPr/>
                <p:nvPr/>
              </p:nvSpPr>
              <p:spPr>
                <a:xfrm>
                  <a:off x="2378265" y="412202"/>
                  <a:ext cx="1173629" cy="1735071"/>
                </a:xfrm>
                <a:prstGeom prst="rect">
                  <a:avLst/>
                </a:prstGeom>
                <a:ln w="3175"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lIns="99568" tIns="99568" rIns="99568" bIns="99568" spcCol="1270" anchor="ctr"/>
                <a:lstStyle/>
                <a:p>
                  <a:pPr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endParaRPr lang="en-US" altLang="zh-CN" sz="1200" b="1" dirty="0" smtClean="0">
                    <a:solidFill>
                      <a:prstClr val="black"/>
                    </a:solidFill>
                    <a:latin typeface="Microsoft YaHei" pitchFamily="34" charset="-122"/>
                  </a:endParaRPr>
                </a:p>
                <a:p>
                  <a:pPr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zh-CN" altLang="en-US" sz="1400" b="1" dirty="0">
                      <a:solidFill>
                        <a:prstClr val="white"/>
                      </a:solidFill>
                      <a:latin typeface="Microsoft YaHei" pitchFamily="34" charset="-122"/>
                    </a:rPr>
                    <a:t>资源</a:t>
                  </a:r>
                  <a:r>
                    <a:rPr lang="zh-CN" altLang="en-US" sz="1400" b="1" dirty="0" smtClean="0">
                      <a:solidFill>
                        <a:prstClr val="white"/>
                      </a:solidFill>
                      <a:latin typeface="Microsoft YaHei" pitchFamily="34" charset="-122"/>
                    </a:rPr>
                    <a:t>管理</a:t>
                  </a:r>
                  <a:endParaRPr lang="en-US" sz="1400" b="1" dirty="0">
                    <a:solidFill>
                      <a:prstClr val="white"/>
                    </a:solidFill>
                    <a:latin typeface="Microsoft YaHei" pitchFamily="34" charset="-122"/>
                  </a:endParaRPr>
                </a:p>
                <a:p>
                  <a:pPr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endParaRPr lang="en-US" sz="1200" b="1" dirty="0">
                    <a:solidFill>
                      <a:prstClr val="black"/>
                    </a:solidFill>
                    <a:latin typeface="Microsoft YaHei" pitchFamily="34" charset="-122"/>
                  </a:endParaRPr>
                </a:p>
              </p:txBody>
            </p:sp>
          </p:grpSp>
          <p:grpSp>
            <p:nvGrpSpPr>
              <p:cNvPr id="113" name="Group 70"/>
              <p:cNvGrpSpPr>
                <a:grpSpLocks/>
              </p:cNvGrpSpPr>
              <p:nvPr/>
            </p:nvGrpSpPr>
            <p:grpSpPr bwMode="auto">
              <a:xfrm>
                <a:off x="4600347" y="1127898"/>
                <a:ext cx="1919426" cy="2273976"/>
                <a:chOff x="3934117" y="-65236"/>
                <a:chExt cx="1919426" cy="2273976"/>
              </a:xfrm>
            </p:grpSpPr>
            <p:sp>
              <p:nvSpPr>
                <p:cNvPr id="122" name="Pie 37"/>
                <p:cNvSpPr/>
                <p:nvPr/>
              </p:nvSpPr>
              <p:spPr>
                <a:xfrm rot="5400000">
                  <a:off x="3756842" y="112039"/>
                  <a:ext cx="2273976" cy="1919426"/>
                </a:xfrm>
                <a:prstGeom prst="pieWedge">
                  <a:avLst/>
                </a:prstGeom>
                <a:solidFill>
                  <a:schemeClr val="accent1"/>
                </a:solidFill>
                <a:ln w="3175"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23" name="Pie 6"/>
                <p:cNvSpPr/>
                <p:nvPr/>
              </p:nvSpPr>
              <p:spPr>
                <a:xfrm>
                  <a:off x="4183259" y="377924"/>
                  <a:ext cx="1173629" cy="1701367"/>
                </a:xfrm>
                <a:prstGeom prst="rect">
                  <a:avLst/>
                </a:prstGeom>
                <a:ln w="3175"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lIns="99568" tIns="99568" rIns="99568" bIns="99568" spcCol="1270" anchor="ctr"/>
                <a:lstStyle/>
                <a:p>
                  <a:pPr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endParaRPr lang="en-US" altLang="zh-CN" sz="1400" b="1" dirty="0" smtClean="0">
                    <a:solidFill>
                      <a:prstClr val="black"/>
                    </a:solidFill>
                    <a:latin typeface="Microsoft YaHei" pitchFamily="34" charset="-122"/>
                  </a:endParaRPr>
                </a:p>
                <a:p>
                  <a:pPr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zh-CN" altLang="en-US" sz="1400" b="1" dirty="0" smtClean="0">
                      <a:solidFill>
                        <a:prstClr val="white"/>
                      </a:solidFill>
                      <a:latin typeface="Microsoft YaHei" pitchFamily="34" charset="-122"/>
                    </a:rPr>
                    <a:t>资源报告</a:t>
                  </a:r>
                  <a:endParaRPr lang="en-US" sz="1400" b="1" dirty="0">
                    <a:solidFill>
                      <a:prstClr val="white"/>
                    </a:solidFill>
                    <a:latin typeface="Microsoft YaHei" pitchFamily="34" charset="-122"/>
                  </a:endParaRPr>
                </a:p>
                <a:p>
                  <a:pPr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endParaRPr lang="en-US" sz="1400" dirty="0">
                    <a:solidFill>
                      <a:prstClr val="black"/>
                    </a:solidFill>
                    <a:latin typeface="Microsoft YaHei" pitchFamily="34" charset="-122"/>
                  </a:endParaRPr>
                </a:p>
              </p:txBody>
            </p:sp>
          </p:grpSp>
          <p:grpSp>
            <p:nvGrpSpPr>
              <p:cNvPr id="114" name="Group 71"/>
              <p:cNvGrpSpPr>
                <a:grpSpLocks/>
              </p:cNvGrpSpPr>
              <p:nvPr/>
            </p:nvGrpSpPr>
            <p:grpSpPr bwMode="auto">
              <a:xfrm>
                <a:off x="4600348" y="3456775"/>
                <a:ext cx="1951085" cy="2214318"/>
                <a:chOff x="3934118" y="2263641"/>
                <a:chExt cx="1951085" cy="2214318"/>
              </a:xfrm>
            </p:grpSpPr>
            <p:sp>
              <p:nvSpPr>
                <p:cNvPr id="120" name="Pie 35"/>
                <p:cNvSpPr/>
                <p:nvPr/>
              </p:nvSpPr>
              <p:spPr>
                <a:xfrm rot="10800000">
                  <a:off x="3934118" y="2263641"/>
                  <a:ext cx="1951085" cy="2214318"/>
                </a:xfrm>
                <a:prstGeom prst="pieWedge">
                  <a:avLst/>
                </a:prstGeom>
                <a:solidFill>
                  <a:schemeClr val="accent1"/>
                </a:solidFill>
                <a:ln w="3175"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21" name="Pie 8"/>
                <p:cNvSpPr/>
                <p:nvPr/>
              </p:nvSpPr>
              <p:spPr>
                <a:xfrm>
                  <a:off x="4161601" y="2449242"/>
                  <a:ext cx="1430549" cy="1584211"/>
                </a:xfrm>
                <a:prstGeom prst="rect">
                  <a:avLst/>
                </a:prstGeom>
                <a:ln w="3175"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lIns="113792" tIns="113792" rIns="113792" bIns="113792" spcCol="1270" anchor="ctr"/>
                <a:lstStyle/>
                <a:p>
                  <a:pPr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zh-CN" altLang="en-US" sz="1400" b="1" dirty="0" smtClean="0">
                      <a:solidFill>
                        <a:prstClr val="white"/>
                      </a:solidFill>
                      <a:latin typeface="Microsoft YaHei" pitchFamily="34" charset="-122"/>
                    </a:rPr>
                    <a:t>资源</a:t>
                  </a:r>
                  <a:endParaRPr lang="en-US" altLang="zh-CN" sz="1400" b="1" dirty="0" smtClean="0">
                    <a:solidFill>
                      <a:prstClr val="white"/>
                    </a:solidFill>
                    <a:latin typeface="Microsoft YaHei" pitchFamily="34" charset="-122"/>
                  </a:endParaRPr>
                </a:p>
                <a:p>
                  <a:pPr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zh-CN" altLang="en-US" sz="1400" b="1" dirty="0" smtClean="0">
                      <a:solidFill>
                        <a:prstClr val="white"/>
                      </a:solidFill>
                      <a:latin typeface="Microsoft YaHei" pitchFamily="34" charset="-122"/>
                    </a:rPr>
                    <a:t>优化</a:t>
                  </a:r>
                  <a:endParaRPr lang="en-US" sz="1400" b="1" dirty="0">
                    <a:solidFill>
                      <a:prstClr val="white"/>
                    </a:solidFill>
                    <a:latin typeface="Microsoft YaHei" pitchFamily="34" charset="-122"/>
                  </a:endParaRPr>
                </a:p>
              </p:txBody>
            </p:sp>
          </p:grpSp>
          <p:grpSp>
            <p:nvGrpSpPr>
              <p:cNvPr id="115" name="Group 72"/>
              <p:cNvGrpSpPr>
                <a:grpSpLocks/>
              </p:cNvGrpSpPr>
              <p:nvPr/>
            </p:nvGrpSpPr>
            <p:grpSpPr bwMode="auto">
              <a:xfrm>
                <a:off x="2625658" y="3388141"/>
                <a:ext cx="2182758" cy="2282950"/>
                <a:chOff x="1959428" y="2195007"/>
                <a:chExt cx="2182758" cy="2282950"/>
              </a:xfrm>
            </p:grpSpPr>
            <p:sp>
              <p:nvSpPr>
                <p:cNvPr id="118" name="Pie 10"/>
                <p:cNvSpPr/>
                <p:nvPr/>
              </p:nvSpPr>
              <p:spPr>
                <a:xfrm>
                  <a:off x="2542674" y="2195007"/>
                  <a:ext cx="1599512" cy="1238916"/>
                </a:xfrm>
                <a:prstGeom prst="rect">
                  <a:avLst/>
                </a:prstGeom>
                <a:ln w="3175"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lIns="113792" tIns="113792" rIns="113792" bIns="113792" spcCol="1270" anchor="ctr"/>
                <a:lstStyle/>
                <a:p>
                  <a:pPr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endParaRPr lang="en-US" sz="1200" dirty="0">
                    <a:solidFill>
                      <a:srgbClr val="FFFFFF"/>
                    </a:solidFill>
                    <a:latin typeface="Microsoft YaHei" pitchFamily="34" charset="-122"/>
                  </a:endParaRPr>
                </a:p>
                <a:p>
                  <a:pPr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endParaRPr lang="en-US" sz="1200" dirty="0">
                    <a:solidFill>
                      <a:srgbClr val="FFFFFF"/>
                    </a:solidFill>
                    <a:latin typeface="Microsoft YaHei" pitchFamily="34" charset="-122"/>
                  </a:endParaRPr>
                </a:p>
                <a:p>
                  <a:pPr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zh-CN" altLang="en-US" sz="1200" b="1" dirty="0">
                      <a:solidFill>
                        <a:srgbClr val="FFFFFF"/>
                      </a:solidFill>
                      <a:latin typeface="Microsoft YaHei" pitchFamily="34" charset="-122"/>
                    </a:rPr>
                    <a:t>调优</a:t>
                  </a:r>
                  <a:r>
                    <a:rPr lang="en-US" altLang="zh-CN" sz="1200" b="1" dirty="0">
                      <a:solidFill>
                        <a:srgbClr val="FFFFFF"/>
                      </a:solidFill>
                      <a:latin typeface="Microsoft YaHei" pitchFamily="34" charset="-122"/>
                    </a:rPr>
                    <a:t>&amp;</a:t>
                  </a:r>
                  <a:r>
                    <a:rPr lang="zh-CN" altLang="en-US" sz="1200" b="1" dirty="0">
                      <a:solidFill>
                        <a:srgbClr val="FFFFFF"/>
                      </a:solidFill>
                      <a:latin typeface="Microsoft YaHei" pitchFamily="34" charset="-122"/>
                    </a:rPr>
                    <a:t>实施</a:t>
                  </a:r>
                  <a:endParaRPr lang="en-US" sz="1200" b="1" dirty="0">
                    <a:solidFill>
                      <a:srgbClr val="FFFFFF"/>
                    </a:solidFill>
                    <a:latin typeface="Microsoft YaHei" pitchFamily="34" charset="-122"/>
                  </a:endParaRPr>
                </a:p>
              </p:txBody>
            </p:sp>
            <p:sp>
              <p:nvSpPr>
                <p:cNvPr id="119" name="Pie 34"/>
                <p:cNvSpPr/>
                <p:nvPr/>
              </p:nvSpPr>
              <p:spPr>
                <a:xfrm rot="16200000">
                  <a:off x="1813609" y="2409465"/>
                  <a:ext cx="2214311" cy="1922673"/>
                </a:xfrm>
                <a:prstGeom prst="pieWedge">
                  <a:avLst/>
                </a:prstGeom>
                <a:solidFill>
                  <a:schemeClr val="accent1"/>
                </a:solidFill>
                <a:ln w="3175"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</p:grpSp>
          <p:sp>
            <p:nvSpPr>
              <p:cNvPr id="116" name="Circular Arrow 31"/>
              <p:cNvSpPr/>
              <p:nvPr/>
            </p:nvSpPr>
            <p:spPr>
              <a:xfrm>
                <a:off x="3920883" y="2684602"/>
                <a:ext cx="1303667" cy="1293824"/>
              </a:xfrm>
              <a:prstGeom prst="circularArrow">
                <a:avLst/>
              </a:prstGeom>
              <a:ln w="3175"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7" name="Circular Arrow 32"/>
              <p:cNvSpPr/>
              <p:nvPr/>
            </p:nvSpPr>
            <p:spPr>
              <a:xfrm rot="10800000">
                <a:off x="3946891" y="2914538"/>
                <a:ext cx="1303667" cy="1201164"/>
              </a:xfrm>
              <a:prstGeom prst="circularArrow">
                <a:avLst/>
              </a:prstGeom>
              <a:ln w="3175"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126" name="Rectangle 75"/>
            <p:cNvSpPr/>
            <p:nvPr/>
          </p:nvSpPr>
          <p:spPr>
            <a:xfrm>
              <a:off x="8344223" y="3993995"/>
              <a:ext cx="56853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400" b="1" dirty="0" smtClean="0">
                  <a:solidFill>
                    <a:prstClr val="white"/>
                  </a:solidFill>
                  <a:latin typeface="微软雅黑" pitchFamily="34" charset="-122"/>
                </a:rPr>
                <a:t>资源退出</a:t>
              </a:r>
              <a:endParaRPr lang="en-US" altLang="zh-CN" sz="1400" b="1" dirty="0" smtClean="0">
                <a:solidFill>
                  <a:prstClr val="white"/>
                </a:solidFill>
                <a:latin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8456971"/>
      </p:ext>
    </p:extLst>
  </p:cSld>
  <p:clrMapOvr>
    <a:masterClrMapping/>
  </p:clrMapOvr>
  <p:transition spd="slow" advTm="0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运营需求</a:t>
            </a:r>
            <a:r>
              <a:rPr lang="en-US" altLang="zh-CN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-</a:t>
            </a:r>
            <a:r>
              <a:rPr lang="zh-CN" altLang="en-US" sz="3200" spc="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容量管理</a:t>
            </a: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5" name="Rounded Rectangle 23">
            <a:extLst>
              <a:ext uri="{FF2B5EF4-FFF2-40B4-BE49-F238E27FC236}">
                <a16:creationId xmlns="" xmlns:a16="http://schemas.microsoft.com/office/drawing/2014/main" id="{98BF4689-474C-49B0-AA6C-9E124C24DA53}"/>
              </a:ext>
            </a:extLst>
          </p:cNvPr>
          <p:cNvSpPr/>
          <p:nvPr/>
        </p:nvSpPr>
        <p:spPr bwMode="auto">
          <a:xfrm>
            <a:off x="1696154" y="1701889"/>
            <a:ext cx="1224136" cy="4294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4407" tIns="42203" rIns="84407" bIns="4220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项目需求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385723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7" name="Rounded Rectangle 23">
            <a:extLst>
              <a:ext uri="{FF2B5EF4-FFF2-40B4-BE49-F238E27FC236}">
                <a16:creationId xmlns="" xmlns:a16="http://schemas.microsoft.com/office/drawing/2014/main" id="{F827F8EA-085F-4DBD-B4D9-7181C9A0A494}"/>
              </a:ext>
            </a:extLst>
          </p:cNvPr>
          <p:cNvSpPr/>
          <p:nvPr/>
        </p:nvSpPr>
        <p:spPr bwMode="auto">
          <a:xfrm>
            <a:off x="4105007" y="1701889"/>
            <a:ext cx="1224136" cy="4294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4407" tIns="42203" rIns="84407" bIns="4220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资源建设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385723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8" name="Rounded Rectangle 23">
            <a:extLst>
              <a:ext uri="{FF2B5EF4-FFF2-40B4-BE49-F238E27FC236}">
                <a16:creationId xmlns="" xmlns:a16="http://schemas.microsoft.com/office/drawing/2014/main" id="{2DB87FC1-98C0-4963-814E-65CBF99061BC}"/>
              </a:ext>
            </a:extLst>
          </p:cNvPr>
          <p:cNvSpPr/>
          <p:nvPr/>
        </p:nvSpPr>
        <p:spPr bwMode="auto">
          <a:xfrm>
            <a:off x="6513860" y="1701889"/>
            <a:ext cx="1224136" cy="4294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4407" tIns="42203" rIns="84407" bIns="4220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业务部署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385723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9" name="Rounded Rectangle 23">
            <a:extLst>
              <a:ext uri="{FF2B5EF4-FFF2-40B4-BE49-F238E27FC236}">
                <a16:creationId xmlns="" xmlns:a16="http://schemas.microsoft.com/office/drawing/2014/main" id="{738FB54C-5FEF-4BDF-9761-B92DC026AB36}"/>
              </a:ext>
            </a:extLst>
          </p:cNvPr>
          <p:cNvSpPr/>
          <p:nvPr/>
        </p:nvSpPr>
        <p:spPr bwMode="auto">
          <a:xfrm>
            <a:off x="8922712" y="1701889"/>
            <a:ext cx="1224136" cy="4294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4407" tIns="42203" rIns="84407" bIns="4220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持续运营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385723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cxnSp>
        <p:nvCxnSpPr>
          <p:cNvPr id="130" name="直接箭头连接符 129">
            <a:extLst>
              <a:ext uri="{FF2B5EF4-FFF2-40B4-BE49-F238E27FC236}">
                <a16:creationId xmlns="" xmlns:a16="http://schemas.microsoft.com/office/drawing/2014/main" id="{5C01EEFF-2E00-494E-8D7A-8DE589BF3F20}"/>
              </a:ext>
            </a:extLst>
          </p:cNvPr>
          <p:cNvCxnSpPr>
            <a:cxnSpLocks/>
            <a:stCxn id="85" idx="3"/>
            <a:endCxn id="127" idx="1"/>
          </p:cNvCxnSpPr>
          <p:nvPr/>
        </p:nvCxnSpPr>
        <p:spPr bwMode="auto">
          <a:xfrm>
            <a:off x="2920290" y="1916628"/>
            <a:ext cx="11847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131" name="直接箭头连接符 130">
            <a:extLst>
              <a:ext uri="{FF2B5EF4-FFF2-40B4-BE49-F238E27FC236}">
                <a16:creationId xmlns="" xmlns:a16="http://schemas.microsoft.com/office/drawing/2014/main" id="{079BA80D-2F37-4EE8-986E-13465922C7FB}"/>
              </a:ext>
            </a:extLst>
          </p:cNvPr>
          <p:cNvCxnSpPr>
            <a:cxnSpLocks/>
            <a:stCxn id="127" idx="3"/>
            <a:endCxn id="128" idx="1"/>
          </p:cNvCxnSpPr>
          <p:nvPr/>
        </p:nvCxnSpPr>
        <p:spPr bwMode="auto">
          <a:xfrm>
            <a:off x="5329143" y="1916628"/>
            <a:ext cx="11847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132" name="直接箭头连接符 131">
            <a:extLst>
              <a:ext uri="{FF2B5EF4-FFF2-40B4-BE49-F238E27FC236}">
                <a16:creationId xmlns="" xmlns:a16="http://schemas.microsoft.com/office/drawing/2014/main" id="{EE65DD26-9B73-40C1-9186-9BFD31AFA75A}"/>
              </a:ext>
            </a:extLst>
          </p:cNvPr>
          <p:cNvCxnSpPr>
            <a:cxnSpLocks/>
            <a:stCxn id="128" idx="3"/>
            <a:endCxn id="129" idx="1"/>
          </p:cNvCxnSpPr>
          <p:nvPr/>
        </p:nvCxnSpPr>
        <p:spPr bwMode="auto">
          <a:xfrm>
            <a:off x="7737996" y="1916628"/>
            <a:ext cx="118471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33" name="Rounded Rectangle 23">
            <a:extLst>
              <a:ext uri="{FF2B5EF4-FFF2-40B4-BE49-F238E27FC236}">
                <a16:creationId xmlns="" xmlns:a16="http://schemas.microsoft.com/office/drawing/2014/main" id="{AA3AA6DF-9DDB-48CF-A67F-3C75AD1C0133}"/>
              </a:ext>
            </a:extLst>
          </p:cNvPr>
          <p:cNvSpPr/>
          <p:nvPr/>
        </p:nvSpPr>
        <p:spPr bwMode="auto">
          <a:xfrm>
            <a:off x="3399304" y="2919931"/>
            <a:ext cx="1224136" cy="4294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4407" tIns="42203" rIns="84407" bIns="4220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项目需求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385723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34" name="Rounded Rectangle 23">
            <a:extLst>
              <a:ext uri="{FF2B5EF4-FFF2-40B4-BE49-F238E27FC236}">
                <a16:creationId xmlns="" xmlns:a16="http://schemas.microsoft.com/office/drawing/2014/main" id="{E890F4B0-02AB-4253-9303-07CA67E9595D}"/>
              </a:ext>
            </a:extLst>
          </p:cNvPr>
          <p:cNvSpPr/>
          <p:nvPr/>
        </p:nvSpPr>
        <p:spPr bwMode="auto">
          <a:xfrm>
            <a:off x="7241183" y="2919931"/>
            <a:ext cx="1224136" cy="4294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4407" tIns="42203" rIns="84407" bIns="4220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业务部署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385723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cxnSp>
        <p:nvCxnSpPr>
          <p:cNvPr id="135" name="直接箭头连接符 134">
            <a:extLst>
              <a:ext uri="{FF2B5EF4-FFF2-40B4-BE49-F238E27FC236}">
                <a16:creationId xmlns="" xmlns:a16="http://schemas.microsoft.com/office/drawing/2014/main" id="{6C7B7B11-C3D6-43ED-B0ED-303820A6DD32}"/>
              </a:ext>
            </a:extLst>
          </p:cNvPr>
          <p:cNvCxnSpPr>
            <a:cxnSpLocks/>
            <a:stCxn id="133" idx="3"/>
            <a:endCxn id="134" idx="1"/>
          </p:cNvCxnSpPr>
          <p:nvPr/>
        </p:nvCxnSpPr>
        <p:spPr bwMode="auto">
          <a:xfrm>
            <a:off x="4623440" y="3134670"/>
            <a:ext cx="261774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36" name="Rounded Rectangle 23">
            <a:extLst>
              <a:ext uri="{FF2B5EF4-FFF2-40B4-BE49-F238E27FC236}">
                <a16:creationId xmlns="" xmlns:a16="http://schemas.microsoft.com/office/drawing/2014/main" id="{DFAE8D45-B0CB-4B7F-8618-D9EBF3EDBBEC}"/>
              </a:ext>
            </a:extLst>
          </p:cNvPr>
          <p:cNvSpPr/>
          <p:nvPr/>
        </p:nvSpPr>
        <p:spPr bwMode="auto">
          <a:xfrm>
            <a:off x="1696154" y="2431776"/>
            <a:ext cx="1224136" cy="4294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4407" tIns="42203" rIns="84407" bIns="4220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资源建设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385723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37" name="Rounded Rectangle 23">
            <a:extLst>
              <a:ext uri="{FF2B5EF4-FFF2-40B4-BE49-F238E27FC236}">
                <a16:creationId xmlns="" xmlns:a16="http://schemas.microsoft.com/office/drawing/2014/main" id="{6298A5DE-B49F-4477-B7E1-E3547778EDBC}"/>
              </a:ext>
            </a:extLst>
          </p:cNvPr>
          <p:cNvSpPr/>
          <p:nvPr/>
        </p:nvSpPr>
        <p:spPr bwMode="auto">
          <a:xfrm>
            <a:off x="8922712" y="2431776"/>
            <a:ext cx="1224136" cy="4294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4407" tIns="42203" rIns="84407" bIns="42203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持续运营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385723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cxnSp>
        <p:nvCxnSpPr>
          <p:cNvPr id="138" name="直接箭头连接符 137">
            <a:extLst>
              <a:ext uri="{FF2B5EF4-FFF2-40B4-BE49-F238E27FC236}">
                <a16:creationId xmlns="" xmlns:a16="http://schemas.microsoft.com/office/drawing/2014/main" id="{2F6DD12D-8BBA-4B54-8FAF-AA47789B8FAE}"/>
              </a:ext>
            </a:extLst>
          </p:cNvPr>
          <p:cNvCxnSpPr>
            <a:cxnSpLocks/>
            <a:stCxn id="136" idx="3"/>
            <a:endCxn id="137" idx="1"/>
          </p:cNvCxnSpPr>
          <p:nvPr/>
        </p:nvCxnSpPr>
        <p:spPr bwMode="auto">
          <a:xfrm>
            <a:off x="2920290" y="2646515"/>
            <a:ext cx="60024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39" name="下箭头 128">
            <a:extLst>
              <a:ext uri="{FF2B5EF4-FFF2-40B4-BE49-F238E27FC236}">
                <a16:creationId xmlns="" xmlns:a16="http://schemas.microsoft.com/office/drawing/2014/main" id="{2EECEA2F-8C91-4EED-B542-E00EE7596059}"/>
              </a:ext>
            </a:extLst>
          </p:cNvPr>
          <p:cNvSpPr/>
          <p:nvPr/>
        </p:nvSpPr>
        <p:spPr bwMode="auto">
          <a:xfrm>
            <a:off x="5248235" y="2192234"/>
            <a:ext cx="1368152" cy="352286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rtlCol="0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转变</a:t>
            </a:r>
          </a:p>
        </p:txBody>
      </p:sp>
      <p:sp>
        <p:nvSpPr>
          <p:cNvPr id="140" name="Rounded Rectangle 10">
            <a:extLst>
              <a:ext uri="{FF2B5EF4-FFF2-40B4-BE49-F238E27FC236}">
                <a16:creationId xmlns="" xmlns:a16="http://schemas.microsoft.com/office/drawing/2014/main" id="{EA9F9B2D-63E4-4C4C-BAFE-9EDEC7B332AD}"/>
              </a:ext>
            </a:extLst>
          </p:cNvPr>
          <p:cNvSpPr/>
          <p:nvPr/>
        </p:nvSpPr>
        <p:spPr>
          <a:xfrm>
            <a:off x="756306" y="3914057"/>
            <a:ext cx="5051372" cy="1317666"/>
          </a:xfrm>
          <a:prstGeom prst="roundRect">
            <a:avLst>
              <a:gd name="adj" fmla="val 5806"/>
            </a:avLst>
          </a:prstGeom>
          <a:solidFill>
            <a:sysClr val="window" lastClr="FFFFFF"/>
          </a:solidFill>
          <a:ln w="38100" cap="flat" cmpd="sng" algn="ctr">
            <a:solidFill>
              <a:srgbClr val="1C8A88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8EB4E3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资源建设与项目分离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="" xmlns:a16="http://schemas.microsoft.com/office/drawing/2014/main" id="{54F65D23-52BD-4FCB-9BD1-E9132CCA292D}"/>
              </a:ext>
            </a:extLst>
          </p:cNvPr>
          <p:cNvGrpSpPr/>
          <p:nvPr/>
        </p:nvGrpSpPr>
        <p:grpSpPr>
          <a:xfrm>
            <a:off x="933371" y="4543406"/>
            <a:ext cx="551401" cy="483947"/>
            <a:chOff x="177867" y="154948"/>
            <a:chExt cx="731520" cy="731520"/>
          </a:xfrm>
        </p:grpSpPr>
        <p:sp>
          <p:nvSpPr>
            <p:cNvPr id="142" name="Oval 141">
              <a:extLst>
                <a:ext uri="{FF2B5EF4-FFF2-40B4-BE49-F238E27FC236}">
                  <a16:creationId xmlns="" xmlns:a16="http://schemas.microsoft.com/office/drawing/2014/main" id="{F7126AE5-5701-4743-AEC5-7AC6C6E67233}"/>
                </a:ext>
              </a:extLst>
            </p:cNvPr>
            <p:cNvSpPr/>
            <p:nvPr/>
          </p:nvSpPr>
          <p:spPr>
            <a:xfrm>
              <a:off x="177867" y="154948"/>
              <a:ext cx="731520" cy="731520"/>
            </a:xfrm>
            <a:prstGeom prst="ellipse">
              <a:avLst/>
            </a:prstGeom>
            <a:solidFill>
              <a:srgbClr val="25B8B6">
                <a:lumMod val="75000"/>
              </a:srgbClr>
            </a:solidFill>
            <a:ln w="38100" cap="flat" cmpd="sng" algn="ctr">
              <a:solidFill>
                <a:srgbClr val="25B8B6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3" name="Freeform 19">
              <a:extLst>
                <a:ext uri="{FF2B5EF4-FFF2-40B4-BE49-F238E27FC236}">
                  <a16:creationId xmlns="" xmlns:a16="http://schemas.microsoft.com/office/drawing/2014/main" id="{BEB12E0C-72D5-4740-B07E-EA468717FBD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78958" y="272089"/>
              <a:ext cx="556232" cy="497239"/>
            </a:xfrm>
            <a:custGeom>
              <a:avLst/>
              <a:gdLst>
                <a:gd name="T0" fmla="*/ 225 w 281"/>
                <a:gd name="T1" fmla="*/ 138 h 251"/>
                <a:gd name="T2" fmla="*/ 182 w 281"/>
                <a:gd name="T3" fmla="*/ 158 h 251"/>
                <a:gd name="T4" fmla="*/ 182 w 281"/>
                <a:gd name="T5" fmla="*/ 157 h 251"/>
                <a:gd name="T6" fmla="*/ 149 w 281"/>
                <a:gd name="T7" fmla="*/ 132 h 251"/>
                <a:gd name="T8" fmla="*/ 149 w 281"/>
                <a:gd name="T9" fmla="*/ 112 h 251"/>
                <a:gd name="T10" fmla="*/ 197 w 281"/>
                <a:gd name="T11" fmla="*/ 56 h 251"/>
                <a:gd name="T12" fmla="*/ 141 w 281"/>
                <a:gd name="T13" fmla="*/ 0 h 251"/>
                <a:gd name="T14" fmla="*/ 84 w 281"/>
                <a:gd name="T15" fmla="*/ 56 h 251"/>
                <a:gd name="T16" fmla="*/ 133 w 281"/>
                <a:gd name="T17" fmla="*/ 112 h 251"/>
                <a:gd name="T18" fmla="*/ 133 w 281"/>
                <a:gd name="T19" fmla="*/ 132 h 251"/>
                <a:gd name="T20" fmla="*/ 100 w 281"/>
                <a:gd name="T21" fmla="*/ 157 h 251"/>
                <a:gd name="T22" fmla="*/ 99 w 281"/>
                <a:gd name="T23" fmla="*/ 158 h 251"/>
                <a:gd name="T24" fmla="*/ 56 w 281"/>
                <a:gd name="T25" fmla="*/ 138 h 251"/>
                <a:gd name="T26" fmla="*/ 0 w 281"/>
                <a:gd name="T27" fmla="*/ 195 h 251"/>
                <a:gd name="T28" fmla="*/ 56 w 281"/>
                <a:gd name="T29" fmla="*/ 251 h 251"/>
                <a:gd name="T30" fmla="*/ 113 w 281"/>
                <a:gd name="T31" fmla="*/ 195 h 251"/>
                <a:gd name="T32" fmla="*/ 108 w 281"/>
                <a:gd name="T33" fmla="*/ 173 h 251"/>
                <a:gd name="T34" fmla="*/ 111 w 281"/>
                <a:gd name="T35" fmla="*/ 172 h 251"/>
                <a:gd name="T36" fmla="*/ 141 w 281"/>
                <a:gd name="T37" fmla="*/ 149 h 251"/>
                <a:gd name="T38" fmla="*/ 170 w 281"/>
                <a:gd name="T39" fmla="*/ 172 h 251"/>
                <a:gd name="T40" fmla="*/ 173 w 281"/>
                <a:gd name="T41" fmla="*/ 173 h 251"/>
                <a:gd name="T42" fmla="*/ 169 w 281"/>
                <a:gd name="T43" fmla="*/ 195 h 251"/>
                <a:gd name="T44" fmla="*/ 225 w 281"/>
                <a:gd name="T45" fmla="*/ 251 h 251"/>
                <a:gd name="T46" fmla="*/ 281 w 281"/>
                <a:gd name="T47" fmla="*/ 195 h 251"/>
                <a:gd name="T48" fmla="*/ 225 w 281"/>
                <a:gd name="T49" fmla="*/ 138 h 251"/>
                <a:gd name="T50" fmla="*/ 56 w 281"/>
                <a:gd name="T51" fmla="*/ 225 h 251"/>
                <a:gd name="T52" fmla="*/ 26 w 281"/>
                <a:gd name="T53" fmla="*/ 217 h 251"/>
                <a:gd name="T54" fmla="*/ 47 w 281"/>
                <a:gd name="T55" fmla="*/ 191 h 251"/>
                <a:gd name="T56" fmla="*/ 47 w 281"/>
                <a:gd name="T57" fmla="*/ 191 h 251"/>
                <a:gd name="T58" fmla="*/ 50 w 281"/>
                <a:gd name="T59" fmla="*/ 184 h 251"/>
                <a:gd name="T60" fmla="*/ 50 w 281"/>
                <a:gd name="T61" fmla="*/ 184 h 251"/>
                <a:gd name="T62" fmla="*/ 56 w 281"/>
                <a:gd name="T63" fmla="*/ 159 h 251"/>
                <a:gd name="T64" fmla="*/ 63 w 281"/>
                <a:gd name="T65" fmla="*/ 184 h 251"/>
                <a:gd name="T66" fmla="*/ 63 w 281"/>
                <a:gd name="T67" fmla="*/ 184 h 251"/>
                <a:gd name="T68" fmla="*/ 66 w 281"/>
                <a:gd name="T69" fmla="*/ 191 h 251"/>
                <a:gd name="T70" fmla="*/ 87 w 281"/>
                <a:gd name="T71" fmla="*/ 217 h 251"/>
                <a:gd name="T72" fmla="*/ 56 w 281"/>
                <a:gd name="T73" fmla="*/ 225 h 251"/>
                <a:gd name="T74" fmla="*/ 110 w 281"/>
                <a:gd name="T75" fmla="*/ 79 h 251"/>
                <a:gd name="T76" fmla="*/ 131 w 281"/>
                <a:gd name="T77" fmla="*/ 52 h 251"/>
                <a:gd name="T78" fmla="*/ 131 w 281"/>
                <a:gd name="T79" fmla="*/ 52 h 251"/>
                <a:gd name="T80" fmla="*/ 134 w 281"/>
                <a:gd name="T81" fmla="*/ 45 h 251"/>
                <a:gd name="T82" fmla="*/ 134 w 281"/>
                <a:gd name="T83" fmla="*/ 45 h 251"/>
                <a:gd name="T84" fmla="*/ 141 w 281"/>
                <a:gd name="T85" fmla="*/ 20 h 251"/>
                <a:gd name="T86" fmla="*/ 147 w 281"/>
                <a:gd name="T87" fmla="*/ 45 h 251"/>
                <a:gd name="T88" fmla="*/ 147 w 281"/>
                <a:gd name="T89" fmla="*/ 45 h 251"/>
                <a:gd name="T90" fmla="*/ 150 w 281"/>
                <a:gd name="T91" fmla="*/ 52 h 251"/>
                <a:gd name="T92" fmla="*/ 171 w 281"/>
                <a:gd name="T93" fmla="*/ 79 h 251"/>
                <a:gd name="T94" fmla="*/ 141 w 281"/>
                <a:gd name="T95" fmla="*/ 86 h 251"/>
                <a:gd name="T96" fmla="*/ 110 w 281"/>
                <a:gd name="T97" fmla="*/ 79 h 251"/>
                <a:gd name="T98" fmla="*/ 225 w 281"/>
                <a:gd name="T99" fmla="*/ 225 h 251"/>
                <a:gd name="T100" fmla="*/ 194 w 281"/>
                <a:gd name="T101" fmla="*/ 217 h 251"/>
                <a:gd name="T102" fmla="*/ 216 w 281"/>
                <a:gd name="T103" fmla="*/ 191 h 251"/>
                <a:gd name="T104" fmla="*/ 216 w 281"/>
                <a:gd name="T105" fmla="*/ 191 h 251"/>
                <a:gd name="T106" fmla="*/ 219 w 281"/>
                <a:gd name="T107" fmla="*/ 184 h 251"/>
                <a:gd name="T108" fmla="*/ 218 w 281"/>
                <a:gd name="T109" fmla="*/ 184 h 251"/>
                <a:gd name="T110" fmla="*/ 225 w 281"/>
                <a:gd name="T111" fmla="*/ 159 h 251"/>
                <a:gd name="T112" fmla="*/ 232 w 281"/>
                <a:gd name="T113" fmla="*/ 184 h 251"/>
                <a:gd name="T114" fmla="*/ 231 w 281"/>
                <a:gd name="T115" fmla="*/ 184 h 251"/>
                <a:gd name="T116" fmla="*/ 234 w 281"/>
                <a:gd name="T117" fmla="*/ 191 h 251"/>
                <a:gd name="T118" fmla="*/ 256 w 281"/>
                <a:gd name="T119" fmla="*/ 217 h 251"/>
                <a:gd name="T120" fmla="*/ 225 w 281"/>
                <a:gd name="T121" fmla="*/ 22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1" h="251">
                  <a:moveTo>
                    <a:pt x="225" y="138"/>
                  </a:moveTo>
                  <a:cubicBezTo>
                    <a:pt x="208" y="138"/>
                    <a:pt x="193" y="146"/>
                    <a:pt x="182" y="158"/>
                  </a:cubicBezTo>
                  <a:cubicBezTo>
                    <a:pt x="182" y="158"/>
                    <a:pt x="182" y="157"/>
                    <a:pt x="182" y="157"/>
                  </a:cubicBezTo>
                  <a:cubicBezTo>
                    <a:pt x="149" y="132"/>
                    <a:pt x="149" y="132"/>
                    <a:pt x="149" y="132"/>
                  </a:cubicBezTo>
                  <a:cubicBezTo>
                    <a:pt x="149" y="112"/>
                    <a:pt x="149" y="112"/>
                    <a:pt x="149" y="112"/>
                  </a:cubicBezTo>
                  <a:cubicBezTo>
                    <a:pt x="176" y="108"/>
                    <a:pt x="197" y="84"/>
                    <a:pt x="197" y="56"/>
                  </a:cubicBezTo>
                  <a:cubicBezTo>
                    <a:pt x="197" y="25"/>
                    <a:pt x="172" y="0"/>
                    <a:pt x="141" y="0"/>
                  </a:cubicBezTo>
                  <a:cubicBezTo>
                    <a:pt x="110" y="0"/>
                    <a:pt x="84" y="25"/>
                    <a:pt x="84" y="56"/>
                  </a:cubicBezTo>
                  <a:cubicBezTo>
                    <a:pt x="84" y="84"/>
                    <a:pt x="105" y="108"/>
                    <a:pt x="133" y="112"/>
                  </a:cubicBezTo>
                  <a:cubicBezTo>
                    <a:pt x="133" y="132"/>
                    <a:pt x="133" y="132"/>
                    <a:pt x="133" y="132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99" y="157"/>
                    <a:pt x="99" y="158"/>
                    <a:pt x="99" y="158"/>
                  </a:cubicBezTo>
                  <a:cubicBezTo>
                    <a:pt x="89" y="146"/>
                    <a:pt x="73" y="138"/>
                    <a:pt x="56" y="138"/>
                  </a:cubicBezTo>
                  <a:cubicBezTo>
                    <a:pt x="25" y="138"/>
                    <a:pt x="0" y="164"/>
                    <a:pt x="0" y="195"/>
                  </a:cubicBezTo>
                  <a:cubicBezTo>
                    <a:pt x="0" y="226"/>
                    <a:pt x="25" y="251"/>
                    <a:pt x="56" y="251"/>
                  </a:cubicBezTo>
                  <a:cubicBezTo>
                    <a:pt x="88" y="251"/>
                    <a:pt x="113" y="226"/>
                    <a:pt x="113" y="195"/>
                  </a:cubicBezTo>
                  <a:cubicBezTo>
                    <a:pt x="113" y="187"/>
                    <a:pt x="111" y="180"/>
                    <a:pt x="108" y="173"/>
                  </a:cubicBezTo>
                  <a:cubicBezTo>
                    <a:pt x="109" y="173"/>
                    <a:pt x="110" y="172"/>
                    <a:pt x="111" y="172"/>
                  </a:cubicBezTo>
                  <a:cubicBezTo>
                    <a:pt x="141" y="149"/>
                    <a:pt x="141" y="149"/>
                    <a:pt x="141" y="149"/>
                  </a:cubicBezTo>
                  <a:cubicBezTo>
                    <a:pt x="170" y="172"/>
                    <a:pt x="170" y="172"/>
                    <a:pt x="170" y="172"/>
                  </a:cubicBezTo>
                  <a:cubicBezTo>
                    <a:pt x="171" y="172"/>
                    <a:pt x="172" y="173"/>
                    <a:pt x="173" y="173"/>
                  </a:cubicBezTo>
                  <a:cubicBezTo>
                    <a:pt x="170" y="180"/>
                    <a:pt x="169" y="187"/>
                    <a:pt x="169" y="195"/>
                  </a:cubicBezTo>
                  <a:cubicBezTo>
                    <a:pt x="169" y="226"/>
                    <a:pt x="194" y="251"/>
                    <a:pt x="225" y="251"/>
                  </a:cubicBezTo>
                  <a:cubicBezTo>
                    <a:pt x="256" y="251"/>
                    <a:pt x="281" y="226"/>
                    <a:pt x="281" y="195"/>
                  </a:cubicBezTo>
                  <a:cubicBezTo>
                    <a:pt x="281" y="164"/>
                    <a:pt x="256" y="138"/>
                    <a:pt x="225" y="138"/>
                  </a:cubicBezTo>
                  <a:close/>
                  <a:moveTo>
                    <a:pt x="56" y="225"/>
                  </a:moveTo>
                  <a:cubicBezTo>
                    <a:pt x="56" y="225"/>
                    <a:pt x="26" y="226"/>
                    <a:pt x="26" y="217"/>
                  </a:cubicBezTo>
                  <a:cubicBezTo>
                    <a:pt x="26" y="198"/>
                    <a:pt x="38" y="193"/>
                    <a:pt x="47" y="191"/>
                  </a:cubicBezTo>
                  <a:cubicBezTo>
                    <a:pt x="47" y="191"/>
                    <a:pt x="47" y="191"/>
                    <a:pt x="47" y="191"/>
                  </a:cubicBezTo>
                  <a:cubicBezTo>
                    <a:pt x="53" y="189"/>
                    <a:pt x="51" y="185"/>
                    <a:pt x="50" y="184"/>
                  </a:cubicBezTo>
                  <a:cubicBezTo>
                    <a:pt x="50" y="184"/>
                    <a:pt x="50" y="184"/>
                    <a:pt x="50" y="184"/>
                  </a:cubicBezTo>
                  <a:cubicBezTo>
                    <a:pt x="45" y="179"/>
                    <a:pt x="41" y="159"/>
                    <a:pt x="56" y="159"/>
                  </a:cubicBezTo>
                  <a:cubicBezTo>
                    <a:pt x="72" y="159"/>
                    <a:pt x="68" y="179"/>
                    <a:pt x="63" y="184"/>
                  </a:cubicBezTo>
                  <a:cubicBezTo>
                    <a:pt x="63" y="184"/>
                    <a:pt x="63" y="184"/>
                    <a:pt x="63" y="184"/>
                  </a:cubicBezTo>
                  <a:cubicBezTo>
                    <a:pt x="62" y="185"/>
                    <a:pt x="60" y="189"/>
                    <a:pt x="66" y="191"/>
                  </a:cubicBezTo>
                  <a:cubicBezTo>
                    <a:pt x="74" y="193"/>
                    <a:pt x="87" y="198"/>
                    <a:pt x="87" y="217"/>
                  </a:cubicBezTo>
                  <a:cubicBezTo>
                    <a:pt x="87" y="226"/>
                    <a:pt x="56" y="225"/>
                    <a:pt x="56" y="225"/>
                  </a:cubicBezTo>
                  <a:close/>
                  <a:moveTo>
                    <a:pt x="110" y="79"/>
                  </a:moveTo>
                  <a:cubicBezTo>
                    <a:pt x="110" y="59"/>
                    <a:pt x="123" y="54"/>
                    <a:pt x="131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7" y="50"/>
                    <a:pt x="135" y="47"/>
                    <a:pt x="134" y="45"/>
                  </a:cubicBezTo>
                  <a:cubicBezTo>
                    <a:pt x="134" y="45"/>
                    <a:pt x="134" y="45"/>
                    <a:pt x="134" y="45"/>
                  </a:cubicBezTo>
                  <a:cubicBezTo>
                    <a:pt x="129" y="40"/>
                    <a:pt x="125" y="20"/>
                    <a:pt x="141" y="20"/>
                  </a:cubicBezTo>
                  <a:cubicBezTo>
                    <a:pt x="157" y="20"/>
                    <a:pt x="152" y="40"/>
                    <a:pt x="147" y="45"/>
                  </a:cubicBezTo>
                  <a:cubicBezTo>
                    <a:pt x="147" y="45"/>
                    <a:pt x="147" y="45"/>
                    <a:pt x="147" y="45"/>
                  </a:cubicBezTo>
                  <a:cubicBezTo>
                    <a:pt x="146" y="47"/>
                    <a:pt x="144" y="50"/>
                    <a:pt x="150" y="52"/>
                  </a:cubicBezTo>
                  <a:cubicBezTo>
                    <a:pt x="159" y="54"/>
                    <a:pt x="171" y="59"/>
                    <a:pt x="171" y="79"/>
                  </a:cubicBezTo>
                  <a:cubicBezTo>
                    <a:pt x="171" y="87"/>
                    <a:pt x="141" y="86"/>
                    <a:pt x="141" y="86"/>
                  </a:cubicBezTo>
                  <a:cubicBezTo>
                    <a:pt x="141" y="86"/>
                    <a:pt x="110" y="87"/>
                    <a:pt x="110" y="79"/>
                  </a:cubicBezTo>
                  <a:close/>
                  <a:moveTo>
                    <a:pt x="225" y="225"/>
                  </a:moveTo>
                  <a:cubicBezTo>
                    <a:pt x="225" y="225"/>
                    <a:pt x="194" y="226"/>
                    <a:pt x="194" y="217"/>
                  </a:cubicBezTo>
                  <a:cubicBezTo>
                    <a:pt x="194" y="198"/>
                    <a:pt x="207" y="193"/>
                    <a:pt x="216" y="191"/>
                  </a:cubicBezTo>
                  <a:cubicBezTo>
                    <a:pt x="216" y="191"/>
                    <a:pt x="216" y="191"/>
                    <a:pt x="216" y="191"/>
                  </a:cubicBezTo>
                  <a:cubicBezTo>
                    <a:pt x="221" y="189"/>
                    <a:pt x="220" y="185"/>
                    <a:pt x="219" y="184"/>
                  </a:cubicBezTo>
                  <a:cubicBezTo>
                    <a:pt x="219" y="184"/>
                    <a:pt x="218" y="184"/>
                    <a:pt x="218" y="184"/>
                  </a:cubicBezTo>
                  <a:cubicBezTo>
                    <a:pt x="213" y="179"/>
                    <a:pt x="209" y="159"/>
                    <a:pt x="225" y="159"/>
                  </a:cubicBezTo>
                  <a:cubicBezTo>
                    <a:pt x="241" y="159"/>
                    <a:pt x="237" y="179"/>
                    <a:pt x="232" y="184"/>
                  </a:cubicBezTo>
                  <a:cubicBezTo>
                    <a:pt x="232" y="184"/>
                    <a:pt x="231" y="184"/>
                    <a:pt x="231" y="184"/>
                  </a:cubicBezTo>
                  <a:cubicBezTo>
                    <a:pt x="230" y="185"/>
                    <a:pt x="228" y="189"/>
                    <a:pt x="234" y="191"/>
                  </a:cubicBezTo>
                  <a:cubicBezTo>
                    <a:pt x="243" y="193"/>
                    <a:pt x="256" y="198"/>
                    <a:pt x="256" y="217"/>
                  </a:cubicBezTo>
                  <a:cubicBezTo>
                    <a:pt x="256" y="226"/>
                    <a:pt x="225" y="225"/>
                    <a:pt x="225" y="2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44" name="TextBox 249">
            <a:extLst>
              <a:ext uri="{FF2B5EF4-FFF2-40B4-BE49-F238E27FC236}">
                <a16:creationId xmlns="" xmlns:a16="http://schemas.microsoft.com/office/drawing/2014/main" id="{3C166FC0-26E8-4DD9-A727-28834197C5F8}"/>
              </a:ext>
            </a:extLst>
          </p:cNvPr>
          <p:cNvSpPr txBox="1"/>
          <p:nvPr/>
        </p:nvSpPr>
        <p:spPr>
          <a:xfrm>
            <a:off x="1609712" y="4421703"/>
            <a:ext cx="4020551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资源建设与信息化项目建设分离，资源始终能够保证新增业务的使用需求</a:t>
            </a:r>
          </a:p>
        </p:txBody>
      </p:sp>
      <p:sp>
        <p:nvSpPr>
          <p:cNvPr id="145" name="Rounded Rectangle 138">
            <a:extLst>
              <a:ext uri="{FF2B5EF4-FFF2-40B4-BE49-F238E27FC236}">
                <a16:creationId xmlns="" xmlns:a16="http://schemas.microsoft.com/office/drawing/2014/main" id="{2122DB24-AEBD-4B70-B304-78E1DD398926}"/>
              </a:ext>
            </a:extLst>
          </p:cNvPr>
          <p:cNvSpPr/>
          <p:nvPr/>
        </p:nvSpPr>
        <p:spPr>
          <a:xfrm>
            <a:off x="6373693" y="3908962"/>
            <a:ext cx="5051373" cy="1317666"/>
          </a:xfrm>
          <a:prstGeom prst="roundRect">
            <a:avLst>
              <a:gd name="adj" fmla="val 5806"/>
            </a:avLst>
          </a:prstGeom>
          <a:solidFill>
            <a:sysClr val="window" lastClr="FFFFFF"/>
          </a:solidFill>
          <a:ln w="38100" cap="flat" cmpd="sng" algn="ctr">
            <a:solidFill>
              <a:srgbClr val="1C8A88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8EB4E3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容量驱动</a:t>
            </a:r>
          </a:p>
        </p:txBody>
      </p:sp>
      <p:grpSp>
        <p:nvGrpSpPr>
          <p:cNvPr id="146" name="Group 143">
            <a:extLst>
              <a:ext uri="{FF2B5EF4-FFF2-40B4-BE49-F238E27FC236}">
                <a16:creationId xmlns="" xmlns:a16="http://schemas.microsoft.com/office/drawing/2014/main" id="{13DF52D5-DE45-4757-AAE0-ACE9270C4556}"/>
              </a:ext>
            </a:extLst>
          </p:cNvPr>
          <p:cNvGrpSpPr/>
          <p:nvPr/>
        </p:nvGrpSpPr>
        <p:grpSpPr>
          <a:xfrm>
            <a:off x="6693729" y="4508857"/>
            <a:ext cx="551401" cy="483947"/>
            <a:chOff x="177867" y="154948"/>
            <a:chExt cx="731520" cy="731520"/>
          </a:xfrm>
        </p:grpSpPr>
        <p:sp>
          <p:nvSpPr>
            <p:cNvPr id="147" name="Oval 144">
              <a:extLst>
                <a:ext uri="{FF2B5EF4-FFF2-40B4-BE49-F238E27FC236}">
                  <a16:creationId xmlns="" xmlns:a16="http://schemas.microsoft.com/office/drawing/2014/main" id="{EA4682F3-7AB4-402F-9D4B-48F193FED3F6}"/>
                </a:ext>
              </a:extLst>
            </p:cNvPr>
            <p:cNvSpPr/>
            <p:nvPr/>
          </p:nvSpPr>
          <p:spPr>
            <a:xfrm>
              <a:off x="177867" y="154948"/>
              <a:ext cx="731520" cy="731520"/>
            </a:xfrm>
            <a:prstGeom prst="ellipse">
              <a:avLst/>
            </a:prstGeom>
            <a:solidFill>
              <a:srgbClr val="25B8B6">
                <a:lumMod val="75000"/>
              </a:srgbClr>
            </a:solidFill>
            <a:ln w="38100" cap="flat" cmpd="sng" algn="ctr">
              <a:solidFill>
                <a:srgbClr val="25B8B6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148" name="Group 145">
              <a:extLst>
                <a:ext uri="{FF2B5EF4-FFF2-40B4-BE49-F238E27FC236}">
                  <a16:creationId xmlns="" xmlns:a16="http://schemas.microsoft.com/office/drawing/2014/main" id="{4DA2B0F7-5EA1-4FAF-86A7-7582F67CE48E}"/>
                </a:ext>
              </a:extLst>
            </p:cNvPr>
            <p:cNvGrpSpPr/>
            <p:nvPr/>
          </p:nvGrpSpPr>
          <p:grpSpPr>
            <a:xfrm>
              <a:off x="359300" y="261059"/>
              <a:ext cx="422442" cy="519298"/>
              <a:chOff x="4575515" y="3727732"/>
              <a:chExt cx="474859" cy="621311"/>
            </a:xfrm>
            <a:solidFill>
              <a:srgbClr val="FFFFFF"/>
            </a:solidFill>
          </p:grpSpPr>
          <p:sp>
            <p:nvSpPr>
              <p:cNvPr id="149" name="Oval 146">
                <a:extLst>
                  <a:ext uri="{FF2B5EF4-FFF2-40B4-BE49-F238E27FC236}">
                    <a16:creationId xmlns="" xmlns:a16="http://schemas.microsoft.com/office/drawing/2014/main" id="{A1F09CFA-7266-4E20-BCD2-A84EB606FA1E}"/>
                  </a:ext>
                </a:extLst>
              </p:cNvPr>
              <p:cNvSpPr/>
              <p:nvPr/>
            </p:nvSpPr>
            <p:spPr>
              <a:xfrm>
                <a:off x="4575515" y="3727732"/>
                <a:ext cx="131948" cy="122335"/>
              </a:xfrm>
              <a:prstGeom prst="ellips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BFBFB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0" name="Oval 147">
                <a:extLst>
                  <a:ext uri="{FF2B5EF4-FFF2-40B4-BE49-F238E27FC236}">
                    <a16:creationId xmlns="" xmlns:a16="http://schemas.microsoft.com/office/drawing/2014/main" id="{61BED430-6C59-4D08-867C-CE51E5DEFFF8}"/>
                  </a:ext>
                </a:extLst>
              </p:cNvPr>
              <p:cNvSpPr/>
              <p:nvPr/>
            </p:nvSpPr>
            <p:spPr>
              <a:xfrm>
                <a:off x="4575515" y="3907552"/>
                <a:ext cx="131948" cy="122335"/>
              </a:xfrm>
              <a:prstGeom prst="ellips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BFBFB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1" name="Oval 148">
                <a:extLst>
                  <a:ext uri="{FF2B5EF4-FFF2-40B4-BE49-F238E27FC236}">
                    <a16:creationId xmlns="" xmlns:a16="http://schemas.microsoft.com/office/drawing/2014/main" id="{7C7FF26D-0EB8-487E-9528-9E1D95B5F527}"/>
                  </a:ext>
                </a:extLst>
              </p:cNvPr>
              <p:cNvSpPr/>
              <p:nvPr/>
            </p:nvSpPr>
            <p:spPr>
              <a:xfrm>
                <a:off x="4575515" y="4094747"/>
                <a:ext cx="131948" cy="122335"/>
              </a:xfrm>
              <a:prstGeom prst="ellips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BFBFB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2" name="Oval 149">
                <a:extLst>
                  <a:ext uri="{FF2B5EF4-FFF2-40B4-BE49-F238E27FC236}">
                    <a16:creationId xmlns="" xmlns:a16="http://schemas.microsoft.com/office/drawing/2014/main" id="{EA27C594-59D6-4968-A148-13E63468AE05}"/>
                  </a:ext>
                </a:extLst>
              </p:cNvPr>
              <p:cNvSpPr/>
              <p:nvPr/>
            </p:nvSpPr>
            <p:spPr>
              <a:xfrm>
                <a:off x="4766044" y="3907552"/>
                <a:ext cx="131948" cy="122335"/>
              </a:xfrm>
              <a:prstGeom prst="ellips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BFBFB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3" name="Oval 150">
                <a:extLst>
                  <a:ext uri="{FF2B5EF4-FFF2-40B4-BE49-F238E27FC236}">
                    <a16:creationId xmlns="" xmlns:a16="http://schemas.microsoft.com/office/drawing/2014/main" id="{95C0BD1B-E831-471B-A697-11C31C6321FF}"/>
                  </a:ext>
                </a:extLst>
              </p:cNvPr>
              <p:cNvSpPr/>
              <p:nvPr/>
            </p:nvSpPr>
            <p:spPr>
              <a:xfrm>
                <a:off x="4769487" y="4094746"/>
                <a:ext cx="131948" cy="122335"/>
              </a:xfrm>
              <a:prstGeom prst="ellips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BFBFB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4" name="Oval 151">
                <a:extLst>
                  <a:ext uri="{FF2B5EF4-FFF2-40B4-BE49-F238E27FC236}">
                    <a16:creationId xmlns="" xmlns:a16="http://schemas.microsoft.com/office/drawing/2014/main" id="{18C3F895-9781-4A1B-ACC9-E4B300FBD3CD}"/>
                  </a:ext>
                </a:extLst>
              </p:cNvPr>
              <p:cNvSpPr/>
              <p:nvPr/>
            </p:nvSpPr>
            <p:spPr>
              <a:xfrm>
                <a:off x="4918426" y="4226708"/>
                <a:ext cx="131948" cy="122335"/>
              </a:xfrm>
              <a:prstGeom prst="ellips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BFBFB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155" name="Straight Connector 152">
                <a:extLst>
                  <a:ext uri="{FF2B5EF4-FFF2-40B4-BE49-F238E27FC236}">
                    <a16:creationId xmlns="" xmlns:a16="http://schemas.microsoft.com/office/drawing/2014/main" id="{F6A9A7C9-B005-4A21-AA15-337BE9FEBB89}"/>
                  </a:ext>
                </a:extLst>
              </p:cNvPr>
              <p:cNvCxnSpPr>
                <a:stCxn id="149" idx="4"/>
                <a:endCxn id="150" idx="0"/>
              </p:cNvCxnSpPr>
              <p:nvPr/>
            </p:nvCxnSpPr>
            <p:spPr>
              <a:xfrm>
                <a:off x="4641489" y="3850067"/>
                <a:ext cx="0" cy="57485"/>
              </a:xfrm>
              <a:prstGeom prst="lin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156" name="Straight Connector 153">
                <a:extLst>
                  <a:ext uri="{FF2B5EF4-FFF2-40B4-BE49-F238E27FC236}">
                    <a16:creationId xmlns="" xmlns:a16="http://schemas.microsoft.com/office/drawing/2014/main" id="{C27A1B33-3E25-4F69-9ED1-3944DF7393FD}"/>
                  </a:ext>
                </a:extLst>
              </p:cNvPr>
              <p:cNvCxnSpPr>
                <a:stCxn id="150" idx="4"/>
                <a:endCxn id="151" idx="0"/>
              </p:cNvCxnSpPr>
              <p:nvPr/>
            </p:nvCxnSpPr>
            <p:spPr>
              <a:xfrm>
                <a:off x="4641489" y="4029887"/>
                <a:ext cx="0" cy="64860"/>
              </a:xfrm>
              <a:prstGeom prst="lin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157" name="Elbow Connector 154">
                <a:extLst>
                  <a:ext uri="{FF2B5EF4-FFF2-40B4-BE49-F238E27FC236}">
                    <a16:creationId xmlns="" xmlns:a16="http://schemas.microsoft.com/office/drawing/2014/main" id="{8CB048D2-24EF-4608-B6AD-A2F9489F7877}"/>
                  </a:ext>
                </a:extLst>
              </p:cNvPr>
              <p:cNvCxnSpPr>
                <a:stCxn id="149" idx="6"/>
                <a:endCxn id="152" idx="0"/>
              </p:cNvCxnSpPr>
              <p:nvPr/>
            </p:nvCxnSpPr>
            <p:spPr>
              <a:xfrm>
                <a:off x="4707463" y="3788900"/>
                <a:ext cx="124555" cy="118652"/>
              </a:xfrm>
              <a:prstGeom prst="bentConnector2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158" name="Straight Connector 155">
                <a:extLst>
                  <a:ext uri="{FF2B5EF4-FFF2-40B4-BE49-F238E27FC236}">
                    <a16:creationId xmlns="" xmlns:a16="http://schemas.microsoft.com/office/drawing/2014/main" id="{35A2FB9F-FF5F-4992-84C9-1C6E485F3311}"/>
                  </a:ext>
                </a:extLst>
              </p:cNvPr>
              <p:cNvCxnSpPr>
                <a:stCxn id="152" idx="4"/>
                <a:endCxn id="153" idx="0"/>
              </p:cNvCxnSpPr>
              <p:nvPr/>
            </p:nvCxnSpPr>
            <p:spPr>
              <a:xfrm>
                <a:off x="4832018" y="4029887"/>
                <a:ext cx="3443" cy="64859"/>
              </a:xfrm>
              <a:prstGeom prst="line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159" name="Elbow Connector 156">
                <a:extLst>
                  <a:ext uri="{FF2B5EF4-FFF2-40B4-BE49-F238E27FC236}">
                    <a16:creationId xmlns="" xmlns:a16="http://schemas.microsoft.com/office/drawing/2014/main" id="{C9EAFA73-D1D4-4178-9481-19EB34AB73A2}"/>
                  </a:ext>
                </a:extLst>
              </p:cNvPr>
              <p:cNvCxnSpPr>
                <a:stCxn id="153" idx="6"/>
                <a:endCxn id="154" idx="0"/>
              </p:cNvCxnSpPr>
              <p:nvPr/>
            </p:nvCxnSpPr>
            <p:spPr>
              <a:xfrm>
                <a:off x="4901435" y="4155914"/>
                <a:ext cx="82965" cy="70794"/>
              </a:xfrm>
              <a:prstGeom prst="bentConnector2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160" name="Elbow Connector 157">
                <a:extLst>
                  <a:ext uri="{FF2B5EF4-FFF2-40B4-BE49-F238E27FC236}">
                    <a16:creationId xmlns="" xmlns:a16="http://schemas.microsoft.com/office/drawing/2014/main" id="{7614A65A-10B4-4BD2-B78D-352A1C8A36DA}"/>
                  </a:ext>
                </a:extLst>
              </p:cNvPr>
              <p:cNvCxnSpPr>
                <a:stCxn id="151" idx="4"/>
                <a:endCxn id="154" idx="2"/>
              </p:cNvCxnSpPr>
              <p:nvPr/>
            </p:nvCxnSpPr>
            <p:spPr>
              <a:xfrm rot="16200000" flipH="1">
                <a:off x="4744560" y="4114010"/>
                <a:ext cx="70794" cy="276937"/>
              </a:xfrm>
              <a:prstGeom prst="bentConnector2">
                <a:avLst/>
              </a:prstGeom>
              <a:grpFill/>
              <a:ln w="952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</p:grpSp>
      </p:grpSp>
      <p:sp>
        <p:nvSpPr>
          <p:cNvPr id="161" name="TextBox 250">
            <a:extLst>
              <a:ext uri="{FF2B5EF4-FFF2-40B4-BE49-F238E27FC236}">
                <a16:creationId xmlns="" xmlns:a16="http://schemas.microsoft.com/office/drawing/2014/main" id="{E25A6181-8F2C-4EC0-B9B7-A8420A0B8E8C}"/>
              </a:ext>
            </a:extLst>
          </p:cNvPr>
          <p:cNvSpPr txBox="1"/>
          <p:nvPr/>
        </p:nvSpPr>
        <p:spPr>
          <a:xfrm>
            <a:off x="7357732" y="4334547"/>
            <a:ext cx="3932258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容量建设要先于业务需求，只能通过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容量驱动建设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，需要进行容量分析</a:t>
            </a:r>
          </a:p>
        </p:txBody>
      </p:sp>
      <p:sp>
        <p:nvSpPr>
          <p:cNvPr id="162" name="AutoShape 33">
            <a:extLst>
              <a:ext uri="{FF2B5EF4-FFF2-40B4-BE49-F238E27FC236}">
                <a16:creationId xmlns="" xmlns:a16="http://schemas.microsoft.com/office/drawing/2014/main" id="{C4379980-9CBA-49B6-AAE2-D90E5076004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90993" y="3432986"/>
            <a:ext cx="9599959" cy="429477"/>
          </a:xfrm>
          <a:custGeom>
            <a:avLst/>
            <a:gdLst>
              <a:gd name="T0" fmla="*/ 170 w 21600"/>
              <a:gd name="T1" fmla="*/ 1 h 21600"/>
              <a:gd name="T2" fmla="*/ 92 w 21600"/>
              <a:gd name="T3" fmla="*/ 2 h 21600"/>
              <a:gd name="T4" fmla="*/ 14 w 21600"/>
              <a:gd name="T5" fmla="*/ 1 h 21600"/>
              <a:gd name="T6" fmla="*/ 9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12 w 21600"/>
              <a:gd name="T13" fmla="*/ 3465 h 21600"/>
              <a:gd name="T14" fmla="*/ 18188 w 21600"/>
              <a:gd name="T15" fmla="*/ 181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225" y="21600"/>
                </a:lnTo>
                <a:lnTo>
                  <a:pt x="18375" y="21600"/>
                </a:lnTo>
                <a:lnTo>
                  <a:pt x="21600" y="0"/>
                </a:lnTo>
                <a:close/>
              </a:path>
            </a:pathLst>
          </a:custGeom>
          <a:gradFill rotWithShape="0">
            <a:gsLst>
              <a:gs pos="0">
                <a:srgbClr val="8EB4E3"/>
              </a:gs>
              <a:gs pos="100000">
                <a:srgbClr val="C2D5D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wordArtVert"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3" name="Rounded Rectangle 10">
            <a:extLst>
              <a:ext uri="{FF2B5EF4-FFF2-40B4-BE49-F238E27FC236}">
                <a16:creationId xmlns="" xmlns:a16="http://schemas.microsoft.com/office/drawing/2014/main" id="{9258F871-0C40-4DF5-8B35-EAE9527E9FC3}"/>
              </a:ext>
            </a:extLst>
          </p:cNvPr>
          <p:cNvSpPr/>
          <p:nvPr/>
        </p:nvSpPr>
        <p:spPr>
          <a:xfrm>
            <a:off x="734441" y="5394841"/>
            <a:ext cx="5051372" cy="1317666"/>
          </a:xfrm>
          <a:prstGeom prst="roundRect">
            <a:avLst>
              <a:gd name="adj" fmla="val 5806"/>
            </a:avLst>
          </a:prstGeom>
          <a:solidFill>
            <a:sysClr val="window" lastClr="FFFFFF"/>
          </a:solidFill>
          <a:ln w="38100" cap="flat" cmpd="sng" algn="ctr">
            <a:solidFill>
              <a:srgbClr val="1C8A88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8EB4E3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容量上限</a:t>
            </a:r>
          </a:p>
        </p:txBody>
      </p:sp>
      <p:sp>
        <p:nvSpPr>
          <p:cNvPr id="164" name="TextBox 249">
            <a:extLst>
              <a:ext uri="{FF2B5EF4-FFF2-40B4-BE49-F238E27FC236}">
                <a16:creationId xmlns="" xmlns:a16="http://schemas.microsoft.com/office/drawing/2014/main" id="{07EF4465-0633-4E50-BB49-E08BAA6752B7}"/>
              </a:ext>
            </a:extLst>
          </p:cNvPr>
          <p:cNvSpPr txBox="1"/>
          <p:nvPr/>
        </p:nvSpPr>
        <p:spPr>
          <a:xfrm>
            <a:off x="1587847" y="5754438"/>
            <a:ext cx="4068249" cy="953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容量上限受宿主机配置、虚拟机密度、虚拟机规格、集群规模求等诸多因素影响，云资源容量上限经过计算建议设置为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70%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5" name="Rounded Rectangle 138">
            <a:extLst>
              <a:ext uri="{FF2B5EF4-FFF2-40B4-BE49-F238E27FC236}">
                <a16:creationId xmlns="" xmlns:a16="http://schemas.microsoft.com/office/drawing/2014/main" id="{BD227C03-CF48-4583-90E6-8FDB83C1ACEF}"/>
              </a:ext>
            </a:extLst>
          </p:cNvPr>
          <p:cNvSpPr/>
          <p:nvPr/>
        </p:nvSpPr>
        <p:spPr>
          <a:xfrm>
            <a:off x="6351828" y="5389746"/>
            <a:ext cx="5051373" cy="1317666"/>
          </a:xfrm>
          <a:prstGeom prst="roundRect">
            <a:avLst>
              <a:gd name="adj" fmla="val 5806"/>
            </a:avLst>
          </a:prstGeom>
          <a:solidFill>
            <a:sysClr val="window" lastClr="FFFFFF"/>
          </a:solidFill>
          <a:ln w="38100" cap="flat" cmpd="sng" algn="ctr">
            <a:solidFill>
              <a:srgbClr val="1C8A88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8EB4E3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扩容阈值</a:t>
            </a:r>
          </a:p>
        </p:txBody>
      </p:sp>
      <p:sp>
        <p:nvSpPr>
          <p:cNvPr id="166" name="TextBox 250">
            <a:extLst>
              <a:ext uri="{FF2B5EF4-FFF2-40B4-BE49-F238E27FC236}">
                <a16:creationId xmlns="" xmlns:a16="http://schemas.microsoft.com/office/drawing/2014/main" id="{21EC6160-93A6-4FCC-83F7-541663E23FCD}"/>
              </a:ext>
            </a:extLst>
          </p:cNvPr>
          <p:cNvSpPr txBox="1"/>
          <p:nvPr/>
        </p:nvSpPr>
        <p:spPr>
          <a:xfrm>
            <a:off x="7347333" y="5728963"/>
            <a:ext cx="3932258" cy="919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阈值与资源池总容量、采购周期，日常容量消耗速度关系密切，计算方式如下：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385723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（上限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（月均消耗量*采购周期））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/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总容量</a:t>
            </a:r>
          </a:p>
        </p:txBody>
      </p:sp>
      <p:grpSp>
        <p:nvGrpSpPr>
          <p:cNvPr id="167" name="组合 166">
            <a:extLst>
              <a:ext uri="{FF2B5EF4-FFF2-40B4-BE49-F238E27FC236}">
                <a16:creationId xmlns="" xmlns:a16="http://schemas.microsoft.com/office/drawing/2014/main" id="{53715477-AEC9-4A50-92F9-6899BFE70287}"/>
              </a:ext>
            </a:extLst>
          </p:cNvPr>
          <p:cNvGrpSpPr/>
          <p:nvPr/>
        </p:nvGrpSpPr>
        <p:grpSpPr>
          <a:xfrm>
            <a:off x="911506" y="6024190"/>
            <a:ext cx="551401" cy="483947"/>
            <a:chOff x="1386798" y="5704875"/>
            <a:chExt cx="551401" cy="483947"/>
          </a:xfrm>
        </p:grpSpPr>
        <p:sp>
          <p:nvSpPr>
            <p:cNvPr id="168" name="Oval 141">
              <a:extLst>
                <a:ext uri="{FF2B5EF4-FFF2-40B4-BE49-F238E27FC236}">
                  <a16:creationId xmlns="" xmlns:a16="http://schemas.microsoft.com/office/drawing/2014/main" id="{356D1FA7-5EB6-4C4B-965A-08507E95D5F6}"/>
                </a:ext>
              </a:extLst>
            </p:cNvPr>
            <p:cNvSpPr/>
            <p:nvPr/>
          </p:nvSpPr>
          <p:spPr>
            <a:xfrm>
              <a:off x="1386798" y="5704875"/>
              <a:ext cx="551401" cy="483947"/>
            </a:xfrm>
            <a:prstGeom prst="ellipse">
              <a:avLst/>
            </a:prstGeom>
            <a:solidFill>
              <a:srgbClr val="25B8B6">
                <a:lumMod val="75000"/>
              </a:srgbClr>
            </a:solidFill>
            <a:ln w="38100" cap="flat" cmpd="sng" algn="ctr">
              <a:solidFill>
                <a:srgbClr val="25B8B6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pic>
          <p:nvPicPr>
            <p:cNvPr id="169" name="图形 61" descr="上升趋势">
              <a:extLst>
                <a:ext uri="{FF2B5EF4-FFF2-40B4-BE49-F238E27FC236}">
                  <a16:creationId xmlns="" xmlns:a16="http://schemas.microsoft.com/office/drawing/2014/main" id="{E8E1B3EA-D257-4097-BAC7-DF6CC3378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54931" y="5741131"/>
              <a:ext cx="413142" cy="413142"/>
            </a:xfrm>
            <a:prstGeom prst="rect">
              <a:avLst/>
            </a:prstGeom>
          </p:spPr>
        </p:pic>
      </p:grpSp>
      <p:grpSp>
        <p:nvGrpSpPr>
          <p:cNvPr id="170" name="组合 169">
            <a:extLst>
              <a:ext uri="{FF2B5EF4-FFF2-40B4-BE49-F238E27FC236}">
                <a16:creationId xmlns="" xmlns:a16="http://schemas.microsoft.com/office/drawing/2014/main" id="{E0150A52-3B6A-4493-AA1D-6FDCDF32B3CB}"/>
              </a:ext>
            </a:extLst>
          </p:cNvPr>
          <p:cNvGrpSpPr/>
          <p:nvPr/>
        </p:nvGrpSpPr>
        <p:grpSpPr>
          <a:xfrm>
            <a:off x="6671864" y="5989641"/>
            <a:ext cx="551401" cy="483947"/>
            <a:chOff x="6676891" y="5670326"/>
            <a:chExt cx="551401" cy="483947"/>
          </a:xfrm>
        </p:grpSpPr>
        <p:sp>
          <p:nvSpPr>
            <p:cNvPr id="171" name="Oval 144">
              <a:extLst>
                <a:ext uri="{FF2B5EF4-FFF2-40B4-BE49-F238E27FC236}">
                  <a16:creationId xmlns="" xmlns:a16="http://schemas.microsoft.com/office/drawing/2014/main" id="{D4B690A2-3AD1-424D-924E-1524DF9FD036}"/>
                </a:ext>
              </a:extLst>
            </p:cNvPr>
            <p:cNvSpPr/>
            <p:nvPr/>
          </p:nvSpPr>
          <p:spPr>
            <a:xfrm>
              <a:off x="6676891" y="5670326"/>
              <a:ext cx="551401" cy="483947"/>
            </a:xfrm>
            <a:prstGeom prst="ellipse">
              <a:avLst/>
            </a:prstGeom>
            <a:solidFill>
              <a:srgbClr val="25B8B6">
                <a:lumMod val="75000"/>
              </a:srgbClr>
            </a:solidFill>
            <a:ln w="38100" cap="flat" cmpd="sng" algn="ctr">
              <a:solidFill>
                <a:srgbClr val="25B8B6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pic>
          <p:nvPicPr>
            <p:cNvPr id="172" name="图形 64" descr="条形图">
              <a:extLst>
                <a:ext uri="{FF2B5EF4-FFF2-40B4-BE49-F238E27FC236}">
                  <a16:creationId xmlns="" xmlns:a16="http://schemas.microsoft.com/office/drawing/2014/main" id="{85D7D15E-38D6-4745-8483-88EBF9BF6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766604" y="5725162"/>
              <a:ext cx="413142" cy="413142"/>
            </a:xfrm>
            <a:prstGeom prst="rect">
              <a:avLst/>
            </a:prstGeom>
          </p:spPr>
        </p:pic>
      </p:grpSp>
      <p:sp>
        <p:nvSpPr>
          <p:cNvPr id="173" name="矩形 172">
            <a:extLst>
              <a:ext uri="{FF2B5EF4-FFF2-40B4-BE49-F238E27FC236}">
                <a16:creationId xmlns="" xmlns:a16="http://schemas.microsoft.com/office/drawing/2014/main" id="{EB420FBC-958C-4499-A1EE-B27523590AA7}"/>
              </a:ext>
            </a:extLst>
          </p:cNvPr>
          <p:cNvSpPr/>
          <p:nvPr/>
        </p:nvSpPr>
        <p:spPr>
          <a:xfrm>
            <a:off x="825679" y="989971"/>
            <a:ext cx="11353784" cy="417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在云时代，资源池建设和信息化项目建设分离，资源池建设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从项目需求驱动转向容量驱动</a:t>
            </a:r>
            <a:r>
              <a:rPr lang="zh-CN" altLang="en-US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030197626"/>
      </p:ext>
    </p:extLst>
  </p:cSld>
  <p:clrMapOvr>
    <a:masterClrMapping/>
  </p:clrMapOvr>
  <p:transition spd="slow" advTm="0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运营需求</a:t>
            </a:r>
            <a:r>
              <a:rPr lang="en-US" altLang="zh-CN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-</a:t>
            </a:r>
            <a:r>
              <a:rPr lang="zh-CN" altLang="en-US" sz="3200" spc="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容量管理</a:t>
            </a: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5" name="矩形 54"/>
          <p:cNvSpPr/>
          <p:nvPr/>
        </p:nvSpPr>
        <p:spPr>
          <a:xfrm>
            <a:off x="476692" y="1867231"/>
            <a:ext cx="4394494" cy="37232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b="0" dirty="0">
              <a:solidFill>
                <a:prstClr val="black"/>
              </a:solidFill>
              <a:latin typeface="Calibri" panose="020F0502020204030204"/>
              <a:cs typeface="Times New Roman" panose="02020603050405020304" pitchFamily="18" charset="0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672743" y="5287422"/>
            <a:ext cx="2023443" cy="336695"/>
            <a:chOff x="10499811" y="6094983"/>
            <a:chExt cx="2023443" cy="336695"/>
          </a:xfrm>
        </p:grpSpPr>
        <p:sp>
          <p:nvSpPr>
            <p:cNvPr id="57" name="矩形 56">
              <a:extLst>
                <a:ext uri="{FF2B5EF4-FFF2-40B4-BE49-F238E27FC236}">
                  <a16:creationId xmlns="" xmlns:a16="http://schemas.microsoft.com/office/drawing/2014/main" id="{5DC48544-FB01-4111-BEF5-5B67EC7D7F27}"/>
                </a:ext>
              </a:extLst>
            </p:cNvPr>
            <p:cNvSpPr/>
            <p:nvPr/>
          </p:nvSpPr>
          <p:spPr>
            <a:xfrm>
              <a:off x="10499811" y="6189927"/>
              <a:ext cx="448424" cy="146806"/>
            </a:xfrm>
            <a:prstGeom prst="rect">
              <a:avLst/>
            </a:prstGeom>
            <a:solidFill>
              <a:srgbClr val="0070C0"/>
            </a:solidFill>
          </p:spPr>
          <p:txBody>
            <a:bodyPr rtlCol="0" anchor="ctr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800" b="0" dirty="0">
                <a:solidFill>
                  <a:prstClr val="black"/>
                </a:solidFill>
                <a:latin typeface="Calibri" panose="020F0502020204030204"/>
                <a:cs typeface="Times New Roman" panose="02020603050405020304" pitchFamily="18" charset="0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="" xmlns:a16="http://schemas.microsoft.com/office/drawing/2014/main" id="{9A630D49-9827-455D-A943-5F7B3618EE19}"/>
                </a:ext>
              </a:extLst>
            </p:cNvPr>
            <p:cNvSpPr txBox="1"/>
            <p:nvPr/>
          </p:nvSpPr>
          <p:spPr>
            <a:xfrm>
              <a:off x="10948235" y="6094983"/>
              <a:ext cx="1575019" cy="336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lnSpc>
                  <a:spcPct val="150000"/>
                </a:lnSpc>
              </a:pPr>
              <a:r>
                <a:rPr lang="zh-CN" altLang="en-US" sz="12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已用资源</a:t>
              </a:r>
            </a:p>
          </p:txBody>
        </p:sp>
      </p:grpSp>
      <p:sp>
        <p:nvSpPr>
          <p:cNvPr id="59" name="文本框 58">
            <a:extLst>
              <a:ext uri="{FF2B5EF4-FFF2-40B4-BE49-F238E27FC236}">
                <a16:creationId xmlns="" xmlns:a16="http://schemas.microsoft.com/office/drawing/2014/main" id="{5FD219AE-02E6-40DF-AD84-56E14E30A5D5}"/>
              </a:ext>
            </a:extLst>
          </p:cNvPr>
          <p:cNvSpPr txBox="1"/>
          <p:nvPr/>
        </p:nvSpPr>
        <p:spPr>
          <a:xfrm>
            <a:off x="3056859" y="2609249"/>
            <a:ext cx="1785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 b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1200" b="1" dirty="0"/>
              <a:t>触发扩容规划，启动调研</a:t>
            </a:r>
            <a:r>
              <a:rPr lang="zh-CN" altLang="en-US" sz="1200" dirty="0"/>
              <a:t>，分析未来</a:t>
            </a:r>
            <a:r>
              <a:rPr lang="en-US" altLang="zh-CN" sz="1200" dirty="0"/>
              <a:t>6</a:t>
            </a:r>
            <a:r>
              <a:rPr lang="zh-CN" altLang="en-US" sz="1200" dirty="0"/>
              <a:t>个月的资源需求，估算采购量，</a:t>
            </a:r>
            <a:r>
              <a:rPr lang="zh-CN" altLang="en-US" sz="1200" b="1" dirty="0"/>
              <a:t>明确资源扩容计划</a:t>
            </a:r>
            <a:r>
              <a:rPr lang="zh-CN" altLang="en-US" sz="1200" dirty="0"/>
              <a:t>。</a:t>
            </a:r>
            <a:endParaRPr lang="en-US" altLang="zh-CN" sz="1200" dirty="0"/>
          </a:p>
        </p:txBody>
      </p:sp>
      <p:sp>
        <p:nvSpPr>
          <p:cNvPr id="60" name="文本框 59">
            <a:extLst>
              <a:ext uri="{FF2B5EF4-FFF2-40B4-BE49-F238E27FC236}">
                <a16:creationId xmlns="" xmlns:a16="http://schemas.microsoft.com/office/drawing/2014/main" id="{3A492ADE-C9A6-4282-BC32-D311A81BE9C8}"/>
              </a:ext>
            </a:extLst>
          </p:cNvPr>
          <p:cNvSpPr txBox="1"/>
          <p:nvPr/>
        </p:nvSpPr>
        <p:spPr>
          <a:xfrm>
            <a:off x="3090460" y="4080302"/>
            <a:ext cx="1752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1200" b="0" dirty="0"/>
              <a:t>监控水位到达</a:t>
            </a:r>
            <a:r>
              <a:rPr lang="en-US" altLang="zh-CN" sz="1200" b="0" dirty="0"/>
              <a:t>70%</a:t>
            </a:r>
            <a:r>
              <a:rPr lang="zh-CN" altLang="en-US" sz="1200" b="0" dirty="0"/>
              <a:t>，预示可用资源即将用完，需</a:t>
            </a:r>
            <a:r>
              <a:rPr lang="zh-CN" altLang="en-US" sz="1200" dirty="0"/>
              <a:t>尽快完成设备采购和资源上线</a:t>
            </a:r>
            <a:r>
              <a:rPr lang="zh-CN" altLang="en-US" sz="1200" b="0" dirty="0"/>
              <a:t>。</a:t>
            </a:r>
          </a:p>
        </p:txBody>
      </p:sp>
      <p:grpSp>
        <p:nvGrpSpPr>
          <p:cNvPr id="61" name="组合 60">
            <a:extLst>
              <a:ext uri="{FF2B5EF4-FFF2-40B4-BE49-F238E27FC236}">
                <a16:creationId xmlns="" xmlns:a16="http://schemas.microsoft.com/office/drawing/2014/main" id="{45EF7681-93F8-489D-B443-7A206A813860}"/>
              </a:ext>
            </a:extLst>
          </p:cNvPr>
          <p:cNvGrpSpPr/>
          <p:nvPr/>
        </p:nvGrpSpPr>
        <p:grpSpPr>
          <a:xfrm>
            <a:off x="681893" y="2363569"/>
            <a:ext cx="2166273" cy="1240552"/>
            <a:chOff x="1114964" y="1789757"/>
            <a:chExt cx="2322324" cy="2169945"/>
          </a:xfrm>
        </p:grpSpPr>
        <p:grpSp>
          <p:nvGrpSpPr>
            <p:cNvPr id="62" name="组合 61">
              <a:extLst>
                <a:ext uri="{FF2B5EF4-FFF2-40B4-BE49-F238E27FC236}">
                  <a16:creationId xmlns="" xmlns:a16="http://schemas.microsoft.com/office/drawing/2014/main" id="{EB07BFB8-E82C-485B-9FBC-DD90681B4827}"/>
                </a:ext>
              </a:extLst>
            </p:cNvPr>
            <p:cNvGrpSpPr/>
            <p:nvPr/>
          </p:nvGrpSpPr>
          <p:grpSpPr>
            <a:xfrm>
              <a:off x="1114964" y="1789757"/>
              <a:ext cx="2322324" cy="2169945"/>
              <a:chOff x="1114964" y="1789757"/>
              <a:chExt cx="2322324" cy="2169945"/>
            </a:xfrm>
          </p:grpSpPr>
          <p:sp>
            <p:nvSpPr>
              <p:cNvPr id="64" name="文本框 63">
                <a:extLst>
                  <a:ext uri="{FF2B5EF4-FFF2-40B4-BE49-F238E27FC236}">
                    <a16:creationId xmlns="" xmlns:a16="http://schemas.microsoft.com/office/drawing/2014/main" id="{0CC91CBB-7D76-4A12-A8BE-1DCEB42CFA4E}"/>
                  </a:ext>
                </a:extLst>
              </p:cNvPr>
              <p:cNvSpPr txBox="1"/>
              <p:nvPr/>
            </p:nvSpPr>
            <p:spPr>
              <a:xfrm>
                <a:off x="1653882" y="1812463"/>
                <a:ext cx="1575019" cy="731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16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预警水位</a:t>
                </a:r>
              </a:p>
            </p:txBody>
          </p:sp>
          <p:grpSp>
            <p:nvGrpSpPr>
              <p:cNvPr id="65" name="组合 64">
                <a:extLst>
                  <a:ext uri="{FF2B5EF4-FFF2-40B4-BE49-F238E27FC236}">
                    <a16:creationId xmlns="" xmlns:a16="http://schemas.microsoft.com/office/drawing/2014/main" id="{37836082-84D0-4F54-A282-14BA973A1DAA}"/>
                  </a:ext>
                </a:extLst>
              </p:cNvPr>
              <p:cNvGrpSpPr/>
              <p:nvPr/>
            </p:nvGrpSpPr>
            <p:grpSpPr>
              <a:xfrm>
                <a:off x="1114964" y="1789757"/>
                <a:ext cx="2322324" cy="2169945"/>
                <a:chOff x="9420482" y="2855775"/>
                <a:chExt cx="565701" cy="2406748"/>
              </a:xfrm>
            </p:grpSpPr>
            <p:sp>
              <p:nvSpPr>
                <p:cNvPr id="66" name="矩形 65">
                  <a:extLst>
                    <a:ext uri="{FF2B5EF4-FFF2-40B4-BE49-F238E27FC236}">
                      <a16:creationId xmlns="" xmlns:a16="http://schemas.microsoft.com/office/drawing/2014/main" id="{D417A977-19C6-4F7B-9F1D-4B5C8F5B94DF}"/>
                    </a:ext>
                  </a:extLst>
                </p:cNvPr>
                <p:cNvSpPr/>
                <p:nvPr/>
              </p:nvSpPr>
              <p:spPr>
                <a:xfrm>
                  <a:off x="9424834" y="4009437"/>
                  <a:ext cx="561349" cy="1187318"/>
                </a:xfrm>
                <a:prstGeom prst="rect">
                  <a:avLst/>
                </a:prstGeom>
                <a:solidFill>
                  <a:srgbClr val="0070C0"/>
                </a:solidFill>
              </p:spPr>
              <p:txBody>
                <a:bodyPr rtlCol="0" anchor="ctr">
                  <a:noAutofit/>
                </a:bodyPr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zh-CN" altLang="en-US" sz="1800" b="0" dirty="0">
                    <a:solidFill>
                      <a:prstClr val="black"/>
                    </a:solidFill>
                    <a:latin typeface="Calibri" panose="020F0502020204030204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7" name="直接连接符 66">
                  <a:extLst>
                    <a:ext uri="{FF2B5EF4-FFF2-40B4-BE49-F238E27FC236}">
                      <a16:creationId xmlns="" xmlns:a16="http://schemas.microsoft.com/office/drawing/2014/main" id="{3A08E866-9B55-458C-85D3-21035E04581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984430" y="2855775"/>
                  <a:ext cx="0" cy="2395724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接连接符 67">
                  <a:extLst>
                    <a:ext uri="{FF2B5EF4-FFF2-40B4-BE49-F238E27FC236}">
                      <a16:creationId xmlns="" xmlns:a16="http://schemas.microsoft.com/office/drawing/2014/main" id="{2ACB43EA-0252-4A51-870B-7C3EF50CC3D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20482" y="2866799"/>
                  <a:ext cx="0" cy="2395724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直接连接符 68">
                  <a:extLst>
                    <a:ext uri="{FF2B5EF4-FFF2-40B4-BE49-F238E27FC236}">
                      <a16:creationId xmlns="" xmlns:a16="http://schemas.microsoft.com/office/drawing/2014/main" id="{CD8B9647-4C2B-437A-B326-10064CC56FA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20483" y="5240481"/>
                  <a:ext cx="563947" cy="0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3" name="文本框 62">
              <a:extLst>
                <a:ext uri="{FF2B5EF4-FFF2-40B4-BE49-F238E27FC236}">
                  <a16:creationId xmlns="" xmlns:a16="http://schemas.microsoft.com/office/drawing/2014/main" id="{F7C66D4F-9FD3-4F9F-A0EC-0DDCB4641936}"/>
                </a:ext>
              </a:extLst>
            </p:cNvPr>
            <p:cNvSpPr txBox="1"/>
            <p:nvPr/>
          </p:nvSpPr>
          <p:spPr>
            <a:xfrm>
              <a:off x="1920827" y="2924406"/>
              <a:ext cx="1041130" cy="7798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lnSpc>
                  <a:spcPct val="150000"/>
                </a:lnSpc>
              </a:pPr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50%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0" name="组合 69">
            <a:extLst>
              <a:ext uri="{FF2B5EF4-FFF2-40B4-BE49-F238E27FC236}">
                <a16:creationId xmlns="" xmlns:a16="http://schemas.microsoft.com/office/drawing/2014/main" id="{4AC292B4-F777-4153-BC62-C39383086DD7}"/>
              </a:ext>
            </a:extLst>
          </p:cNvPr>
          <p:cNvGrpSpPr/>
          <p:nvPr/>
        </p:nvGrpSpPr>
        <p:grpSpPr>
          <a:xfrm>
            <a:off x="681893" y="3792664"/>
            <a:ext cx="2166273" cy="1418437"/>
            <a:chOff x="1114966" y="1478598"/>
            <a:chExt cx="2322323" cy="2481096"/>
          </a:xfrm>
        </p:grpSpPr>
        <p:grpSp>
          <p:nvGrpSpPr>
            <p:cNvPr id="71" name="组合 70">
              <a:extLst>
                <a:ext uri="{FF2B5EF4-FFF2-40B4-BE49-F238E27FC236}">
                  <a16:creationId xmlns="" xmlns:a16="http://schemas.microsoft.com/office/drawing/2014/main" id="{E9A7092D-6A5F-45E5-9BDB-23C46449DFDD}"/>
                </a:ext>
              </a:extLst>
            </p:cNvPr>
            <p:cNvGrpSpPr/>
            <p:nvPr/>
          </p:nvGrpSpPr>
          <p:grpSpPr>
            <a:xfrm>
              <a:off x="1114966" y="1478598"/>
              <a:ext cx="2322323" cy="2481096"/>
              <a:chOff x="1114966" y="1478598"/>
              <a:chExt cx="2322323" cy="2481096"/>
            </a:xfrm>
          </p:grpSpPr>
          <p:sp>
            <p:nvSpPr>
              <p:cNvPr id="73" name="文本框 72">
                <a:extLst>
                  <a:ext uri="{FF2B5EF4-FFF2-40B4-BE49-F238E27FC236}">
                    <a16:creationId xmlns="" xmlns:a16="http://schemas.microsoft.com/office/drawing/2014/main" id="{FB93132E-BE0B-4D8A-B63E-398200E1FE2E}"/>
                  </a:ext>
                </a:extLst>
              </p:cNvPr>
              <p:cNvSpPr txBox="1"/>
              <p:nvPr/>
            </p:nvSpPr>
            <p:spPr>
              <a:xfrm>
                <a:off x="1152845" y="1478598"/>
                <a:ext cx="2284444" cy="807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eaLnBrk="1" hangingPunct="1">
                  <a:lnSpc>
                    <a:spcPct val="150000"/>
                  </a:lnSpc>
                </a:pPr>
                <a:r>
                  <a:rPr lang="zh-CN" altLang="en-US" sz="16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资源分配上限水位</a:t>
                </a:r>
              </a:p>
            </p:txBody>
          </p:sp>
          <p:grpSp>
            <p:nvGrpSpPr>
              <p:cNvPr id="74" name="组合 73">
                <a:extLst>
                  <a:ext uri="{FF2B5EF4-FFF2-40B4-BE49-F238E27FC236}">
                    <a16:creationId xmlns="" xmlns:a16="http://schemas.microsoft.com/office/drawing/2014/main" id="{1041950D-8A45-46BD-805B-D97BEED4E842}"/>
                  </a:ext>
                </a:extLst>
              </p:cNvPr>
              <p:cNvGrpSpPr/>
              <p:nvPr/>
            </p:nvGrpSpPr>
            <p:grpSpPr>
              <a:xfrm>
                <a:off x="1114966" y="1789755"/>
                <a:ext cx="2315132" cy="2169939"/>
                <a:chOff x="9420481" y="2855775"/>
                <a:chExt cx="563949" cy="2406748"/>
              </a:xfrm>
            </p:grpSpPr>
            <p:sp>
              <p:nvSpPr>
                <p:cNvPr id="75" name="矩形 74">
                  <a:extLst>
                    <a:ext uri="{FF2B5EF4-FFF2-40B4-BE49-F238E27FC236}">
                      <a16:creationId xmlns="" xmlns:a16="http://schemas.microsoft.com/office/drawing/2014/main" id="{6AF5DBA7-EAE4-4C5A-97F4-39E4A475BEF4}"/>
                    </a:ext>
                  </a:extLst>
                </p:cNvPr>
                <p:cNvSpPr/>
                <p:nvPr/>
              </p:nvSpPr>
              <p:spPr>
                <a:xfrm>
                  <a:off x="9420481" y="3574182"/>
                  <a:ext cx="561349" cy="1634312"/>
                </a:xfrm>
                <a:prstGeom prst="rect">
                  <a:avLst/>
                </a:prstGeom>
                <a:solidFill>
                  <a:srgbClr val="0070C0"/>
                </a:solidFill>
              </p:spPr>
              <p:txBody>
                <a:bodyPr rtlCol="0" anchor="ctr">
                  <a:noAutofit/>
                </a:bodyPr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zh-CN" altLang="en-US" sz="1800" b="0" dirty="0">
                    <a:solidFill>
                      <a:prstClr val="black"/>
                    </a:solidFill>
                    <a:latin typeface="Calibri" panose="020F0502020204030204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76" name="直接连接符 75">
                  <a:extLst>
                    <a:ext uri="{FF2B5EF4-FFF2-40B4-BE49-F238E27FC236}">
                      <a16:creationId xmlns="" xmlns:a16="http://schemas.microsoft.com/office/drawing/2014/main" id="{37F33FD2-E8C9-487D-B4E9-983D30C1D51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984430" y="2855775"/>
                  <a:ext cx="0" cy="2395724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直接连接符 76">
                  <a:extLst>
                    <a:ext uri="{FF2B5EF4-FFF2-40B4-BE49-F238E27FC236}">
                      <a16:creationId xmlns="" xmlns:a16="http://schemas.microsoft.com/office/drawing/2014/main" id="{C7A186B6-20E2-4ABE-B135-B320FF03745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20482" y="2866799"/>
                  <a:ext cx="0" cy="2395724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直接连接符 77">
                  <a:extLst>
                    <a:ext uri="{FF2B5EF4-FFF2-40B4-BE49-F238E27FC236}">
                      <a16:creationId xmlns="" xmlns:a16="http://schemas.microsoft.com/office/drawing/2014/main" id="{D405FFBD-BD46-4491-8998-AAD2E41A9EC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20483" y="5240481"/>
                  <a:ext cx="563947" cy="0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2" name="文本框 71">
              <a:extLst>
                <a:ext uri="{FF2B5EF4-FFF2-40B4-BE49-F238E27FC236}">
                  <a16:creationId xmlns="" xmlns:a16="http://schemas.microsoft.com/office/drawing/2014/main" id="{1E208426-D17F-4C12-98E7-BCBA5A453D94}"/>
                </a:ext>
              </a:extLst>
            </p:cNvPr>
            <p:cNvSpPr txBox="1"/>
            <p:nvPr/>
          </p:nvSpPr>
          <p:spPr>
            <a:xfrm>
              <a:off x="2001039" y="2639825"/>
              <a:ext cx="1117811" cy="779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lnSpc>
                  <a:spcPct val="150000"/>
                </a:lnSpc>
              </a:pPr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70%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79" name="文本框 78"/>
          <p:cNvSpPr txBox="1"/>
          <p:nvPr/>
        </p:nvSpPr>
        <p:spPr>
          <a:xfrm>
            <a:off x="7903015" y="2695366"/>
            <a:ext cx="1087118" cy="37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4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资源规模：</a:t>
            </a:r>
            <a:endParaRPr lang="zh-CN" altLang="en-US" sz="1100" b="0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7872310" y="3896240"/>
            <a:ext cx="1774387" cy="37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4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资源需求增长情况：</a:t>
            </a:r>
            <a:endParaRPr lang="zh-CN" altLang="en-US" sz="1100" b="0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7888975" y="3247589"/>
            <a:ext cx="1570144" cy="37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采购建设周期：</a:t>
            </a:r>
            <a:endParaRPr lang="zh-CN" altLang="en-US" sz="1100" b="0" dirty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右箭头 81"/>
          <p:cNvSpPr/>
          <p:nvPr/>
        </p:nvSpPr>
        <p:spPr>
          <a:xfrm>
            <a:off x="2865202" y="2956559"/>
            <a:ext cx="298369" cy="4846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b="0" dirty="0">
              <a:solidFill>
                <a:prstClr val="black"/>
              </a:solidFill>
              <a:latin typeface="Calibri" panose="020F0502020204030204"/>
              <a:cs typeface="Times New Roman" panose="02020603050405020304" pitchFamily="18" charset="0"/>
            </a:endParaRPr>
          </a:p>
        </p:txBody>
      </p:sp>
      <p:sp>
        <p:nvSpPr>
          <p:cNvPr id="83" name="右箭头 82"/>
          <p:cNvSpPr/>
          <p:nvPr/>
        </p:nvSpPr>
        <p:spPr>
          <a:xfrm>
            <a:off x="2862290" y="4502414"/>
            <a:ext cx="298516" cy="4846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b="0" dirty="0">
              <a:solidFill>
                <a:prstClr val="black"/>
              </a:solidFill>
              <a:latin typeface="Calibri" panose="020F0502020204030204"/>
              <a:cs typeface="Times New Roman" panose="02020603050405020304" pitchFamily="18" charset="0"/>
            </a:endParaRPr>
          </a:p>
        </p:txBody>
      </p:sp>
      <p:grpSp>
        <p:nvGrpSpPr>
          <p:cNvPr id="84" name="组合 83"/>
          <p:cNvGrpSpPr/>
          <p:nvPr/>
        </p:nvGrpSpPr>
        <p:grpSpPr>
          <a:xfrm>
            <a:off x="661334" y="4235764"/>
            <a:ext cx="10007285" cy="1758436"/>
            <a:chOff x="393671" y="4729412"/>
            <a:chExt cx="10007285" cy="1734016"/>
          </a:xfrm>
        </p:grpSpPr>
        <p:sp>
          <p:nvSpPr>
            <p:cNvPr id="86" name="五边形 85">
              <a:extLst>
                <a:ext uri="{FF2B5EF4-FFF2-40B4-BE49-F238E27FC236}">
                  <a16:creationId xmlns="" xmlns:a16="http://schemas.microsoft.com/office/drawing/2014/main" id="{2554F7E7-09C4-4616-BB5B-9BC2453368B7}"/>
                </a:ext>
              </a:extLst>
            </p:cNvPr>
            <p:cNvSpPr/>
            <p:nvPr/>
          </p:nvSpPr>
          <p:spPr bwMode="auto">
            <a:xfrm>
              <a:off x="393671" y="6098738"/>
              <a:ext cx="5575323" cy="364690"/>
            </a:xfrm>
            <a:prstGeom prst="homePlate">
              <a:avLst/>
            </a:prstGeom>
            <a:solidFill>
              <a:srgbClr val="1199FF"/>
            </a:solidFill>
            <a:ln w="3175" cap="flat" cmpd="sng" algn="ctr">
              <a:noFill/>
              <a:prstDash val="solid"/>
              <a:round/>
              <a:headEnd type="none" w="med" len="med"/>
              <a:tailEnd type="none"/>
            </a:ln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ea"/>
                  <a:cs typeface="+mn-cs"/>
                </a:rPr>
                <a:t>初期阶段</a:t>
              </a:r>
            </a:p>
          </p:txBody>
        </p:sp>
        <p:sp>
          <p:nvSpPr>
            <p:cNvPr id="87" name="矩形 86"/>
            <p:cNvSpPr/>
            <p:nvPr/>
          </p:nvSpPr>
          <p:spPr>
            <a:xfrm rot="20654399">
              <a:off x="5649622" y="5509909"/>
              <a:ext cx="4527944" cy="356550"/>
            </a:xfrm>
            <a:prstGeom prst="rect">
              <a:avLst/>
            </a:prstGeom>
            <a:solidFill>
              <a:srgbClr val="1199FF"/>
            </a:solidFill>
            <a:ln w="3175" cap="flat" cmpd="sng" algn="ctr">
              <a:noFill/>
              <a:prstDash val="solid"/>
              <a:round/>
              <a:headEnd type="none" w="med" len="med"/>
              <a:tailEnd type="none"/>
            </a:ln>
          </p:spPr>
          <p:txBody>
            <a:bodyPr rtlCol="0" anchor="ctr"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zh-CN" altLang="en-US" dirty="0">
                  <a:solidFill>
                    <a:schemeClr val="bg1"/>
                  </a:solidFill>
                  <a:latin typeface="+mn-ea"/>
                </a:rPr>
                <a:t>持续增长阶段</a:t>
              </a:r>
            </a:p>
          </p:txBody>
        </p:sp>
        <p:sp>
          <p:nvSpPr>
            <p:cNvPr id="88" name="等腰三角形 87"/>
            <p:cNvSpPr/>
            <p:nvPr/>
          </p:nvSpPr>
          <p:spPr>
            <a:xfrm rot="4387524">
              <a:off x="9932492" y="4843270"/>
              <a:ext cx="582322" cy="354606"/>
            </a:xfrm>
            <a:prstGeom prst="triangle">
              <a:avLst/>
            </a:prstGeom>
            <a:solidFill>
              <a:srgbClr val="1199FF"/>
            </a:solidFill>
            <a:ln w="3175" cap="flat" cmpd="sng" algn="ctr">
              <a:noFill/>
              <a:prstDash val="solid"/>
              <a:round/>
              <a:headEnd type="none" w="med" len="med"/>
              <a:tailEnd type="none"/>
            </a:ln>
          </p:spPr>
          <p:txBody>
            <a:bodyPr rtlCol="0" anchor="ctr"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endParaRPr lang="zh-CN" altLang="en-US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5479799" y="2337262"/>
            <a:ext cx="1982566" cy="2730369"/>
            <a:chOff x="7001589" y="2121591"/>
            <a:chExt cx="2198822" cy="2927246"/>
          </a:xfrm>
        </p:grpSpPr>
        <p:grpSp>
          <p:nvGrpSpPr>
            <p:cNvPr id="90" name="组合 89">
              <a:extLst>
                <a:ext uri="{FF2B5EF4-FFF2-40B4-BE49-F238E27FC236}">
                  <a16:creationId xmlns="" xmlns:a16="http://schemas.microsoft.com/office/drawing/2014/main" id="{45EF7681-93F8-489D-B443-7A206A813860}"/>
                </a:ext>
              </a:extLst>
            </p:cNvPr>
            <p:cNvGrpSpPr/>
            <p:nvPr/>
          </p:nvGrpSpPr>
          <p:grpSpPr>
            <a:xfrm>
              <a:off x="7001589" y="2121591"/>
              <a:ext cx="2166273" cy="1329145"/>
              <a:chOff x="1114964" y="1650323"/>
              <a:chExt cx="2322324" cy="2324912"/>
            </a:xfrm>
          </p:grpSpPr>
          <p:grpSp>
            <p:nvGrpSpPr>
              <p:cNvPr id="100" name="组合 99">
                <a:extLst>
                  <a:ext uri="{FF2B5EF4-FFF2-40B4-BE49-F238E27FC236}">
                    <a16:creationId xmlns="" xmlns:a16="http://schemas.microsoft.com/office/drawing/2014/main" id="{EB07BFB8-E82C-485B-9FBC-DD90681B4827}"/>
                  </a:ext>
                </a:extLst>
              </p:cNvPr>
              <p:cNvGrpSpPr/>
              <p:nvPr/>
            </p:nvGrpSpPr>
            <p:grpSpPr>
              <a:xfrm>
                <a:off x="1114964" y="1650323"/>
                <a:ext cx="2322324" cy="2309379"/>
                <a:chOff x="1114964" y="1650323"/>
                <a:chExt cx="2322324" cy="2309379"/>
              </a:xfrm>
            </p:grpSpPr>
            <p:sp>
              <p:nvSpPr>
                <p:cNvPr id="102" name="文本框 101">
                  <a:extLst>
                    <a:ext uri="{FF2B5EF4-FFF2-40B4-BE49-F238E27FC236}">
                      <a16:creationId xmlns="" xmlns:a16="http://schemas.microsoft.com/office/drawing/2014/main" id="{0CC91CBB-7D76-4A12-A8BE-1DCEB42CFA4E}"/>
                    </a:ext>
                  </a:extLst>
                </p:cNvPr>
                <p:cNvSpPr txBox="1"/>
                <p:nvPr/>
              </p:nvSpPr>
              <p:spPr>
                <a:xfrm>
                  <a:off x="1653882" y="1650323"/>
                  <a:ext cx="1575018" cy="7314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eaLnBrk="1" hangingPunct="1">
                    <a:lnSpc>
                      <a:spcPct val="150000"/>
                    </a:lnSpc>
                  </a:pPr>
                  <a:r>
                    <a:rPr lang="zh-CN" altLang="en-US" sz="1600" b="1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预警水位</a:t>
                  </a:r>
                </a:p>
              </p:txBody>
            </p:sp>
            <p:grpSp>
              <p:nvGrpSpPr>
                <p:cNvPr id="103" name="组合 102">
                  <a:extLst>
                    <a:ext uri="{FF2B5EF4-FFF2-40B4-BE49-F238E27FC236}">
                      <a16:creationId xmlns="" xmlns:a16="http://schemas.microsoft.com/office/drawing/2014/main" id="{37836082-84D0-4F54-A282-14BA973A1DAA}"/>
                    </a:ext>
                  </a:extLst>
                </p:cNvPr>
                <p:cNvGrpSpPr/>
                <p:nvPr/>
              </p:nvGrpSpPr>
              <p:grpSpPr>
                <a:xfrm>
                  <a:off x="1114964" y="1789757"/>
                  <a:ext cx="2322324" cy="2169945"/>
                  <a:chOff x="9420482" y="2855775"/>
                  <a:chExt cx="565701" cy="2406748"/>
                </a:xfrm>
              </p:grpSpPr>
              <p:sp>
                <p:nvSpPr>
                  <p:cNvPr id="104" name="矩形 103">
                    <a:extLst>
                      <a:ext uri="{FF2B5EF4-FFF2-40B4-BE49-F238E27FC236}">
                        <a16:creationId xmlns="" xmlns:a16="http://schemas.microsoft.com/office/drawing/2014/main" id="{D417A977-19C6-4F7B-9F1D-4B5C8F5B94DF}"/>
                      </a:ext>
                    </a:extLst>
                  </p:cNvPr>
                  <p:cNvSpPr/>
                  <p:nvPr/>
                </p:nvSpPr>
                <p:spPr>
                  <a:xfrm>
                    <a:off x="9424834" y="3778050"/>
                    <a:ext cx="561349" cy="1437437"/>
                  </a:xfrm>
                  <a:prstGeom prst="rect">
                    <a:avLst/>
                  </a:prstGeom>
                  <a:solidFill>
                    <a:srgbClr val="0070C0"/>
                  </a:solidFill>
                </p:spPr>
                <p:txBody>
                  <a:bodyPr rtlCol="0" anchor="ctr">
                    <a:noAutofit/>
                  </a:bodyPr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lang="zh-CN" altLang="en-US" sz="1800" b="0" dirty="0">
                      <a:solidFill>
                        <a:prstClr val="black"/>
                      </a:solidFill>
                      <a:latin typeface="Calibri" panose="020F0502020204030204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05" name="直接连接符 104">
                    <a:extLst>
                      <a:ext uri="{FF2B5EF4-FFF2-40B4-BE49-F238E27FC236}">
                        <a16:creationId xmlns="" xmlns:a16="http://schemas.microsoft.com/office/drawing/2014/main" id="{3A08E866-9B55-458C-85D3-21035E0458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984430" y="2855775"/>
                    <a:ext cx="0" cy="2395724"/>
                  </a:xfrm>
                  <a:prstGeom prst="line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直接连接符 105">
                    <a:extLst>
                      <a:ext uri="{FF2B5EF4-FFF2-40B4-BE49-F238E27FC236}">
                        <a16:creationId xmlns="" xmlns:a16="http://schemas.microsoft.com/office/drawing/2014/main" id="{2ACB43EA-0252-4A51-870B-7C3EF50CC3D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420482" y="2866799"/>
                    <a:ext cx="0" cy="2395724"/>
                  </a:xfrm>
                  <a:prstGeom prst="line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直接连接符 106">
                    <a:extLst>
                      <a:ext uri="{FF2B5EF4-FFF2-40B4-BE49-F238E27FC236}">
                        <a16:creationId xmlns="" xmlns:a16="http://schemas.microsoft.com/office/drawing/2014/main" id="{CD8B9647-4C2B-437A-B326-10064CC56FA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420483" y="5240481"/>
                    <a:ext cx="563947" cy="0"/>
                  </a:xfrm>
                  <a:prstGeom prst="line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1" name="文本框 100">
                <a:extLst>
                  <a:ext uri="{FF2B5EF4-FFF2-40B4-BE49-F238E27FC236}">
                    <a16:creationId xmlns="" xmlns:a16="http://schemas.microsoft.com/office/drawing/2014/main" id="{F7C66D4F-9FD3-4F9F-A0EC-0DDCB4641936}"/>
                  </a:ext>
                </a:extLst>
              </p:cNvPr>
              <p:cNvSpPr txBox="1"/>
              <p:nvPr/>
            </p:nvSpPr>
            <p:spPr>
              <a:xfrm>
                <a:off x="1552525" y="2670755"/>
                <a:ext cx="1814035" cy="1304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ct val="150000"/>
                  </a:lnSpc>
                </a:pPr>
                <a:r>
                  <a:rPr lang="en-US" altLang="zh-CN" sz="2000" b="1" dirty="0">
                    <a:solidFill>
                      <a:schemeClr val="accent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60%-80%</a:t>
                </a:r>
                <a:endParaRPr lang="zh-CN" altLang="en-US" sz="2000" b="1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91" name="组合 90">
              <a:extLst>
                <a:ext uri="{FF2B5EF4-FFF2-40B4-BE49-F238E27FC236}">
                  <a16:creationId xmlns="" xmlns:a16="http://schemas.microsoft.com/office/drawing/2014/main" id="{4AC292B4-F777-4153-BC62-C39383086DD7}"/>
                </a:ext>
              </a:extLst>
            </p:cNvPr>
            <p:cNvGrpSpPr/>
            <p:nvPr/>
          </p:nvGrpSpPr>
          <p:grpSpPr>
            <a:xfrm>
              <a:off x="7001589" y="3549834"/>
              <a:ext cx="2198822" cy="1499003"/>
              <a:chOff x="1114966" y="1337674"/>
              <a:chExt cx="2357217" cy="2622020"/>
            </a:xfrm>
          </p:grpSpPr>
          <p:grpSp>
            <p:nvGrpSpPr>
              <p:cNvPr id="92" name="组合 91">
                <a:extLst>
                  <a:ext uri="{FF2B5EF4-FFF2-40B4-BE49-F238E27FC236}">
                    <a16:creationId xmlns="" xmlns:a16="http://schemas.microsoft.com/office/drawing/2014/main" id="{E9A7092D-6A5F-45E5-9BDB-23C46449DFDD}"/>
                  </a:ext>
                </a:extLst>
              </p:cNvPr>
              <p:cNvGrpSpPr/>
              <p:nvPr/>
            </p:nvGrpSpPr>
            <p:grpSpPr>
              <a:xfrm>
                <a:off x="1114966" y="1337674"/>
                <a:ext cx="2357217" cy="2622020"/>
                <a:chOff x="1114966" y="1337674"/>
                <a:chExt cx="2357217" cy="2622020"/>
              </a:xfrm>
            </p:grpSpPr>
            <p:sp>
              <p:nvSpPr>
                <p:cNvPr id="94" name="文本框 93">
                  <a:extLst>
                    <a:ext uri="{FF2B5EF4-FFF2-40B4-BE49-F238E27FC236}">
                      <a16:creationId xmlns="" xmlns:a16="http://schemas.microsoft.com/office/drawing/2014/main" id="{FB93132E-BE0B-4D8A-B63E-398200E1FE2E}"/>
                    </a:ext>
                  </a:extLst>
                </p:cNvPr>
                <p:cNvSpPr txBox="1"/>
                <p:nvPr/>
              </p:nvSpPr>
              <p:spPr>
                <a:xfrm>
                  <a:off x="1187739" y="1337674"/>
                  <a:ext cx="2284444" cy="8075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eaLnBrk="1" hangingPunct="1">
                    <a:lnSpc>
                      <a:spcPct val="150000"/>
                    </a:lnSpc>
                  </a:pPr>
                  <a:r>
                    <a:rPr lang="zh-CN" altLang="en-US" sz="1600" b="1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资源分配上限水位</a:t>
                  </a:r>
                </a:p>
              </p:txBody>
            </p:sp>
            <p:grpSp>
              <p:nvGrpSpPr>
                <p:cNvPr id="95" name="组合 94">
                  <a:extLst>
                    <a:ext uri="{FF2B5EF4-FFF2-40B4-BE49-F238E27FC236}">
                      <a16:creationId xmlns="" xmlns:a16="http://schemas.microsoft.com/office/drawing/2014/main" id="{1041950D-8A45-46BD-805B-D97BEED4E842}"/>
                    </a:ext>
                  </a:extLst>
                </p:cNvPr>
                <p:cNvGrpSpPr/>
                <p:nvPr/>
              </p:nvGrpSpPr>
              <p:grpSpPr>
                <a:xfrm>
                  <a:off x="1114966" y="1789755"/>
                  <a:ext cx="2315132" cy="2169939"/>
                  <a:chOff x="9420481" y="2855775"/>
                  <a:chExt cx="563949" cy="2406748"/>
                </a:xfrm>
              </p:grpSpPr>
              <p:sp>
                <p:nvSpPr>
                  <p:cNvPr id="96" name="矩形 95">
                    <a:extLst>
                      <a:ext uri="{FF2B5EF4-FFF2-40B4-BE49-F238E27FC236}">
                        <a16:creationId xmlns="" xmlns:a16="http://schemas.microsoft.com/office/drawing/2014/main" id="{6AF5DBA7-EAE4-4C5A-97F4-39E4A475BEF4}"/>
                      </a:ext>
                    </a:extLst>
                  </p:cNvPr>
                  <p:cNvSpPr/>
                  <p:nvPr/>
                </p:nvSpPr>
                <p:spPr>
                  <a:xfrm>
                    <a:off x="9420481" y="3304229"/>
                    <a:ext cx="561349" cy="1916579"/>
                  </a:xfrm>
                  <a:prstGeom prst="rect">
                    <a:avLst/>
                  </a:prstGeom>
                  <a:solidFill>
                    <a:srgbClr val="0070C0"/>
                  </a:solidFill>
                </p:spPr>
                <p:txBody>
                  <a:bodyPr rtlCol="0" anchor="ctr">
                    <a:noAutofit/>
                  </a:bodyPr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lang="zh-CN" altLang="en-US" sz="1800" b="0" dirty="0">
                      <a:solidFill>
                        <a:prstClr val="black"/>
                      </a:solidFill>
                      <a:latin typeface="Calibri" panose="020F0502020204030204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97" name="直接连接符 96">
                    <a:extLst>
                      <a:ext uri="{FF2B5EF4-FFF2-40B4-BE49-F238E27FC236}">
                        <a16:creationId xmlns="" xmlns:a16="http://schemas.microsoft.com/office/drawing/2014/main" id="{37F33FD2-E8C9-487D-B4E9-983D30C1D5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984430" y="2855775"/>
                    <a:ext cx="0" cy="2395724"/>
                  </a:xfrm>
                  <a:prstGeom prst="line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直接连接符 97">
                    <a:extLst>
                      <a:ext uri="{FF2B5EF4-FFF2-40B4-BE49-F238E27FC236}">
                        <a16:creationId xmlns="" xmlns:a16="http://schemas.microsoft.com/office/drawing/2014/main" id="{C7A186B6-20E2-4ABE-B135-B320FF03745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420482" y="2866799"/>
                    <a:ext cx="0" cy="2395724"/>
                  </a:xfrm>
                  <a:prstGeom prst="line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直接连接符 98">
                    <a:extLst>
                      <a:ext uri="{FF2B5EF4-FFF2-40B4-BE49-F238E27FC236}">
                        <a16:creationId xmlns="" xmlns:a16="http://schemas.microsoft.com/office/drawing/2014/main" id="{D405FFBD-BD46-4491-8998-AAD2E41A9EC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420483" y="5240481"/>
                    <a:ext cx="563947" cy="0"/>
                  </a:xfrm>
                  <a:prstGeom prst="line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93" name="文本框 92">
                <a:extLst>
                  <a:ext uri="{FF2B5EF4-FFF2-40B4-BE49-F238E27FC236}">
                    <a16:creationId xmlns="" xmlns:a16="http://schemas.microsoft.com/office/drawing/2014/main" id="{1E208426-D17F-4C12-98E7-BCBA5A453D94}"/>
                  </a:ext>
                </a:extLst>
              </p:cNvPr>
              <p:cNvSpPr txBox="1"/>
              <p:nvPr/>
            </p:nvSpPr>
            <p:spPr>
              <a:xfrm>
                <a:off x="1371005" y="2478060"/>
                <a:ext cx="1931111" cy="1304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eaLnBrk="1" hangingPunct="1">
                  <a:lnSpc>
                    <a:spcPct val="150000"/>
                  </a:lnSpc>
                </a:pPr>
                <a:r>
                  <a:rPr lang="en-US" altLang="zh-CN" sz="2000" b="1" dirty="0">
                    <a:solidFill>
                      <a:schemeClr val="accent6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80%-100%</a:t>
                </a:r>
                <a:endParaRPr lang="zh-CN" altLang="en-US" sz="2000" b="1" dirty="0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8" name="文本框 107"/>
          <p:cNvSpPr txBox="1"/>
          <p:nvPr/>
        </p:nvSpPr>
        <p:spPr>
          <a:xfrm>
            <a:off x="5369699" y="1753177"/>
            <a:ext cx="61339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持续增长阶段水位阈值可根据云资源池建设发展情况调整</a:t>
            </a:r>
          </a:p>
        </p:txBody>
      </p:sp>
      <p:sp>
        <p:nvSpPr>
          <p:cNvPr id="109" name="右箭头 108"/>
          <p:cNvSpPr/>
          <p:nvPr/>
        </p:nvSpPr>
        <p:spPr>
          <a:xfrm>
            <a:off x="4871186" y="2779140"/>
            <a:ext cx="498513" cy="202704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b="0" dirty="0">
              <a:solidFill>
                <a:prstClr val="black"/>
              </a:solidFill>
              <a:latin typeface="Calibri" panose="020F0502020204030204"/>
              <a:cs typeface="Times New Roman" panose="02020603050405020304" pitchFamily="18" charset="0"/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7495718" y="2278270"/>
            <a:ext cx="30572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决定水位阈值的主要考虑因素：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111" name="object 46"/>
          <p:cNvSpPr/>
          <p:nvPr/>
        </p:nvSpPr>
        <p:spPr>
          <a:xfrm>
            <a:off x="7592418" y="2787359"/>
            <a:ext cx="279892" cy="2913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87" dirty="0">
              <a:solidFill>
                <a:prstClr val="black"/>
              </a:solidFill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8827403" y="2673776"/>
            <a:ext cx="29585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资源规模越大，达到同样水位控制线时可用资源越多，阈值设置可相对高一些。</a:t>
            </a:r>
          </a:p>
        </p:txBody>
      </p:sp>
      <p:sp>
        <p:nvSpPr>
          <p:cNvPr id="113" name="矩形 112"/>
          <p:cNvSpPr/>
          <p:nvPr/>
        </p:nvSpPr>
        <p:spPr>
          <a:xfrm>
            <a:off x="9167965" y="3194687"/>
            <a:ext cx="277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从启动资源扩容，到完成采购和资源上线的周期。周期越短，水位阈值可设定越高。</a:t>
            </a:r>
          </a:p>
        </p:txBody>
      </p:sp>
      <p:sp>
        <p:nvSpPr>
          <p:cNvPr id="114" name="矩形 113"/>
          <p:cNvSpPr/>
          <p:nvPr/>
        </p:nvSpPr>
        <p:spPr>
          <a:xfrm>
            <a:off x="9459118" y="3875472"/>
            <a:ext cx="2423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/>
              <a:t>资源管控度越成熟，资源需求增量越明确，资源越明确，资源管控越精准，阈值可设定越高。</a:t>
            </a:r>
          </a:p>
        </p:txBody>
      </p:sp>
      <p:sp>
        <p:nvSpPr>
          <p:cNvPr id="115" name="object 45"/>
          <p:cNvSpPr/>
          <p:nvPr/>
        </p:nvSpPr>
        <p:spPr>
          <a:xfrm>
            <a:off x="7610464" y="3378350"/>
            <a:ext cx="246561" cy="224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87" dirty="0">
              <a:solidFill>
                <a:prstClr val="black"/>
              </a:solidFill>
            </a:endParaRPr>
          </a:p>
        </p:txBody>
      </p:sp>
      <p:sp>
        <p:nvSpPr>
          <p:cNvPr id="116" name="object 44"/>
          <p:cNvSpPr/>
          <p:nvPr/>
        </p:nvSpPr>
        <p:spPr>
          <a:xfrm>
            <a:off x="7601938" y="3970087"/>
            <a:ext cx="237019" cy="276102"/>
          </a:xfrm>
          <a:custGeom>
            <a:avLst/>
            <a:gdLst/>
            <a:ahLst/>
            <a:cxnLst/>
            <a:rect l="l" t="t" r="r" b="b"/>
            <a:pathLst>
              <a:path w="238760" h="278130">
                <a:moveTo>
                  <a:pt x="91668" y="202006"/>
                </a:moveTo>
                <a:lnTo>
                  <a:pt x="91668" y="245681"/>
                </a:lnTo>
                <a:lnTo>
                  <a:pt x="97432" y="258345"/>
                </a:lnTo>
                <a:lnTo>
                  <a:pt x="113149" y="268624"/>
                </a:lnTo>
                <a:lnTo>
                  <a:pt x="136454" y="275520"/>
                </a:lnTo>
                <a:lnTo>
                  <a:pt x="164985" y="278041"/>
                </a:lnTo>
                <a:lnTo>
                  <a:pt x="193524" y="275520"/>
                </a:lnTo>
                <a:lnTo>
                  <a:pt x="216833" y="268624"/>
                </a:lnTo>
                <a:lnTo>
                  <a:pt x="232551" y="258345"/>
                </a:lnTo>
                <a:lnTo>
                  <a:pt x="238315" y="245681"/>
                </a:lnTo>
                <a:lnTo>
                  <a:pt x="238315" y="231813"/>
                </a:lnTo>
                <a:lnTo>
                  <a:pt x="164985" y="231813"/>
                </a:lnTo>
                <a:lnTo>
                  <a:pt x="137660" y="229495"/>
                </a:lnTo>
                <a:lnTo>
                  <a:pt x="114935" y="223148"/>
                </a:lnTo>
                <a:lnTo>
                  <a:pt x="98906" y="213682"/>
                </a:lnTo>
                <a:lnTo>
                  <a:pt x="91668" y="202006"/>
                </a:lnTo>
                <a:close/>
              </a:path>
              <a:path w="238760" h="278130">
                <a:moveTo>
                  <a:pt x="237934" y="202006"/>
                </a:moveTo>
                <a:lnTo>
                  <a:pt x="230829" y="213682"/>
                </a:lnTo>
                <a:lnTo>
                  <a:pt x="214918" y="223148"/>
                </a:lnTo>
                <a:lnTo>
                  <a:pt x="192278" y="229495"/>
                </a:lnTo>
                <a:lnTo>
                  <a:pt x="164985" y="231813"/>
                </a:lnTo>
                <a:lnTo>
                  <a:pt x="238315" y="231813"/>
                </a:lnTo>
                <a:lnTo>
                  <a:pt x="238315" y="203403"/>
                </a:lnTo>
                <a:lnTo>
                  <a:pt x="237934" y="202006"/>
                </a:lnTo>
                <a:close/>
              </a:path>
              <a:path w="238760" h="278130">
                <a:moveTo>
                  <a:pt x="91668" y="139357"/>
                </a:moveTo>
                <a:lnTo>
                  <a:pt x="91668" y="183286"/>
                </a:lnTo>
                <a:lnTo>
                  <a:pt x="97432" y="195846"/>
                </a:lnTo>
                <a:lnTo>
                  <a:pt x="113149" y="206132"/>
                </a:lnTo>
                <a:lnTo>
                  <a:pt x="136454" y="213081"/>
                </a:lnTo>
                <a:lnTo>
                  <a:pt x="164985" y="215633"/>
                </a:lnTo>
                <a:lnTo>
                  <a:pt x="193524" y="213081"/>
                </a:lnTo>
                <a:lnTo>
                  <a:pt x="216833" y="206132"/>
                </a:lnTo>
                <a:lnTo>
                  <a:pt x="232551" y="195846"/>
                </a:lnTo>
                <a:lnTo>
                  <a:pt x="238315" y="183286"/>
                </a:lnTo>
                <a:lnTo>
                  <a:pt x="238315" y="169405"/>
                </a:lnTo>
                <a:lnTo>
                  <a:pt x="164985" y="169405"/>
                </a:lnTo>
                <a:lnTo>
                  <a:pt x="137660" y="167083"/>
                </a:lnTo>
                <a:lnTo>
                  <a:pt x="114935" y="160710"/>
                </a:lnTo>
                <a:lnTo>
                  <a:pt x="98906" y="151172"/>
                </a:lnTo>
                <a:lnTo>
                  <a:pt x="91668" y="139357"/>
                </a:lnTo>
                <a:close/>
              </a:path>
              <a:path w="238760" h="278130">
                <a:moveTo>
                  <a:pt x="0" y="139357"/>
                </a:moveTo>
                <a:lnTo>
                  <a:pt x="110" y="183286"/>
                </a:lnTo>
                <a:lnTo>
                  <a:pt x="44780" y="212863"/>
                </a:lnTo>
                <a:lnTo>
                  <a:pt x="73317" y="215417"/>
                </a:lnTo>
                <a:lnTo>
                  <a:pt x="78663" y="215417"/>
                </a:lnTo>
                <a:lnTo>
                  <a:pt x="81330" y="215188"/>
                </a:lnTo>
                <a:lnTo>
                  <a:pt x="81330" y="169176"/>
                </a:lnTo>
                <a:lnTo>
                  <a:pt x="73317" y="169176"/>
                </a:lnTo>
                <a:lnTo>
                  <a:pt x="45911" y="166856"/>
                </a:lnTo>
                <a:lnTo>
                  <a:pt x="23194" y="160505"/>
                </a:lnTo>
                <a:lnTo>
                  <a:pt x="7210" y="151035"/>
                </a:lnTo>
                <a:lnTo>
                  <a:pt x="0" y="139357"/>
                </a:lnTo>
                <a:close/>
              </a:path>
              <a:path w="238760" h="278130">
                <a:moveTo>
                  <a:pt x="237934" y="139357"/>
                </a:moveTo>
                <a:lnTo>
                  <a:pt x="230829" y="151172"/>
                </a:lnTo>
                <a:lnTo>
                  <a:pt x="214918" y="160710"/>
                </a:lnTo>
                <a:lnTo>
                  <a:pt x="192278" y="167083"/>
                </a:lnTo>
                <a:lnTo>
                  <a:pt x="164985" y="169405"/>
                </a:lnTo>
                <a:lnTo>
                  <a:pt x="238315" y="169405"/>
                </a:lnTo>
                <a:lnTo>
                  <a:pt x="238315" y="140982"/>
                </a:lnTo>
                <a:lnTo>
                  <a:pt x="238125" y="140284"/>
                </a:lnTo>
                <a:lnTo>
                  <a:pt x="237934" y="139357"/>
                </a:lnTo>
                <a:close/>
              </a:path>
              <a:path w="238760" h="278130">
                <a:moveTo>
                  <a:pt x="81330" y="168948"/>
                </a:moveTo>
                <a:lnTo>
                  <a:pt x="78663" y="169176"/>
                </a:lnTo>
                <a:lnTo>
                  <a:pt x="81330" y="169176"/>
                </a:lnTo>
                <a:lnTo>
                  <a:pt x="81330" y="168948"/>
                </a:lnTo>
                <a:close/>
              </a:path>
              <a:path w="238760" h="278130">
                <a:moveTo>
                  <a:pt x="164985" y="62623"/>
                </a:moveTo>
                <a:lnTo>
                  <a:pt x="136454" y="65176"/>
                </a:lnTo>
                <a:lnTo>
                  <a:pt x="113149" y="72126"/>
                </a:lnTo>
                <a:lnTo>
                  <a:pt x="97432" y="82415"/>
                </a:lnTo>
                <a:lnTo>
                  <a:pt x="91668" y="94983"/>
                </a:lnTo>
                <a:lnTo>
                  <a:pt x="91668" y="121551"/>
                </a:lnTo>
                <a:lnTo>
                  <a:pt x="97432" y="134217"/>
                </a:lnTo>
                <a:lnTo>
                  <a:pt x="113149" y="144500"/>
                </a:lnTo>
                <a:lnTo>
                  <a:pt x="136454" y="151401"/>
                </a:lnTo>
                <a:lnTo>
                  <a:pt x="164985" y="153924"/>
                </a:lnTo>
                <a:lnTo>
                  <a:pt x="193524" y="151401"/>
                </a:lnTo>
                <a:lnTo>
                  <a:pt x="216833" y="144500"/>
                </a:lnTo>
                <a:lnTo>
                  <a:pt x="232551" y="134217"/>
                </a:lnTo>
                <a:lnTo>
                  <a:pt x="238315" y="121551"/>
                </a:lnTo>
                <a:lnTo>
                  <a:pt x="238315" y="94983"/>
                </a:lnTo>
                <a:lnTo>
                  <a:pt x="232551" y="82415"/>
                </a:lnTo>
                <a:lnTo>
                  <a:pt x="216833" y="72126"/>
                </a:lnTo>
                <a:lnTo>
                  <a:pt x="193524" y="65176"/>
                </a:lnTo>
                <a:lnTo>
                  <a:pt x="164985" y="62623"/>
                </a:lnTo>
                <a:close/>
              </a:path>
              <a:path w="238760" h="278130">
                <a:moveTo>
                  <a:pt x="0" y="76733"/>
                </a:moveTo>
                <a:lnTo>
                  <a:pt x="0" y="120637"/>
                </a:lnTo>
                <a:lnTo>
                  <a:pt x="5762" y="133199"/>
                </a:lnTo>
                <a:lnTo>
                  <a:pt x="21475" y="143489"/>
                </a:lnTo>
                <a:lnTo>
                  <a:pt x="44780" y="150442"/>
                </a:lnTo>
                <a:lnTo>
                  <a:pt x="73317" y="152996"/>
                </a:lnTo>
                <a:lnTo>
                  <a:pt x="78663" y="152996"/>
                </a:lnTo>
                <a:lnTo>
                  <a:pt x="81330" y="152755"/>
                </a:lnTo>
                <a:lnTo>
                  <a:pt x="81330" y="106768"/>
                </a:lnTo>
                <a:lnTo>
                  <a:pt x="73317" y="106768"/>
                </a:lnTo>
                <a:lnTo>
                  <a:pt x="45911" y="104447"/>
                </a:lnTo>
                <a:lnTo>
                  <a:pt x="23194" y="98075"/>
                </a:lnTo>
                <a:lnTo>
                  <a:pt x="7210" y="88541"/>
                </a:lnTo>
                <a:lnTo>
                  <a:pt x="0" y="76733"/>
                </a:lnTo>
                <a:close/>
              </a:path>
              <a:path w="238760" h="278130">
                <a:moveTo>
                  <a:pt x="81330" y="106553"/>
                </a:moveTo>
                <a:lnTo>
                  <a:pt x="78663" y="106768"/>
                </a:lnTo>
                <a:lnTo>
                  <a:pt x="81330" y="106768"/>
                </a:lnTo>
                <a:lnTo>
                  <a:pt x="81330" y="106553"/>
                </a:lnTo>
                <a:close/>
              </a:path>
              <a:path w="238760" h="278130">
                <a:moveTo>
                  <a:pt x="73317" y="0"/>
                </a:moveTo>
                <a:lnTo>
                  <a:pt x="44785" y="2552"/>
                </a:lnTo>
                <a:lnTo>
                  <a:pt x="21480" y="9502"/>
                </a:lnTo>
                <a:lnTo>
                  <a:pt x="5764" y="19791"/>
                </a:lnTo>
                <a:lnTo>
                  <a:pt x="0" y="32359"/>
                </a:lnTo>
                <a:lnTo>
                  <a:pt x="0" y="58953"/>
                </a:lnTo>
                <a:lnTo>
                  <a:pt x="5764" y="71513"/>
                </a:lnTo>
                <a:lnTo>
                  <a:pt x="21480" y="81799"/>
                </a:lnTo>
                <a:lnTo>
                  <a:pt x="44785" y="88748"/>
                </a:lnTo>
                <a:lnTo>
                  <a:pt x="73317" y="91300"/>
                </a:lnTo>
                <a:lnTo>
                  <a:pt x="78854" y="91300"/>
                </a:lnTo>
                <a:lnTo>
                  <a:pt x="81521" y="91071"/>
                </a:lnTo>
                <a:lnTo>
                  <a:pt x="87510" y="75566"/>
                </a:lnTo>
                <a:lnTo>
                  <a:pt x="101909" y="63717"/>
                </a:lnTo>
                <a:lnTo>
                  <a:pt x="122392" y="55547"/>
                </a:lnTo>
                <a:lnTo>
                  <a:pt x="146634" y="51079"/>
                </a:lnTo>
                <a:lnTo>
                  <a:pt x="146634" y="32359"/>
                </a:lnTo>
                <a:lnTo>
                  <a:pt x="140871" y="19791"/>
                </a:lnTo>
                <a:lnTo>
                  <a:pt x="125158" y="9502"/>
                </a:lnTo>
                <a:lnTo>
                  <a:pt x="101853" y="2552"/>
                </a:lnTo>
                <a:lnTo>
                  <a:pt x="73317" y="0"/>
                </a:lnTo>
                <a:close/>
              </a:path>
            </a:pathLst>
          </a:custGeom>
          <a:solidFill>
            <a:srgbClr val="DF4403"/>
          </a:solidFill>
        </p:spPr>
        <p:txBody>
          <a:bodyPr wrap="square" lIns="0" tIns="0" rIns="0" bIns="0" rtlCol="0"/>
          <a:lstStyle/>
          <a:p>
            <a:endParaRPr sz="1787" dirty="0">
              <a:solidFill>
                <a:prstClr val="black"/>
              </a:solidFill>
            </a:endParaRPr>
          </a:p>
        </p:txBody>
      </p:sp>
      <p:sp>
        <p:nvSpPr>
          <p:cNvPr id="117" name="文本框 116"/>
          <p:cNvSpPr txBox="1"/>
          <p:nvPr/>
        </p:nvSpPr>
        <p:spPr>
          <a:xfrm>
            <a:off x="2325717" y="1765763"/>
            <a:ext cx="15294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初始阶段</a:t>
            </a:r>
          </a:p>
        </p:txBody>
      </p:sp>
      <p:sp>
        <p:nvSpPr>
          <p:cNvPr id="118" name="矩形 117"/>
          <p:cNvSpPr/>
          <p:nvPr/>
        </p:nvSpPr>
        <p:spPr>
          <a:xfrm>
            <a:off x="1010601" y="6105962"/>
            <a:ext cx="10872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水位定义：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CPU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、内存资源占可用资源的占比，因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CPU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可超分，内存一般不超分，因此以内存资源的水位作为资源池容量控制主要参数，该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水位参数可根据实际情况调整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600" dirty="0"/>
          </a:p>
        </p:txBody>
      </p:sp>
      <p:sp>
        <p:nvSpPr>
          <p:cNvPr id="2" name="矩形 1"/>
          <p:cNvSpPr/>
          <p:nvPr/>
        </p:nvSpPr>
        <p:spPr>
          <a:xfrm>
            <a:off x="456338" y="875781"/>
            <a:ext cx="11675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+mj-ea"/>
                <a:ea typeface="+mj-ea"/>
              </a:rPr>
              <a:t>为更科学、合理的开展资源池建设，采用</a:t>
            </a:r>
            <a:r>
              <a:rPr lang="zh-CN" altLang="en-US" dirty="0">
                <a:solidFill>
                  <a:srgbClr val="C00000"/>
                </a:solidFill>
                <a:latin typeface="+mj-ea"/>
                <a:ea typeface="+mj-ea"/>
              </a:rPr>
              <a:t>水位驱动资源池规划建设的方法</a:t>
            </a:r>
            <a:r>
              <a:rPr lang="zh-CN" altLang="en-US" dirty="0">
                <a:latin typeface="+mj-ea"/>
                <a:ea typeface="+mj-ea"/>
              </a:rPr>
              <a:t>，设定合理的水位阈值，达到阈值启动资源池扩容规划建设</a:t>
            </a:r>
            <a:r>
              <a:rPr lang="zh-CN" altLang="en-US" dirty="0" smtClean="0">
                <a:latin typeface="+mj-ea"/>
                <a:ea typeface="+mj-ea"/>
              </a:rPr>
              <a:t>。。</a:t>
            </a:r>
            <a:r>
              <a:rPr lang="zh-CN" altLang="en-US" dirty="0">
                <a:solidFill>
                  <a:srgbClr val="C00000"/>
                </a:solidFill>
                <a:latin typeface="+mj-ea"/>
                <a:ea typeface="+mj-ea"/>
              </a:rPr>
              <a:t>该方式需要签订框架协议，才能支撑按需灵活扩容。</a:t>
            </a:r>
            <a:endParaRPr lang="en-US" altLang="zh-CN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46880014"/>
      </p:ext>
    </p:extLst>
  </p:cSld>
  <p:clrMapOvr>
    <a:masterClrMapping/>
  </p:clrMapOvr>
  <p:transition spd="slow" advTm="0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 txBox="1">
            <a:spLocks/>
          </p:cNvSpPr>
          <p:nvPr/>
        </p:nvSpPr>
        <p:spPr>
          <a:xfrm>
            <a:off x="1455691" y="264709"/>
            <a:ext cx="951710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 spc="-8">
                <a:solidFill>
                  <a:schemeClr val="bg1"/>
                </a:solidFill>
              </a:defRPr>
            </a:lvl1pPr>
          </a:lstStyle>
          <a:p>
            <a:pPr defTabSz="685783">
              <a:lnSpc>
                <a:spcPct val="90000"/>
              </a:lnSpc>
            </a:pP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运营需求</a:t>
            </a:r>
            <a:r>
              <a:rPr lang="en-US" altLang="zh-CN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-</a:t>
            </a:r>
            <a:r>
              <a:rPr lang="zh-CN" altLang="en-US" sz="3200" spc="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运营</a:t>
            </a:r>
            <a:r>
              <a:rPr lang="zh-CN" altLang="en-US" sz="3200" spc="0" dirty="0" smtClean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评估与分析</a:t>
            </a:r>
            <a:endParaRPr lang="zh-CN" altLang="en-US" sz="3200" spc="0" dirty="0">
              <a:solidFill>
                <a:schemeClr val="accent1">
                  <a:lumMod val="7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76" name="直接连接符 275"/>
          <p:cNvCxnSpPr/>
          <p:nvPr/>
        </p:nvCxnSpPr>
        <p:spPr>
          <a:xfrm>
            <a:off x="150106" y="787852"/>
            <a:ext cx="11890637" cy="69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组合 431">
            <a:extLst>
              <a:ext uri="{FF2B5EF4-FFF2-40B4-BE49-F238E27FC236}">
                <a16:creationId xmlns:a16="http://schemas.microsoft.com/office/drawing/2014/main" xmlns="" id="{F206A4B2-2D73-43D2-91D5-DF75CA38FE62}"/>
              </a:ext>
            </a:extLst>
          </p:cNvPr>
          <p:cNvGrpSpPr/>
          <p:nvPr/>
        </p:nvGrpSpPr>
        <p:grpSpPr>
          <a:xfrm>
            <a:off x="476692" y="267288"/>
            <a:ext cx="814301" cy="465316"/>
            <a:chOff x="395536" y="339502"/>
            <a:chExt cx="504055" cy="288032"/>
          </a:xfrm>
        </p:grpSpPr>
        <p:sp>
          <p:nvSpPr>
            <p:cNvPr id="433" name="燕尾形 7">
              <a:extLst>
                <a:ext uri="{FF2B5EF4-FFF2-40B4-BE49-F238E27FC236}">
                  <a16:creationId xmlns:a16="http://schemas.microsoft.com/office/drawing/2014/main" xmlns="" id="{7ACAAFC2-FAE8-4EAB-9F54-06138B308767}"/>
                </a:ext>
              </a:extLst>
            </p:cNvPr>
            <p:cNvSpPr/>
            <p:nvPr/>
          </p:nvSpPr>
          <p:spPr>
            <a:xfrm>
              <a:off x="395536" y="339502"/>
              <a:ext cx="288032" cy="288032"/>
            </a:xfrm>
            <a:prstGeom prst="chevron">
              <a:avLst/>
            </a:prstGeom>
            <a:solidFill>
              <a:srgbClr val="C1252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4" name="燕尾形 8">
              <a:extLst>
                <a:ext uri="{FF2B5EF4-FFF2-40B4-BE49-F238E27FC236}">
                  <a16:creationId xmlns:a16="http://schemas.microsoft.com/office/drawing/2014/main" xmlns="" id="{24EF7CC7-B94D-439B-9CDA-E53B4C94C13D}"/>
                </a:ext>
              </a:extLst>
            </p:cNvPr>
            <p:cNvSpPr/>
            <p:nvPr/>
          </p:nvSpPr>
          <p:spPr>
            <a:xfrm>
              <a:off x="611560" y="339502"/>
              <a:ext cx="288031" cy="288032"/>
            </a:xfrm>
            <a:prstGeom prst="chevron">
              <a:avLst/>
            </a:prstGeom>
            <a:solidFill>
              <a:sysClr val="windowText" lastClr="000000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176" y="1976768"/>
            <a:ext cx="5328773" cy="409800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632061" y="2087217"/>
            <a:ext cx="4516409" cy="3987562"/>
            <a:chOff x="960313" y="1446246"/>
            <a:chExt cx="4470103" cy="4571999"/>
          </a:xfrm>
        </p:grpSpPr>
        <p:sp>
          <p:nvSpPr>
            <p:cNvPr id="10" name="矩形 9"/>
            <p:cNvSpPr/>
            <p:nvPr/>
          </p:nvSpPr>
          <p:spPr>
            <a:xfrm>
              <a:off x="1483567" y="1446246"/>
              <a:ext cx="3946849" cy="522514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600" b="1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管理</a:t>
              </a: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方</a:t>
              </a:r>
              <a:endParaRPr lang="zh-CN" altLang="en-US" sz="1600" b="1" kern="0" dirty="0">
                <a:solidFill>
                  <a:schemeClr val="tx1">
                    <a:lumMod val="25000"/>
                    <a:lumOff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465828" y="2646436"/>
              <a:ext cx="3946849" cy="67526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lg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579985" y="2759269"/>
              <a:ext cx="1583094" cy="449597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服务</a:t>
              </a:r>
              <a:r>
                <a:rPr lang="zh-CN" altLang="en-US" sz="1100" b="1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商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710475" y="2759268"/>
              <a:ext cx="1583094" cy="449597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zh-CN" alt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服务使用方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754200" y="1978643"/>
              <a:ext cx="342699" cy="8920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105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自动获取</a:t>
              </a:r>
              <a:endPara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483566" y="3759891"/>
              <a:ext cx="2187844" cy="225835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lg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zh-CN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监管方</a:t>
              </a: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579985" y="3844298"/>
              <a:ext cx="370113" cy="208953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noProof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运行情况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001419" y="3844298"/>
              <a:ext cx="370113" cy="208953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noProof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服务情况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2422853" y="3844297"/>
              <a:ext cx="370113" cy="208953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noProof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重大变更情况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844287" y="3844296"/>
              <a:ext cx="370113" cy="208953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noProof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安全保障情况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265721" y="3844295"/>
              <a:ext cx="370113" cy="208953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应急响应</a:t>
              </a:r>
              <a:r>
                <a:rPr lang="zh-CN" altLang="en-US" sz="1100" b="1" kern="0" noProof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3722731" y="3844295"/>
              <a:ext cx="370113" cy="208953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资源使用情况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4144165" y="3844294"/>
              <a:ext cx="370113" cy="208953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资源利用</a:t>
              </a:r>
              <a:r>
                <a:rPr lang="zh-CN" altLang="en-US" sz="1100" b="1" kern="0" noProof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565599" y="3844293"/>
              <a:ext cx="370113" cy="208953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优化调整</a:t>
              </a:r>
              <a:r>
                <a:rPr lang="zh-CN" altLang="en-US" sz="1100" b="1" kern="0" noProof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987033" y="3844292"/>
              <a:ext cx="370113" cy="2089539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1100" b="1" kern="0" noProof="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安全措施实施情况</a:t>
              </a:r>
              <a:endParaRPr kumimoji="0" lang="zh-CN" alt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3700965" y="3759884"/>
              <a:ext cx="1729451" cy="225835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lgDash"/>
            </a:ln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26" name="直接连接符 25"/>
            <p:cNvCxnSpPr>
              <a:stCxn id="12" idx="2"/>
            </p:cNvCxnSpPr>
            <p:nvPr/>
          </p:nvCxnSpPr>
          <p:spPr>
            <a:xfrm>
              <a:off x="2371532" y="3208866"/>
              <a:ext cx="0" cy="5510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>
              <a:stCxn id="13" idx="2"/>
            </p:cNvCxnSpPr>
            <p:nvPr/>
          </p:nvCxnSpPr>
          <p:spPr>
            <a:xfrm>
              <a:off x="4502022" y="3208865"/>
              <a:ext cx="12256" cy="551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箭头连接符 27"/>
            <p:cNvCxnSpPr/>
            <p:nvPr/>
          </p:nvCxnSpPr>
          <p:spPr>
            <a:xfrm flipV="1">
              <a:off x="3060441" y="1968760"/>
              <a:ext cx="0" cy="6776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/>
            <p:nvPr/>
          </p:nvCxnSpPr>
          <p:spPr>
            <a:xfrm flipV="1">
              <a:off x="3722731" y="1968760"/>
              <a:ext cx="0" cy="6776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本框 29"/>
            <p:cNvSpPr txBox="1"/>
            <p:nvPr/>
          </p:nvSpPr>
          <p:spPr>
            <a:xfrm>
              <a:off x="960313" y="4412942"/>
              <a:ext cx="396008" cy="152089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监管</a:t>
              </a:r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内容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968452" y="2448419"/>
              <a:ext cx="396008" cy="152089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监管</a:t>
              </a:r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对象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3727985" y="1992853"/>
              <a:ext cx="342699" cy="87787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105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人工</a:t>
              </a:r>
              <a:r>
                <a:rPr lang="zh-CN" altLang="en-US" sz="105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获取</a:t>
              </a:r>
              <a:endPara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804898" y="831011"/>
            <a:ext cx="10581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63" indent="-285763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建立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GA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云服务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质量评价指标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体系、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评估结果及应用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、评估服务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提供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质量，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全面构建整体监管控体系，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强化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GA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整体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运营保障能力的建设，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构建运营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应急响应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parajita" panose="020B0604020202020204" pitchFamily="34" charset="0"/>
              </a:rPr>
              <a:t>能力。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273266"/>
      </p:ext>
    </p:extLst>
  </p:cSld>
  <p:clrMapOvr>
    <a:masterClrMapping/>
  </p:clrMapOvr>
  <p:transition spd="slow" advTm="0">
    <p:pull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2"/>
  <p:tag name="KSO_WM_UNIT_TEXT_FILL_TYPE" val="1"/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ORE_SCHEMECOLOR_INDEX_BRIGHTNESS" val="0"/>
  <p:tag name="KSO_WM_UNIT_LINE_FORE_SCHEMECOLOR_INDEX" val="13"/>
  <p:tag name="KSO_WM_UNIT_LINE_FILL_TYPE" val="2"/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BEAUTIFY_FLAG" val=""/>
  <p:tag name="KSO_WM_UNIT_LINE_FORE_SCHEMECOLOR_INDEX_BRIGHTNESS" val="0"/>
  <p:tag name="KSO_WM_UNIT_LINE_FORE_SCHEMECOLOR_INDEX" val="6"/>
  <p:tag name="KSO_WM_UNIT_LINE_FILL_TYPE" val="2"/>
  <p:tag name="KSO_WM_UNIT_TEXT_FILL_FORE_SCHEMECOLOR_INDEX_BRIGHTNESS" val="0.1"/>
  <p:tag name="KSO_WM_UNIT_TEXT_FILL_FORE_SCHEMECOLOR_INDEX" val="13"/>
  <p:tag name="KSO_WM_UNIT_TEXT_FILL_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UNIT_TEXT_FILL_FORE_SCHEMECOLOR_INDEX_BRIGHTNESS" val="-0.5"/>
  <p:tag name="KSO_WM_UNIT_TEXT_FILL_FORE_SCHEMECOLOR_INDEX" val="6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ORE_SCHEMECOLOR_INDEX_BRIGHTNESS" val="-0.5"/>
  <p:tag name="KSO_WM_UNIT_LINE_FORE_SCHEMECOLOR_INDEX" val="14"/>
  <p:tag name="KSO_WM_UNIT_LINE_FILL_TYPE" val="2"/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1_1"/>
  <p:tag name="KSO_WM_UNIT_ID" val="diagram20228677_3*n_h_h_i*1_2_1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1_1"/>
  <p:tag name="KSO_WM_UNIT_ID" val="diagram20228677_3*n_h_h_i*1_2_1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1_1"/>
  <p:tag name="KSO_WM_UNIT_ID" val="diagram20228677_3*n_h_h_i*1_2_1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BEAUTIFY_FLAG" val=""/>
  <p:tag name="KSO_WM_UNIT_LINE_FORE_SCHEMECOLOR_INDEX_BRIGHTNESS" val="0"/>
  <p:tag name="KSO_WM_UNIT_LINE_FORE_SCHEMECOLOR_INDEX" val="6"/>
  <p:tag name="KSO_WM_UNIT_LINE_FILL_TYPE" val="2"/>
  <p:tag name="KSO_WM_UNIT_TEXT_FILL_FORE_SCHEMECOLOR_INDEX_BRIGHTNESS" val="0.1"/>
  <p:tag name="KSO_WM_UNIT_TEXT_FILL_FORE_SCHEMECOLOR_INDEX" val="13"/>
  <p:tag name="KSO_WM_UNIT_TEXT_FILL_TYPE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4"/>
  <p:tag name="KSO_WM_UNIT_TEXT_FILL_TYPE" val="1"/>
  <p:tag name="KSO_WM_UNIT_SUBTYPE" val="a"/>
  <p:tag name="KSO_WM_UNIT_PRESET_TEXT" val="点击此处添加正文，文字是您思想的提炼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2_1"/>
  <p:tag name="KSO_WM_UNIT_ID" val="diagram20228677_3*n_h_h_f*1_2_2_1"/>
  <p:tag name="KSO_WM_TEMPLATE_CATEGORY" val="diagram"/>
  <p:tag name="KSO_WM_TEMPLATE_INDEX" val="20228677"/>
  <p:tag name="KSO_WM_UNIT_LAYERLEVEL" val="1_1_1_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4"/>
  <p:tag name="KSO_WM_UNIT_TEXT_FILL_TYPE" val="1"/>
  <p:tag name="KSO_WM_UNIT_SUBTYPE" val="a"/>
  <p:tag name="KSO_WM_UNIT_PRESET_TEXT" val="点击此处添加正文，文字是您思想的提炼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3_1"/>
  <p:tag name="KSO_WM_UNIT_ID" val="diagram20228677_3*n_h_h_f*1_2_3_1"/>
  <p:tag name="KSO_WM_TEMPLATE_CATEGORY" val="diagram"/>
  <p:tag name="KSO_WM_TEMPLATE_INDEX" val="20228677"/>
  <p:tag name="KSO_WM_UNIT_LAYERLEVEL" val="1_1_1_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4"/>
  <p:tag name="KSO_WM_UNIT_TEXT_FILL_TYPE" val="1"/>
  <p:tag name="KSO_WM_UNIT_SUBTYPE" val="a"/>
  <p:tag name="KSO_WM_UNIT_PRESET_TEXT" val="点击此处添加正文，文字是您思想的提炼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1_1"/>
  <p:tag name="KSO_WM_UNIT_ID" val="diagram20228677_3*n_h_h_f*1_2_1_1"/>
  <p:tag name="KSO_WM_TEMPLATE_CATEGORY" val="diagram"/>
  <p:tag name="KSO_WM_TEMPLATE_INDEX" val="20228677"/>
  <p:tag name="KSO_WM_UNIT_LAYERLEVEL" val="1_1_1_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3_1"/>
  <p:tag name="KSO_WM_UNIT_ID" val="diagram20228677_3*n_h_h_i*1_2_3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a"/>
  <p:tag name="KSO_WM_UNIT_INDEX" val="1_2_3_1"/>
  <p:tag name="KSO_WM_UNIT_ID" val="diagram20228677_3*n_h_h_a*1_2_3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TEXT_FILL_FORE_SCHEMECOLOR_INDEX" val="14"/>
  <p:tag name="KSO_WM_UNIT_TEXT_FILL_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2_1"/>
  <p:tag name="KSO_WM_UNIT_ID" val="diagram20228677_3*n_h_h_i*1_2_2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a"/>
  <p:tag name="KSO_WM_UNIT_INDEX" val="1_2_2_1"/>
  <p:tag name="KSO_WM_UNIT_ID" val="diagram20228677_3*n_h_h_a*1_2_2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TEXT_FILL_FORE_SCHEMECOLOR_INDEX" val="14"/>
  <p:tag name="KSO_WM_UNIT_TEXT_FILL_TYP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1_1"/>
  <p:tag name="KSO_WM_UNIT_ID" val="diagram20228677_3*n_h_h_i*1_2_1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a"/>
  <p:tag name="KSO_WM_UNIT_INDEX" val="1_2_1_1"/>
  <p:tag name="KSO_WM_UNIT_ID" val="diagram20228677_3*n_h_h_a*1_2_1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TEXT_FILL_FORE_SCHEMECOLOR_INDEX" val="14"/>
  <p:tag name="KSO_WM_UNIT_TEXT_FILL_TYP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3_1"/>
  <p:tag name="KSO_WM_UNIT_ID" val="diagram20228677_3*n_h_h_i*1_2_3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BEAUTIFY_FLAG" val=""/>
  <p:tag name="KSO_WM_UNIT_LINE_FORE_SCHEMECOLOR_INDEX_BRIGHTNESS" val="0"/>
  <p:tag name="KSO_WM_UNIT_LINE_FORE_SCHEMECOLOR_INDEX" val="6"/>
  <p:tag name="KSO_WM_UNIT_LINE_FILL_TYPE" val="2"/>
  <p:tag name="KSO_WM_UNIT_TEXT_FILL_FORE_SCHEMECOLOR_INDEX_BRIGHTNESS" val="0.1"/>
  <p:tag name="KSO_WM_UNIT_TEXT_FILL_FORE_SCHEMECOLOR_INDEX" val="13"/>
  <p:tag name="KSO_WM_UNIT_TEXT_FILL_TYPE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a"/>
  <p:tag name="KSO_WM_UNIT_INDEX" val="1_2_3_1"/>
  <p:tag name="KSO_WM_UNIT_ID" val="diagram20228677_3*n_h_h_a*1_2_3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TEXT_FILL_FORE_SCHEMECOLOR_INDEX" val="14"/>
  <p:tag name="KSO_WM_UNIT_TEXT_FILL_TYPE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2_1"/>
  <p:tag name="KSO_WM_UNIT_ID" val="diagram20228677_3*n_h_h_i*1_2_2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a"/>
  <p:tag name="KSO_WM_UNIT_INDEX" val="1_2_2_1"/>
  <p:tag name="KSO_WM_UNIT_ID" val="diagram20228677_3*n_h_h_a*1_2_2_1"/>
  <p:tag name="KSO_WM_TEMPLATE_CATEGORY" val="diagram"/>
  <p:tag name="KSO_WM_TEMPLATE_INDEX" val="20228677"/>
  <p:tag name="KSO_WM_UNIT_LAYERLEVEL" val="1_1_1_1"/>
  <p:tag name="KSO_WM_TAG_VERSION" val="1.0"/>
  <p:tag name="KSO_WM_BEAUTIFY_FLAG" val="#wm#"/>
  <p:tag name="KSO_WM_UNIT_TEXT_FILL_FORE_SCHEMECOLOR_INDEX" val="14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BEAUTIFY_FLAG" val=""/>
  <p:tag name="KSO_WM_UNIT_LINE_FORE_SCHEMECOLOR_INDEX_BRIGHTNESS" val="0"/>
  <p:tag name="KSO_WM_UNIT_LINE_FORE_SCHEMECOLOR_INDEX" val="6"/>
  <p:tag name="KSO_WM_UNIT_LINE_FILL_TYPE" val="2"/>
  <p:tag name="KSO_WM_UNIT_TEXT_FILL_FORE_SCHEMECOLOR_INDEX_BRIGHTNESS" val="0.1"/>
  <p:tag name="KSO_WM_UNIT_TEXT_FILL_FORE_SCHEMECOLOR_INDEX" val="13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BEAUTIFY_FLAG" val=""/>
  <p:tag name="KSO_WM_UNIT_LINE_FORE_SCHEMECOLOR_INDEX_BRIGHTNESS" val="0"/>
  <p:tag name="KSO_WM_UNIT_LINE_FORE_SCHEMECOLOR_INDEX" val="6"/>
  <p:tag name="KSO_WM_UNIT_LINE_FILL_TYPE" val="2"/>
  <p:tag name="KSO_WM_UNIT_TEXT_FILL_FORE_SCHEMECOLOR_INDEX_BRIGHTNESS" val="0.1"/>
  <p:tag name="KSO_WM_UNIT_TEXT_FILL_FORE_SCHEMECOLOR_INDEX" val="13"/>
  <p:tag name="KSO_WM_UNIT_TEXT_FILL_TYPE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ORE_SCHEMECOLOR_INDEX_BRIGHTNESS" val="-0.5"/>
  <p:tag name="KSO_WM_UNIT_LINE_FORE_SCHEMECOLOR_INDEX" val="14"/>
  <p:tag name="KSO_WM_UNIT_LINE_FILL_TYPE" val="2"/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ORE_SCHEMECOLOR_INDEX_BRIGHTNESS" val="-0.5"/>
  <p:tag name="KSO_WM_UNIT_LINE_FORE_SCHEMECOLOR_INDEX" val="14"/>
  <p:tag name="KSO_WM_UNIT_LINE_FILL_TYPE" val="2"/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ORE_SCHEMECOLOR_INDEX_BRIGHTNESS" val="0"/>
  <p:tag name="KSO_WM_UNIT_LINE_FORE_SCHEMECOLOR_INDEX" val="13"/>
  <p:tag name="KSO_WM_UNIT_LINE_FILL_TYPE" val="2"/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LINE_FORE_SCHEMECOLOR_INDEX_BRIGHTNESS" val="0"/>
  <p:tag name="KSO_WM_UNIT_LINE_FORE_SCHEMECOLOR_INDEX" val="13"/>
  <p:tag name="KSO_WM_UNIT_LINE_FILL_TYPE" val="2"/>
  <p:tag name="KSO_WM_BEAUTIFY_FLAG" val="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0qchyipq">
      <a:majorFont>
        <a:latin typeface=""/>
        <a:ea typeface="微软雅黑"/>
        <a:cs typeface=""/>
      </a:majorFont>
      <a:minorFont>
        <a:latin typeface="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35004</TotalTime>
  <Words>1891</Words>
  <Application>Microsoft Office PowerPoint</Application>
  <PresentationFormat>宽屏</PresentationFormat>
  <Paragraphs>378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7" baseType="lpstr">
      <vt:lpstr>Aparajita</vt:lpstr>
      <vt:lpstr>Arial Unicode MS</vt:lpstr>
      <vt:lpstr>等线</vt:lpstr>
      <vt:lpstr>仿宋_GB2312</vt:lpstr>
      <vt:lpstr>黑体</vt:lpstr>
      <vt:lpstr>华文细黑</vt:lpstr>
      <vt:lpstr>华文中宋</vt:lpstr>
      <vt:lpstr>宋体</vt:lpstr>
      <vt:lpstr>Microsoft YaHei</vt:lpstr>
      <vt:lpstr>Microsoft YaHei</vt:lpstr>
      <vt:lpstr>Arial</vt:lpstr>
      <vt:lpstr>Calibri</vt:lpstr>
      <vt:lpstr>Cambria Math</vt:lpstr>
      <vt:lpstr>Times New Roman</vt:lpstr>
      <vt:lpstr>Verdana</vt:lpstr>
      <vt:lpstr>Wingdings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huawei-3com.com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GA统一运维运营解决方案汇报(完整版)-运营0527</dc:title>
  <dc:creator>zhiqiang.lv@h3c.com</dc:creator>
  <dc:description/>
  <cp:lastModifiedBy>chenyongji (Cloud)</cp:lastModifiedBy>
  <cp:revision>1172</cp:revision>
  <dcterms:created xsi:type="dcterms:W3CDTF">2020-07-30T02:17:35Z</dcterms:created>
  <dcterms:modified xsi:type="dcterms:W3CDTF">2025-05-29T05:23:05Z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GA统一运维运营解决方案汇报(完整版)-运营0527</vt:lpwstr>
  </property>
  <property fmtid="{D5CDD505-2E9C-101B-9397-08002B2CF9AE}" pid="3" name="SlideDescription">
    <vt:lpwstr/>
  </property>
</Properties>
</file>