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16768858" r:id="rId3"/>
    <p:sldId id="16768809" r:id="rId4"/>
    <p:sldId id="16768810" r:id="rId5"/>
    <p:sldId id="16768865" r:id="rId6"/>
    <p:sldId id="16768866" r:id="rId7"/>
    <p:sldId id="16768867" r:id="rId8"/>
    <p:sldId id="16768856" r:id="rId9"/>
    <p:sldId id="16768868" r:id="rId10"/>
    <p:sldId id="16768869" r:id="rId11"/>
    <p:sldId id="16768806" r:id="rId12"/>
    <p:sldId id="16768811" r:id="rId14"/>
  </p:sldIdLst>
  <p:sldSz cx="12192000" cy="6858000"/>
  <p:notesSz cx="6811645" cy="9942195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Lai Hou" initials="SL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41"/>
    <a:srgbClr val="91C1B2"/>
    <a:srgbClr val="4F8E7A"/>
    <a:srgbClr val="FFFFFF"/>
    <a:srgbClr val="B99C71"/>
    <a:srgbClr val="284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9445B-4B60-4CE6-8329-3A8A4001305E}" type="datetimeFigureOut">
              <a:rPr lang="en-US" smtClean="0"/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988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441FF-45EA-4F41-90A8-A43C9DC3856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4CB1-5A87-4810-AA74-F431C2C0C412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7986-23A1-4792-B6A0-32E6AB0893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4CB1-5A87-4810-AA74-F431C2C0C412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7986-23A1-4792-B6A0-32E6AB0893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4CB1-5A87-4810-AA74-F431C2C0C412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7986-23A1-4792-B6A0-32E6AB0893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37" y="4000585"/>
            <a:ext cx="4510737" cy="2817967"/>
          </a:xfrm>
          <a:prstGeom prst="rect">
            <a:avLst/>
          </a:prstGeom>
        </p:spPr>
      </p:pic>
      <p:sp>
        <p:nvSpPr>
          <p:cNvPr id="55" name="Freeform 24"/>
          <p:cNvSpPr/>
          <p:nvPr userDrawn="1"/>
        </p:nvSpPr>
        <p:spPr>
          <a:xfrm>
            <a:off x="9067044" y="6293959"/>
            <a:ext cx="561464" cy="244685"/>
          </a:xfrm>
          <a:custGeom>
            <a:avLst/>
            <a:gdLst/>
            <a:ahLst/>
            <a:cxnLst>
              <a:cxn ang="0">
                <a:pos x="448270" y="0"/>
              </a:cxn>
              <a:cxn ang="0">
                <a:pos x="2349604" y="0"/>
              </a:cxn>
              <a:cxn ang="0">
                <a:pos x="2374000" y="55145"/>
              </a:cxn>
              <a:cxn ang="0">
                <a:pos x="1989769" y="1497335"/>
              </a:cxn>
              <a:cxn ang="0">
                <a:pos x="1934879" y="1553246"/>
              </a:cxn>
              <a:cxn ang="0">
                <a:pos x="33544" y="1553246"/>
              </a:cxn>
              <a:cxn ang="0">
                <a:pos x="8386" y="1497335"/>
              </a:cxn>
              <a:cxn ang="0">
                <a:pos x="393380" y="55145"/>
              </a:cxn>
              <a:cxn ang="0">
                <a:pos x="448270" y="0"/>
              </a:cxn>
            </a:cxnLst>
            <a:rect l="0" t="0" r="0" b="0"/>
            <a:pathLst>
              <a:path w="3125" h="2028">
                <a:moveTo>
                  <a:pt x="588" y="0"/>
                </a:moveTo>
                <a:lnTo>
                  <a:pt x="3082" y="0"/>
                </a:lnTo>
                <a:cubicBezTo>
                  <a:pt x="3110" y="0"/>
                  <a:pt x="3125" y="32"/>
                  <a:pt x="3114" y="72"/>
                </a:cubicBezTo>
                <a:lnTo>
                  <a:pt x="2610" y="1955"/>
                </a:lnTo>
                <a:cubicBezTo>
                  <a:pt x="2599" y="1995"/>
                  <a:pt x="2567" y="2028"/>
                  <a:pt x="2538" y="2028"/>
                </a:cubicBezTo>
                <a:lnTo>
                  <a:pt x="44" y="2028"/>
                </a:lnTo>
                <a:cubicBezTo>
                  <a:pt x="15" y="2028"/>
                  <a:pt x="0" y="1995"/>
                  <a:pt x="11" y="1955"/>
                </a:cubicBezTo>
                <a:lnTo>
                  <a:pt x="516" y="72"/>
                </a:lnTo>
                <a:cubicBezTo>
                  <a:pt x="527" y="32"/>
                  <a:pt x="559" y="0"/>
                  <a:pt x="588" y="0"/>
                </a:cubicBezTo>
                <a:close/>
              </a:path>
            </a:pathLst>
          </a:custGeom>
          <a:solidFill>
            <a:srgbClr val="039EE6"/>
          </a:solidFill>
          <a:ln w="9525">
            <a:noFill/>
          </a:ln>
        </p:spPr>
        <p:txBody>
          <a:bodyPr/>
          <a:lstStyle/>
          <a:p>
            <a:endParaRPr lang="zh-CN" altLang="en-US" sz="2400" dirty="0">
              <a:latin typeface="微软雅黑" panose="020B0703020204020201" pitchFamily="34" charset="-122"/>
              <a:ea typeface="微软雅黑" panose="020B0703020204020201" pitchFamily="34" charset="-122"/>
              <a:cs typeface="微软雅黑" panose="020B0703020204020201" pitchFamily="34" charset="-122"/>
            </a:endParaRPr>
          </a:p>
        </p:txBody>
      </p:sp>
      <p:sp>
        <p:nvSpPr>
          <p:cNvPr id="19" name="TextBox 93"/>
          <p:cNvSpPr txBox="1"/>
          <p:nvPr userDrawn="1"/>
        </p:nvSpPr>
        <p:spPr bwMode="auto">
          <a:xfrm>
            <a:off x="1128441" y="340699"/>
            <a:ext cx="7870136" cy="688035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703020204020201" pitchFamily="34" charset="-122"/>
              <a:ea typeface="微软雅黑" panose="020B0703020204020201" pitchFamily="34" charset="-122"/>
              <a:cs typeface="微软雅黑" panose="020B0703020204020201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998578" y="6210747"/>
            <a:ext cx="31460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i="1" dirty="0">
                <a:solidFill>
                  <a:schemeClr val="bg1"/>
                </a:solidFill>
                <a:latin typeface="微软雅黑" panose="020B0703020204020201" pitchFamily="34" charset="-122"/>
                <a:ea typeface="微软雅黑" panose="020B0703020204020201" pitchFamily="34" charset="-122"/>
                <a:cs typeface="微软雅黑" panose="020B0703020204020201" pitchFamily="34" charset="-122"/>
              </a:rPr>
              <a:t>云腾</a:t>
            </a:r>
            <a:r>
              <a:rPr lang="en-US" altLang="zh-CN" sz="1600" i="1" dirty="0">
                <a:solidFill>
                  <a:schemeClr val="bg1"/>
                </a:solidFill>
                <a:latin typeface="微软雅黑" panose="020B0703020204020201" pitchFamily="34" charset="-122"/>
                <a:ea typeface="微软雅黑" panose="020B0703020204020201" pitchFamily="34" charset="-122"/>
                <a:cs typeface="微软雅黑" panose="020B0703020204020201" pitchFamily="34" charset="-122"/>
              </a:rPr>
              <a:t>    </a:t>
            </a:r>
            <a:r>
              <a:rPr lang="zh-CN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  <a:cs typeface="微软雅黑" panose="020B0703020204020201" pitchFamily="34" charset="-122"/>
              </a:rPr>
              <a:t>云创新产品与服务提供商 </a:t>
            </a:r>
            <a:endParaRPr lang="zh-CN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703020204020201" pitchFamily="34" charset="-122"/>
              <a:ea typeface="微软雅黑" panose="020B0703020204020201" pitchFamily="34" charset="-122"/>
              <a:cs typeface="微软雅黑" panose="020B0703020204020201" pitchFamily="34" charset="-122"/>
            </a:endParaRPr>
          </a:p>
        </p:txBody>
      </p:sp>
      <p:grpSp>
        <p:nvGrpSpPr>
          <p:cNvPr id="50" name="组合 49"/>
          <p:cNvGrpSpPr/>
          <p:nvPr userDrawn="1"/>
        </p:nvGrpSpPr>
        <p:grpSpPr>
          <a:xfrm flipV="1">
            <a:off x="1584245" y="6405352"/>
            <a:ext cx="7392000" cy="48001"/>
            <a:chOff x="0" y="374160"/>
            <a:chExt cx="11835685" cy="718151"/>
          </a:xfrm>
        </p:grpSpPr>
        <p:sp>
          <p:nvSpPr>
            <p:cNvPr id="51" name="五边形 2"/>
            <p:cNvSpPr/>
            <p:nvPr userDrawn="1"/>
          </p:nvSpPr>
          <p:spPr>
            <a:xfrm>
              <a:off x="0" y="374160"/>
              <a:ext cx="11835685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703020204020201" pitchFamily="34" charset="-122"/>
                <a:ea typeface="微软雅黑" panose="020B0703020204020201" pitchFamily="34" charset="-122"/>
                <a:cs typeface="微软雅黑" panose="020B0703020204020201" pitchFamily="34" charset="-122"/>
              </a:endParaRPr>
            </a:p>
          </p:txBody>
        </p:sp>
        <p:sp>
          <p:nvSpPr>
            <p:cNvPr id="52" name="五边形 3"/>
            <p:cNvSpPr/>
            <p:nvPr userDrawn="1"/>
          </p:nvSpPr>
          <p:spPr>
            <a:xfrm>
              <a:off x="34943" y="374160"/>
              <a:ext cx="11526159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703020204020201" pitchFamily="34" charset="-122"/>
                <a:ea typeface="微软雅黑" panose="020B0703020204020201" pitchFamily="34" charset="-122"/>
                <a:cs typeface="微软雅黑" panose="020B0703020204020201" pitchFamily="34" charset="-122"/>
              </a:endParaRPr>
            </a:p>
          </p:txBody>
        </p:sp>
        <p:sp>
          <p:nvSpPr>
            <p:cNvPr id="53" name="五边形 4"/>
            <p:cNvSpPr/>
            <p:nvPr userDrawn="1"/>
          </p:nvSpPr>
          <p:spPr>
            <a:xfrm>
              <a:off x="0" y="374180"/>
              <a:ext cx="11261098" cy="71813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703020204020201" pitchFamily="34" charset="-122"/>
                <a:ea typeface="微软雅黑" panose="020B0703020204020201" pitchFamily="34" charset="-122"/>
                <a:cs typeface="微软雅黑" panose="020B0703020204020201" pitchFamily="34" charset="-122"/>
              </a:endParaRPr>
            </a:p>
          </p:txBody>
        </p:sp>
      </p:grpSp>
      <p:sp>
        <p:nvSpPr>
          <p:cNvPr id="54" name="椭圆 53"/>
          <p:cNvSpPr/>
          <p:nvPr userDrawn="1"/>
        </p:nvSpPr>
        <p:spPr>
          <a:xfrm>
            <a:off x="9650102" y="6385823"/>
            <a:ext cx="60959" cy="60959"/>
          </a:xfrm>
          <a:prstGeom prst="ellipse">
            <a:avLst/>
          </a:pr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703020204020201" pitchFamily="34" charset="-122"/>
              <a:ea typeface="微软雅黑" panose="020B0703020204020201" pitchFamily="34" charset="-122"/>
              <a:cs typeface="微软雅黑" panose="020B0703020204020201" pitchFamily="34" charset="-122"/>
            </a:endParaRPr>
          </a:p>
        </p:txBody>
      </p:sp>
      <p:sp>
        <p:nvSpPr>
          <p:cNvPr id="70" name="任意多边形 8"/>
          <p:cNvSpPr/>
          <p:nvPr userDrawn="1"/>
        </p:nvSpPr>
        <p:spPr>
          <a:xfrm>
            <a:off x="466549" y="367241"/>
            <a:ext cx="317767" cy="511751"/>
          </a:xfrm>
          <a:custGeom>
            <a:avLst/>
            <a:gdLst>
              <a:gd name="connsiteX0" fmla="*/ 3959469 w 5222758"/>
              <a:gd name="connsiteY0" fmla="*/ 0 h 6858001"/>
              <a:gd name="connsiteX1" fmla="*/ 5222758 w 5222758"/>
              <a:gd name="connsiteY1" fmla="*/ 0 h 6858001"/>
              <a:gd name="connsiteX2" fmla="*/ 1263289 w 5222758"/>
              <a:gd name="connsiteY2" fmla="*/ 6858001 h 6858001"/>
              <a:gd name="connsiteX3" fmla="*/ 0 w 522275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758" h="6858001">
                <a:moveTo>
                  <a:pt x="3959469" y="0"/>
                </a:moveTo>
                <a:lnTo>
                  <a:pt x="5222758" y="0"/>
                </a:lnTo>
                <a:lnTo>
                  <a:pt x="1263289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anose="020B0703020204020201" pitchFamily="34" charset="-122"/>
              <a:ea typeface="微软雅黑" panose="020B0703020204020201" pitchFamily="34" charset="-122"/>
              <a:cs typeface="微软雅黑" panose="020B0703020204020201" pitchFamily="34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7241"/>
            <a:ext cx="650672" cy="5117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6238491"/>
            <a:ext cx="1094879" cy="352219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1326035" y="6293959"/>
            <a:ext cx="19200" cy="3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>
                <a:noFill/>
              </a:ln>
              <a:latin typeface="微软雅黑" panose="020B0703020204020201" pitchFamily="34" charset="-122"/>
              <a:ea typeface="微软雅黑" panose="020B0703020204020201" pitchFamily="34" charset="-122"/>
              <a:cs typeface="微软雅黑" panose="020B0703020204020201" pitchFamily="34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>
            <p:ph idx="1"/>
          </p:nvPr>
        </p:nvSpPr>
        <p:spPr>
          <a:xfrm>
            <a:off x="429541" y="1001979"/>
            <a:ext cx="11363947" cy="5142236"/>
          </a:xfrm>
          <a:prstGeom prst="rect">
            <a:avLst/>
          </a:prstGeom>
        </p:spPr>
        <p:txBody>
          <a:bodyPr>
            <a:normAutofit/>
          </a:bodyPr>
          <a:lstStyle>
            <a:lvl1pPr marL="243840" indent="-243840">
              <a:lnSpc>
                <a:spcPct val="150000"/>
              </a:lnSpc>
              <a:spcBef>
                <a:spcPts val="0"/>
              </a:spcBef>
              <a:defRPr sz="2400">
                <a:latin typeface="微软雅黑" panose="020B0703020204020201" pitchFamily="34" charset="-122"/>
                <a:ea typeface="微软雅黑" panose="020B0703020204020201" pitchFamily="34" charset="-122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2135">
                <a:latin typeface="微软雅黑" panose="020B0703020204020201" pitchFamily="34" charset="-122"/>
                <a:ea typeface="微软雅黑" panose="020B0703020204020201" pitchFamily="34" charset="-122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1865">
                <a:latin typeface="微软雅黑" panose="020B0703020204020201" pitchFamily="34" charset="-122"/>
                <a:ea typeface="微软雅黑" panose="020B0703020204020201" pitchFamily="34" charset="-122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600">
                <a:latin typeface="微软雅黑" panose="020B0703020204020201" pitchFamily="34" charset="-122"/>
                <a:ea typeface="微软雅黑" panose="020B0703020204020201" pitchFamily="34" charset="-122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600">
                <a:latin typeface="微软雅黑" panose="020B0703020204020201" pitchFamily="34" charset="-122"/>
                <a:ea typeface="微软雅黑" panose="020B0703020204020201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84315" y="340699"/>
            <a:ext cx="11009172" cy="59279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65" b="1">
                <a:solidFill>
                  <a:srgbClr val="039EE6"/>
                </a:solidFill>
                <a:latin typeface="微软雅黑" panose="020B0703020204020201" pitchFamily="34" charset="-122"/>
                <a:ea typeface="微软雅黑" panose="020B0703020204020201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4CB1-5A87-4810-AA74-F431C2C0C412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7986-23A1-4792-B6A0-32E6AB0893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4CB1-5A87-4810-AA74-F431C2C0C412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7986-23A1-4792-B6A0-32E6AB0893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4CB1-5A87-4810-AA74-F431C2C0C412}" type="datetimeFigureOut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7986-23A1-4792-B6A0-32E6AB0893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4CB1-5A87-4810-AA74-F431C2C0C412}" type="datetimeFigureOut">
              <a:rPr lang="en-US" smtClean="0"/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7986-23A1-4792-B6A0-32E6AB0893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4CB1-5A87-4810-AA74-F431C2C0C412}" type="datetimeFigureOut">
              <a:rPr lang="en-US" smtClean="0"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7986-23A1-4792-B6A0-32E6AB0893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4CB1-5A87-4810-AA74-F431C2C0C412}" type="datetimeFigureOut">
              <a:rPr lang="en-US" smtClean="0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7986-23A1-4792-B6A0-32E6AB0893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4CB1-5A87-4810-AA74-F431C2C0C412}" type="datetimeFigureOut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7986-23A1-4792-B6A0-32E6AB0893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4CB1-5A87-4810-AA74-F431C2C0C412}" type="datetimeFigureOut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7986-23A1-4792-B6A0-32E6AB0893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84CB1-5A87-4810-AA74-F431C2C0C412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97986-23A1-4792-B6A0-32E6AB08931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形 3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5132" y="1261738"/>
            <a:ext cx="707826" cy="707826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909383" y="977659"/>
            <a:ext cx="10409144" cy="5604444"/>
            <a:chOff x="2178762" y="4247510"/>
            <a:chExt cx="5012178" cy="2995904"/>
          </a:xfrm>
        </p:grpSpPr>
        <p:sp>
          <p:nvSpPr>
            <p:cNvPr id="63" name="矩形: 圆角 50"/>
            <p:cNvSpPr/>
            <p:nvPr/>
          </p:nvSpPr>
          <p:spPr>
            <a:xfrm>
              <a:off x="2178762" y="4247510"/>
              <a:ext cx="5012178" cy="2995904"/>
            </a:xfrm>
            <a:prstGeom prst="roundRect">
              <a:avLst>
                <a:gd name="adj" fmla="val 8000"/>
              </a:avLst>
            </a:prstGeom>
            <a:solidFill>
              <a:srgbClr val="91C1B2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Text1"/>
            <p:cNvSpPr/>
            <p:nvPr/>
          </p:nvSpPr>
          <p:spPr>
            <a:xfrm>
              <a:off x="3584188" y="4262501"/>
              <a:ext cx="3169678" cy="27351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 anchorCtr="0">
              <a:normAutofit/>
            </a:bodyPr>
            <a:lstStyle/>
            <a:p>
              <a:pPr marL="285750" indent="-285750">
                <a:lnSpc>
                  <a:spcPct val="110000"/>
                </a:lnSpc>
                <a:spcBef>
                  <a:spcPts val="600"/>
                </a:spcBef>
                <a:buFont typeface="Arial" panose="020B0604020202090204" pitchFamily="34" charset="0"/>
                <a:buChar char="•"/>
              </a:pPr>
              <a:r>
                <a:rPr lang="zh-CN" altLang="en-US" sz="2000" dirty="0" smtClean="0">
                  <a:solidFill>
                    <a:schemeClr val="tx1"/>
                  </a:solidFill>
                  <a:cs typeface="+mn-ea"/>
                  <a:sym typeface="+mn-lt"/>
                </a:rPr>
                <a:t>评估</a:t>
              </a:r>
              <a:r>
                <a:rPr lang="zh-CN" altLang="en-US" dirty="0" smtClean="0">
                  <a:solidFill>
                    <a:schemeClr val="tx1"/>
                  </a:solidFill>
                  <a:cs typeface="+mn-ea"/>
                  <a:sym typeface="+mn-lt"/>
                </a:rPr>
                <a:t>：</a:t>
              </a:r>
              <a:endParaRPr lang="en-US" altLang="zh-CN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indent="-342900">
                <a:lnSpc>
                  <a:spcPct val="110000"/>
                </a:lnSpc>
                <a:spcBef>
                  <a:spcPts val="600"/>
                </a:spcBef>
                <a:buAutoNum type="arabicPeriod"/>
              </a:pPr>
              <a:r>
                <a:rPr lang="zh-CN" altLang="en-US" dirty="0">
                  <a:solidFill>
                    <a:schemeClr val="tx1"/>
                  </a:solidFill>
                  <a:cs typeface="+mn-ea"/>
                  <a:sym typeface="+mn-lt"/>
                </a:rPr>
                <a:t>探查评估当前数据里面标准和非标准问题实际情况占比</a:t>
              </a:r>
              <a:endParaRPr lang="en-US" altLang="zh-CN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spcBef>
                  <a:spcPts val="600"/>
                </a:spcBef>
              </a:pPr>
              <a:endParaRPr lang="en-US" altLang="zh-CN" dirty="0" smtClean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spcBef>
                  <a:spcPts val="600"/>
                </a:spcBef>
              </a:pPr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2. </a:t>
              </a:r>
              <a:r>
                <a:rPr lang="zh-CN" altLang="en-US" dirty="0">
                  <a:solidFill>
                    <a:schemeClr val="tx1"/>
                  </a:solidFill>
                  <a:cs typeface="+mn-ea"/>
                  <a:sym typeface="+mn-lt"/>
                </a:rPr>
                <a:t>非标准简单问题，有回答，匹配分高于</a:t>
              </a:r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85</a:t>
              </a:r>
              <a:r>
                <a:rPr lang="zh-CN" altLang="en-US" dirty="0">
                  <a:solidFill>
                    <a:schemeClr val="tx1"/>
                  </a:solidFill>
                  <a:cs typeface="+mn-ea"/>
                  <a:sym typeface="+mn-lt"/>
                </a:rPr>
                <a:t>，业务校验完全不符合预期，兜底策略或</a:t>
              </a:r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&amp;</a:t>
              </a:r>
              <a:r>
                <a:rPr lang="zh-CN" altLang="en-US" dirty="0">
                  <a:solidFill>
                    <a:schemeClr val="tx1"/>
                  </a:solidFill>
                  <a:cs typeface="+mn-ea"/>
                  <a:sym typeface="+mn-lt"/>
                </a:rPr>
                <a:t>回答错误；</a:t>
              </a:r>
              <a:endParaRPr lang="en-US" altLang="zh-CN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spcBef>
                  <a:spcPts val="600"/>
                </a:spcBef>
              </a:pP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spcBef>
                  <a:spcPts val="600"/>
                </a:spcBef>
              </a:pPr>
              <a:r>
                <a:rPr lang="en-US" altLang="zh-CN" dirty="0" smtClean="0">
                  <a:solidFill>
                    <a:schemeClr val="tx1"/>
                  </a:solidFill>
                  <a:cs typeface="+mn-ea"/>
                  <a:sym typeface="+mn-lt"/>
                </a:rPr>
                <a:t>3. </a:t>
              </a:r>
              <a:r>
                <a:rPr lang="zh-CN" altLang="en-US" dirty="0" smtClean="0">
                  <a:solidFill>
                    <a:schemeClr val="tx1"/>
                  </a:solidFill>
                  <a:cs typeface="+mn-ea"/>
                  <a:sym typeface="+mn-lt"/>
                </a:rPr>
                <a:t>非标准简单问题</a:t>
              </a:r>
              <a:r>
                <a:rPr lang="zh-CN" altLang="en-US" dirty="0">
                  <a:solidFill>
                    <a:schemeClr val="tx1"/>
                  </a:solidFill>
                  <a:cs typeface="+mn-ea"/>
                  <a:sym typeface="+mn-lt"/>
                </a:rPr>
                <a:t>，有回答，</a:t>
              </a:r>
              <a:r>
                <a:rPr lang="zh-CN" altLang="en-US" dirty="0" smtClean="0">
                  <a:solidFill>
                    <a:schemeClr val="tx1"/>
                  </a:solidFill>
                  <a:cs typeface="+mn-ea"/>
                  <a:sym typeface="+mn-lt"/>
                </a:rPr>
                <a:t>匹配分低于</a:t>
              </a:r>
              <a:r>
                <a:rPr lang="en-US" altLang="zh-CN" dirty="0" smtClean="0">
                  <a:solidFill>
                    <a:schemeClr val="tx1"/>
                  </a:solidFill>
                  <a:cs typeface="+mn-ea"/>
                  <a:sym typeface="+mn-lt"/>
                </a:rPr>
                <a:t>85</a:t>
              </a:r>
              <a:r>
                <a:rPr lang="zh-CN" altLang="en-US" dirty="0" smtClean="0">
                  <a:solidFill>
                    <a:schemeClr val="tx1"/>
                  </a:solidFill>
                  <a:cs typeface="+mn-ea"/>
                  <a:sym typeface="+mn-lt"/>
                </a:rPr>
                <a:t>，业务校验值</a:t>
              </a:r>
              <a:r>
                <a:rPr lang="zh-CN" altLang="en-US" dirty="0">
                  <a:solidFill>
                    <a:schemeClr val="tx1"/>
                  </a:solidFill>
                  <a:cs typeface="+mn-ea"/>
                  <a:sym typeface="+mn-lt"/>
                </a:rPr>
                <a:t>不符合预期</a:t>
              </a:r>
              <a:r>
                <a:rPr lang="zh-CN" altLang="en-US" dirty="0" smtClean="0">
                  <a:solidFill>
                    <a:schemeClr val="tx1"/>
                  </a:solidFill>
                  <a:cs typeface="+mn-ea"/>
                  <a:sym typeface="+mn-lt"/>
                </a:rPr>
                <a:t>，回答模糊</a:t>
              </a:r>
              <a:r>
                <a:rPr lang="en-US" altLang="zh-CN" dirty="0" smtClean="0">
                  <a:solidFill>
                    <a:schemeClr val="tx1"/>
                  </a:solidFill>
                  <a:cs typeface="+mn-ea"/>
                  <a:sym typeface="+mn-lt"/>
                </a:rPr>
                <a:t>&amp;</a:t>
              </a:r>
              <a:r>
                <a:rPr lang="zh-CN" altLang="en-US" dirty="0" smtClean="0">
                  <a:solidFill>
                    <a:schemeClr val="tx1"/>
                  </a:solidFill>
                  <a:cs typeface="+mn-ea"/>
                  <a:sym typeface="+mn-lt"/>
                </a:rPr>
                <a:t>回答不准确</a:t>
              </a:r>
              <a:endParaRPr lang="en-US" altLang="zh-CN" dirty="0" smtClean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spcBef>
                  <a:spcPts val="600"/>
                </a:spcBef>
              </a:pPr>
              <a:endParaRPr lang="en-US" altLang="zh-CN" dirty="0" smtClean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spcBef>
                  <a:spcPts val="600"/>
                </a:spcBef>
              </a:pPr>
              <a:r>
                <a:rPr lang="en-US" altLang="zh-CN" dirty="0" smtClean="0">
                  <a:solidFill>
                    <a:schemeClr val="tx1"/>
                  </a:solidFill>
                  <a:cs typeface="+mn-ea"/>
                  <a:sym typeface="+mn-lt"/>
                </a:rPr>
                <a:t>4. </a:t>
              </a:r>
              <a:r>
                <a:rPr lang="zh-CN" altLang="en-US" dirty="0" smtClean="0">
                  <a:solidFill>
                    <a:schemeClr val="tx1"/>
                  </a:solidFill>
                  <a:cs typeface="+mn-ea"/>
                  <a:sym typeface="+mn-lt"/>
                </a:rPr>
                <a:t>非标准简单问题，没有回答，业务校验不符合预期</a:t>
              </a:r>
              <a:endParaRPr lang="en-US" altLang="zh-CN" dirty="0" smtClean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spcBef>
                  <a:spcPts val="600"/>
                </a:spcBef>
              </a:pPr>
              <a:endParaRPr lang="en-US" altLang="zh-CN" dirty="0" smtClean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spcBef>
                  <a:spcPts val="600"/>
                </a:spcBef>
              </a:pPr>
              <a:r>
                <a:rPr lang="en-US" altLang="zh-CN" dirty="0" smtClean="0">
                  <a:solidFill>
                    <a:schemeClr val="tx1"/>
                  </a:solidFill>
                  <a:cs typeface="+mn-ea"/>
                  <a:sym typeface="+mn-lt"/>
                </a:rPr>
                <a:t>5. </a:t>
              </a:r>
              <a:r>
                <a:rPr lang="zh-CN" altLang="en-US" dirty="0" smtClean="0">
                  <a:solidFill>
                    <a:schemeClr val="tx1"/>
                  </a:solidFill>
                  <a:cs typeface="+mn-ea"/>
                  <a:sym typeface="+mn-lt"/>
                </a:rPr>
                <a:t>非标准复合问题，兜底回答</a:t>
              </a:r>
              <a:r>
                <a:rPr lang="en-US" altLang="zh-CN" dirty="0" smtClean="0">
                  <a:solidFill>
                    <a:schemeClr val="tx1"/>
                  </a:solidFill>
                  <a:cs typeface="+mn-ea"/>
                  <a:sym typeface="+mn-lt"/>
                </a:rPr>
                <a:t>&amp;</a:t>
              </a:r>
              <a:r>
                <a:rPr lang="zh-CN" altLang="en-US" dirty="0" smtClean="0">
                  <a:solidFill>
                    <a:schemeClr val="tx1"/>
                  </a:solidFill>
                  <a:cs typeface="+mn-ea"/>
                  <a:sym typeface="+mn-lt"/>
                </a:rPr>
                <a:t>没有回答</a:t>
              </a:r>
              <a:r>
                <a:rPr lang="en-US" altLang="zh-CN" dirty="0" smtClean="0">
                  <a:solidFill>
                    <a:schemeClr val="tx1"/>
                  </a:solidFill>
                  <a:cs typeface="+mn-ea"/>
                  <a:sym typeface="+mn-lt"/>
                </a:rPr>
                <a:t>&amp;</a:t>
              </a:r>
              <a:r>
                <a:rPr lang="zh-CN" altLang="en-US" dirty="0" smtClean="0">
                  <a:solidFill>
                    <a:schemeClr val="tx1"/>
                  </a:solidFill>
                  <a:cs typeface="+mn-ea"/>
                  <a:sym typeface="+mn-lt"/>
                </a:rPr>
                <a:t>模糊回答，</a:t>
              </a:r>
              <a:r>
                <a:rPr lang="zh-CN" altLang="en-US" dirty="0">
                  <a:solidFill>
                    <a:schemeClr val="tx1"/>
                  </a:solidFill>
                  <a:cs typeface="+mn-ea"/>
                  <a:sym typeface="+mn-lt"/>
                </a:rPr>
                <a:t>业务校验不符合预期</a:t>
              </a:r>
              <a:endParaRPr lang="en-US" altLang="zh-CN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spcBef>
                  <a:spcPts val="600"/>
                </a:spcBef>
              </a:pP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spcBef>
                  <a:spcPts val="600"/>
                </a:spcBef>
              </a:pPr>
              <a:endParaRPr lang="en-US" altLang="zh-CN" dirty="0" smtClean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spcBef>
                  <a:spcPts val="600"/>
                </a:spcBef>
              </a:pPr>
              <a:endParaRPr lang="en-US" altLang="zh-CN" dirty="0" smtClean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spcBef>
                  <a:spcPts val="600"/>
                </a:spcBef>
              </a:pPr>
              <a:endParaRPr lang="en-US" altLang="zh-CN" dirty="0" smtClean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spcBef>
                  <a:spcPts val="600"/>
                </a:spcBef>
              </a:pPr>
              <a:endParaRPr lang="en-US" altLang="zh-CN" b="1" u="sng" dirty="0">
                <a:solidFill>
                  <a:srgbClr val="00634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73473" y="105214"/>
            <a:ext cx="2753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POC</a:t>
            </a:r>
            <a:r>
              <a:rPr lang="zh-CN" altLang="en-US" sz="2800" dirty="0" smtClean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数据探查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35360" y="1298957"/>
            <a:ext cx="1998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gradFill flip="none" rotWithShape="1">
                  <a:gsLst>
                    <a:gs pos="0">
                      <a:srgbClr val="4F8E7A">
                        <a:shade val="30000"/>
                        <a:satMod val="115000"/>
                      </a:srgbClr>
                    </a:gs>
                    <a:gs pos="50000">
                      <a:srgbClr val="4F8E7A">
                        <a:shade val="67500"/>
                        <a:satMod val="115000"/>
                      </a:srgbClr>
                    </a:gs>
                    <a:gs pos="100000">
                      <a:srgbClr val="4F8E7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DA</a:t>
            </a:r>
            <a:r>
              <a:rPr lang="zh-CN" altLang="en-US" sz="3200" dirty="0" smtClean="0">
                <a:gradFill flip="none" rotWithShape="1">
                  <a:gsLst>
                    <a:gs pos="0">
                      <a:srgbClr val="4F8E7A">
                        <a:shade val="30000"/>
                        <a:satMod val="115000"/>
                      </a:srgbClr>
                    </a:gs>
                    <a:gs pos="50000">
                      <a:srgbClr val="4F8E7A">
                        <a:shade val="67500"/>
                        <a:satMod val="115000"/>
                      </a:srgbClr>
                    </a:gs>
                    <a:gs pos="100000">
                      <a:srgbClr val="4F8E7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分析</a:t>
            </a:r>
            <a:endParaRPr lang="zh-CN" altLang="en-US" sz="3200" dirty="0">
              <a:gradFill flip="none" rotWithShape="1">
                <a:gsLst>
                  <a:gs pos="0">
                    <a:srgbClr val="4F8E7A">
                      <a:shade val="30000"/>
                      <a:satMod val="115000"/>
                    </a:srgbClr>
                  </a:gs>
                  <a:gs pos="50000">
                    <a:srgbClr val="4F8E7A">
                      <a:shade val="67500"/>
                      <a:satMod val="115000"/>
                    </a:srgbClr>
                  </a:gs>
                  <a:gs pos="100000">
                    <a:srgbClr val="4F8E7A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3" name="爆炸形: 14 pt  2"/>
          <p:cNvSpPr/>
          <p:nvPr/>
        </p:nvSpPr>
        <p:spPr>
          <a:xfrm>
            <a:off x="3162250" y="767977"/>
            <a:ext cx="1041400" cy="54703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cs typeface="+mn-ea"/>
                <a:sym typeface="+mn-lt"/>
              </a:rPr>
              <a:t>Key</a:t>
            </a:r>
            <a:endParaRPr lang="en-US" sz="12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535093" y="1057342"/>
            <a:ext cx="6804148" cy="1705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65"/>
              </a:spcAft>
            </a:pPr>
            <a:r>
              <a:rPr lang="zh-CN" altLang="en-US" sz="2135" b="1" dirty="0">
                <a:solidFill>
                  <a:srgbClr val="006341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Regular" panose="020B0703020204020201" charset="-122"/>
              </a:rPr>
              <a:t>标签体系建立原则：</a:t>
            </a:r>
            <a:endParaRPr lang="en-US" altLang="zh-CN" sz="2135" b="1" dirty="0">
              <a:solidFill>
                <a:srgbClr val="006341"/>
              </a:solidFill>
              <a:latin typeface="Microsoft YaHei Bold" panose="020B0703020204020201" charset="-122"/>
              <a:ea typeface="Microsoft YaHei Bold" panose="020B0703020204020201" charset="-122"/>
              <a:cs typeface="Microsoft YaHei Regular" panose="020B0703020204020201" charset="-122"/>
            </a:endParaRPr>
          </a:p>
          <a:p>
            <a:pPr marL="381000" indent="-381000">
              <a:spcAft>
                <a:spcPts val="1065"/>
              </a:spcAft>
              <a:buFont typeface="Arial" panose="020B0604020202090204" pitchFamily="34" charset="0"/>
              <a:buChar char="•"/>
            </a:pPr>
            <a:r>
              <a:rPr lang="zh-CN" altLang="en-US" sz="1865" dirty="0">
                <a:solidFill>
                  <a:srgbClr val="333333"/>
                </a:solidFill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rPr>
              <a:t>按照</a:t>
            </a:r>
            <a:r>
              <a:rPr lang="en-US" altLang="zh-CN" sz="1865" dirty="0">
                <a:solidFill>
                  <a:srgbClr val="333333"/>
                </a:solidFill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rPr>
              <a:t>MECE</a:t>
            </a:r>
            <a:r>
              <a:rPr lang="zh-CN" altLang="en-US" sz="1865" dirty="0">
                <a:solidFill>
                  <a:srgbClr val="333333"/>
                </a:solidFill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rPr>
              <a:t>（互斥且完备）原则，以业务场景倒推标签需求</a:t>
            </a:r>
            <a:endParaRPr lang="zh-CN" altLang="en-US" sz="1865" dirty="0">
              <a:solidFill>
                <a:srgbClr val="333333"/>
              </a:solidFill>
              <a:latin typeface="Microsoft YaHei Regular" panose="020B0703020204020201" charset="-122"/>
              <a:ea typeface="Microsoft YaHei Regular" panose="020B0703020204020201" charset="-122"/>
              <a:cs typeface="Microsoft YaHei Regular" panose="020B0703020204020201" charset="-122"/>
            </a:endParaRPr>
          </a:p>
          <a:p>
            <a:pPr marL="381000" indent="-381000">
              <a:spcAft>
                <a:spcPts val="1065"/>
              </a:spcAft>
              <a:buFont typeface="Arial" panose="020B0604020202090204" pitchFamily="34" charset="0"/>
              <a:buChar char="•"/>
            </a:pPr>
            <a:r>
              <a:rPr lang="zh-CN" altLang="en-US" sz="1865" dirty="0">
                <a:solidFill>
                  <a:srgbClr val="333333"/>
                </a:solidFill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rPr>
              <a:t>利用大模型辅助标签生成，解决效率和沟通成本</a:t>
            </a:r>
            <a:endParaRPr lang="zh-CN" altLang="en-US" sz="1865" dirty="0">
              <a:solidFill>
                <a:srgbClr val="333333"/>
              </a:solidFill>
              <a:latin typeface="Microsoft YaHei Regular" panose="020B0703020204020201" charset="-122"/>
              <a:ea typeface="Microsoft YaHei Regular" panose="020B0703020204020201" charset="-122"/>
              <a:cs typeface="Microsoft YaHei Regular" panose="020B0703020204020201" charset="-122"/>
            </a:endParaRPr>
          </a:p>
          <a:p>
            <a:pPr marL="381000" indent="-381000">
              <a:spcAft>
                <a:spcPts val="1065"/>
              </a:spcAft>
              <a:buFont typeface="Arial" panose="020B0604020202090204" pitchFamily="34" charset="0"/>
              <a:buChar char="•"/>
            </a:pPr>
            <a:r>
              <a:rPr lang="zh-CN" altLang="en-US" sz="1865" dirty="0">
                <a:solidFill>
                  <a:srgbClr val="333333"/>
                </a:solidFill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rPr>
              <a:t>有效的标签管理机制（</a:t>
            </a:r>
            <a:r>
              <a:rPr lang="zh-CN" altLang="en-US" sz="1865" dirty="0"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rPr>
              <a:t>动态调整快速应用到数据集）</a:t>
            </a:r>
            <a:endParaRPr lang="zh-CN" altLang="en-US" sz="1865" dirty="0">
              <a:solidFill>
                <a:srgbClr val="333333"/>
              </a:solidFill>
              <a:latin typeface="Microsoft YaHei Regular" panose="020B0703020204020201" charset="-122"/>
              <a:ea typeface="Microsoft YaHei Regular" panose="020B0703020204020201" charset="-122"/>
              <a:cs typeface="Microsoft YaHei Regular" panose="020B07030202040202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9186" y="3140969"/>
            <a:ext cx="5631164" cy="2724756"/>
          </a:xfrm>
          <a:prstGeom prst="rect">
            <a:avLst/>
          </a:prstGeom>
        </p:spPr>
      </p:pic>
      <p:cxnSp>
        <p:nvCxnSpPr>
          <p:cNvPr id="7" name="ïş1îḍé"/>
          <p:cNvCxnSpPr/>
          <p:nvPr/>
        </p:nvCxnSpPr>
        <p:spPr>
          <a:xfrm flipV="1">
            <a:off x="5903979" y="2853999"/>
            <a:ext cx="0" cy="3169419"/>
          </a:xfrm>
          <a:prstGeom prst="line">
            <a:avLst/>
          </a:prstGeom>
          <a:ln w="12700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1" y="3141134"/>
            <a:ext cx="5023273" cy="275505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1756" y="101105"/>
            <a:ext cx="557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标签</a:t>
            </a:r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体系的建立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/>
          <p:nvPr/>
        </p:nvSpPr>
        <p:spPr>
          <a:xfrm>
            <a:off x="745914" y="996528"/>
            <a:ext cx="10096500" cy="491876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r>
              <a:rPr lang="zh-CN" altLang="en-US" dirty="0">
                <a:solidFill>
                  <a:srgbClr val="006341"/>
                </a:solidFill>
                <a:latin typeface="Microsoft YaHei Regular" panose="020B0703020204020201" charset="-122"/>
                <a:ea typeface="Microsoft YaHei Regular" panose="020B0703020204020201" charset="-122"/>
              </a:rPr>
              <a:t>业务规则是用户业务逻辑在业务场景中的具体应用，体现了用户业务特征和明确的业务需求</a:t>
            </a:r>
            <a:endParaRPr lang="zh-CN" altLang="en-US" dirty="0">
              <a:solidFill>
                <a:srgbClr val="006341"/>
              </a:solidFill>
              <a:latin typeface="Microsoft YaHei Regular" panose="020B0703020204020201" charset="-122"/>
              <a:ea typeface="Microsoft YaHei Regular" panose="020B0703020204020201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5914" y="1597272"/>
            <a:ext cx="9763760" cy="413427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1756" y="101105"/>
            <a:ext cx="557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业务规则示例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6815667" y="1038014"/>
            <a:ext cx="4798060" cy="4881033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  <a:sym typeface="+mn-ea"/>
              </a:rPr>
              <a:t>传统业务系统导致的“烟囱”效应，妨碍转型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703020204020201" pitchFamily="34" charset="-122"/>
              <a:ea typeface="微软雅黑" panose="020B0703020204020201" pitchFamily="34" charset="-122"/>
              <a:sym typeface="+mn-ea"/>
            </a:endParaRPr>
          </a:p>
          <a:p>
            <a:pPr marL="286385" indent="-286385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  <a:sym typeface="+mn-ea"/>
              </a:rPr>
              <a:t>各渠道数据不统一，不同步，不全面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703020204020201" pitchFamily="34" charset="-122"/>
              <a:ea typeface="微软雅黑" panose="020B0703020204020201" pitchFamily="34" charset="-122"/>
              <a:sym typeface="+mn-ea"/>
            </a:endParaRPr>
          </a:p>
          <a:p>
            <a:pPr marL="286385" indent="-286385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  <a:sym typeface="+mn-ea"/>
              </a:rPr>
              <a:t>数据无人分析，或人工分析效率低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703020204020201" pitchFamily="34" charset="-122"/>
              <a:ea typeface="微软雅黑" panose="020B0703020204020201" pitchFamily="34" charset="-122"/>
              <a:sym typeface="+mn-ea"/>
            </a:endParaRPr>
          </a:p>
          <a:p>
            <a:pPr marL="286385" indent="-286385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703020204020201" pitchFamily="34" charset="-122"/>
              <a:ea typeface="微软雅黑" panose="020B0703020204020201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rPr>
              <a:t>洞察引擎：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703020204020201" pitchFamily="34" charset="-122"/>
              <a:ea typeface="微软雅黑" panose="020B0703020204020201" pitchFamily="34" charset="-122"/>
            </a:endParaRPr>
          </a:p>
          <a:p>
            <a:pPr marL="286385" indent="-286385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rPr>
              <a:t>深入客户业务部门，打通客户各部门之间数据壁垒，同时赋能多项业务，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  <a:sym typeface="+mn-ea"/>
              </a:rPr>
              <a:t>洞察数据价值，基于数据做决策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703020204020201" pitchFamily="34" charset="-122"/>
              <a:ea typeface="微软雅黑" panose="020B0703020204020201" pitchFamily="34" charset="-122"/>
            </a:endParaRPr>
          </a:p>
          <a:p>
            <a:pPr marL="286385" indent="-286385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rPr>
              <a:t>解决数据无人分析、人工分析慢的问题，促进数据实时流转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703020204020201" pitchFamily="34" charset="-122"/>
              <a:ea typeface="微软雅黑" panose="020B0703020204020201" pitchFamily="34" charset="-122"/>
            </a:endParaRPr>
          </a:p>
          <a:p>
            <a:pPr marL="286385" indent="-286385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  <a:sym typeface="+mn-ea"/>
              </a:rPr>
              <a:t>使用大模型技术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703020204020201" pitchFamily="34" charset="-122"/>
              <a:ea typeface="微软雅黑" panose="020B0703020204020201" pitchFamily="34" charset="-122"/>
            </a:endParaRPr>
          </a:p>
          <a:p>
            <a:pPr marL="743585" lvl="1" indent="-286385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  <a:sym typeface="+mn-ea"/>
              </a:rPr>
              <a:t>相对人工——自动化，效率高，标准统一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703020204020201" pitchFamily="34" charset="-122"/>
              <a:ea typeface="微软雅黑" panose="020B0703020204020201" pitchFamily="34" charset="-122"/>
            </a:endParaRPr>
          </a:p>
          <a:p>
            <a:pPr marL="743585" lvl="1" indent="-286385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  <a:sym typeface="+mn-ea"/>
              </a:rPr>
              <a:t>数据分析维度可随客户需求灵活扩展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703020204020201" pitchFamily="34" charset="-122"/>
              <a:ea typeface="微软雅黑" panose="020B0703020204020201" pitchFamily="34" charset="-122"/>
            </a:endParaRPr>
          </a:p>
          <a:p>
            <a:pPr marL="286385" indent="-286385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703020204020201" pitchFamily="34" charset="-122"/>
              <a:ea typeface="微软雅黑" panose="020B0703020204020201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27711" y="1016345"/>
            <a:ext cx="5679760" cy="5197729"/>
            <a:chOff x="545783" y="762258"/>
            <a:chExt cx="4259820" cy="3898297"/>
          </a:xfrm>
        </p:grpSpPr>
        <p:sp>
          <p:nvSpPr>
            <p:cNvPr id="4" name="圆角矩形 3"/>
            <p:cNvSpPr/>
            <p:nvPr/>
          </p:nvSpPr>
          <p:spPr>
            <a:xfrm>
              <a:off x="545783" y="1686425"/>
              <a:ext cx="3517106" cy="1433513"/>
            </a:xfrm>
            <a:prstGeom prst="roundRect">
              <a:avLst>
                <a:gd name="adj" fmla="val 3400"/>
              </a:avLst>
            </a:prstGeom>
            <a:noFill/>
            <a:ln w="12700">
              <a:solidFill>
                <a:srgbClr val="00634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546735" y="771550"/>
              <a:ext cx="3515678" cy="535781"/>
            </a:xfrm>
            <a:prstGeom prst="roundRect">
              <a:avLst>
                <a:gd name="adj" fmla="val 6546"/>
              </a:avLst>
            </a:prstGeom>
            <a:noFill/>
            <a:ln w="12700">
              <a:solidFill>
                <a:srgbClr val="00634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  <a:p>
              <a:pPr algn="ctr"/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  <a:p>
              <a:pPr algn="ctr"/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。。。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  <a:p>
              <a:pPr algn="ctr"/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  <a:p>
              <a:pPr algn="ctr"/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  <a:p>
              <a:pPr algn="ctr"/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  <a:p>
              <a:pPr algn="ctr"/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662940" y="885849"/>
              <a:ext cx="702000" cy="297000"/>
            </a:xfrm>
            <a:prstGeom prst="roundRect">
              <a:avLst/>
            </a:prstGeom>
            <a:solidFill>
              <a:srgbClr val="91C1B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数据集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436596" y="892787"/>
              <a:ext cx="701993" cy="297000"/>
            </a:xfrm>
            <a:prstGeom prst="roundRect">
              <a:avLst/>
            </a:prstGeom>
            <a:solidFill>
              <a:srgbClr val="91C1B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知识图谱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234397" y="890425"/>
              <a:ext cx="701993" cy="297000"/>
            </a:xfrm>
            <a:prstGeom prst="roundRect">
              <a:avLst/>
            </a:prstGeom>
            <a:solidFill>
              <a:srgbClr val="91C1B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业务</a:t>
              </a:r>
              <a:r>
                <a:rPr lang="en-US" altLang="zh-CN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1</a:t>
              </a:r>
              <a:endPara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840865" y="1324928"/>
              <a:ext cx="291465" cy="325755"/>
            </a:xfrm>
            <a:prstGeom prst="roundRect">
              <a:avLst/>
            </a:prstGeom>
            <a:ln w="12700">
              <a:solidFill>
                <a:srgbClr val="E3EDFD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33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赋能</a:t>
              </a:r>
              <a:endParaRPr lang="zh-CN" altLang="en-US" sz="133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005500" y="778217"/>
              <a:ext cx="800103" cy="26146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产生数据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684848" y="1770246"/>
              <a:ext cx="3255169" cy="26098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+mn-ea"/>
                </a:rPr>
                <a:t>洞察引擎</a:t>
              </a:r>
              <a:endParaRPr lang="zh-CN" altLang="en-US" sz="1400" dirty="0">
                <a:solidFill>
                  <a:schemeClr val="tx1"/>
                </a:solidFill>
                <a:latin typeface="微软雅黑" panose="020B0703020204020201" pitchFamily="34" charset="-122"/>
                <a:ea typeface="微软雅黑" panose="020B0703020204020201" pitchFamily="34" charset="-122"/>
                <a:sym typeface="+mn-ea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670561" y="2711315"/>
              <a:ext cx="3273266" cy="296228"/>
            </a:xfrm>
            <a:prstGeom prst="roundRect">
              <a:avLst/>
            </a:prstGeom>
            <a:solidFill>
              <a:srgbClr val="91C1B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数据融合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684847" y="2052662"/>
              <a:ext cx="798433" cy="540000"/>
            </a:xfrm>
            <a:prstGeom prst="roundRect">
              <a:avLst>
                <a:gd name="adj" fmla="val 9412"/>
              </a:avLst>
            </a:prstGeom>
            <a:solidFill>
              <a:srgbClr val="91C1B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数据治理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921193" y="2059135"/>
              <a:ext cx="798432" cy="540000"/>
            </a:xfrm>
            <a:prstGeom prst="roundRect">
              <a:avLst>
                <a:gd name="adj" fmla="val 9412"/>
              </a:avLst>
            </a:prstGeom>
            <a:solidFill>
              <a:srgbClr val="91C1B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标签体系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202877" y="2059135"/>
              <a:ext cx="735806" cy="540000"/>
            </a:xfrm>
            <a:prstGeom prst="roundRect">
              <a:avLst>
                <a:gd name="adj" fmla="val 9412"/>
              </a:avLst>
            </a:prstGeom>
            <a:solidFill>
              <a:srgbClr val="91C1B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大语言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模型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3238984" y="891088"/>
              <a:ext cx="701993" cy="297000"/>
            </a:xfrm>
            <a:prstGeom prst="roundRect">
              <a:avLst/>
            </a:prstGeom>
            <a:solidFill>
              <a:srgbClr val="91C1B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业务</a:t>
              </a:r>
              <a:r>
                <a:rPr lang="en-US" altLang="zh-CN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N</a:t>
              </a:r>
              <a:endPara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cxnSp>
          <p:nvCxnSpPr>
            <p:cNvPr id="24" name="肘形连接符 23"/>
            <p:cNvCxnSpPr>
              <a:stCxn id="5" idx="3"/>
            </p:cNvCxnSpPr>
            <p:nvPr/>
          </p:nvCxnSpPr>
          <p:spPr>
            <a:xfrm flipH="1">
              <a:off x="4061460" y="1039679"/>
              <a:ext cx="953" cy="3198971"/>
            </a:xfrm>
            <a:prstGeom prst="bentConnector3">
              <a:avLst>
                <a:gd name="adj1" fmla="val -76300000"/>
              </a:avLst>
            </a:prstGeom>
            <a:ln w="19050">
              <a:solidFill>
                <a:srgbClr val="00634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5" name="圆角矩形 24"/>
            <p:cNvSpPr/>
            <p:nvPr/>
          </p:nvSpPr>
          <p:spPr>
            <a:xfrm>
              <a:off x="4056940" y="1072064"/>
              <a:ext cx="697223" cy="26146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正负反馈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552266" y="3470956"/>
              <a:ext cx="3515678" cy="1189599"/>
            </a:xfrm>
            <a:prstGeom prst="roundRect">
              <a:avLst>
                <a:gd name="adj" fmla="val 6546"/>
              </a:avLst>
            </a:prstGeom>
            <a:noFill/>
            <a:ln w="12700">
              <a:solidFill>
                <a:srgbClr val="00634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sz="21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  <a:sym typeface="+mn-ea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3191835" y="3612368"/>
              <a:ext cx="657860" cy="994004"/>
              <a:chOff x="683419" y="3617552"/>
              <a:chExt cx="658177" cy="994004"/>
            </a:xfrm>
          </p:grpSpPr>
          <p:sp>
            <p:nvSpPr>
              <p:cNvPr id="45" name="圆柱形 20"/>
              <p:cNvSpPr/>
              <p:nvPr/>
            </p:nvSpPr>
            <p:spPr>
              <a:xfrm>
                <a:off x="683419" y="3617552"/>
                <a:ext cx="658177" cy="994004"/>
              </a:xfrm>
              <a:prstGeom prst="can">
                <a:avLst/>
              </a:prstGeom>
              <a:solidFill>
                <a:srgbClr val="91C1B2"/>
              </a:solidFill>
              <a:ln w="12700">
                <a:solidFill>
                  <a:srgbClr val="00634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cs typeface="微软雅黑" panose="020B0703020204020201" pitchFamily="34" charset="-122"/>
                  </a:rPr>
                  <a:t>业务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cs typeface="微软雅黑" panose="020B0703020204020201" pitchFamily="34" charset="-122"/>
                  </a:rPr>
                  <a:t>4</a:t>
                </a:r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</p:txBody>
          </p:sp>
          <p:sp>
            <p:nvSpPr>
              <p:cNvPr id="46" name="圆角矩形 45"/>
              <p:cNvSpPr/>
              <p:nvPr/>
            </p:nvSpPr>
            <p:spPr>
              <a:xfrm>
                <a:off x="730409" y="4109042"/>
                <a:ext cx="553720" cy="325755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479AF6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zh-CN" altLang="en-US" sz="106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sym typeface="+mn-ea"/>
                  </a:rPr>
                  <a:t>数据湖</a:t>
                </a:r>
                <a:endParaRPr lang="zh-CN" altLang="en-US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+mn-ea"/>
                </a:endParaRPr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2932492" y="762258"/>
              <a:ext cx="36933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/>
                <a:t>…</a:t>
              </a:r>
              <a:endParaRPr kumimoji="1" lang="zh-CN" altLang="en-US" sz="2400" dirty="0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354270" y="3612368"/>
              <a:ext cx="657860" cy="994004"/>
              <a:chOff x="683419" y="3617552"/>
              <a:chExt cx="658177" cy="994004"/>
            </a:xfrm>
          </p:grpSpPr>
          <p:sp>
            <p:nvSpPr>
              <p:cNvPr id="30" name="圆柱形 20"/>
              <p:cNvSpPr/>
              <p:nvPr/>
            </p:nvSpPr>
            <p:spPr>
              <a:xfrm>
                <a:off x="683419" y="3617552"/>
                <a:ext cx="658177" cy="994004"/>
              </a:xfrm>
              <a:prstGeom prst="can">
                <a:avLst/>
              </a:prstGeom>
              <a:solidFill>
                <a:srgbClr val="91C1B2"/>
              </a:solidFill>
              <a:ln w="12700">
                <a:solidFill>
                  <a:srgbClr val="00634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cs typeface="微软雅黑" panose="020B0703020204020201" pitchFamily="34" charset="-122"/>
                    <a:sym typeface="+mn-ea"/>
                  </a:rPr>
                  <a:t>业务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cs typeface="微软雅黑" panose="020B0703020204020201" pitchFamily="34" charset="-122"/>
                    <a:sym typeface="+mn-ea"/>
                  </a:rPr>
                  <a:t>3</a:t>
                </a:r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730409" y="4109042"/>
                <a:ext cx="553720" cy="325755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479AF6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zh-CN" altLang="en-US" sz="106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sym typeface="+mn-ea"/>
                  </a:rPr>
                  <a:t>数据湖</a:t>
                </a:r>
                <a:endParaRPr lang="zh-CN" altLang="en-US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+mn-ea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516705" y="3612368"/>
              <a:ext cx="657860" cy="994004"/>
              <a:chOff x="683419" y="3617552"/>
              <a:chExt cx="658177" cy="994004"/>
            </a:xfrm>
          </p:grpSpPr>
          <p:sp>
            <p:nvSpPr>
              <p:cNvPr id="33" name="圆柱形 20"/>
              <p:cNvSpPr/>
              <p:nvPr/>
            </p:nvSpPr>
            <p:spPr>
              <a:xfrm>
                <a:off x="683419" y="3617552"/>
                <a:ext cx="658177" cy="994004"/>
              </a:xfrm>
              <a:prstGeom prst="can">
                <a:avLst/>
              </a:prstGeom>
              <a:solidFill>
                <a:srgbClr val="91C1B2"/>
              </a:solidFill>
              <a:ln w="12700">
                <a:solidFill>
                  <a:srgbClr val="00634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cs typeface="微软雅黑" panose="020B0703020204020201" pitchFamily="34" charset="-122"/>
                    <a:sym typeface="+mn-ea"/>
                  </a:rPr>
                  <a:t>业务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cs typeface="微软雅黑" panose="020B0703020204020201" pitchFamily="34" charset="-122"/>
                    <a:sym typeface="+mn-ea"/>
                  </a:rPr>
                  <a:t>2</a:t>
                </a:r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730409" y="4109042"/>
                <a:ext cx="553720" cy="325755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479AF6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+mn-ea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678823" y="3612368"/>
              <a:ext cx="658177" cy="994004"/>
              <a:chOff x="683419" y="3617552"/>
              <a:chExt cx="658177" cy="994004"/>
            </a:xfrm>
          </p:grpSpPr>
          <p:sp>
            <p:nvSpPr>
              <p:cNvPr id="36" name="圆柱形 20"/>
              <p:cNvSpPr/>
              <p:nvPr/>
            </p:nvSpPr>
            <p:spPr>
              <a:xfrm>
                <a:off x="683419" y="3617552"/>
                <a:ext cx="658177" cy="994004"/>
              </a:xfrm>
              <a:prstGeom prst="can">
                <a:avLst/>
              </a:prstGeom>
              <a:solidFill>
                <a:srgbClr val="91C1B2"/>
              </a:solidFill>
              <a:ln w="12700">
                <a:solidFill>
                  <a:srgbClr val="00634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cs typeface="微软雅黑" panose="020B0703020204020201" pitchFamily="34" charset="-122"/>
                    <a:sym typeface="+mn-ea"/>
                  </a:rPr>
                  <a:t>业务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cs typeface="微软雅黑" panose="020B0703020204020201" pitchFamily="34" charset="-122"/>
                    <a:sym typeface="+mn-ea"/>
                  </a:rPr>
                  <a:t>1</a:t>
                </a:r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730409" y="4109042"/>
                <a:ext cx="553720" cy="325755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479AF6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+mn-ea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701040" y="4156075"/>
              <a:ext cx="589915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+mn-ea"/>
                </a:rPr>
                <a:t>公域数据</a:t>
              </a:r>
              <a:endParaRPr lang="zh-CN" altLang="en-US" sz="1065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46860" y="4156075"/>
              <a:ext cx="589915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+mn-ea"/>
                </a:rPr>
                <a:t>私域数据</a:t>
              </a:r>
              <a:endParaRPr lang="zh-CN" altLang="en-US" sz="1065"/>
            </a:p>
          </p:txBody>
        </p:sp>
        <p:pic>
          <p:nvPicPr>
            <p:cNvPr id="54" name="图片 53" descr="路径 5备份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2645" y="3148330"/>
              <a:ext cx="343535" cy="360680"/>
            </a:xfrm>
            <a:prstGeom prst="rect">
              <a:avLst/>
            </a:prstGeom>
          </p:spPr>
        </p:pic>
        <p:pic>
          <p:nvPicPr>
            <p:cNvPr id="55" name="图片 54" descr="路径 5备份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76400" y="3148330"/>
              <a:ext cx="343535" cy="360680"/>
            </a:xfrm>
            <a:prstGeom prst="rect">
              <a:avLst/>
            </a:prstGeom>
          </p:spPr>
        </p:pic>
        <p:pic>
          <p:nvPicPr>
            <p:cNvPr id="56" name="图片 55" descr="路径 5备份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10155" y="3148330"/>
              <a:ext cx="343535" cy="360680"/>
            </a:xfrm>
            <a:prstGeom prst="rect">
              <a:avLst/>
            </a:prstGeom>
          </p:spPr>
        </p:pic>
        <p:pic>
          <p:nvPicPr>
            <p:cNvPr id="57" name="图片 56" descr="路径 5备份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43910" y="3148330"/>
              <a:ext cx="343535" cy="360680"/>
            </a:xfrm>
            <a:prstGeom prst="rect">
              <a:avLst/>
            </a:prstGeom>
          </p:spPr>
        </p:pic>
        <p:pic>
          <p:nvPicPr>
            <p:cNvPr id="61" name="图片 60" descr="路径 5备份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32568" y="1307465"/>
              <a:ext cx="343535" cy="360680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761756" y="101105"/>
            <a:ext cx="557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POC</a:t>
            </a:r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方案体系架构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1756" y="101105"/>
            <a:ext cx="557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POC</a:t>
            </a:r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的开发整体</a:t>
            </a:r>
            <a:r>
              <a:rPr lang="zh-CN" altLang="en-US" sz="2800" dirty="0" smtClean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流程规划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54311" y="1047643"/>
            <a:ext cx="11515779" cy="4512175"/>
            <a:chOff x="179512" y="987574"/>
            <a:chExt cx="8637523" cy="3384401"/>
          </a:xfrm>
        </p:grpSpPr>
        <p:sp>
          <p:nvSpPr>
            <p:cNvPr id="7" name="任意多边形: 形状 4"/>
            <p:cNvSpPr/>
            <p:nvPr/>
          </p:nvSpPr>
          <p:spPr>
            <a:xfrm rot="16200000">
              <a:off x="3488441" y="-2321355"/>
              <a:ext cx="2019665" cy="8637523"/>
            </a:xfrm>
            <a:custGeom>
              <a:avLst/>
              <a:gdLst>
                <a:gd name="connsiteX0" fmla="*/ 2692886 w 2692886"/>
                <a:gd name="connsiteY0" fmla="*/ 0 h 11516698"/>
                <a:gd name="connsiteX1" fmla="*/ 2692886 w 2692886"/>
                <a:gd name="connsiteY1" fmla="*/ 10231472 h 11516698"/>
                <a:gd name="connsiteX2" fmla="*/ 1407845 w 2692886"/>
                <a:gd name="connsiteY2" fmla="*/ 11516698 h 11516698"/>
                <a:gd name="connsiteX3" fmla="*/ 122617 w 2692886"/>
                <a:gd name="connsiteY3" fmla="*/ 10231472 h 11516698"/>
                <a:gd name="connsiteX4" fmla="*/ 122618 w 2692886"/>
                <a:gd name="connsiteY4" fmla="*/ 4244959 h 11516698"/>
                <a:gd name="connsiteX5" fmla="*/ 0 w 2692886"/>
                <a:gd name="connsiteY5" fmla="*/ 4244959 h 11516698"/>
                <a:gd name="connsiteX6" fmla="*/ 353568 w 2692886"/>
                <a:gd name="connsiteY6" fmla="*/ 3635359 h 11516698"/>
                <a:gd name="connsiteX7" fmla="*/ 707136 w 2692886"/>
                <a:gd name="connsiteY7" fmla="*/ 4244959 h 11516698"/>
                <a:gd name="connsiteX8" fmla="*/ 528284 w 2692886"/>
                <a:gd name="connsiteY8" fmla="*/ 4244959 h 11516698"/>
                <a:gd name="connsiteX9" fmla="*/ 528284 w 2692886"/>
                <a:gd name="connsiteY9" fmla="*/ 10231472 h 11516698"/>
                <a:gd name="connsiteX10" fmla="*/ 1407845 w 2692886"/>
                <a:gd name="connsiteY10" fmla="*/ 11111031 h 11516698"/>
                <a:gd name="connsiteX11" fmla="*/ 2287219 w 2692886"/>
                <a:gd name="connsiteY11" fmla="*/ 10231472 h 11516698"/>
                <a:gd name="connsiteX12" fmla="*/ 2287220 w 2692886"/>
                <a:gd name="connsiteY12" fmla="*/ 0 h 1151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92886" h="11516698">
                  <a:moveTo>
                    <a:pt x="2692886" y="0"/>
                  </a:moveTo>
                  <a:lnTo>
                    <a:pt x="2692886" y="10231472"/>
                  </a:lnTo>
                  <a:cubicBezTo>
                    <a:pt x="2692166" y="10940837"/>
                    <a:pt x="2117283" y="11515962"/>
                    <a:pt x="1407845" y="11516698"/>
                  </a:cubicBezTo>
                  <a:cubicBezTo>
                    <a:pt x="698370" y="11515962"/>
                    <a:pt x="123428" y="10941021"/>
                    <a:pt x="122617" y="10231472"/>
                  </a:cubicBezTo>
                  <a:lnTo>
                    <a:pt x="122618" y="4244959"/>
                  </a:lnTo>
                  <a:lnTo>
                    <a:pt x="0" y="4244959"/>
                  </a:lnTo>
                  <a:lnTo>
                    <a:pt x="353568" y="3635359"/>
                  </a:lnTo>
                  <a:lnTo>
                    <a:pt x="707136" y="4244959"/>
                  </a:lnTo>
                  <a:lnTo>
                    <a:pt x="528284" y="4244959"/>
                  </a:lnTo>
                  <a:lnTo>
                    <a:pt x="528284" y="10231472"/>
                  </a:lnTo>
                  <a:cubicBezTo>
                    <a:pt x="528892" y="10716981"/>
                    <a:pt x="922334" y="11110477"/>
                    <a:pt x="1407845" y="11111031"/>
                  </a:cubicBezTo>
                  <a:cubicBezTo>
                    <a:pt x="1893334" y="11110477"/>
                    <a:pt x="2286702" y="10716981"/>
                    <a:pt x="2287219" y="10231472"/>
                  </a:cubicBezTo>
                  <a:lnTo>
                    <a:pt x="2287220" y="0"/>
                  </a:lnTo>
                  <a:close/>
                </a:path>
              </a:pathLst>
            </a:custGeom>
            <a:solidFill>
              <a:srgbClr val="91C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00735" y="1492250"/>
              <a:ext cx="1690370" cy="1079500"/>
              <a:chOff x="830228" y="2929324"/>
              <a:chExt cx="2253917" cy="1439556"/>
            </a:xfrm>
          </p:grpSpPr>
          <p:sp>
            <p:nvSpPr>
              <p:cNvPr id="39" name="Bullet1"/>
              <p:cNvSpPr txBox="1"/>
              <p:nvPr/>
            </p:nvSpPr>
            <p:spPr>
              <a:xfrm>
                <a:off x="830228" y="2929324"/>
                <a:ext cx="2253917" cy="56825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r>
                  <a:rPr lang="zh-CN" altLang="en-US" sz="1600" dirty="0">
                    <a:solidFill>
                      <a:srgbClr val="006341"/>
                    </a:solidFill>
                    <a:effectLst/>
                    <a:latin typeface="微软雅黑" panose="020B0703020204020201" pitchFamily="34" charset="-122"/>
                    <a:ea typeface="微软雅黑" panose="020B0703020204020201" pitchFamily="34" charset="-122"/>
                  </a:rPr>
                  <a:t>需求</a:t>
                </a:r>
                <a:r>
                  <a:rPr lang="zh-CN" altLang="en-US" sz="1600" dirty="0" smtClean="0">
                    <a:solidFill>
                      <a:srgbClr val="006341"/>
                    </a:solidFill>
                    <a:effectLst/>
                    <a:latin typeface="微软雅黑" panose="020B0703020204020201" pitchFamily="34" charset="-122"/>
                    <a:ea typeface="微软雅黑" panose="020B0703020204020201" pitchFamily="34" charset="-122"/>
                  </a:rPr>
                  <a:t>调研数据探查</a:t>
                </a:r>
                <a:endParaRPr lang="zh-CN" altLang="en-US" sz="1600" dirty="0">
                  <a:solidFill>
                    <a:srgbClr val="006341"/>
                  </a:solidFill>
                  <a:effectLst/>
                  <a:latin typeface="微软雅黑" panose="020B0703020204020201" pitchFamily="34" charset="-122"/>
                  <a:ea typeface="微软雅黑" panose="020B0703020204020201" pitchFamily="34" charset="-122"/>
                </a:endParaRPr>
              </a:p>
            </p:txBody>
          </p:sp>
          <p:sp>
            <p:nvSpPr>
              <p:cNvPr id="40" name="Text1"/>
              <p:cNvSpPr txBox="1"/>
              <p:nvPr/>
            </p:nvSpPr>
            <p:spPr>
              <a:xfrm>
                <a:off x="830228" y="3497579"/>
                <a:ext cx="2253917" cy="871301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1pPr>
              </a:lstStyle>
              <a:p>
                <a:pPr algn="l">
                  <a:lnSpc>
                    <a:spcPct val="120000"/>
                  </a:lnSpc>
                </a:pPr>
                <a:r>
                  <a:rPr lang="zh-CN" altLang="zh-CN" sz="800" kern="0" dirty="0">
                    <a:effectLst/>
                    <a:latin typeface="Microsoft YaHei Light" panose="020B0703020204020201" pitchFamily="34" charset="-122"/>
                    <a:ea typeface="Microsoft YaHei Light" panose="020B0703020204020201" pitchFamily="34" charset="-122"/>
                    <a:cs typeface="宋体" pitchFamily="2" charset="-122"/>
                  </a:rPr>
                  <a:t>明确项目的目标和需求</a:t>
                </a:r>
                <a:r>
                  <a:rPr lang="zh-CN" altLang="zh-CN" sz="800" dirty="0">
                    <a:effectLst/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 </a:t>
                </a:r>
                <a:endParaRPr lang="en-US" altLang="zh-CN" sz="800" dirty="0">
                  <a:effectLst/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zh-CN" sz="800" kern="0" dirty="0">
                    <a:effectLst/>
                    <a:latin typeface="Microsoft YaHei Light" panose="020B0703020204020201" pitchFamily="34" charset="-122"/>
                    <a:ea typeface="Microsoft YaHei Light" panose="020B0703020204020201" pitchFamily="34" charset="-122"/>
                    <a:cs typeface="宋体" pitchFamily="2" charset="-122"/>
                  </a:rPr>
                  <a:t>确定</a:t>
                </a:r>
                <a:r>
                  <a:rPr lang="en-US" altLang="zh-CN" sz="800" kern="0" dirty="0">
                    <a:effectLst/>
                    <a:latin typeface="Microsoft YaHei Light" panose="020B0703020204020201" pitchFamily="34" charset="-122"/>
                    <a:ea typeface="Microsoft YaHei Light" panose="020B0703020204020201" pitchFamily="34" charset="-122"/>
                    <a:cs typeface="宋体" pitchFamily="2" charset="-122"/>
                  </a:rPr>
                  <a:t>AI</a:t>
                </a:r>
                <a:r>
                  <a:rPr lang="zh-CN" altLang="zh-CN" sz="800" kern="0" dirty="0">
                    <a:effectLst/>
                    <a:latin typeface="Microsoft YaHei Light" panose="020B0703020204020201" pitchFamily="34" charset="-122"/>
                    <a:ea typeface="Microsoft YaHei Light" panose="020B0703020204020201" pitchFamily="34" charset="-122"/>
                    <a:cs typeface="宋体" pitchFamily="2" charset="-122"/>
                  </a:rPr>
                  <a:t>系统需要解决的具体问题、预期的输出结果</a:t>
                </a:r>
                <a:endParaRPr lang="en-GB" sz="800" dirty="0">
                  <a:solidFill>
                    <a:schemeClr val="tx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</p:txBody>
          </p:sp>
        </p:grpSp>
        <p:sp>
          <p:nvSpPr>
            <p:cNvPr id="9" name="Number1"/>
            <p:cNvSpPr/>
            <p:nvPr/>
          </p:nvSpPr>
          <p:spPr>
            <a:xfrm>
              <a:off x="863600" y="1111885"/>
              <a:ext cx="381635" cy="381635"/>
            </a:xfrm>
            <a:prstGeom prst="roundRect">
              <a:avLst>
                <a:gd name="adj" fmla="val 50000"/>
              </a:avLst>
            </a:prstGeom>
            <a:solidFill>
              <a:srgbClr val="00634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lt1">
                      <a:lumMod val="100000"/>
                    </a:schemeClr>
                  </a:solidFill>
                </a:rPr>
                <a:t>1</a:t>
              </a:r>
              <a:endParaRPr lang="zh-CN" altLang="en-US" sz="1400" b="1" dirty="0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702462" y="1111782"/>
              <a:ext cx="1690438" cy="1459968"/>
              <a:chOff x="3315631" y="2422256"/>
              <a:chExt cx="2253917" cy="1946624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3315631" y="2929324"/>
                <a:ext cx="2253917" cy="1439556"/>
                <a:chOff x="3315631" y="2929324"/>
                <a:chExt cx="2253917" cy="1439556"/>
              </a:xfrm>
            </p:grpSpPr>
            <p:sp>
              <p:nvSpPr>
                <p:cNvPr id="37" name="Bullet2"/>
                <p:cNvSpPr txBox="1"/>
                <p:nvPr/>
              </p:nvSpPr>
              <p:spPr>
                <a:xfrm>
                  <a:off x="3315631" y="2929324"/>
                  <a:ext cx="2253917" cy="56825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normAutofit/>
                </a:bodyPr>
                <a:lstStyle/>
                <a:p>
                  <a:r>
                    <a:rPr lang="zh-CN" altLang="en-US" sz="1600" dirty="0">
                      <a:solidFill>
                        <a:srgbClr val="006341"/>
                      </a:solidFill>
                      <a:effectLst/>
                      <a:latin typeface="微软雅黑" panose="020B0703020204020201" pitchFamily="34" charset="-122"/>
                      <a:ea typeface="微软雅黑" panose="020B0703020204020201" pitchFamily="34" charset="-122"/>
                    </a:rPr>
                    <a:t>标签体系制定</a:t>
                  </a:r>
                  <a:endParaRPr lang="zh-CN" altLang="en-US" sz="1600" dirty="0">
                    <a:solidFill>
                      <a:srgbClr val="006341"/>
                    </a:solidFill>
                    <a:effectLst/>
                    <a:latin typeface="微软雅黑" panose="020B0703020204020201" pitchFamily="34" charset="-122"/>
                    <a:ea typeface="微软雅黑" panose="020B0703020204020201" pitchFamily="34" charset="-122"/>
                  </a:endParaRPr>
                </a:p>
              </p:txBody>
            </p:sp>
            <p:sp>
              <p:nvSpPr>
                <p:cNvPr id="38" name="Text2"/>
                <p:cNvSpPr txBox="1"/>
                <p:nvPr/>
              </p:nvSpPr>
              <p:spPr>
                <a:xfrm>
                  <a:off x="3315631" y="3497579"/>
                  <a:ext cx="2253917" cy="87130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50000"/>
                    </a:lnSpc>
                    <a:defRPr sz="1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lvl1pPr>
                </a:lstStyle>
                <a:p>
                  <a:pPr algn="l">
                    <a:lnSpc>
                      <a:spcPct val="120000"/>
                    </a:lnSpc>
                  </a:pPr>
                  <a:r>
                    <a:rPr lang="pt-BR" sz="8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标签体系制定</a:t>
                  </a:r>
                  <a:endParaRPr lang="pt-BR" sz="8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  <a:p>
                  <a:pPr algn="l">
                    <a:lnSpc>
                      <a:spcPct val="120000"/>
                    </a:lnSpc>
                  </a:pPr>
                  <a:r>
                    <a:rPr lang="en-GB" sz="8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指标体系制定</a:t>
                  </a:r>
                  <a:endParaRPr lang="en-GB" sz="8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  <a:p>
                  <a:pPr algn="l">
                    <a:lnSpc>
                      <a:spcPct val="120000"/>
                    </a:lnSpc>
                  </a:pPr>
                  <a:r>
                    <a:rPr lang="en-GB" sz="8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业务规则制定</a:t>
                  </a:r>
                  <a:endParaRPr lang="en-GB" sz="8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</p:txBody>
            </p:sp>
          </p:grpSp>
          <p:sp>
            <p:nvSpPr>
              <p:cNvPr id="36" name="Number2"/>
              <p:cNvSpPr/>
              <p:nvPr/>
            </p:nvSpPr>
            <p:spPr>
              <a:xfrm>
                <a:off x="3399489" y="2422256"/>
                <a:ext cx="508718" cy="508714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1400" b="1" dirty="0">
                    <a:solidFill>
                      <a:schemeClr val="lt1">
                        <a:lumMod val="100000"/>
                      </a:schemeClr>
                    </a:solidFill>
                  </a:rPr>
                  <a:t>2</a:t>
                </a:r>
                <a:endParaRPr lang="zh-CN" altLang="en-US" sz="1400" b="1" dirty="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604393" y="1111782"/>
              <a:ext cx="1690438" cy="1292678"/>
              <a:chOff x="5816028" y="2422256"/>
              <a:chExt cx="2253917" cy="1723570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5816028" y="2929324"/>
                <a:ext cx="2253917" cy="1216502"/>
                <a:chOff x="5816028" y="2929324"/>
                <a:chExt cx="2253917" cy="1216502"/>
              </a:xfrm>
            </p:grpSpPr>
            <p:sp>
              <p:nvSpPr>
                <p:cNvPr id="33" name="Bullet3"/>
                <p:cNvSpPr txBox="1"/>
                <p:nvPr/>
              </p:nvSpPr>
              <p:spPr>
                <a:xfrm>
                  <a:off x="5816028" y="2929324"/>
                  <a:ext cx="2253917" cy="56825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normAutofit/>
                </a:bodyPr>
                <a:lstStyle/>
                <a:p>
                  <a:r>
                    <a:rPr lang="zh-CN" altLang="en-US" sz="1600" dirty="0">
                      <a:solidFill>
                        <a:srgbClr val="006341"/>
                      </a:solidFill>
                      <a:effectLst/>
                      <a:latin typeface="微软雅黑" panose="020B0703020204020201" pitchFamily="34" charset="-122"/>
                      <a:ea typeface="微软雅黑" panose="020B0703020204020201" pitchFamily="34" charset="-122"/>
                    </a:rPr>
                    <a:t>数据清洗</a:t>
                  </a:r>
                  <a:endParaRPr lang="zh-CN" altLang="en-US" sz="1600" dirty="0">
                    <a:solidFill>
                      <a:srgbClr val="006341"/>
                    </a:solidFill>
                    <a:effectLst/>
                    <a:latin typeface="微软雅黑" panose="020B0703020204020201" pitchFamily="34" charset="-122"/>
                    <a:ea typeface="微软雅黑" panose="020B0703020204020201" pitchFamily="34" charset="-122"/>
                  </a:endParaRPr>
                </a:p>
              </p:txBody>
            </p:sp>
            <p:sp>
              <p:nvSpPr>
                <p:cNvPr id="34" name="Text3"/>
                <p:cNvSpPr txBox="1"/>
                <p:nvPr/>
              </p:nvSpPr>
              <p:spPr>
                <a:xfrm>
                  <a:off x="5816028" y="3497577"/>
                  <a:ext cx="2253917" cy="648249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0000" tIns="46800" rIns="90000" bIns="46800" anchor="t" anchorCtr="0">
                  <a:no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50000"/>
                    </a:lnSpc>
                    <a:defRPr sz="1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lvl1pPr>
                </a:lstStyle>
                <a:p>
                  <a:pPr algn="l">
                    <a:lnSpc>
                      <a:spcPct val="120000"/>
                    </a:lnSpc>
                  </a:pPr>
                  <a:r>
                    <a:rPr lang="zh-CN" altLang="en-US" sz="900" dirty="0">
                      <a:effectLst/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数据去重、</a:t>
                  </a:r>
                  <a:r>
                    <a:rPr lang="zh-CN" altLang="en-US" sz="900" dirty="0"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数据去噪、缺失值处理、</a:t>
                  </a:r>
                  <a:r>
                    <a:rPr lang="zh-CN" altLang="en-US" sz="900" dirty="0">
                      <a:effectLst/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异常值处理、隐私数据过滤、数据一致性校验</a:t>
                  </a:r>
                  <a:r>
                    <a:rPr lang="zh-CN" altLang="en-US" sz="900" dirty="0"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、</a:t>
                  </a:r>
                  <a:r>
                    <a:rPr lang="zh-CN" altLang="zh-CN" sz="900" kern="100" dirty="0">
                      <a:effectLst/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数据转换</a:t>
                  </a:r>
                  <a:r>
                    <a:rPr lang="zh-CN" altLang="zh-CN" sz="900" b="1" kern="100" dirty="0">
                      <a:effectLst/>
                      <a:latin typeface="Times New Roman" panose="02020503050405090304" pitchFamily="18" charset="0"/>
                      <a:ea typeface="宋体" pitchFamily="2" charset="-122"/>
                    </a:rPr>
                    <a:t>：</a:t>
                  </a:r>
                  <a:endParaRPr lang="zh-CN" altLang="zh-CN" sz="900" b="1" kern="100" dirty="0">
                    <a:effectLst/>
                    <a:latin typeface="Times New Roman" panose="02020503050405090304" pitchFamily="18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32" name="Number3"/>
              <p:cNvSpPr/>
              <p:nvPr/>
            </p:nvSpPr>
            <p:spPr>
              <a:xfrm>
                <a:off x="5899886" y="2422256"/>
                <a:ext cx="508718" cy="508714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1400" b="1" dirty="0">
                    <a:solidFill>
                      <a:schemeClr val="lt1">
                        <a:lumMod val="100000"/>
                      </a:schemeClr>
                    </a:solidFill>
                  </a:rPr>
                  <a:t>3</a:t>
                </a:r>
                <a:endParaRPr lang="zh-CN" altLang="en-US" sz="1400" b="1" dirty="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506323" y="1111783"/>
              <a:ext cx="1923415" cy="1515046"/>
              <a:chOff x="8170321" y="2422256"/>
              <a:chExt cx="2564553" cy="2020061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8170321" y="2929324"/>
                <a:ext cx="2564553" cy="1512993"/>
                <a:chOff x="8170321" y="2929324"/>
                <a:chExt cx="2564553" cy="1512993"/>
              </a:xfrm>
            </p:grpSpPr>
            <p:sp>
              <p:nvSpPr>
                <p:cNvPr id="29" name="Bullet4"/>
                <p:cNvSpPr txBox="1"/>
                <p:nvPr/>
              </p:nvSpPr>
              <p:spPr>
                <a:xfrm>
                  <a:off x="8170322" y="2929324"/>
                  <a:ext cx="2253917" cy="56825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normAutofit/>
                </a:bodyPr>
                <a:lstStyle/>
                <a:p>
                  <a:r>
                    <a:rPr lang="zh-CN" altLang="en-US" sz="1600" dirty="0">
                      <a:solidFill>
                        <a:srgbClr val="006341"/>
                      </a:solidFill>
                      <a:effectLst/>
                      <a:latin typeface="微软雅黑" panose="020B0703020204020201" pitchFamily="34" charset="-122"/>
                      <a:ea typeface="微软雅黑" panose="020B0703020204020201" pitchFamily="34" charset="-122"/>
                    </a:rPr>
                    <a:t>数据标注</a:t>
                  </a:r>
                  <a:endParaRPr lang="zh-CN" altLang="en-US" sz="1600" dirty="0">
                    <a:solidFill>
                      <a:srgbClr val="006341"/>
                    </a:solidFill>
                    <a:effectLst/>
                    <a:latin typeface="微软雅黑" panose="020B0703020204020201" pitchFamily="34" charset="-122"/>
                    <a:ea typeface="微软雅黑" panose="020B0703020204020201" pitchFamily="34" charset="-122"/>
                  </a:endParaRPr>
                </a:p>
              </p:txBody>
            </p:sp>
            <p:sp>
              <p:nvSpPr>
                <p:cNvPr id="30" name="Text4"/>
                <p:cNvSpPr txBox="1"/>
                <p:nvPr/>
              </p:nvSpPr>
              <p:spPr>
                <a:xfrm>
                  <a:off x="8170321" y="3497437"/>
                  <a:ext cx="2564553" cy="94488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0000" tIns="46800" rIns="90000" bIns="46800" anchor="t" anchorCtr="0">
                  <a:no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50000"/>
                    </a:lnSpc>
                    <a:defRPr sz="1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lvl1pPr>
                </a:lstStyle>
                <a:p>
                  <a:pPr algn="l">
                    <a:lnSpc>
                      <a:spcPct val="120000"/>
                    </a:lnSpc>
                  </a:pPr>
                  <a:r>
                    <a:rPr lang="en-GB" sz="9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AI大模型自动标注</a:t>
                  </a:r>
                  <a:r>
                    <a:rPr lang="zh-CN" altLang="en-US" sz="900" dirty="0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、</a:t>
                  </a:r>
                  <a:r>
                    <a:rPr lang="en-GB" sz="9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人工辅助标注</a:t>
                  </a:r>
                  <a:endParaRPr lang="en-GB" sz="9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  <a:p>
                  <a:pPr algn="l">
                    <a:lnSpc>
                      <a:spcPct val="120000"/>
                    </a:lnSpc>
                  </a:pPr>
                  <a:r>
                    <a:rPr lang="en-GB" sz="9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模型迭代优化</a:t>
                  </a:r>
                  <a:r>
                    <a:rPr lang="zh-CN" altLang="en-US" sz="900" dirty="0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、</a:t>
                  </a:r>
                  <a:r>
                    <a:rPr lang="en-GB" sz="9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质量评估报告</a:t>
                  </a:r>
                  <a:endParaRPr lang="en-GB" sz="9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  <a:p>
                  <a:pPr algn="l">
                    <a:lnSpc>
                      <a:spcPct val="120000"/>
                    </a:lnSpc>
                  </a:pPr>
                  <a:r>
                    <a:rPr lang="en-GB" sz="9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业务规则处理</a:t>
                  </a:r>
                  <a:r>
                    <a:rPr lang="zh-CN" altLang="en-US" sz="900" dirty="0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、</a:t>
                  </a:r>
                  <a:r>
                    <a:rPr lang="en-GB" sz="9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数据增强</a:t>
                  </a:r>
                  <a:r>
                    <a:rPr lang="zh-CN" altLang="en-US" sz="900" dirty="0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、</a:t>
                  </a:r>
                  <a:endParaRPr lang="en-US" altLang="zh-CN" sz="9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  <a:p>
                  <a:pPr algn="l">
                    <a:lnSpc>
                      <a:spcPct val="120000"/>
                    </a:lnSpc>
                  </a:pPr>
                  <a:r>
                    <a:rPr lang="en-GB" sz="9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数据集输出</a:t>
                  </a:r>
                  <a:endParaRPr lang="en-GB" sz="9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  <a:p>
                  <a:pPr algn="l">
                    <a:lnSpc>
                      <a:spcPct val="120000"/>
                    </a:lnSpc>
                  </a:pPr>
                  <a:endParaRPr lang="en-GB" sz="9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</p:txBody>
            </p:sp>
          </p:grpSp>
          <p:sp>
            <p:nvSpPr>
              <p:cNvPr id="28" name="Number4"/>
              <p:cNvSpPr/>
              <p:nvPr/>
            </p:nvSpPr>
            <p:spPr>
              <a:xfrm>
                <a:off x="8254180" y="2422256"/>
                <a:ext cx="508718" cy="508714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1400" b="1" dirty="0">
                    <a:solidFill>
                      <a:schemeClr val="lt1">
                        <a:lumMod val="100000"/>
                      </a:schemeClr>
                    </a:solidFill>
                  </a:rPr>
                  <a:t>4</a:t>
                </a:r>
                <a:endParaRPr lang="zh-CN" altLang="en-US" sz="1400" b="1" dirty="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7126597" y="2739041"/>
              <a:ext cx="1690438" cy="1632911"/>
              <a:chOff x="9064571" y="4591932"/>
              <a:chExt cx="2253917" cy="217721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9064571" y="5099000"/>
                <a:ext cx="2253917" cy="1670146"/>
                <a:chOff x="9064571" y="5099000"/>
                <a:chExt cx="2253917" cy="1670146"/>
              </a:xfrm>
            </p:grpSpPr>
            <p:sp>
              <p:nvSpPr>
                <p:cNvPr id="25" name="Bullet5"/>
                <p:cNvSpPr txBox="1"/>
                <p:nvPr/>
              </p:nvSpPr>
              <p:spPr>
                <a:xfrm>
                  <a:off x="9064571" y="5099000"/>
                  <a:ext cx="2253917" cy="56825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normAutofit/>
                </a:bodyPr>
                <a:lstStyle/>
                <a:p>
                  <a:r>
                    <a:rPr lang="zh-CN" altLang="en-US" sz="1600" dirty="0">
                      <a:solidFill>
                        <a:srgbClr val="006341"/>
                      </a:solidFill>
                      <a:effectLst/>
                      <a:latin typeface="微软雅黑" panose="020B0703020204020201" pitchFamily="34" charset="-122"/>
                      <a:ea typeface="微软雅黑" panose="020B0703020204020201" pitchFamily="34" charset="-122"/>
                    </a:rPr>
                    <a:t>数据集及应用</a:t>
                  </a:r>
                  <a:endParaRPr lang="zh-CN" altLang="en-US" sz="1600" dirty="0">
                    <a:solidFill>
                      <a:srgbClr val="006341"/>
                    </a:solidFill>
                    <a:effectLst/>
                    <a:latin typeface="微软雅黑" panose="020B0703020204020201" pitchFamily="34" charset="-122"/>
                    <a:ea typeface="微软雅黑" panose="020B0703020204020201" pitchFamily="34" charset="-122"/>
                  </a:endParaRPr>
                </a:p>
              </p:txBody>
            </p:sp>
            <p:sp>
              <p:nvSpPr>
                <p:cNvPr id="26" name="Text5"/>
                <p:cNvSpPr txBox="1"/>
                <p:nvPr/>
              </p:nvSpPr>
              <p:spPr>
                <a:xfrm>
                  <a:off x="9064571" y="5667255"/>
                  <a:ext cx="2253917" cy="110189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50000"/>
                    </a:lnSpc>
                    <a:defRPr sz="1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lvl1pPr>
                </a:lstStyle>
                <a:p>
                  <a:pPr algn="l">
                    <a:lnSpc>
                      <a:spcPct val="120000"/>
                    </a:lnSpc>
                  </a:pPr>
                  <a:r>
                    <a:rPr lang="sv-SE" sz="8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知识图谱</a:t>
                  </a:r>
                  <a:endParaRPr lang="sv-SE" sz="8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  <a:p>
                  <a:pPr algn="l">
                    <a:lnSpc>
                      <a:spcPct val="120000"/>
                    </a:lnSpc>
                  </a:pPr>
                  <a:r>
                    <a:rPr lang="sv-SE" sz="8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数据洞察模型</a:t>
                  </a:r>
                  <a:r>
                    <a:rPr lang="en-US" altLang="zh-CN" sz="800" dirty="0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/</a:t>
                  </a:r>
                  <a:r>
                    <a:rPr lang="zh-CN" altLang="en-US" sz="800" dirty="0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可视化分析工具</a:t>
                  </a:r>
                  <a:endParaRPr lang="sv-SE" sz="8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  <a:p>
                  <a:pPr algn="l">
                    <a:lnSpc>
                      <a:spcPct val="120000"/>
                    </a:lnSpc>
                  </a:pPr>
                  <a:r>
                    <a:rPr lang="sv-SE" sz="8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洞察分析报告</a:t>
                  </a:r>
                  <a:endParaRPr lang="sv-SE" sz="8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  <a:p>
                  <a:pPr algn="l">
                    <a:lnSpc>
                      <a:spcPct val="120000"/>
                    </a:lnSpc>
                  </a:pPr>
                  <a:r>
                    <a:rPr lang="sv-SE" sz="8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可视化运营分析</a:t>
                  </a:r>
                  <a:endParaRPr lang="sv-SE" sz="8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  <a:p>
                  <a:pPr algn="l">
                    <a:lnSpc>
                      <a:spcPct val="120000"/>
                    </a:lnSpc>
                  </a:pPr>
                  <a:r>
                    <a:rPr lang="sv-SE" sz="8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预警管理</a:t>
                  </a:r>
                  <a:endParaRPr lang="sv-SE" sz="8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  <a:p>
                  <a:pPr algn="l">
                    <a:lnSpc>
                      <a:spcPct val="120000"/>
                    </a:lnSpc>
                  </a:pPr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4" name="Number5"/>
              <p:cNvSpPr/>
              <p:nvPr/>
            </p:nvSpPr>
            <p:spPr>
              <a:xfrm>
                <a:off x="9148429" y="4591932"/>
                <a:ext cx="508718" cy="508714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1400" b="1" dirty="0">
                    <a:solidFill>
                      <a:schemeClr val="lt1">
                        <a:lumMod val="100000"/>
                      </a:schemeClr>
                    </a:solidFill>
                  </a:rPr>
                  <a:t>5</a:t>
                </a:r>
                <a:endParaRPr lang="zh-CN" altLang="en-US" sz="1400" b="1" dirty="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231130" y="3119120"/>
              <a:ext cx="1789430" cy="1036320"/>
              <a:chOff x="6710276" y="5099000"/>
              <a:chExt cx="2385785" cy="1382113"/>
            </a:xfrm>
          </p:grpSpPr>
          <p:sp>
            <p:nvSpPr>
              <p:cNvPr id="21" name="Bullet6"/>
              <p:cNvSpPr txBox="1"/>
              <p:nvPr/>
            </p:nvSpPr>
            <p:spPr>
              <a:xfrm>
                <a:off x="6710276" y="5099000"/>
                <a:ext cx="2385785" cy="56825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zh-CN" altLang="en-US" sz="1400" dirty="0">
                    <a:solidFill>
                      <a:srgbClr val="006341"/>
                    </a:solidFill>
                    <a:effectLst/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模型生产及功能开发</a:t>
                </a:r>
                <a:endParaRPr lang="zh-CN" altLang="en-US" sz="1400" dirty="0">
                  <a:solidFill>
                    <a:srgbClr val="006341"/>
                  </a:solidFill>
                  <a:effectLst/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  <p:sp>
            <p:nvSpPr>
              <p:cNvPr id="22" name="Text6"/>
              <p:cNvSpPr txBox="1"/>
              <p:nvPr/>
            </p:nvSpPr>
            <p:spPr>
              <a:xfrm>
                <a:off x="6710277" y="5667253"/>
                <a:ext cx="2253917" cy="81386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zh-CN" altLang="en-US" sz="800" dirty="0"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模型训练</a:t>
                </a:r>
                <a:endParaRPr lang="en-US" altLang="zh-CN" sz="800" dirty="0"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zh-CN" altLang="en-US" sz="800" dirty="0"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模型评估</a:t>
                </a:r>
                <a:endParaRPr lang="en-US" altLang="zh-CN" sz="800" dirty="0"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zh-CN" altLang="en-US" sz="800" dirty="0"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模型部署</a:t>
                </a:r>
                <a:endParaRPr lang="en-US" altLang="zh-CN" sz="800" dirty="0"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zh-CN" altLang="en-US" sz="800" dirty="0"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客户化定制开发</a:t>
                </a:r>
                <a:endParaRPr lang="zh-CN" altLang="en-US" sz="800" dirty="0"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</p:txBody>
          </p:sp>
        </p:grpSp>
        <p:sp>
          <p:nvSpPr>
            <p:cNvPr id="15" name="Number6"/>
            <p:cNvSpPr/>
            <p:nvPr/>
          </p:nvSpPr>
          <p:spPr>
            <a:xfrm>
              <a:off x="5293995" y="2738755"/>
              <a:ext cx="381635" cy="381635"/>
            </a:xfrm>
            <a:prstGeom prst="roundRect">
              <a:avLst>
                <a:gd name="adj" fmla="val 50000"/>
              </a:avLst>
            </a:prstGeom>
            <a:solidFill>
              <a:srgbClr val="00634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lt1">
                      <a:lumMod val="100000"/>
                    </a:schemeClr>
                  </a:solidFill>
                </a:rPr>
                <a:t>6</a:t>
              </a:r>
              <a:endParaRPr lang="zh-CN" altLang="en-US" sz="1400" b="1" dirty="0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335020" y="3119120"/>
              <a:ext cx="1690370" cy="1252855"/>
              <a:chOff x="4209880" y="5099000"/>
              <a:chExt cx="2253917" cy="1670145"/>
            </a:xfrm>
          </p:grpSpPr>
          <p:sp>
            <p:nvSpPr>
              <p:cNvPr id="19" name="Bullet7"/>
              <p:cNvSpPr txBox="1"/>
              <p:nvPr/>
            </p:nvSpPr>
            <p:spPr>
              <a:xfrm>
                <a:off x="4209880" y="5099000"/>
                <a:ext cx="2253917" cy="56825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r>
                  <a:rPr lang="zh-CN" altLang="en-US" sz="1600" dirty="0">
                    <a:solidFill>
                      <a:srgbClr val="006341"/>
                    </a:solidFill>
                    <a:effectLst/>
                    <a:latin typeface="微软雅黑" panose="020B0703020204020201" pitchFamily="34" charset="-122"/>
                    <a:ea typeface="微软雅黑" panose="020B0703020204020201" pitchFamily="34" charset="-122"/>
                  </a:rPr>
                  <a:t>监控运营</a:t>
                </a:r>
                <a:endParaRPr lang="zh-CN" altLang="en-US" sz="1600" dirty="0">
                  <a:solidFill>
                    <a:srgbClr val="006341"/>
                  </a:solidFill>
                  <a:effectLst/>
                  <a:latin typeface="微软雅黑" panose="020B0703020204020201" pitchFamily="34" charset="-122"/>
                  <a:ea typeface="微软雅黑" panose="020B0703020204020201" pitchFamily="34" charset="-122"/>
                </a:endParaRPr>
              </a:p>
            </p:txBody>
          </p:sp>
          <p:sp>
            <p:nvSpPr>
              <p:cNvPr id="20" name="Text7"/>
              <p:cNvSpPr txBox="1"/>
              <p:nvPr/>
            </p:nvSpPr>
            <p:spPr>
              <a:xfrm>
                <a:off x="4209880" y="5667253"/>
                <a:ext cx="2253917" cy="1101892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1pPr>
              </a:lstStyle>
              <a:p>
                <a:pPr algn="l">
                  <a:lnSpc>
                    <a:spcPct val="120000"/>
                  </a:lnSpc>
                </a:pPr>
                <a:r>
                  <a:rPr lang="zh-CN" altLang="en-US" sz="800" dirty="0"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数据监控</a:t>
                </a:r>
                <a:endParaRPr lang="en-US" altLang="zh-CN" sz="800" dirty="0"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800" dirty="0"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效果质检</a:t>
                </a:r>
                <a:endParaRPr lang="en-US" altLang="zh-CN" sz="800" dirty="0"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altLang="zh-CN" sz="800" dirty="0" err="1"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badcase</a:t>
                </a:r>
                <a:r>
                  <a:rPr lang="zh-CN" altLang="en-US" sz="800" dirty="0"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收集</a:t>
                </a:r>
                <a:endParaRPr lang="zh-CN" altLang="en-US" sz="800" dirty="0"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800" dirty="0"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模型迭代优化</a:t>
                </a:r>
                <a:endParaRPr lang="zh-CN" altLang="en-US" sz="800" dirty="0"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  <a:p>
                <a:endParaRPr lang="zh-CN" altLang="en-US" sz="1200" b="1" dirty="0">
                  <a:latin typeface="微软雅黑" panose="020B0703020204020201" pitchFamily="34" charset="-122"/>
                  <a:ea typeface="微软雅黑" panose="020B0703020204020201" pitchFamily="34" charset="-122"/>
                </a:endParaRPr>
              </a:p>
              <a:p>
                <a:pPr algn="ctr"/>
                <a:endParaRPr lang="zh-CN" altLang="en-US" sz="1200" b="1" dirty="0">
                  <a:latin typeface="微软雅黑" panose="020B0703020204020201" pitchFamily="34" charset="-122"/>
                  <a:ea typeface="微软雅黑" panose="020B0703020204020201" pitchFamily="34" charset="-122"/>
                </a:endParaRPr>
              </a:p>
            </p:txBody>
          </p:sp>
        </p:grpSp>
        <p:sp>
          <p:nvSpPr>
            <p:cNvPr id="17" name="Number7"/>
            <p:cNvSpPr/>
            <p:nvPr/>
          </p:nvSpPr>
          <p:spPr>
            <a:xfrm>
              <a:off x="3397885" y="2738755"/>
              <a:ext cx="381635" cy="381635"/>
            </a:xfrm>
            <a:prstGeom prst="roundRect">
              <a:avLst>
                <a:gd name="adj" fmla="val 50000"/>
              </a:avLst>
            </a:prstGeom>
            <a:solidFill>
              <a:srgbClr val="00634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lt1">
                      <a:lumMod val="100000"/>
                    </a:schemeClr>
                  </a:solidFill>
                </a:rPr>
                <a:t>7</a:t>
              </a:r>
              <a:endParaRPr lang="zh-CN" altLang="en-US" sz="1400" b="1" dirty="0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8" name="圆角矩形 1"/>
            <p:cNvSpPr/>
            <p:nvPr>
              <p:custDataLst>
                <p:tags r:id="rId1"/>
              </p:custDataLst>
            </p:nvPr>
          </p:nvSpPr>
          <p:spPr>
            <a:xfrm>
              <a:off x="323850" y="3219450"/>
              <a:ext cx="2493645" cy="434975"/>
            </a:xfrm>
            <a:prstGeom prst="roundRect">
              <a:avLst>
                <a:gd name="adj" fmla="val 9412"/>
              </a:avLst>
            </a:prstGeom>
            <a:solidFill>
              <a:srgbClr val="FFF2CC"/>
            </a:solidFill>
            <a:ln w="12700" cmpd="sng">
              <a:solidFill>
                <a:srgbClr val="FFBE00"/>
              </a:solidFill>
              <a:prstDash val="solid"/>
              <a:beve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dirty="0">
                  <a:solidFill>
                    <a:srgbClr val="31597F"/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+mn-ea"/>
                </a:rPr>
                <a:t>黄色阶段数据洞察平台支持</a:t>
              </a:r>
              <a:endParaRPr lang="zh-CN" altLang="en-US" sz="1400" dirty="0">
                <a:solidFill>
                  <a:srgbClr val="31597F"/>
                </a:solidFill>
                <a:latin typeface="微软雅黑" panose="020B0703020204020201" pitchFamily="34" charset="-122"/>
                <a:ea typeface="微软雅黑" panose="020B0703020204020201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1756" y="101105"/>
            <a:ext cx="557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技术方案设计</a:t>
            </a:r>
            <a:r>
              <a:rPr lang="en-US" altLang="zh-CN" sz="2800" dirty="0" smtClean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-</a:t>
            </a:r>
            <a:r>
              <a:rPr lang="zh-CN" altLang="en-US" sz="2800" dirty="0" smtClean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模型设计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399" y="1103585"/>
            <a:ext cx="10356086" cy="51311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1756" y="101105"/>
            <a:ext cx="557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技术方案设计</a:t>
            </a:r>
            <a:r>
              <a:rPr lang="en-US" altLang="zh-CN" sz="2800" dirty="0" smtClean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-</a:t>
            </a:r>
            <a:r>
              <a:rPr lang="zh-CN" altLang="en-US" sz="2800" dirty="0" smtClean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验证方案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399" y="1130917"/>
            <a:ext cx="10120270" cy="43104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1756" y="101105"/>
            <a:ext cx="557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技术方案注意事项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23" y="1092424"/>
            <a:ext cx="10686731" cy="42909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1756" y="101105"/>
            <a:ext cx="469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大模型辅助标注样例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54311" y="938358"/>
            <a:ext cx="11381450" cy="4904787"/>
            <a:chOff x="486410" y="798195"/>
            <a:chExt cx="8116777" cy="3497890"/>
          </a:xfrm>
        </p:grpSpPr>
        <p:sp>
          <p:nvSpPr>
            <p:cNvPr id="10" name="矩形 9"/>
            <p:cNvSpPr/>
            <p:nvPr/>
          </p:nvSpPr>
          <p:spPr>
            <a:xfrm>
              <a:off x="486410" y="2412365"/>
              <a:ext cx="8116570" cy="14554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34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86410" y="798195"/>
              <a:ext cx="8116570" cy="14420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34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12" name="矩形: 圆角 9"/>
            <p:cNvSpPr/>
            <p:nvPr/>
          </p:nvSpPr>
          <p:spPr>
            <a:xfrm>
              <a:off x="710544" y="1650040"/>
              <a:ext cx="953743" cy="457200"/>
            </a:xfrm>
            <a:prstGeom prst="roundRect">
              <a:avLst/>
            </a:prstGeom>
            <a:solidFill>
              <a:srgbClr val="91C1B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数据输入</a:t>
              </a:r>
              <a:endParaRPr lang="zh-CN" altLang="en-US" sz="1050" dirty="0">
                <a:solidFill>
                  <a:schemeClr val="tx1"/>
                </a:solidFill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</p:txBody>
        </p:sp>
        <p:sp>
          <p:nvSpPr>
            <p:cNvPr id="13" name="矩形: 圆角 10"/>
            <p:cNvSpPr/>
            <p:nvPr/>
          </p:nvSpPr>
          <p:spPr>
            <a:xfrm>
              <a:off x="2051409" y="1650040"/>
              <a:ext cx="953743" cy="457200"/>
            </a:xfrm>
            <a:prstGeom prst="roundRect">
              <a:avLst/>
            </a:prstGeom>
            <a:solidFill>
              <a:srgbClr val="91C1B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提示词</a:t>
              </a:r>
              <a:endParaRPr lang="en-US" altLang="zh-CN" sz="1050" dirty="0">
                <a:solidFill>
                  <a:schemeClr val="tx1"/>
                </a:solidFill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编写及优化</a:t>
              </a:r>
              <a:endParaRPr lang="en-US" altLang="zh-CN" sz="1050" dirty="0">
                <a:solidFill>
                  <a:schemeClr val="tx1"/>
                </a:solidFill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</p:txBody>
        </p:sp>
        <p:sp>
          <p:nvSpPr>
            <p:cNvPr id="14" name="矩形: 圆角 11"/>
            <p:cNvSpPr/>
            <p:nvPr/>
          </p:nvSpPr>
          <p:spPr>
            <a:xfrm>
              <a:off x="3392274" y="1650040"/>
              <a:ext cx="953743" cy="457200"/>
            </a:xfrm>
            <a:prstGeom prst="roundRect">
              <a:avLst/>
            </a:prstGeom>
            <a:solidFill>
              <a:srgbClr val="91C1B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大模型</a:t>
              </a:r>
              <a:endParaRPr lang="zh-CN" altLang="en-US" sz="1000" dirty="0">
                <a:solidFill>
                  <a:schemeClr val="tx1"/>
                </a:solidFill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  <a:p>
              <a:pPr algn="ctr"/>
              <a:r>
                <a:rPr lang="zh-CN" altLang="en-US" sz="1000" dirty="0">
                  <a:solidFill>
                    <a:schemeClr val="tx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知识库</a:t>
              </a:r>
              <a:endParaRPr lang="zh-CN" altLang="en-US" sz="1000" dirty="0">
                <a:solidFill>
                  <a:schemeClr val="tx1"/>
                </a:solidFill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</p:txBody>
        </p:sp>
        <p:sp>
          <p:nvSpPr>
            <p:cNvPr id="15" name="矩形: 圆角 12"/>
            <p:cNvSpPr/>
            <p:nvPr/>
          </p:nvSpPr>
          <p:spPr>
            <a:xfrm>
              <a:off x="6074004" y="1650040"/>
              <a:ext cx="953743" cy="457200"/>
            </a:xfrm>
            <a:prstGeom prst="roundRect">
              <a:avLst/>
            </a:prstGeom>
            <a:solidFill>
              <a:srgbClr val="91C1B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人工核验</a:t>
              </a:r>
              <a:endParaRPr lang="en-US" altLang="zh-CN" sz="1050" dirty="0">
                <a:solidFill>
                  <a:schemeClr val="tx1"/>
                </a:solidFill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</p:txBody>
        </p:sp>
        <p:cxnSp>
          <p:nvCxnSpPr>
            <p:cNvPr id="16" name="直接箭头连接符 13"/>
            <p:cNvCxnSpPr>
              <a:stCxn id="12" idx="3"/>
              <a:endCxn id="13" idx="1"/>
            </p:cNvCxnSpPr>
            <p:nvPr/>
          </p:nvCxnSpPr>
          <p:spPr>
            <a:xfrm>
              <a:off x="1664287" y="1878640"/>
              <a:ext cx="387122" cy="0"/>
            </a:xfrm>
            <a:prstGeom prst="straightConnector1">
              <a:avLst/>
            </a:prstGeom>
            <a:ln>
              <a:solidFill>
                <a:srgbClr val="0063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4"/>
            <p:cNvCxnSpPr>
              <a:stCxn id="13" idx="3"/>
              <a:endCxn id="14" idx="1"/>
            </p:cNvCxnSpPr>
            <p:nvPr/>
          </p:nvCxnSpPr>
          <p:spPr>
            <a:xfrm>
              <a:off x="3005152" y="1878640"/>
              <a:ext cx="387122" cy="0"/>
            </a:xfrm>
            <a:prstGeom prst="straightConnector1">
              <a:avLst/>
            </a:prstGeom>
            <a:ln>
              <a:solidFill>
                <a:srgbClr val="0063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3861521" y="870222"/>
              <a:ext cx="1366347" cy="2304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006341"/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大模型辅助标注流程</a:t>
              </a:r>
              <a:endParaRPr lang="zh-CN" altLang="en-US" sz="1500" b="1" dirty="0">
                <a:solidFill>
                  <a:srgbClr val="006341"/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19" name="矩形: 圆角 16"/>
            <p:cNvSpPr/>
            <p:nvPr/>
          </p:nvSpPr>
          <p:spPr>
            <a:xfrm>
              <a:off x="7414870" y="1650040"/>
              <a:ext cx="953743" cy="457200"/>
            </a:xfrm>
            <a:prstGeom prst="roundRect">
              <a:avLst/>
            </a:prstGeom>
            <a:solidFill>
              <a:srgbClr val="91C1B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结果输出</a:t>
              </a:r>
              <a:endParaRPr lang="en-US" altLang="zh-CN" sz="1050" dirty="0">
                <a:solidFill>
                  <a:schemeClr val="tx1"/>
                </a:solidFill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</p:txBody>
        </p:sp>
        <p:cxnSp>
          <p:nvCxnSpPr>
            <p:cNvPr id="20" name="直接箭头连接符 17"/>
            <p:cNvCxnSpPr>
              <a:stCxn id="15" idx="3"/>
              <a:endCxn id="19" idx="1"/>
            </p:cNvCxnSpPr>
            <p:nvPr/>
          </p:nvCxnSpPr>
          <p:spPr>
            <a:xfrm>
              <a:off x="7027747" y="1878640"/>
              <a:ext cx="387123" cy="0"/>
            </a:xfrm>
            <a:prstGeom prst="straightConnector1">
              <a:avLst/>
            </a:prstGeom>
            <a:ln>
              <a:solidFill>
                <a:srgbClr val="0063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535828" y="2491285"/>
              <a:ext cx="1328897" cy="500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8430" indent="-138430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r>
                <a:rPr lang="zh-CN" altLang="en-US" sz="105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这款车的OTA升级需要大量的流量，感觉有点不划算。（汽车行业案例）</a:t>
              </a:r>
              <a:endParaRPr lang="en-US" altLang="zh-CN" sz="1050" dirty="0"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947545" y="2491105"/>
              <a:ext cx="1329055" cy="9461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38430" indent="-138430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r>
                <a:rPr lang="zh-CN" altLang="en-US" sz="105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提取这句话中的用户观点、场景、对象、描述和情绪，并给出对应的标签</a:t>
              </a:r>
              <a:endParaRPr lang="zh-CN" altLang="en-US" sz="1050" dirty="0"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308350" y="2491105"/>
              <a:ext cx="1329055" cy="10534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38430" indent="-138430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r>
                <a:rPr lang="zh-CN" altLang="en-US" sz="105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提示词经富通知识库扩展（标签体系），通过大模型算法产出模型结果</a:t>
              </a:r>
              <a:endParaRPr lang="zh-CN" altLang="en-US" sz="1050" dirty="0"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985557" y="2491285"/>
              <a:ext cx="1328897" cy="5014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38430" indent="-138430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r>
                <a:rPr lang="zh-CN" altLang="en-US" sz="105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人工复核大模型的产出结果</a:t>
              </a:r>
              <a:endParaRPr lang="en-US" altLang="zh-CN" sz="1050" dirty="0"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274290" y="2491285"/>
              <a:ext cx="1328897" cy="6367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38430" indent="-138430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r>
                <a:rPr lang="en-US" altLang="zh-CN" sz="1050" dirty="0" err="1">
                  <a:latin typeface="微软雅黑" panose="020B0703020204020201" pitchFamily="34" charset="-122"/>
                  <a:ea typeface="微软雅黑" panose="020B0703020204020201" pitchFamily="34" charset="-122"/>
                </a:rPr>
                <a:t>智能化体验#智能座舱#OTA升级#流量和网络要求</a:t>
              </a:r>
              <a:endParaRPr lang="en-US" altLang="zh-CN" sz="1050" dirty="0"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26" name="矩形: 圆角 6"/>
            <p:cNvSpPr/>
            <p:nvPr>
              <p:custDataLst>
                <p:tags r:id="rId1"/>
              </p:custDataLst>
            </p:nvPr>
          </p:nvSpPr>
          <p:spPr>
            <a:xfrm>
              <a:off x="4733139" y="1650040"/>
              <a:ext cx="953743" cy="457200"/>
            </a:xfrm>
            <a:prstGeom prst="roundRect">
              <a:avLst/>
            </a:prstGeom>
            <a:solidFill>
              <a:srgbClr val="91C1B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模型结果</a:t>
              </a:r>
              <a:endParaRPr lang="zh-CN" altLang="en-US" sz="1050" dirty="0">
                <a:solidFill>
                  <a:schemeClr val="tx1"/>
                </a:solidFill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</p:txBody>
        </p:sp>
        <p:cxnSp>
          <p:nvCxnSpPr>
            <p:cNvPr id="27" name="直接箭头连接符 24"/>
            <p:cNvCxnSpPr>
              <a:stCxn id="14" idx="3"/>
              <a:endCxn id="26" idx="1"/>
            </p:cNvCxnSpPr>
            <p:nvPr>
              <p:custDataLst>
                <p:tags r:id="rId2"/>
              </p:custDataLst>
            </p:nvPr>
          </p:nvCxnSpPr>
          <p:spPr>
            <a:xfrm>
              <a:off x="4346017" y="1878640"/>
              <a:ext cx="387122" cy="0"/>
            </a:xfrm>
            <a:prstGeom prst="straightConnector1">
              <a:avLst/>
            </a:prstGeom>
            <a:ln>
              <a:solidFill>
                <a:srgbClr val="0063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5"/>
            <p:cNvCxnSpPr>
              <a:stCxn id="26" idx="3"/>
              <a:endCxn id="15" idx="1"/>
            </p:cNvCxnSpPr>
            <p:nvPr>
              <p:custDataLst>
                <p:tags r:id="rId3"/>
              </p:custDataLst>
            </p:nvPr>
          </p:nvCxnSpPr>
          <p:spPr>
            <a:xfrm>
              <a:off x="5686882" y="1878640"/>
              <a:ext cx="387122" cy="0"/>
            </a:xfrm>
            <a:prstGeom prst="straightConnector1">
              <a:avLst/>
            </a:prstGeom>
            <a:ln>
              <a:solidFill>
                <a:srgbClr val="0063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630150" y="2491285"/>
              <a:ext cx="1328897" cy="14544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38430" indent="-138430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r>
                <a:rPr lang="zh-CN" altLang="en-US" sz="105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结果</a:t>
              </a:r>
              <a:r>
                <a:rPr lang="en-US" altLang="zh-CN" sz="105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1</a:t>
              </a:r>
              <a:r>
                <a:rPr lang="zh-CN" altLang="en-US" sz="105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：</a:t>
              </a:r>
              <a:r>
                <a:rPr lang="en-US" altLang="zh-CN" sz="1050" dirty="0" err="1">
                  <a:latin typeface="微软雅黑" panose="020B0703020204020201" pitchFamily="34" charset="-122"/>
                  <a:ea typeface="微软雅黑" panose="020B0703020204020201" pitchFamily="34" charset="-122"/>
                </a:rPr>
                <a:t>智能化体验#智能座舱#OTA升级#流量和网络要求</a:t>
              </a:r>
              <a:r>
                <a:rPr lang="zh-CN" altLang="en-US" sz="105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。</a:t>
              </a:r>
              <a:endParaRPr lang="zh-CN" altLang="en-US" sz="1050" dirty="0"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  <a:p>
              <a:pPr marL="267970" indent="-130175">
                <a:lnSpc>
                  <a:spcPct val="13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05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相关度</a:t>
              </a:r>
              <a:r>
                <a:rPr lang="en-US" altLang="zh-CN" sz="105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1</a:t>
              </a:r>
              <a:r>
                <a:rPr lang="zh-CN" altLang="en-US" sz="105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：</a:t>
              </a:r>
              <a:r>
                <a:rPr lang="en-US" altLang="zh-CN" sz="1050" b="1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98%</a:t>
              </a:r>
              <a:endParaRPr lang="en-US" altLang="zh-CN" sz="1050" b="1" dirty="0"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30" name="Isosceles Triangle 179"/>
            <p:cNvSpPr/>
            <p:nvPr/>
          </p:nvSpPr>
          <p:spPr>
            <a:xfrm rot="10800000">
              <a:off x="869558" y="2246206"/>
              <a:ext cx="635715" cy="107835"/>
            </a:xfrm>
            <a:prstGeom prst="triangle">
              <a:avLst/>
            </a:prstGeom>
            <a:solidFill>
              <a:srgbClr val="0063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50625" bIns="50625" rtlCol="0" anchor="t" anchorCtr="0"/>
            <a:lstStyle/>
            <a:p>
              <a:pPr algn="ctr" defTabSz="514350"/>
              <a:endParaRPr lang="en-US" sz="1015" dirty="0">
                <a:solidFill>
                  <a:srgbClr val="0F8CEE"/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31" name="Isosceles Triangle 179"/>
            <p:cNvSpPr/>
            <p:nvPr/>
          </p:nvSpPr>
          <p:spPr>
            <a:xfrm rot="10800000">
              <a:off x="2210423" y="2246206"/>
              <a:ext cx="635715" cy="107835"/>
            </a:xfrm>
            <a:prstGeom prst="triangle">
              <a:avLst/>
            </a:prstGeom>
            <a:solidFill>
              <a:srgbClr val="0063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50625" bIns="50625" rtlCol="0" anchor="t" anchorCtr="0"/>
            <a:lstStyle/>
            <a:p>
              <a:pPr algn="ctr" defTabSz="514350"/>
              <a:endParaRPr lang="en-US" sz="1015" dirty="0">
                <a:solidFill>
                  <a:srgbClr val="0F8CEE"/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32" name="Isosceles Triangle 179"/>
            <p:cNvSpPr/>
            <p:nvPr/>
          </p:nvSpPr>
          <p:spPr>
            <a:xfrm rot="10800000">
              <a:off x="3551288" y="2246206"/>
              <a:ext cx="635715" cy="107835"/>
            </a:xfrm>
            <a:prstGeom prst="triangle">
              <a:avLst/>
            </a:prstGeom>
            <a:solidFill>
              <a:srgbClr val="0063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50625" bIns="50625" rtlCol="0" anchor="t" anchorCtr="0"/>
            <a:lstStyle/>
            <a:p>
              <a:pPr algn="ctr" defTabSz="514350"/>
              <a:endParaRPr lang="en-US" sz="1015" dirty="0">
                <a:solidFill>
                  <a:srgbClr val="0F8CEE"/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33" name="Isosceles Triangle 179"/>
            <p:cNvSpPr/>
            <p:nvPr/>
          </p:nvSpPr>
          <p:spPr>
            <a:xfrm rot="10800000">
              <a:off x="4892153" y="2246206"/>
              <a:ext cx="635715" cy="107835"/>
            </a:xfrm>
            <a:prstGeom prst="triangle">
              <a:avLst/>
            </a:prstGeom>
            <a:solidFill>
              <a:srgbClr val="0063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50625" bIns="50625" rtlCol="0" anchor="t" anchorCtr="0"/>
            <a:lstStyle/>
            <a:p>
              <a:pPr algn="ctr" defTabSz="514350"/>
              <a:endParaRPr lang="en-US" sz="1015" dirty="0">
                <a:solidFill>
                  <a:srgbClr val="0F8CEE"/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34" name="Isosceles Triangle 179"/>
            <p:cNvSpPr/>
            <p:nvPr/>
          </p:nvSpPr>
          <p:spPr>
            <a:xfrm rot="10800000">
              <a:off x="6233018" y="2246206"/>
              <a:ext cx="635715" cy="107835"/>
            </a:xfrm>
            <a:prstGeom prst="triangle">
              <a:avLst/>
            </a:prstGeom>
            <a:solidFill>
              <a:srgbClr val="0063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50625" bIns="50625" rtlCol="0" anchor="t" anchorCtr="0"/>
            <a:lstStyle/>
            <a:p>
              <a:pPr algn="ctr" defTabSz="514350"/>
              <a:endParaRPr lang="en-US" sz="1015" dirty="0">
                <a:solidFill>
                  <a:srgbClr val="0F8CEE"/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35" name="Isosceles Triangle 179"/>
            <p:cNvSpPr/>
            <p:nvPr/>
          </p:nvSpPr>
          <p:spPr>
            <a:xfrm rot="10800000">
              <a:off x="7573883" y="2246206"/>
              <a:ext cx="635715" cy="107835"/>
            </a:xfrm>
            <a:prstGeom prst="triangle">
              <a:avLst/>
            </a:prstGeom>
            <a:solidFill>
              <a:srgbClr val="0063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50625" bIns="50625" rtlCol="0" anchor="t" anchorCtr="0"/>
            <a:lstStyle/>
            <a:p>
              <a:pPr algn="ctr" defTabSz="514350"/>
              <a:endParaRPr lang="en-US" sz="1015" dirty="0">
                <a:solidFill>
                  <a:srgbClr val="0F8CEE"/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cxnSp>
          <p:nvCxnSpPr>
            <p:cNvPr id="36" name="直线连接符 32"/>
            <p:cNvCxnSpPr/>
            <p:nvPr/>
          </p:nvCxnSpPr>
          <p:spPr>
            <a:xfrm flipV="1">
              <a:off x="6516216" y="1419622"/>
              <a:ext cx="0" cy="230418"/>
            </a:xfrm>
            <a:prstGeom prst="line">
              <a:avLst/>
            </a:prstGeom>
            <a:ln>
              <a:solidFill>
                <a:srgbClr val="00634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连接符 34"/>
            <p:cNvCxnSpPr/>
            <p:nvPr/>
          </p:nvCxnSpPr>
          <p:spPr>
            <a:xfrm flipH="1">
              <a:off x="3869146" y="1419622"/>
              <a:ext cx="2647070" cy="0"/>
            </a:xfrm>
            <a:prstGeom prst="line">
              <a:avLst/>
            </a:prstGeom>
            <a:ln>
              <a:solidFill>
                <a:srgbClr val="00634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线箭头连接符 36"/>
            <p:cNvCxnSpPr>
              <a:endCxn id="14" idx="0"/>
            </p:cNvCxnSpPr>
            <p:nvPr/>
          </p:nvCxnSpPr>
          <p:spPr>
            <a:xfrm>
              <a:off x="3869146" y="1419622"/>
              <a:ext cx="0" cy="230418"/>
            </a:xfrm>
            <a:prstGeom prst="straightConnector1">
              <a:avLst/>
            </a:prstGeom>
            <a:ln>
              <a:solidFill>
                <a:srgbClr val="00634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4500245" y="1152525"/>
              <a:ext cx="1259840" cy="2743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质量反馈实时生效</a:t>
              </a:r>
              <a:endParaRPr lang="zh-CN" altLang="en-US" sz="1000" dirty="0"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01015" y="3966845"/>
              <a:ext cx="7999730" cy="329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00634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数据质量评估报告：包含</a:t>
              </a:r>
              <a:r>
                <a:rPr lang="zh-CN" altLang="en-US" sz="1200" dirty="0">
                  <a:solidFill>
                    <a:srgbClr val="006341"/>
                  </a:solidFill>
                  <a:effectLst/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数据完整性、数据一致性、数据准确性、数据规范性以及用户需求标准等维度评估，保证数据集质量（参照标准：</a:t>
              </a:r>
              <a:r>
                <a:rPr lang="zh-CN" altLang="en-US" sz="1200" dirty="0">
                  <a:solidFill>
                    <a:srgbClr val="00634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GB/T 42381.63-2023、</a:t>
              </a:r>
              <a:r>
                <a:rPr lang="en-US" altLang="zh-CN" sz="1200" dirty="0">
                  <a:solidFill>
                    <a:srgbClr val="00634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 </a:t>
              </a:r>
              <a:r>
                <a:rPr lang="zh-CN" altLang="en-US" sz="1200" dirty="0">
                  <a:solidFill>
                    <a:srgbClr val="00634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GB/T 42381.8-2023</a:t>
              </a:r>
              <a:r>
                <a:rPr lang="en-US" altLang="zh-CN" sz="1200" dirty="0">
                  <a:solidFill>
                    <a:srgbClr val="00634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 </a:t>
              </a:r>
              <a:r>
                <a:rPr lang="zh-CN" altLang="en-US" sz="1200" dirty="0">
                  <a:solidFill>
                    <a:srgbClr val="00634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、T/CSR 0001-2023等）</a:t>
              </a:r>
              <a:endParaRPr lang="zh-CN" altLang="en-US" sz="1200" dirty="0">
                <a:solidFill>
                  <a:srgbClr val="006341"/>
                </a:solidFill>
                <a:effectLst/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1756" y="101105"/>
            <a:ext cx="469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用</a:t>
            </a:r>
            <a:r>
              <a:rPr lang="en-US" altLang="zh-CN" sz="2800" dirty="0" smtClean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7B</a:t>
            </a:r>
            <a:r>
              <a:rPr lang="zh-CN" altLang="en-US" sz="2800" dirty="0" smtClean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的模型达到满血的效果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774" y="832724"/>
            <a:ext cx="11256398" cy="55447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1756" y="101105"/>
            <a:ext cx="469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大</a:t>
            </a:r>
            <a:r>
              <a:rPr lang="zh-CN" altLang="en-US" sz="2800" dirty="0" smtClean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模型多种部署架构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56" y="1051965"/>
            <a:ext cx="10727418" cy="484051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ISLIDE.GUIDESSETTING" val="{&quot;Id&quot;:&quot;c8156c67-a36c-443d-80b5-00b37bd541cc&quot;,&quot;Name&quot;:null,&quot;Kind&quot;:1,&quot;OldGuidesSetting&quot;:{&quot;HeaderHeight&quot;:0.0,&quot;FooterHeight&quot;:0.0,&quot;SideMargin&quot;:0.0,&quot;TopMargin&quot;:0.0,&quot;BottomMargin&quot;:0.0,&quot;IntervalMargin&quot;:0.0}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9679fd40-4460-42eb-8bbb-b1760060f97d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1264</Words>
  <Application>WPS 文字</Application>
  <PresentationFormat>宽屏</PresentationFormat>
  <Paragraphs>233</Paragraphs>
  <Slides>11</Slides>
  <Notes>2</Notes>
  <HiddenSlides>1</HiddenSlides>
  <MMClips>0</MMClips>
  <ScaleCrop>false</ScaleCrop>
  <HeadingPairs>
    <vt:vector size="6" baseType="variant">
      <vt:variant>
        <vt:lpstr>已用的字体</vt:lpstr>
      </vt:variant>
      <vt:variant>
        <vt:i4>45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57" baseType="lpstr">
      <vt:lpstr>Arial</vt:lpstr>
      <vt:lpstr>宋体</vt:lpstr>
      <vt:lpstr>Wingdings</vt:lpstr>
      <vt:lpstr>微软雅黑</vt:lpstr>
      <vt:lpstr>汉仪旗黑</vt:lpstr>
      <vt:lpstr>Arial</vt:lpstr>
      <vt:lpstr>Corbel</vt:lpstr>
      <vt:lpstr>苹方-简</vt:lpstr>
      <vt:lpstr>Inter</vt:lpstr>
      <vt:lpstr>Thonburi</vt:lpstr>
      <vt:lpstr>Microsoft YaHei Bold</vt:lpstr>
      <vt:lpstr>Microsoft YaHei Regular</vt:lpstr>
      <vt:lpstr>Microsoft YaHei Light</vt:lpstr>
      <vt:lpstr>黑体</vt:lpstr>
      <vt:lpstr>汉仪中黑KW</vt:lpstr>
      <vt:lpstr>OPPOSans R</vt:lpstr>
      <vt:lpstr>OPPOSans B</vt:lpstr>
      <vt:lpstr>宋体</vt:lpstr>
      <vt:lpstr>Arial Unicode MS</vt:lpstr>
      <vt:lpstr>Calibri</vt:lpstr>
      <vt:lpstr>Helvetica Neue</vt:lpstr>
      <vt:lpstr>等线</vt:lpstr>
      <vt:lpstr>汉仪中等线KW</vt:lpstr>
      <vt:lpstr>Times New Roman</vt:lpstr>
      <vt:lpstr>PingFang SC</vt:lpstr>
      <vt:lpstr>字魂105号-简雅黑</vt:lpstr>
      <vt:lpstr>Fira Sans</vt:lpstr>
      <vt:lpstr>Fira Sans Medium</vt:lpstr>
      <vt:lpstr>思源宋体 CN SemiBold</vt:lpstr>
      <vt:lpstr>汉仪润圆-65简</vt:lpstr>
      <vt:lpstr>思源宋体 CN Heavy</vt:lpstr>
      <vt:lpstr>汉仪书宋二KW</vt:lpstr>
      <vt:lpstr>Fira Sans</vt:lpstr>
      <vt:lpstr>Fira Sans Medium</vt:lpstr>
      <vt:lpstr>Inter</vt:lpstr>
      <vt:lpstr>Microsoft YaHei Bold</vt:lpstr>
      <vt:lpstr>Microsoft YaHei Light</vt:lpstr>
      <vt:lpstr>Microsoft YaHei Regular</vt:lpstr>
      <vt:lpstr>OPPOSans B</vt:lpstr>
      <vt:lpstr>Wingdings</vt:lpstr>
      <vt:lpstr>字魂105号-简雅黑</vt:lpstr>
      <vt:lpstr>微软雅黑</vt:lpstr>
      <vt:lpstr>思源宋体 CN Heavy</vt:lpstr>
      <vt:lpstr>思源宋体 CN SemiBold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Steven Lai Hou</dc:creator>
  <cp:lastModifiedBy>李威橙</cp:lastModifiedBy>
  <cp:revision>186</cp:revision>
  <cp:lastPrinted>2025-05-28T02:16:26Z</cp:lastPrinted>
  <dcterms:created xsi:type="dcterms:W3CDTF">2025-05-28T02:16:26Z</dcterms:created>
  <dcterms:modified xsi:type="dcterms:W3CDTF">2025-05-28T02:16:26Z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267093546F6FBF23FA71366854A133B7_42</vt:lpwstr>
  </property>
  <property fmtid="{D5CDD505-2E9C-101B-9397-08002B2CF9AE}" pid="3" name="KSOProductBuildVer">
    <vt:lpwstr>2052-7.2.1.8947</vt:lpwstr>
  </property>
</Properties>
</file>