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147483176" r:id="rId2"/>
    <p:sldId id="2147483177" r:id="rId3"/>
    <p:sldId id="2147483189" r:id="rId4"/>
    <p:sldId id="16768783" r:id="rId5"/>
    <p:sldId id="2147483187" r:id="rId6"/>
    <p:sldId id="2147483188" r:id="rId7"/>
    <p:sldId id="2147483190" r:id="rId8"/>
  </p:sldIdLst>
  <p:sldSz cx="12192000" cy="6858000"/>
  <p:notesSz cx="7104063" cy="10234613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5" userDrawn="1">
          <p15:clr>
            <a:srgbClr val="A4A3A4"/>
          </p15:clr>
        </p15:guide>
        <p15:guide id="2" pos="3858" userDrawn="1">
          <p15:clr>
            <a:srgbClr val="A4A3A4"/>
          </p15:clr>
        </p15:guide>
        <p15:guide id="4" orient="horz" pos="676" userDrawn="1">
          <p15:clr>
            <a:srgbClr val="A4A3A4"/>
          </p15:clr>
        </p15:guide>
        <p15:guide id="5" pos="408" userDrawn="1">
          <p15:clr>
            <a:srgbClr val="A4A3A4"/>
          </p15:clr>
        </p15:guide>
        <p15:guide id="6" pos="7465" userDrawn="1">
          <p15:clr>
            <a:srgbClr val="A4A3A4"/>
          </p15:clr>
        </p15:guide>
        <p15:guide id="8" orient="horz" pos="400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talano, Alec" initials="" lastIdx="23" clrIdx="0"/>
  <p:cmAuthor id="151" name="张利英" initials="张" lastIdx="2" clrIdx="2"/>
  <p:cmAuthor id="1" name="xu.will" initials="x" lastIdx="1" clrIdx="0"/>
  <p:cmAuthor id="152" name="张双文" initials="张" lastIdx="2" clrIdx="3"/>
  <p:cmAuthor id="2" name="Homer Wu" initials="HW" lastIdx="3" clrIdx="1"/>
  <p:cmAuthor id="153" name="任勇" initials="任" lastIdx="5" clrIdx="0"/>
  <p:cmAuthor id="3" name="Zheng David" initials="ZD" lastIdx="1" clrIdx="2"/>
  <p:cmAuthor id="154" name="李天骄" initials="李" lastIdx="2" clrIdx="1"/>
  <p:cmAuthor id="4" name="作者" initials="author" lastIdx="1" clrIdx="3"/>
  <p:cmAuthor id="155" name="王川雪" initials="王" lastIdx="65" clrIdx="0"/>
  <p:cmAuthor id="5" name="Monica Lueder" initials="" lastIdx="22" clrIdx="2"/>
  <p:cmAuthor id="156" name="宋少霞" initials="宋" lastIdx="1" clrIdx="2"/>
  <p:cmAuthor id="6" name="Lowe, Ashley" initials="" lastIdx="17" clrIdx="9"/>
  <p:cmAuthor id="157" name="樊革霞" initials="樊" lastIdx="56" clrIdx="0"/>
  <p:cmAuthor id="7" name="Mary Feil-Jacobs" initials="" lastIdx="22" clrIdx="3"/>
  <p:cmAuthor id="158" name="刘云轩" initials="刘" lastIdx="1" clrIdx="0"/>
  <p:cmAuthor id="8" name="Mitchell Derrey" initials="" lastIdx="28" clrIdx="4"/>
  <p:cmAuthor id="159" name="郭金玲" initials="郭" lastIdx="2" clrIdx="2"/>
  <p:cmAuthor id="9" name="Unknown User1" initials="Unknown User1" lastIdx="8" clrIdx="5"/>
  <p:cmAuthor id="10" name="Unknown User3" initials="Unknown User3" lastIdx="14" clrIdx="6"/>
  <p:cmAuthor id="11" name="未知用户8" initials="未知用户8" lastIdx="1" clrIdx="6"/>
  <p:cmAuthor id="162" name="李刚" initials="李" lastIdx="3" clrIdx="0"/>
  <p:cmAuthor id="12" name="Microsoft Office User" initials="MOU" lastIdx="1" clrIdx="11"/>
  <p:cmAuthor id="163" name="zhang.bo102" initials="z" lastIdx="1" clrIdx="101"/>
  <p:cmAuthor id="13" name="Nelson, Ruth" initials="NR" lastIdx="62" clrIdx="12"/>
  <p:cmAuthor id="14" name="Ruth Nelson" initials="RN" lastIdx="31" clrIdx="13"/>
  <p:cmAuthor id="15" name="敏磊 陈" initials="敏陈" lastIdx="1" clrIdx="14"/>
  <p:cmAuthor id="166" name="wang.jian97" initials="w" lastIdx="1" clrIdx="165"/>
  <p:cmAuthor id="16" name="未知用户15" initials="未知用户15" lastIdx="1" clrIdx="0"/>
  <p:cmAuthor id="167" name="yan.luping" initials="y" lastIdx="1" clrIdx="166"/>
  <p:cmAuthor id="17" name="Microsoft Office 用户" initials="M" lastIdx="0" clrIdx="6"/>
  <p:cmAuthor id="18" name="LuMeyer" initials="L" lastIdx="2" clrIdx="0"/>
  <p:cmAuthor id="19" name="WU Jingting" initials="WJ" lastIdx="1" clrIdx="15"/>
  <p:cmAuthor id="20" name="zasx-lihuizhu" initials="z" lastIdx="1" clrIdx="8"/>
  <p:cmAuthor id="21" name="hanwei" initials="h" lastIdx="1" clrIdx="15"/>
  <p:cmAuthor id="172" name="AI" initials="A" lastIdx="1" clrIdx="171"/>
  <p:cmAuthor id="22" name="张 嘉怡" initials="张" lastIdx="1" clrIdx="16"/>
  <p:cmAuthor id="23" name="张雁" initials="" lastIdx="1" clrIdx="19"/>
  <p:cmAuthor id="24" name="陶川" initials="" lastIdx="1" clrIdx="0"/>
  <p:cmAuthor id="25" name="Administrator" initials="A" lastIdx="3" clrIdx="24"/>
  <p:cmAuthor id="26" name="yangruoxing" initials="y" lastIdx="1" clrIdx="25"/>
  <p:cmAuthor id="27" name="陈桂枝" initials="" lastIdx="1" clrIdx="0"/>
  <p:cmAuthor id="28" name="周开雷" initials="" lastIdx="8" clrIdx="0"/>
  <p:cmAuthor id="29" name="CHAO" initials="5" lastIdx="1" clrIdx="28"/>
  <p:cmAuthor id="30" name="za-zhangjiaxin" initials="z" lastIdx="14" clrIdx="29"/>
  <p:cmAuthor id="31" name="za-jijingting" initials="z" lastIdx="3" clrIdx="30"/>
  <p:cmAuthor id="32" name="Sicheng Wang" initials="SW" lastIdx="21" clrIdx="31"/>
  <p:cmAuthor id="33" name="za-yuhongliang" initials="z" lastIdx="1" clrIdx="32"/>
  <p:cmAuthor id="34" name="赵兰玉" initials="" lastIdx="1" clrIdx="0"/>
  <p:cmAuthor id="35" name="李振宇" initials="" lastIdx="1" clrIdx="5"/>
  <p:cmAuthor id="36" name="未知用户1" initials="" lastIdx="1" clrIdx="0"/>
  <p:cmAuthor id="37" name="邹洋" initials="" lastIdx="2" clrIdx="0"/>
  <p:cmAuthor id="2000" name="陈胜_ZfuuNji6" initials="authorId_695753005" lastIdx="0" clrIdx="0"/>
  <p:cmAuthor id="38" name="未知用户2" initials="" lastIdx="1" clrIdx="0"/>
  <p:cmAuthor id="2001" name="骆倩怡_Znauj26B" initials="authorId_382814100" lastIdx="0" clrIdx="0"/>
  <p:cmAuthor id="39" name="未知用户13" initials="" lastIdx="1" clrIdx="0"/>
  <p:cmAuthor id="2002" name="Levi Chen" initials="LC" lastIdx="1" clrIdx="33"/>
  <p:cmAuthor id="40" name="未知用户5" initials="" lastIdx="1" clrIdx="0"/>
  <p:cmAuthor id="41" name="yangkun" initials="" lastIdx="0" clrIdx="0"/>
  <p:cmAuthor id="42" name="王明明" initials="" lastIdx="3" clrIdx="0"/>
  <p:cmAuthor id="43" name="Lenovo User" initials="" lastIdx="1" clrIdx="0"/>
  <p:cmAuthor id="44" name="hys2" initials="" lastIdx="1" clrIdx="0"/>
  <p:cmAuthor id="45" name="赵琦" initials="" lastIdx="4" clrIdx="1"/>
  <p:cmAuthor id="46" name="朱绍春" initials="" lastIdx="13" clrIdx="0"/>
  <p:cmAuthor id="47" name="番茄花园" initials="" lastIdx="1" clrIdx="0"/>
  <p:cmAuthor id="48" name="朱悦龙" initials="" lastIdx="1" clrIdx="0"/>
  <p:cmAuthor id="49" name="evil" initials="" lastIdx="0" clrIdx="0"/>
  <p:cmAuthor id="50" name="dell" initials="" lastIdx="1" clrIdx="4"/>
  <p:cmAuthor id="51" name="吕志勇" initials="" lastIdx="8" clrIdx="0"/>
  <p:cmAuthor id="52" name="何已龙" initials="" lastIdx="2" clrIdx="2"/>
  <p:cmAuthor id="53" name="叶得会" initials="" lastIdx="8" clrIdx="0"/>
  <p:cmAuthor id="54" name="未知用户6" initials="" lastIdx="1" clrIdx="0"/>
  <p:cmAuthor id="56" name="未知用户7" initials="" lastIdx="1" clrIdx="0"/>
  <p:cmAuthor id="57" name="未知用户9" initials="" lastIdx="1" clrIdx="0"/>
  <p:cmAuthor id="58" name="未知用户17" initials="" lastIdx="1" clrIdx="1"/>
  <p:cmAuthor id="59" name="未知用户18" initials="" lastIdx="1" clrIdx="0"/>
  <p:cmAuthor id="60" name="未知用户20" initials="" lastIdx="1" clrIdx="0"/>
  <p:cmAuthor id="61" name="未知用户19" initials="" lastIdx="1" clrIdx="0"/>
  <p:cmAuthor id="62" name="未知用户21" initials="" lastIdx="1" clrIdx="0"/>
  <p:cmAuthor id="63" name="未知用户14" initials="" lastIdx="1" clrIdx="0"/>
  <p:cmAuthor id="65" name="未知用户16" initials="" lastIdx="4" clrIdx="0"/>
  <p:cmAuthor id="66" name="郝崇" initials="" lastIdx="4" clrIdx="1"/>
  <p:cmAuthor id="67" name="吴杰" initials="" lastIdx="1" clrIdx="0"/>
  <p:cmAuthor id="68" name="刘丽仙" initials="" lastIdx="4" clrIdx="33"/>
  <p:cmAuthor id="191251535" name="沈霄雷" initials="沈" lastIdx="833089" clrIdx="0"/>
  <p:cmAuthor id="191251536" name="肖 志强" initials="肖" lastIdx="1" clrIdx="6"/>
  <p:cmAuthor id="70" name="杨艳霞" initials="" lastIdx="34" clrIdx="1"/>
  <p:cmAuthor id="191251537" name="williamwhu@163.com" initials="w" lastIdx="1" clrIdx="26"/>
  <p:cmAuthor id="71" name="未定义" initials="" lastIdx="1" clrIdx="1"/>
  <p:cmAuthor id="191251538" name="UINFOR" initials="U" lastIdx="3" clrIdx="101"/>
  <p:cmAuthor id="72" name="rq fan" initials="" lastIdx="3" clrIdx="1"/>
  <p:cmAuthor id="73" name="dingbo" initials="" lastIdx="1" clrIdx="0"/>
  <p:cmAuthor id="74" name="李永欣" initials="" lastIdx="1" clrIdx="0"/>
  <p:cmAuthor id="75" name="丁芙蓉" initials="" lastIdx="4" clrIdx="1"/>
  <p:cmAuthor id="76" name="许弘扬" initials="" lastIdx="1" clrIdx="0"/>
  <p:cmAuthor id="77" name="未知用户23" initials="" lastIdx="1" clrIdx="1"/>
  <p:cmAuthor id="78" name="未知用户24" initials="" lastIdx="1" clrIdx="0"/>
  <p:cmAuthor id="79" name="未知用户25" initials="" lastIdx="1" clrIdx="0"/>
  <p:cmAuthor id="80" name="未知用户26" initials="" lastIdx="1" clrIdx="0"/>
  <p:cmAuthor id="81" name="未知用户27" initials="" lastIdx="1" clrIdx="0"/>
  <p:cmAuthor id="82" name="未知用户28" initials="" lastIdx="1" clrIdx="0"/>
  <p:cmAuthor id="83" name="未知用户29" initials="" lastIdx="1" clrIdx="0"/>
  <p:cmAuthor id="84" name="陈尚文" initials="" lastIdx="1" clrIdx="1"/>
  <p:cmAuthor id="85" name="张宏伟" initials="" lastIdx="46" clrIdx="0"/>
  <p:cmAuthor id="86" name="Yuan Hu" initials="" lastIdx="1" clrIdx="0"/>
  <p:cmAuthor id="87" name="Pei" initials="" lastIdx="0" clrIdx="1"/>
  <p:cmAuthor id="88" name="Ying Li" initials="" lastIdx="1" clrIdx="2"/>
  <p:cmAuthor id="89" name="李威" initials="" lastIdx="1" clrIdx="3"/>
  <p:cmAuthor id="90" name="范作霖" initials="" lastIdx="1" clrIdx="22"/>
  <p:cmAuthor id="91" name="李百秋" initials="" lastIdx="3" clrIdx="21"/>
  <p:cmAuthor id="92" name="张立鑫" initials="" lastIdx="1" clrIdx="23"/>
  <p:cmAuthor id="93" name="杨静" initials="" lastIdx="1" clrIdx="22"/>
  <p:cmAuthor id="94" name="包珊珊" initials="" lastIdx="7" clrIdx="23"/>
  <p:cmAuthor id="95" name="YuQing" initials="" lastIdx="9" clrIdx="0"/>
  <p:cmAuthor id="96" name="Youwen Sun" initials="" lastIdx="3" clrIdx="1"/>
  <p:cmAuthor id="97" name="Microsoft 帐户" initials="" lastIdx="1" clrIdx="0"/>
  <p:cmAuthor id="98" name="�ǲ�����" initials="" lastIdx="1" clrIdx="35"/>
  <p:cmAuthor id="99" name="牛宏民" initials="" lastIdx="2" clrIdx="0"/>
  <p:cmAuthor id="100" name="毛香勤" initials="" lastIdx="26" clrIdx="6"/>
  <p:cmAuthor id="101" name="dadi" initials="" lastIdx="2" clrIdx="1"/>
  <p:cmAuthor id="102" name="郑廷东" initials="" lastIdx="25" clrIdx="0"/>
  <p:cmAuthor id="103" name="张田田" initials="" lastIdx="23" clrIdx="2"/>
  <p:cmAuthor id="104" name="杨彦伟" initials="" lastIdx="3" clrIdx="0"/>
  <p:cmAuthor id="105" name="徐光宇" initials="" lastIdx="1" clrIdx="0"/>
  <p:cmAuthor id="106" name="mac" initials="" lastIdx="1" clrIdx="0"/>
  <p:cmAuthor id="107" name="刘豹" initials="" lastIdx="0" clrIdx="0"/>
  <p:cmAuthor id="108" name="张艳芳" initials="" lastIdx="3" clrIdx="0"/>
  <p:cmAuthor id="109" name="王志刚" initials="" lastIdx="1" clrIdx="0"/>
  <p:cmAuthor id="110" name="孙大威" initials="" lastIdx="21" clrIdx="4"/>
  <p:cmAuthor id="111" name="徐杰" initials="" lastIdx="1" clrIdx="0"/>
  <p:cmAuthor id="112" name="席美娟" initials="" lastIdx="4" clrIdx="1"/>
  <p:cmAuthor id="113" name="朱海平" initials="" lastIdx="1" clrIdx="16"/>
  <p:cmAuthor id="114" name="王景红" initials="" lastIdx="6" clrIdx="3"/>
  <p:cmAuthor id="115" name="席金煜" initials="" lastIdx="42" clrIdx="4"/>
  <p:cmAuthor id="116" name="樊佳佳" initials="" lastIdx="59" clrIdx="5"/>
  <p:cmAuthor id="117" name="fgx" initials="" lastIdx="6" clrIdx="6"/>
  <p:cmAuthor id="118" name="郑汝鸿" initials="" lastIdx="2" clrIdx="0"/>
  <p:cmAuthor id="119" name="杨秀丰" initials="" lastIdx="62" clrIdx="2"/>
  <p:cmAuthor id="120" name="惠莲" initials="" lastIdx="37" clrIdx="4"/>
  <p:cmAuthor id="121" name="邢辰凤" initials="" lastIdx="45" clrIdx="7"/>
  <p:cmAuthor id="122" name="liang ma" initials="" lastIdx="1" clrIdx="35"/>
  <p:cmAuthor id="123" name="高永刚" initials="" lastIdx="2" clrIdx="36"/>
  <p:cmAuthor id="124" name="未知用户46" initials="" lastIdx="1" clrIdx="1"/>
  <p:cmAuthor id="210492765" name="施普希（菜菜）" initials="施" lastIdx="0" clrIdx="0"/>
  <p:cmAuthor id="125" name="未知用户47" initials="" lastIdx="1" clrIdx="0"/>
  <p:cmAuthor id="8535702" name="曾蓓/贝贝" initials="曾" lastIdx="0" clrIdx="0"/>
  <p:cmAuthor id="210492766" name="曹 朝辉" initials="曹" lastIdx="1" clrIdx="14"/>
  <p:cmAuthor id="126" name="未知用户42" initials="" lastIdx="2" clrIdx="2"/>
  <p:cmAuthor id="127" name="未知用户43" initials="" lastIdx="1" clrIdx="0"/>
  <p:cmAuthor id="128" name="未知用户48" initials="" lastIdx="34" clrIdx="0"/>
  <p:cmAuthor id="129" name="未知用户49" initials="" lastIdx="10" clrIdx="0"/>
  <p:cmAuthor id="130" name="未知用户50" initials="" lastIdx="4" clrIdx="0"/>
  <p:cmAuthor id="131" name="未知用户51" initials="" lastIdx="1" clrIdx="0"/>
  <p:cmAuthor id="132" name="未知用户52" initials="" lastIdx="10" clrIdx="0"/>
  <p:cmAuthor id="133" name="未知用户53" initials="" lastIdx="1" clrIdx="0"/>
  <p:cmAuthor id="134" name="未知用户54" initials="" lastIdx="8" clrIdx="0"/>
  <p:cmAuthor id="135" name="未知用户55" initials="" lastIdx="1" clrIdx="0"/>
  <p:cmAuthor id="136" name="未知用户56" initials="" lastIdx="1" clrIdx="0"/>
  <p:cmAuthor id="137" name="未知用户57" initials="" lastIdx="4" clrIdx="0"/>
  <p:cmAuthor id="138" name="未知用户58" initials="" lastIdx="4" clrIdx="33"/>
  <p:cmAuthor id="139" name="未知用户59" initials="" lastIdx="4" clrIdx="0"/>
  <p:cmAuthor id="140" name="光启" initials="" lastIdx="1" clrIdx="0"/>
  <p:cmAuthor id="141" name="侯雪飞" initials="" lastIdx="1" clrIdx="0"/>
  <p:cmAuthor id="142" name="太海峰" initials="" lastIdx="1" clrIdx="34"/>
  <p:cmAuthor id="143" name="周建文" initials="周" lastIdx="6" clrIdx="4"/>
  <p:cmAuthor id="144" name="广东伊利" initials="广" lastIdx="122" clrIdx="5"/>
  <p:cmAuthor id="146" name="朱彩霞" initials="朱" lastIdx="2" clrIdx="0"/>
  <p:cmAuthor id="147" name="王婷慧" initials="王" lastIdx="829" clrIdx="0"/>
  <p:cmAuthor id="148" name="王伟" initials="王" lastIdx="494" clrIdx="2"/>
  <p:cmAuthor id="149" name="姜亚荣" initials="姜" lastIdx="778" clrIdx="3"/>
  <p:cmAuthor id="150" name="杨晶" initials="杨" lastIdx="2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CFF"/>
    <a:srgbClr val="EFF6FF"/>
    <a:srgbClr val="91ACE0"/>
    <a:srgbClr val="0FB47F"/>
    <a:srgbClr val="F59E0B"/>
    <a:srgbClr val="EC4344"/>
    <a:srgbClr val="C68211"/>
    <a:srgbClr val="A97114"/>
    <a:srgbClr val="014994"/>
    <a:srgbClr val="4874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0" autoAdjust="0"/>
    <p:restoredTop sz="95791" autoAdjust="0"/>
  </p:normalViewPr>
  <p:slideViewPr>
    <p:cSldViewPr snapToGrid="0" showGuides="1">
      <p:cViewPr varScale="1">
        <p:scale>
          <a:sx n="83" d="100"/>
          <a:sy n="83" d="100"/>
        </p:scale>
        <p:origin x="92" y="188"/>
      </p:cViewPr>
      <p:guideLst>
        <p:guide orient="horz" pos="1925"/>
        <p:guide pos="3858"/>
        <p:guide orient="horz" pos="676"/>
        <p:guide pos="408"/>
        <p:guide pos="7465"/>
        <p:guide orient="horz" pos="40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抖音系最快可分钟级</a:t>
            </a:r>
            <a:r>
              <a:rPr lang="en-US" altLang="zh-CN" dirty="0"/>
              <a:t> </a:t>
            </a:r>
            <a:r>
              <a:rPr lang="zh-CN" altLang="en-US" dirty="0"/>
              <a:t>核心账号</a:t>
            </a:r>
            <a:br>
              <a:rPr lang="en-US" altLang="zh-CN" dirty="0"/>
            </a:br>
            <a:r>
              <a:rPr lang="zh-CN" altLang="en-US" dirty="0"/>
              <a:t>演示语音</a:t>
            </a:r>
            <a:r>
              <a:rPr lang="en-US" altLang="zh-CN" dirty="0"/>
              <a:t>ARS</a:t>
            </a:r>
            <a:r>
              <a:rPr lang="zh-CN" altLang="en-US" dirty="0"/>
              <a:t>、视频转译文本精准度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6654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7244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DE375-E6AB-76F3-9AAF-A19827ABD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27372ED-69CD-6953-8158-FEB0D5C537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AC14E6A-D76D-7EB2-D57D-1E038ECFA8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C0BEF41-7205-0E79-6111-BD19A9DCB3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95A699-AB68-4A20-99FB-6F69DC266D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703020204020201" pitchFamily="34" charset="-122"/>
                <a:ea typeface="微软雅黑" panose="020B0703020204020201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703020204020201" pitchFamily="34" charset="-122"/>
              <a:ea typeface="微软雅黑" panose="020B0703020204020201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8755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95A699-AB68-4A20-99FB-6F69DC266D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703020204020201" pitchFamily="34" charset="-122"/>
                <a:ea typeface="微软雅黑" panose="020B0703020204020201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703020204020201" pitchFamily="34" charset="-122"/>
              <a:ea typeface="微软雅黑" panose="020B0703020204020201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DEE15-3023-07E5-0FA7-EC147CCB0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9B6852A-AFBE-B6CB-54DE-FEC5EA4F23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778D1F4-3819-E59D-36E9-F406702AD8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A99A6BB-A0CF-6730-72E9-4A5533AF72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95A699-AB68-4A20-99FB-6F69DC266D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703020204020201" pitchFamily="34" charset="-122"/>
                <a:ea typeface="微软雅黑" panose="020B0703020204020201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703020204020201" pitchFamily="34" charset="-122"/>
              <a:ea typeface="微软雅黑" panose="020B0703020204020201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6147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40705-25FD-6AD0-44E3-A86A3233A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DB4A425-7242-37C0-02EA-0E8EB62774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5F36FE8-E172-6016-B27E-B3B6CADB70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A19201-C5DE-A03D-99B8-0D759EE3F8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95A699-AB68-4A20-99FB-6F69DC266D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703020204020201" pitchFamily="34" charset="-122"/>
                <a:ea typeface="微软雅黑" panose="020B0703020204020201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703020204020201" pitchFamily="34" charset="-122"/>
              <a:ea typeface="微软雅黑" panose="020B0703020204020201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6331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3D371-86F8-A0C1-61FC-B610059E0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6EF7A19-9665-F844-3C15-92CA9737EE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030E633-956E-CF5D-F331-A46D081A39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7F2F33E-30C2-D1F4-EC8A-845A623719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95A699-AB68-4A20-99FB-6F69DC266D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703020204020201" pitchFamily="34" charset="-122"/>
                <a:ea typeface="微软雅黑" panose="020B0703020204020201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703020204020201" pitchFamily="34" charset="-122"/>
              <a:ea typeface="微软雅黑" panose="020B0703020204020201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31295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5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3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6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5" Type="http://schemas.openxmlformats.org/officeDocument/2006/relationships/image" Target="../media/image8.png"/><Relationship Id="rId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627" y="4547471"/>
            <a:ext cx="3698479" cy="2310529"/>
          </a:xfrm>
          <a:prstGeom prst="rect">
            <a:avLst/>
          </a:prstGeom>
        </p:spPr>
      </p:pic>
      <p:sp>
        <p:nvSpPr>
          <p:cNvPr id="19" name="TextBox 93"/>
          <p:cNvSpPr txBox="1"/>
          <p:nvPr userDrawn="1"/>
        </p:nvSpPr>
        <p:spPr bwMode="auto">
          <a:xfrm>
            <a:off x="1128441" y="234107"/>
            <a:ext cx="7870136" cy="688035"/>
          </a:xfrm>
          <a:prstGeom prst="rect">
            <a:avLst/>
          </a:prstGeom>
        </p:spPr>
        <p:txBody>
          <a:bodyPr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  <a:defRPr/>
            </a:pPr>
            <a:endParaRPr lang="zh-CN" altLang="en-US" sz="3735" dirty="0">
              <a:solidFill>
                <a:schemeClr val="tx1">
                  <a:lumMod val="75000"/>
                  <a:lumOff val="25000"/>
                </a:schemeClr>
              </a:solidFill>
              <a:latin typeface="黑体-简" panose="02000000000000000000" charset="-122"/>
              <a:ea typeface="黑体-简" panose="02000000000000000000" charset="-122"/>
              <a:cs typeface="黑体-简" panose="02000000000000000000" charset="-122"/>
            </a:endParaRP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231415" y="387859"/>
            <a:ext cx="543120" cy="380531"/>
            <a:chOff x="173561" y="267494"/>
            <a:chExt cx="407340" cy="285398"/>
          </a:xfrm>
        </p:grpSpPr>
        <p:sp>
          <p:nvSpPr>
            <p:cNvPr id="14" name="等腰三角形 13"/>
            <p:cNvSpPr/>
            <p:nvPr userDrawn="1"/>
          </p:nvSpPr>
          <p:spPr>
            <a:xfrm flipV="1">
              <a:off x="197288" y="377281"/>
              <a:ext cx="359886" cy="175611"/>
            </a:xfrm>
            <a:prstGeom prst="triangle">
              <a:avLst/>
            </a:prstGeom>
            <a:noFill/>
            <a:ln w="15875">
              <a:solidFill>
                <a:srgbClr val="039E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黑体-简" panose="02000000000000000000" charset="-122"/>
              </a:endParaRPr>
            </a:p>
          </p:txBody>
        </p:sp>
        <p:sp>
          <p:nvSpPr>
            <p:cNvPr id="15" name="等腰三角形 4"/>
            <p:cNvSpPr/>
            <p:nvPr userDrawn="1"/>
          </p:nvSpPr>
          <p:spPr>
            <a:xfrm flipV="1">
              <a:off x="173561" y="267494"/>
              <a:ext cx="407340" cy="198767"/>
            </a:xfrm>
            <a:prstGeom prst="triangle">
              <a:avLst/>
            </a:prstGeom>
            <a:solidFill>
              <a:srgbClr val="014D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黑体-简" panose="02000000000000000000" charset="-122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680" y="6309360"/>
            <a:ext cx="1207347" cy="38862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bg>
      <p:bgPr>
        <a:solidFill>
          <a:srgbClr val="0832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4614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680" y="6309360"/>
            <a:ext cx="1207347" cy="388620"/>
          </a:xfrm>
          <a:prstGeom prst="rect">
            <a:avLst/>
          </a:prstGeom>
          <a:ln>
            <a:noFill/>
          </a:ln>
          <a:effectLst>
            <a:glow rad="76200">
              <a:schemeClr val="bg1">
                <a:alpha val="10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/Users/liujia/Library/Containers/com.kingsoft.wpsoffice.mac/Data/tmp/picturecompress_20240614135211/output_1.jpgoutput_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>
            <a:alphaModFix amt="13000"/>
          </a:blip>
          <a:stretch>
            <a:fillRect/>
          </a:stretch>
        </p:blipFill>
        <p:spPr>
          <a:xfrm>
            <a:off x="-847" y="0"/>
            <a:ext cx="12192847" cy="6858000"/>
          </a:xfrm>
          <a:prstGeom prst="rect">
            <a:avLst/>
          </a:prstGeom>
          <a:effectLst/>
        </p:spPr>
      </p:pic>
      <p:grpSp>
        <p:nvGrpSpPr>
          <p:cNvPr id="4" name="组合 3"/>
          <p:cNvGrpSpPr/>
          <p:nvPr userDrawn="1"/>
        </p:nvGrpSpPr>
        <p:grpSpPr>
          <a:xfrm>
            <a:off x="231415" y="387859"/>
            <a:ext cx="543120" cy="380531"/>
            <a:chOff x="173561" y="267494"/>
            <a:chExt cx="407340" cy="285398"/>
          </a:xfrm>
        </p:grpSpPr>
        <p:sp>
          <p:nvSpPr>
            <p:cNvPr id="14" name="等腰三角形 13"/>
            <p:cNvSpPr/>
            <p:nvPr userDrawn="1">
              <p:custDataLst>
                <p:tags r:id="rId3"/>
              </p:custDataLst>
            </p:nvPr>
          </p:nvSpPr>
          <p:spPr>
            <a:xfrm flipV="1">
              <a:off x="197288" y="377281"/>
              <a:ext cx="359886" cy="175611"/>
            </a:xfrm>
            <a:prstGeom prst="triangle">
              <a:avLst/>
            </a:prstGeom>
            <a:noFill/>
            <a:ln w="15875">
              <a:solidFill>
                <a:srgbClr val="039E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黑体-简" panose="02000000000000000000" charset="-122"/>
              </a:endParaRPr>
            </a:p>
          </p:txBody>
        </p:sp>
        <p:sp>
          <p:nvSpPr>
            <p:cNvPr id="15" name="等腰三角形 4"/>
            <p:cNvSpPr/>
            <p:nvPr userDrawn="1">
              <p:custDataLst>
                <p:tags r:id="rId4"/>
              </p:custDataLst>
            </p:nvPr>
          </p:nvSpPr>
          <p:spPr>
            <a:xfrm flipV="1">
              <a:off x="173561" y="267494"/>
              <a:ext cx="407340" cy="198767"/>
            </a:xfrm>
            <a:prstGeom prst="triangle">
              <a:avLst/>
            </a:prstGeom>
            <a:solidFill>
              <a:srgbClr val="014D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黑体-简" panose="02000000000000000000" charset="-122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680" y="6309360"/>
            <a:ext cx="1207347" cy="38862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摄图网_401653771_企业文化背景（企业商用）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>
            <a:alphaModFix amt="21000"/>
          </a:blip>
          <a:stretch>
            <a:fillRect/>
          </a:stretch>
        </p:blipFill>
        <p:spPr>
          <a:xfrm>
            <a:off x="0" y="0"/>
            <a:ext cx="12192000" cy="6846993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231415" y="387859"/>
            <a:ext cx="543120" cy="380531"/>
            <a:chOff x="173561" y="267494"/>
            <a:chExt cx="407340" cy="285398"/>
          </a:xfrm>
        </p:grpSpPr>
        <p:sp>
          <p:nvSpPr>
            <p:cNvPr id="14" name="等腰三角形 13"/>
            <p:cNvSpPr/>
            <p:nvPr userDrawn="1">
              <p:custDataLst>
                <p:tags r:id="rId3"/>
              </p:custDataLst>
            </p:nvPr>
          </p:nvSpPr>
          <p:spPr>
            <a:xfrm flipV="1">
              <a:off x="197288" y="377281"/>
              <a:ext cx="359886" cy="175611"/>
            </a:xfrm>
            <a:prstGeom prst="triangle">
              <a:avLst/>
            </a:prstGeom>
            <a:noFill/>
            <a:ln w="15875">
              <a:solidFill>
                <a:srgbClr val="039E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黑体-简" panose="02000000000000000000" charset="-122"/>
              </a:endParaRPr>
            </a:p>
          </p:txBody>
        </p:sp>
        <p:sp>
          <p:nvSpPr>
            <p:cNvPr id="15" name="等腰三角形 4"/>
            <p:cNvSpPr/>
            <p:nvPr userDrawn="1">
              <p:custDataLst>
                <p:tags r:id="rId4"/>
              </p:custDataLst>
            </p:nvPr>
          </p:nvSpPr>
          <p:spPr>
            <a:xfrm flipV="1">
              <a:off x="173561" y="267494"/>
              <a:ext cx="407340" cy="198767"/>
            </a:xfrm>
            <a:prstGeom prst="triangle">
              <a:avLst/>
            </a:prstGeom>
            <a:solidFill>
              <a:srgbClr val="014D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黑体-简" panose="02000000000000000000" charset="-122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680" y="6309360"/>
            <a:ext cx="1207347" cy="38862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1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175365" y="227965"/>
            <a:ext cx="821055" cy="264160"/>
          </a:xfrm>
          <a:prstGeom prst="rect">
            <a:avLst/>
          </a:prstGeom>
        </p:spPr>
      </p:pic>
      <p:sp>
        <p:nvSpPr>
          <p:cNvPr id="8" name="标题占位符 1"/>
          <p:cNvSpPr>
            <a:spLocks noGrp="1"/>
          </p:cNvSpPr>
          <p:nvPr>
            <p:ph type="title"/>
          </p:nvPr>
        </p:nvSpPr>
        <p:spPr>
          <a:xfrm>
            <a:off x="553065" y="136525"/>
            <a:ext cx="10515600" cy="473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 userDrawn="1"/>
        </p:nvSpPr>
        <p:spPr bwMode="black">
          <a:xfrm>
            <a:off x="10343304" y="6491362"/>
            <a:ext cx="1548000" cy="184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/>
          <a:lstStyle/>
          <a:p>
            <a:pPr algn="r">
              <a:defRPr/>
            </a:pPr>
            <a:r>
              <a:rPr lang="en-US" altLang="zh-CN" sz="800" dirty="0">
                <a:latin typeface="Arial" panose="020B0604020202090204" pitchFamily="34" charset="0"/>
                <a:ea typeface="宋体" pitchFamily="2" charset="-122"/>
                <a:cs typeface="Arial" panose="020B0604020202090204" pitchFamily="34" charset="0"/>
              </a:rPr>
              <a:t>© 2023 EXPERT Corporation</a:t>
            </a:r>
            <a:endParaRPr lang="en-US" altLang="zh-CN" sz="1800" dirty="0">
              <a:latin typeface="Arial" panose="020B0604020202090204" pitchFamily="34" charset="0"/>
              <a:ea typeface="宋体" pitchFamily="2" charset="-122"/>
              <a:cs typeface="Arial" panose="020B0604020202090204" pitchFamily="34" charset="0"/>
            </a:endParaRPr>
          </a:p>
        </p:txBody>
      </p:sp>
      <p:sp>
        <p:nvSpPr>
          <p:cNvPr id="3" name="灯片编号占位符 2"/>
          <p:cNvSpPr txBox="1"/>
          <p:nvPr userDrawn="1"/>
        </p:nvSpPr>
        <p:spPr>
          <a:xfrm>
            <a:off x="5786762" y="6462936"/>
            <a:ext cx="677441" cy="24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6096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C0F493-6023-46DF-83D4-A7651F24431E}" type="slidenum">
              <a:rPr lang="zh-CN" altLang="en-US" smtClean="0">
                <a:solidFill>
                  <a:srgbClr val="000000"/>
                </a:solidFill>
                <a:latin typeface="+mj-ea"/>
                <a:ea typeface="+mj-ea"/>
              </a:rPr>
              <a:t>‹#›</a:t>
            </a:fld>
            <a:endParaRPr lang="zh-CN" altLang="en-US" dirty="0">
              <a:solidFill>
                <a:srgbClr val="00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上下排版_B_空">
    <p:bg bwMode="auto">
      <p:bgPr>
        <a:gradFill rotWithShape="0">
          <a:gsLst>
            <a:gs pos="0">
              <a:srgbClr val="022640"/>
            </a:gs>
            <a:gs pos="100000">
              <a:srgbClr val="00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 hidden="1"/>
          <p:cNvSpPr txBox="1">
            <a:spLocks noChangeArrowheads="1"/>
          </p:cNvSpPr>
          <p:nvPr userDrawn="1"/>
        </p:nvSpPr>
        <p:spPr bwMode="auto">
          <a:xfrm>
            <a:off x="603251" y="6170084"/>
            <a:ext cx="766445" cy="29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335">
                <a:solidFill>
                  <a:srgbClr val="FFFFFF"/>
                </a:solidFill>
                <a:latin typeface="Open Sans" panose="020B0606030504020204" pitchFamily="34" charset="0"/>
              </a:rPr>
              <a:t>Slide  /</a:t>
            </a:r>
          </a:p>
        </p:txBody>
      </p:sp>
      <p:cxnSp>
        <p:nvCxnSpPr>
          <p:cNvPr id="3" name="Straight Connector 5" hidden="1"/>
          <p:cNvCxnSpPr/>
          <p:nvPr userDrawn="1"/>
        </p:nvCxnSpPr>
        <p:spPr>
          <a:xfrm>
            <a:off x="685800" y="6089651"/>
            <a:ext cx="436033" cy="0"/>
          </a:xfrm>
          <a:prstGeom prst="line">
            <a:avLst/>
          </a:prstGeom>
          <a:ln w="38100">
            <a:solidFill>
              <a:srgbClr val="D76F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5"/>
          <p:cNvCxnSpPr/>
          <p:nvPr userDrawn="1"/>
        </p:nvCxnSpPr>
        <p:spPr>
          <a:xfrm>
            <a:off x="670984" y="836084"/>
            <a:ext cx="41486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13"/>
          <p:cNvSpPr txBox="1">
            <a:spLocks noChangeArrowheads="1"/>
          </p:cNvSpPr>
          <p:nvPr userDrawn="1"/>
        </p:nvSpPr>
        <p:spPr bwMode="auto">
          <a:xfrm>
            <a:off x="11552767" y="6462184"/>
            <a:ext cx="334010" cy="25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35DD12E7-81E9-4B8C-A1E3-5151A62BE4AB}" type="slidenum">
              <a:rPr lang="zh-CN" altLang="en-US" sz="1065">
                <a:solidFill>
                  <a:srgbClr val="7F7F7F"/>
                </a:solidFill>
              </a:rPr>
              <a:t>‹#›</a:t>
            </a:fld>
            <a:endParaRPr lang="zh-CN" altLang="en-US" sz="1065">
              <a:solidFill>
                <a:srgbClr val="7F7F7F"/>
              </a:solidFill>
            </a:endParaRPr>
          </a:p>
        </p:txBody>
      </p:sp>
      <p:sp>
        <p:nvSpPr>
          <p:cNvPr id="8" name="Title 13"/>
          <p:cNvSpPr>
            <a:spLocks noGrp="1"/>
          </p:cNvSpPr>
          <p:nvPr>
            <p:ph type="title" hasCustomPrompt="1"/>
          </p:nvPr>
        </p:nvSpPr>
        <p:spPr>
          <a:xfrm>
            <a:off x="480000" y="209143"/>
            <a:ext cx="9456427" cy="5291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665" b="1" i="0" spc="100" baseline="0">
                <a:solidFill>
                  <a:schemeClr val="tx1">
                    <a:lumMod val="95000"/>
                  </a:schemeClr>
                </a:solidFill>
                <a:latin typeface="+mj-lt"/>
                <a:ea typeface="+mj-ea"/>
                <a:cs typeface="Arial" panose="020B0604020202090204" pitchFamily="34" charset="0"/>
              </a:defRPr>
            </a:lvl1pPr>
          </a:lstStyle>
          <a:p>
            <a:r>
              <a:rPr lang="zh-CN" altLang="en-US" noProof="1"/>
              <a:t>点击此处编辑主标题</a:t>
            </a:r>
            <a:endParaRPr lang="en-US" noProof="1"/>
          </a:p>
        </p:txBody>
      </p:sp>
      <p:sp>
        <p:nvSpPr>
          <p:cNvPr id="9" name="文本占位符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0585" y="836712"/>
            <a:ext cx="11484885" cy="48240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65" b="1" spc="0" baseline="0">
                <a:solidFill>
                  <a:schemeClr val="bg1"/>
                </a:solidFill>
                <a:latin typeface="+mj-lt"/>
                <a:ea typeface="+mj-ea"/>
                <a:cs typeface="Arial" panose="020B060402020209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zh-CN" altLang="en-US" noProof="1"/>
              <a:t>点击此处编辑副标题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336551" y="6432551"/>
            <a:ext cx="7721600" cy="364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065" b="0" i="0" noProof="1">
                <a:solidFill>
                  <a:schemeClr val="accent5">
                    <a:lumMod val="40000"/>
                    <a:lumOff val="60000"/>
                  </a:schemeClr>
                </a:solidFill>
                <a:latin typeface="+mn-ea"/>
                <a:ea typeface="+mn-ea"/>
              </a:defRPr>
            </a:lvl1pPr>
          </a:lstStyle>
          <a:p>
            <a:r>
              <a:rPr lang="zh-CN" altLang="zh-CN"/>
              <a:t>文档中的全部内容属亚信科技所有，未经允许，不可全部或部分发表、复制、使用于任何目的。</a:t>
            </a:r>
            <a:endParaRPr lang="zh-CN" altLang="zh-CN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points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0" imgH="0" progId="TCLayout.ActiveDocument.1">
                  <p:embed/>
                </p:oleObj>
              </mc:Choice>
              <mc:Fallback>
                <p:oleObj name="think-cell Folie" r:id="rId4" imgW="0" imgH="0" progId="TCLayout.ActiveDocument.1">
                  <p:embed/>
                  <p:pic>
                    <p:nvPicPr>
                      <p:cNvPr id="0" name="Objek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noAutofit/>
          </a:bodyPr>
          <a:lstStyle/>
          <a:p>
            <a:pPr marL="0" lvl="0" indent="0" algn="l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</a:pPr>
            <a:endParaRPr lang="en-US" sz="2600" b="0" i="0" baseline="0" dirty="0">
              <a:solidFill>
                <a:schemeClr val="tx1"/>
              </a:solidFill>
              <a:latin typeface="VW Head Office Bold" panose="020B0803040200000003" pitchFamily="34" charset="0"/>
              <a:ea typeface="+mj-ea"/>
              <a:cs typeface="+mj-cs"/>
              <a:sym typeface="VW Head Office Bold" panose="020B0803040200000003" pitchFamily="34" charset="0"/>
            </a:endParaRP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669698"/>
            <a:ext cx="10261600" cy="36901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90204" pitchFamily="34" charset="0"/>
              <a:buNone/>
              <a:defRPr sz="2600" b="0" i="0" spc="10" baseline="0">
                <a:latin typeface="VW Head Office" panose="020B0504040200000003" pitchFamily="34" charset="0"/>
                <a:ea typeface="+mn-ea"/>
              </a:defRPr>
            </a:lvl1pPr>
            <a:lvl2pPr marL="0" indent="0">
              <a:spcBef>
                <a:spcPts val="0"/>
              </a:spcBef>
              <a:buFont typeface="Arial" panose="020B0604020202090204" pitchFamily="34" charset="0"/>
              <a:buNone/>
              <a:defRPr sz="2600"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2600"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2600"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2600">
                <a:latin typeface="+mn-lt"/>
              </a:defRPr>
            </a:lvl5pPr>
          </a:lstStyle>
          <a:p>
            <a:pPr lvl="0"/>
            <a:r>
              <a:rPr lang="zh-CN" altLang="en-US" noProof="0" dirty="0"/>
              <a:t>副标题占位符 </a:t>
            </a:r>
            <a:r>
              <a:rPr lang="en-US" altLang="zh-CN" noProof="0" dirty="0"/>
              <a:t>Placeholder subtitle (optional)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424" y="1486800"/>
            <a:ext cx="11236177" cy="4571100"/>
          </a:xfrm>
          <a:prstGeom prst="rect">
            <a:avLst/>
          </a:prstGeom>
        </p:spPr>
        <p:txBody>
          <a:bodyPr/>
          <a:lstStyle>
            <a:lvl1pPr marL="360680" indent="-360680">
              <a:spcBef>
                <a:spcPts val="0"/>
              </a:spcBef>
              <a:buSzPct val="100000"/>
              <a:buFont typeface="VW Text Office" panose="020B0503040200000003" pitchFamily="34" charset="0"/>
              <a:buChar char="–"/>
              <a:defRPr sz="2800">
                <a:latin typeface="+mn-lt"/>
                <a:ea typeface="+mn-ea"/>
              </a:defRPr>
            </a:lvl1pPr>
            <a:lvl2pPr marL="360680" indent="-360680">
              <a:spcBef>
                <a:spcPts val="0"/>
              </a:spcBef>
              <a:buSzPct val="100000"/>
              <a:buFont typeface="VW Text Office" panose="020B0503040200000003" pitchFamily="34" charset="0"/>
              <a:buChar char="–"/>
              <a:defRPr sz="2800">
                <a:latin typeface="+mn-lt"/>
              </a:defRPr>
            </a:lvl2pPr>
            <a:lvl3pPr marL="360680" indent="-360680">
              <a:spcBef>
                <a:spcPts val="0"/>
              </a:spcBef>
              <a:buSzPct val="100000"/>
              <a:buFont typeface="VW Text Office" panose="020B0503040200000003" pitchFamily="34" charset="0"/>
              <a:buChar char="–"/>
              <a:defRPr sz="2800">
                <a:latin typeface="+mn-lt"/>
              </a:defRPr>
            </a:lvl3pPr>
            <a:lvl4pPr marL="360680" indent="-360680">
              <a:spcBef>
                <a:spcPts val="0"/>
              </a:spcBef>
              <a:buSzPct val="100000"/>
              <a:buFont typeface="VW Text Office" panose="020B0503040200000003" pitchFamily="34" charset="0"/>
              <a:buChar char="–"/>
              <a:defRPr sz="2800">
                <a:latin typeface="+mn-lt"/>
              </a:defRPr>
            </a:lvl4pPr>
          </a:lstStyle>
          <a:p>
            <a:pPr lvl="0"/>
            <a:r>
              <a:rPr lang="zh-CN" altLang="en-US" noProof="0" dirty="0"/>
              <a:t>第一层级</a:t>
            </a:r>
            <a:endParaRPr lang="en-US" noProof="0" dirty="0"/>
          </a:p>
          <a:p>
            <a:pPr lvl="1"/>
            <a:r>
              <a:rPr lang="zh-CN" altLang="en-US" noProof="0" dirty="0"/>
              <a:t>第一层级</a:t>
            </a:r>
            <a:endParaRPr lang="en-US" noProof="0" dirty="0"/>
          </a:p>
          <a:p>
            <a:pPr lvl="2"/>
            <a:r>
              <a:rPr lang="zh-CN" altLang="en-US" noProof="0" dirty="0"/>
              <a:t>第一层级</a:t>
            </a:r>
            <a:endParaRPr lang="en-US" altLang="zh-CN" noProof="0" dirty="0"/>
          </a:p>
          <a:p>
            <a:pPr lvl="2"/>
            <a:r>
              <a:rPr lang="en-US" altLang="zh-CN" noProof="0" dirty="0"/>
              <a:t>First level</a:t>
            </a:r>
          </a:p>
          <a:p>
            <a:pPr lvl="2"/>
            <a:r>
              <a:rPr lang="en-US" altLang="zh-CN" noProof="0" dirty="0"/>
              <a:t>First level</a:t>
            </a:r>
          </a:p>
          <a:p>
            <a:pPr lvl="2"/>
            <a:r>
              <a:rPr lang="en-US" altLang="zh-CN" noProof="0" dirty="0"/>
              <a:t>First level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D9249B2F-9173-48D3-A5BC-90A6758C671B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79425" y="309600"/>
            <a:ext cx="10264311" cy="360099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r>
              <a:rPr lang="zh-CN" altLang="en-US" noProof="0" dirty="0"/>
              <a:t>标题占位符 </a:t>
            </a:r>
            <a:r>
              <a:rPr lang="en-GB" altLang="zh-CN" noProof="0" dirty="0"/>
              <a:t>Placeholder slide title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only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0" imgH="0" progId="TCLayout.ActiveDocument.1">
                  <p:embed/>
                </p:oleObj>
              </mc:Choice>
              <mc:Fallback>
                <p:oleObj name="think-cell 幻灯片" r:id="rId4" imgW="0" imgH="0" progId="TCLayout.ActiveDocument.1">
                  <p:embed/>
                  <p:pic>
                    <p:nvPicPr>
                      <p:cNvPr id="0" name="Objek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noAutofit/>
          </a:bodyPr>
          <a:lstStyle/>
          <a:p>
            <a:pPr marL="0" lvl="0" indent="0" algn="l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</a:pPr>
            <a:endParaRPr lang="en-US" sz="2600" b="0" i="0" baseline="0" dirty="0">
              <a:solidFill>
                <a:schemeClr val="tx1"/>
              </a:solidFill>
              <a:latin typeface="VW Head Office Bold" panose="020B0803040200000003" pitchFamily="34" charset="0"/>
              <a:ea typeface="+mj-ea"/>
              <a:cs typeface="+mj-cs"/>
              <a:sym typeface="VW Head Office Bold" panose="020B0803040200000003" pitchFamily="34" charset="0"/>
            </a:endParaRPr>
          </a:p>
        </p:txBody>
      </p:sp>
      <p:sp>
        <p:nvSpPr>
          <p:cNvPr id="3" name="path"/>
          <p:cNvSpPr/>
          <p:nvPr userDrawn="1"/>
        </p:nvSpPr>
        <p:spPr>
          <a:xfrm>
            <a:off x="0" y="160019"/>
            <a:ext cx="179832" cy="373380"/>
          </a:xfrm>
          <a:custGeom>
            <a:avLst/>
            <a:gdLst/>
            <a:ahLst/>
            <a:cxnLst/>
            <a:rect l="0" t="0" r="0" b="0"/>
            <a:pathLst>
              <a:path w="283" h="588">
                <a:moveTo>
                  <a:pt x="0" y="588"/>
                </a:moveTo>
                <a:lnTo>
                  <a:pt x="283" y="588"/>
                </a:lnTo>
                <a:lnTo>
                  <a:pt x="283" y="0"/>
                </a:lnTo>
                <a:lnTo>
                  <a:pt x="0" y="0"/>
                </a:lnTo>
                <a:lnTo>
                  <a:pt x="0" y="588"/>
                </a:lnTo>
                <a:close/>
              </a:path>
            </a:pathLst>
          </a:custGeom>
          <a:solidFill>
            <a:srgbClr val="001D5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>
              <a:latin typeface="Arial" panose="020B0604020202090204" pitchFamily="34" charset="0"/>
              <a:ea typeface="微软雅黑" panose="020B0503020204020204" pitchFamily="34" charset="-122"/>
              <a:sym typeface="Arial" panose="020B0604020202090204" pitchFamily="34" charset="0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478801" y="190006"/>
            <a:ext cx="10251952" cy="360099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2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9429599" y="64772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C7F46-C4F2-4A1B-B088-B43B772A954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669698"/>
            <a:ext cx="10261600" cy="1938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90204" pitchFamily="34" charset="0"/>
              <a:buNone/>
              <a:defRPr sz="1400" b="0" i="0" spc="10" baseline="0">
                <a:latin typeface="+mn-ea"/>
                <a:ea typeface="+mn-ea"/>
              </a:defRPr>
            </a:lvl1pPr>
            <a:lvl2pPr marL="0" indent="0">
              <a:spcBef>
                <a:spcPts val="0"/>
              </a:spcBef>
              <a:buFont typeface="Arial" panose="020B0604020202090204" pitchFamily="34" charset="0"/>
              <a:buNone/>
              <a:defRPr sz="2600"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2600"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2600"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2600">
                <a:latin typeface="+mn-lt"/>
              </a:defRPr>
            </a:lvl5pPr>
          </a:lstStyle>
          <a:p>
            <a:pPr lvl="0"/>
            <a:r>
              <a:rPr lang="zh-CN" altLang="en-US" noProof="0" dirty="0"/>
              <a:t>副标题占位符 </a:t>
            </a:r>
            <a:r>
              <a:rPr lang="en-US" altLang="zh-CN" noProof="0" dirty="0"/>
              <a:t>Placeholder subtitle (optional)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全文字版式_1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210822" y="182422"/>
            <a:ext cx="11770357" cy="65010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标题 8"/>
          <p:cNvSpPr>
            <a:spLocks noGrp="1"/>
          </p:cNvSpPr>
          <p:nvPr>
            <p:ph type="title"/>
          </p:nvPr>
        </p:nvSpPr>
        <p:spPr>
          <a:xfrm>
            <a:off x="541713" y="240664"/>
            <a:ext cx="11160125" cy="720725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2400" b="1" cap="none" baseline="0">
                <a:solidFill>
                  <a:srgbClr val="A40019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4" hasCustomPrompt="1"/>
          </p:nvPr>
        </p:nvSpPr>
        <p:spPr>
          <a:xfrm>
            <a:off x="541713" y="961389"/>
            <a:ext cx="11160125" cy="799776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11459846" y="6308725"/>
            <a:ext cx="43243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25AD897-50E2-4ABC-9065-382F9471A4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551" y="307672"/>
            <a:ext cx="755415" cy="7554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gradFill flip="none" rotWithShape="1">
          <a:gsLst>
            <a:gs pos="0">
              <a:schemeClr val="accent1">
                <a:lumMod val="5000"/>
                <a:lumOff val="95000"/>
                <a:alpha val="0"/>
              </a:schemeClr>
            </a:gs>
            <a:gs pos="37000">
              <a:schemeClr val="bg1"/>
            </a:gs>
            <a:gs pos="86000">
              <a:srgbClr val="E9F0FF"/>
            </a:gs>
            <a:gs pos="100000">
              <a:srgbClr val="E9F0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7408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80网格-浅色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362269" y="381362"/>
            <a:ext cx="45719" cy="311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标题 14"/>
          <p:cNvSpPr>
            <a:spLocks noGrp="1"/>
          </p:cNvSpPr>
          <p:nvPr>
            <p:ph type="title"/>
          </p:nvPr>
        </p:nvSpPr>
        <p:spPr>
          <a:xfrm>
            <a:off x="442913" y="314392"/>
            <a:ext cx="9501187" cy="4714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pic>
        <p:nvPicPr>
          <p:cNvPr id="61" name="图片 6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0558463" y="333375"/>
            <a:ext cx="1225550" cy="30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31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浅色-空白内容页（有 logo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BA890D83-1052-45F3-A995-84E3D582F501}"/>
              </a:ext>
            </a:extLst>
          </p:cNvPr>
          <p:cNvSpPr/>
          <p:nvPr userDrawn="1"/>
        </p:nvSpPr>
        <p:spPr>
          <a:xfrm>
            <a:off x="362269" y="381362"/>
            <a:ext cx="45719" cy="311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标题 14">
            <a:extLst>
              <a:ext uri="{FF2B5EF4-FFF2-40B4-BE49-F238E27FC236}">
                <a16:creationId xmlns:a16="http://schemas.microsoft.com/office/drawing/2014/main" id="{3013C13F-CCEE-4731-94FF-541EA1B15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14392"/>
            <a:ext cx="9501187" cy="47148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kumimoji="1" lang="zh-CN" altLang="en-US" sz="2400" b="1" i="0" dirty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>
              <a:lnSpc>
                <a:spcPct val="100000"/>
              </a:lnSpc>
            </a:pPr>
            <a:r>
              <a:rPr kumimoji="1" lang="zh-CN" altLang="en-US" dirty="0"/>
              <a:t>单击此处编辑母版标题样式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62E35A0-3E90-4C42-98A6-BE95977686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558463" y="333375"/>
            <a:ext cx="1225550" cy="30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239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6563360"/>
            <a:ext cx="12191365" cy="294640"/>
          </a:xfrm>
          <a:prstGeom prst="rect">
            <a:avLst/>
          </a:prstGeom>
          <a:solidFill>
            <a:srgbClr val="00499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logo-白"/>
          <p:cNvPicPr>
            <a:picLocks noChangeAspect="1"/>
          </p:cNvPicPr>
          <p:nvPr userDrawn="1"/>
        </p:nvPicPr>
        <p:blipFill>
          <a:blip r:embed="rId3"/>
          <a:srcRect r="8462"/>
          <a:stretch>
            <a:fillRect/>
          </a:stretch>
        </p:blipFill>
        <p:spPr>
          <a:xfrm>
            <a:off x="10243820" y="6647180"/>
            <a:ext cx="1855470" cy="127635"/>
          </a:xfrm>
          <a:prstGeom prst="rect">
            <a:avLst/>
          </a:prstGeom>
        </p:spPr>
      </p:pic>
      <p:sp>
        <p:nvSpPr>
          <p:cNvPr id="5" name="平行四边形 4"/>
          <p:cNvSpPr/>
          <p:nvPr userDrawn="1"/>
        </p:nvSpPr>
        <p:spPr>
          <a:xfrm>
            <a:off x="-353695" y="177800"/>
            <a:ext cx="787400" cy="494665"/>
          </a:xfrm>
          <a:prstGeom prst="parallelogram">
            <a:avLst>
              <a:gd name="adj" fmla="val 61098"/>
            </a:avLst>
          </a:prstGeom>
          <a:gradFill>
            <a:gsLst>
              <a:gs pos="0">
                <a:srgbClr val="004994"/>
              </a:gs>
              <a:gs pos="74000">
                <a:schemeClr val="accent1">
                  <a:lumMod val="60000"/>
                  <a:lumOff val="40000"/>
                </a:schemeClr>
              </a:gs>
              <a:gs pos="83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 w="12700" cap="flat" cmpd="sng">
            <a:noFill/>
            <a:prstDash val="solid"/>
            <a:miter lim="800000"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33705" y="177800"/>
            <a:ext cx="11664950" cy="495300"/>
          </a:xfrm>
        </p:spPr>
        <p:txBody>
          <a:bodyPr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defRPr sz="2800" b="1" i="0" u="none" strike="noStrike" kern="0" cap="none" spc="0" normalizeH="0">
                <a:gradFill>
                  <a:gsLst>
                    <a:gs pos="0">
                      <a:srgbClr val="004994"/>
                    </a:gs>
                    <a:gs pos="100000">
                      <a:schemeClr val="tx2">
                        <a:lumMod val="50000"/>
                        <a:lumOff val="50000"/>
                      </a:schemeClr>
                    </a:gs>
                  </a:gsLst>
                  <a:lin ang="2700000" scaled="0"/>
                </a:gradFill>
                <a:effectLst/>
                <a:uFillTx/>
                <a:latin typeface="Source Han Sans SC Heavy" panose="020B0400000000000000" charset="-122"/>
                <a:ea typeface="Source Han Sans SC Heavy" panose="020B040000000000000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2025/5/15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2025/5/15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2192000" y="0"/>
            <a:ext cx="543560" cy="543560"/>
          </a:xfrm>
          <a:prstGeom prst="rect">
            <a:avLst/>
          </a:prstGeom>
          <a:solidFill>
            <a:srgbClr val="004994"/>
          </a:solidFill>
          <a:ln w="12700" cap="flat" cmpd="sng">
            <a:noFill/>
            <a:prstDash val="solid"/>
            <a:miter lim="800000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2192000" y="543560"/>
            <a:ext cx="543560" cy="543560"/>
          </a:xfrm>
          <a:prstGeom prst="rect">
            <a:avLst/>
          </a:prstGeom>
          <a:solidFill>
            <a:srgbClr val="00AEA7"/>
          </a:solidFill>
          <a:ln w="12700" cap="flat" cmpd="sng">
            <a:noFill/>
            <a:prstDash val="solid"/>
            <a:miter lim="800000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12192000" y="1101725"/>
            <a:ext cx="543560" cy="5435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>
            <a:noFill/>
            <a:prstDash val="solid"/>
            <a:miter lim="800000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3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image" Target="../media/image21.jpeg"/><Relationship Id="rId3" Type="http://schemas.openxmlformats.org/officeDocument/2006/relationships/tags" Target="../tags/tag21.xml"/><Relationship Id="rId21" Type="http://schemas.openxmlformats.org/officeDocument/2006/relationships/image" Target="../media/image24.png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image" Target="../media/image20.jpeg"/><Relationship Id="rId25" Type="http://schemas.openxmlformats.org/officeDocument/2006/relationships/image" Target="../media/image28.png"/><Relationship Id="rId2" Type="http://schemas.openxmlformats.org/officeDocument/2006/relationships/tags" Target="../tags/tag20.xml"/><Relationship Id="rId16" Type="http://schemas.openxmlformats.org/officeDocument/2006/relationships/notesSlide" Target="../notesSlides/notesSlide3.xml"/><Relationship Id="rId20" Type="http://schemas.openxmlformats.org/officeDocument/2006/relationships/image" Target="../media/image23.pn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24" Type="http://schemas.openxmlformats.org/officeDocument/2006/relationships/image" Target="../media/image27.png"/><Relationship Id="rId5" Type="http://schemas.openxmlformats.org/officeDocument/2006/relationships/tags" Target="../tags/tag23.xml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26.png"/><Relationship Id="rId10" Type="http://schemas.openxmlformats.org/officeDocument/2006/relationships/tags" Target="../tags/tag28.xml"/><Relationship Id="rId19" Type="http://schemas.openxmlformats.org/officeDocument/2006/relationships/image" Target="../media/image22.png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Relationship Id="rId2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5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014994"/>
                </a:solidFill>
                <a:latin typeface="微软雅黑" charset="0"/>
                <a:ea typeface="微软雅黑" charset="0"/>
                <a:sym typeface="+mn-ea"/>
              </a:rPr>
              <a:t>VOC</a:t>
            </a:r>
            <a:r>
              <a:rPr lang="zh-CN" altLang="en-US" dirty="0">
                <a:solidFill>
                  <a:srgbClr val="014994"/>
                </a:solidFill>
                <a:latin typeface="微软雅黑" charset="0"/>
                <a:ea typeface="微软雅黑" charset="0"/>
                <a:sym typeface="+mn-ea"/>
              </a:rPr>
              <a:t>客户直驱运营管理</a:t>
            </a:r>
            <a:endParaRPr lang="zh-CN" altLang="en-US" dirty="0">
              <a:solidFill>
                <a:srgbClr val="014994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7D3A0665-9CB0-A5CA-002F-289D54FDD3D6}"/>
              </a:ext>
            </a:extLst>
          </p:cNvPr>
          <p:cNvSpPr/>
          <p:nvPr/>
        </p:nvSpPr>
        <p:spPr>
          <a:xfrm>
            <a:off x="460924" y="1543186"/>
            <a:ext cx="3496802" cy="18800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840064C-13C0-62A7-C65E-817DE379140E}"/>
              </a:ext>
            </a:extLst>
          </p:cNvPr>
          <p:cNvSpPr txBox="1"/>
          <p:nvPr/>
        </p:nvSpPr>
        <p:spPr>
          <a:xfrm>
            <a:off x="460923" y="2217477"/>
            <a:ext cx="3496802" cy="102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zh-CN" altLang="en-US" b="1" i="0" dirty="0">
                <a:solidFill>
                  <a:srgbClr val="01499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核心数据源小时级轮巡</a:t>
            </a:r>
            <a:endParaRPr lang="en-US" altLang="zh-CN" b="1" i="0" dirty="0">
              <a:solidFill>
                <a:srgbClr val="01499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80000"/>
              </a:lnSpc>
              <a:buNone/>
            </a:pPr>
            <a:endParaRPr lang="zh-CN" altLang="en-US" b="1" i="0" dirty="0">
              <a:solidFill>
                <a:srgbClr val="01499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CN" altLang="en-US" sz="1400" b="0" i="0" dirty="0">
                <a:solidFill>
                  <a:srgbClr val="01499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公域渠道分级管理（</a:t>
            </a:r>
            <a:r>
              <a:rPr lang="en-US" altLang="zh-CN" sz="1400" b="0" i="0" dirty="0">
                <a:solidFill>
                  <a:srgbClr val="01499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S/A/B</a:t>
            </a:r>
            <a:r>
              <a:rPr lang="zh-CN" altLang="en-US" sz="1400" b="0" i="0" dirty="0">
                <a:solidFill>
                  <a:srgbClr val="01499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级）</a:t>
            </a:r>
            <a:endParaRPr lang="en-US" altLang="zh-CN" sz="1400" b="0" i="0" dirty="0">
              <a:solidFill>
                <a:srgbClr val="01499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CN" altLang="en-US" sz="1400" b="0" i="0" dirty="0">
                <a:solidFill>
                  <a:srgbClr val="01499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数据采集监控</a:t>
            </a: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80298A05-E1CE-A952-6E64-19DEC2B33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034" y="1621947"/>
            <a:ext cx="528580" cy="545098"/>
          </a:xfrm>
          <a:prstGeom prst="round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D47A5985-C2C8-70AF-3A57-E75B70640CC6}"/>
              </a:ext>
            </a:extLst>
          </p:cNvPr>
          <p:cNvSpPr/>
          <p:nvPr/>
        </p:nvSpPr>
        <p:spPr>
          <a:xfrm>
            <a:off x="8261496" y="1543184"/>
            <a:ext cx="3496802" cy="18800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79354B2-80C9-F762-8256-730EA11EB408}"/>
              </a:ext>
            </a:extLst>
          </p:cNvPr>
          <p:cNvSpPr txBox="1"/>
          <p:nvPr/>
        </p:nvSpPr>
        <p:spPr>
          <a:xfrm>
            <a:off x="8261494" y="2217475"/>
            <a:ext cx="3496802" cy="102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zh-CN" altLang="en-US" b="1" i="0" dirty="0">
                <a:solidFill>
                  <a:srgbClr val="01499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咨询</a:t>
            </a:r>
            <a:r>
              <a:rPr lang="en-US" altLang="zh-CN" b="1" i="0" dirty="0">
                <a:solidFill>
                  <a:srgbClr val="01499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 i="0" dirty="0">
                <a:solidFill>
                  <a:srgbClr val="01499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建议</a:t>
            </a:r>
            <a:r>
              <a:rPr lang="en-US" altLang="zh-CN" b="1" i="0" dirty="0">
                <a:solidFill>
                  <a:srgbClr val="01499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en-US" b="1" i="0" dirty="0">
                <a:solidFill>
                  <a:srgbClr val="01499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闭环</a:t>
            </a:r>
            <a:endParaRPr lang="en-US" altLang="zh-CN" b="1" i="0" dirty="0">
              <a:solidFill>
                <a:srgbClr val="01499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80000"/>
              </a:lnSpc>
              <a:buNone/>
            </a:pPr>
            <a:endParaRPr lang="zh-CN" altLang="en-US" b="1" i="0" dirty="0">
              <a:solidFill>
                <a:srgbClr val="01499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CN" altLang="en-US" sz="1400" b="0" i="0" dirty="0">
                <a:solidFill>
                  <a:srgbClr val="01499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社媒评论智能分类</a:t>
            </a:r>
            <a:endParaRPr lang="en-US" altLang="zh-CN" sz="1400" b="0" i="0" dirty="0">
              <a:solidFill>
                <a:srgbClr val="01499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CN" altLang="en-US" sz="1400" b="0" i="0" dirty="0">
                <a:solidFill>
                  <a:srgbClr val="01499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运营审核，反哺智能体</a:t>
            </a: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4ED11F10-ABCF-28C2-DD01-230126D79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3216" y="1626074"/>
            <a:ext cx="553357" cy="536839"/>
          </a:xfrm>
          <a:prstGeom prst="round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3A8ABC9C-28E4-FBE7-16C1-356CD2DBEBA4}"/>
              </a:ext>
            </a:extLst>
          </p:cNvPr>
          <p:cNvSpPr/>
          <p:nvPr/>
        </p:nvSpPr>
        <p:spPr>
          <a:xfrm>
            <a:off x="460923" y="3913586"/>
            <a:ext cx="3496802" cy="18800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24FF606-7E17-8D1D-BF8C-13211D94E35A}"/>
              </a:ext>
            </a:extLst>
          </p:cNvPr>
          <p:cNvSpPr txBox="1"/>
          <p:nvPr/>
        </p:nvSpPr>
        <p:spPr>
          <a:xfrm>
            <a:off x="460923" y="4587877"/>
            <a:ext cx="3496802" cy="102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zh-CN" altLang="en-US" b="1" i="0" dirty="0">
                <a:solidFill>
                  <a:srgbClr val="01499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抱怨</a:t>
            </a:r>
            <a:r>
              <a:rPr lang="en-US" altLang="zh-CN" b="1" i="0" dirty="0">
                <a:solidFill>
                  <a:srgbClr val="01499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en-US" b="1" i="0" dirty="0">
                <a:solidFill>
                  <a:srgbClr val="01499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闭环响应</a:t>
            </a:r>
            <a:endParaRPr lang="en-US" altLang="zh-CN" b="1" i="0" dirty="0">
              <a:solidFill>
                <a:srgbClr val="01499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80000"/>
              </a:lnSpc>
              <a:buNone/>
            </a:pPr>
            <a:endParaRPr lang="zh-CN" altLang="en-US" b="1" i="0" dirty="0">
              <a:solidFill>
                <a:srgbClr val="01499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zh-CN" sz="1400" b="0" i="0" dirty="0">
                <a:solidFill>
                  <a:srgbClr val="01499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L1/L2/L3</a:t>
            </a:r>
            <a:r>
              <a:rPr lang="zh-CN" altLang="en-US" sz="1400" b="0" i="0" dirty="0">
                <a:solidFill>
                  <a:srgbClr val="01499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分级声音差异化处理</a:t>
            </a:r>
            <a:endParaRPr lang="en-US" altLang="zh-CN" sz="1400" b="0" i="0" dirty="0">
              <a:solidFill>
                <a:srgbClr val="01499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CN" altLang="en-US" sz="1400" b="0" i="0" dirty="0">
                <a:solidFill>
                  <a:srgbClr val="01499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运营审核，反哺智能体</a:t>
            </a:r>
          </a:p>
        </p:txBody>
      </p:sp>
      <p:pic>
        <p:nvPicPr>
          <p:cNvPr id="47" name="图片 46">
            <a:extLst>
              <a:ext uri="{FF2B5EF4-FFF2-40B4-BE49-F238E27FC236}">
                <a16:creationId xmlns:a16="http://schemas.microsoft.com/office/drawing/2014/main" id="{86EFB9CA-895E-6717-2167-680B59687B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686" y="3988217"/>
            <a:ext cx="536839" cy="545098"/>
          </a:xfrm>
          <a:prstGeom prst="round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E7E125DA-D1F9-0232-A07A-5D9210ACE064}"/>
              </a:ext>
            </a:extLst>
          </p:cNvPr>
          <p:cNvSpPr/>
          <p:nvPr/>
        </p:nvSpPr>
        <p:spPr>
          <a:xfrm>
            <a:off x="4402037" y="3913585"/>
            <a:ext cx="3496802" cy="18800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1B42F9A-F4FB-DEC4-A8FA-67427F7EC7B7}"/>
              </a:ext>
            </a:extLst>
          </p:cNvPr>
          <p:cNvSpPr txBox="1"/>
          <p:nvPr/>
        </p:nvSpPr>
        <p:spPr>
          <a:xfrm>
            <a:off x="4374818" y="4626296"/>
            <a:ext cx="3496802" cy="80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zh-CN" altLang="en-US" b="1" i="0" dirty="0">
                <a:solidFill>
                  <a:srgbClr val="01499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高价值</a:t>
            </a:r>
            <a:r>
              <a:rPr lang="en-US" altLang="zh-CN" b="1" i="0" dirty="0">
                <a:solidFill>
                  <a:srgbClr val="01499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VOC</a:t>
            </a:r>
            <a:r>
              <a:rPr lang="zh-CN" altLang="en-US" b="1" i="0" dirty="0">
                <a:solidFill>
                  <a:srgbClr val="01499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采纳率≥</a:t>
            </a:r>
            <a:r>
              <a:rPr lang="en-US" altLang="zh-CN" b="1" i="0" dirty="0">
                <a:solidFill>
                  <a:srgbClr val="01499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</a:p>
          <a:p>
            <a:pPr algn="ctr">
              <a:lnSpc>
                <a:spcPct val="80000"/>
              </a:lnSpc>
              <a:buNone/>
            </a:pPr>
            <a:endParaRPr lang="zh-CN" altLang="en-US" b="1" i="0" dirty="0">
              <a:solidFill>
                <a:srgbClr val="01499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CN" altLang="en-US" sz="1400" b="0" i="0" dirty="0">
                <a:solidFill>
                  <a:srgbClr val="01499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高价值</a:t>
            </a:r>
            <a:r>
              <a:rPr lang="en-US" altLang="zh-CN" sz="1400" dirty="0">
                <a:solidFill>
                  <a:srgbClr val="0149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VOC</a:t>
            </a:r>
            <a:r>
              <a:rPr lang="zh-CN" altLang="en-US" sz="1400" dirty="0">
                <a:solidFill>
                  <a:srgbClr val="0149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强化识别</a:t>
            </a:r>
            <a:endParaRPr lang="zh-CN" altLang="en-US" sz="1400" b="0" i="0" dirty="0">
              <a:solidFill>
                <a:srgbClr val="01499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9" name="图片 48">
            <a:extLst>
              <a:ext uri="{FF2B5EF4-FFF2-40B4-BE49-F238E27FC236}">
                <a16:creationId xmlns:a16="http://schemas.microsoft.com/office/drawing/2014/main" id="{4E9D6919-C94A-04AB-B178-39642DB354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6147" y="4016982"/>
            <a:ext cx="553357" cy="561616"/>
          </a:xfrm>
          <a:prstGeom prst="round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F6190DE5-C4E7-899B-A271-EE3DFDC6B294}"/>
              </a:ext>
            </a:extLst>
          </p:cNvPr>
          <p:cNvSpPr/>
          <p:nvPr/>
        </p:nvSpPr>
        <p:spPr>
          <a:xfrm>
            <a:off x="8288714" y="3913586"/>
            <a:ext cx="3496802" cy="18800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C1F64CB-721E-06B4-92C5-EC7C963F6E62}"/>
              </a:ext>
            </a:extLst>
          </p:cNvPr>
          <p:cNvSpPr txBox="1"/>
          <p:nvPr/>
        </p:nvSpPr>
        <p:spPr>
          <a:xfrm>
            <a:off x="8261494" y="4626297"/>
            <a:ext cx="3496802" cy="102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zh-CN" altLang="en-US" b="1" i="0" dirty="0">
                <a:solidFill>
                  <a:srgbClr val="01499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客户声音实时共享闭环</a:t>
            </a:r>
            <a:endParaRPr lang="en-US" altLang="zh-CN" b="1" i="0" dirty="0">
              <a:solidFill>
                <a:srgbClr val="01499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80000"/>
              </a:lnSpc>
              <a:buNone/>
            </a:pPr>
            <a:endParaRPr lang="zh-CN" altLang="en-US" b="1" i="0" dirty="0">
              <a:solidFill>
                <a:srgbClr val="01499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149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多元闭环信息</a:t>
            </a:r>
            <a:endParaRPr lang="en-US" altLang="zh-CN" sz="1400" dirty="0">
              <a:solidFill>
                <a:srgbClr val="01499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149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多渠道共享</a:t>
            </a:r>
            <a:endParaRPr lang="en-US" altLang="zh-CN" sz="1400" dirty="0">
              <a:solidFill>
                <a:srgbClr val="01499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id="{4B1F653D-0708-18AC-3EC3-79AC3BA38C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0434" y="4018202"/>
            <a:ext cx="553357" cy="578134"/>
          </a:xfrm>
          <a:prstGeom prst="round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C564B170-3CB0-7835-0232-86EC89165B77}"/>
              </a:ext>
            </a:extLst>
          </p:cNvPr>
          <p:cNvSpPr/>
          <p:nvPr/>
        </p:nvSpPr>
        <p:spPr>
          <a:xfrm>
            <a:off x="4374818" y="1543185"/>
            <a:ext cx="3496802" cy="18800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35569F5-821E-EFCF-67BC-9A3448F5EE6C}"/>
              </a:ext>
            </a:extLst>
          </p:cNvPr>
          <p:cNvSpPr txBox="1"/>
          <p:nvPr/>
        </p:nvSpPr>
        <p:spPr>
          <a:xfrm>
            <a:off x="4347600" y="2255896"/>
            <a:ext cx="3496802" cy="102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zh-CN" altLang="en-US" b="1" i="0" dirty="0">
                <a:solidFill>
                  <a:srgbClr val="01499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客户声音识别精准度提升</a:t>
            </a:r>
            <a:endParaRPr lang="en-US" altLang="zh-CN" b="1" i="0" dirty="0">
              <a:solidFill>
                <a:srgbClr val="01499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80000"/>
              </a:lnSpc>
              <a:buNone/>
            </a:pPr>
            <a:endParaRPr lang="zh-CN" altLang="en-US" b="1" i="0" dirty="0">
              <a:solidFill>
                <a:srgbClr val="01499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CN" altLang="en-US" sz="1400" b="0" i="0" dirty="0">
                <a:solidFill>
                  <a:srgbClr val="01499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多模态识别优化</a:t>
            </a:r>
            <a:endParaRPr lang="en-US" altLang="zh-CN" sz="1400" dirty="0">
              <a:solidFill>
                <a:srgbClr val="01499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CN" altLang="en-US" sz="1400" b="0" i="0" dirty="0">
                <a:solidFill>
                  <a:srgbClr val="01499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声音识别优化</a:t>
            </a:r>
          </a:p>
        </p:txBody>
      </p:sp>
      <p:pic>
        <p:nvPicPr>
          <p:cNvPr id="53" name="图片 52">
            <a:extLst>
              <a:ext uri="{FF2B5EF4-FFF2-40B4-BE49-F238E27FC236}">
                <a16:creationId xmlns:a16="http://schemas.microsoft.com/office/drawing/2014/main" id="{713879E9-A9B5-F851-98B6-A3C978E7CE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7580" y="1642452"/>
            <a:ext cx="536839" cy="56987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03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object 3">
            <a:extLst>
              <a:ext uri="{FF2B5EF4-FFF2-40B4-BE49-F238E27FC236}">
                <a16:creationId xmlns:a16="http://schemas.microsoft.com/office/drawing/2014/main" id="{B996C5AE-69DE-04F9-4AC7-0C7D3328CCC4}"/>
              </a:ext>
            </a:extLst>
          </p:cNvPr>
          <p:cNvGrpSpPr/>
          <p:nvPr/>
        </p:nvGrpSpPr>
        <p:grpSpPr>
          <a:xfrm>
            <a:off x="6215280" y="966131"/>
            <a:ext cx="5829673" cy="4965700"/>
            <a:chOff x="298703" y="755903"/>
            <a:chExt cx="5763895" cy="4965700"/>
          </a:xfrm>
        </p:grpSpPr>
        <p:sp>
          <p:nvSpPr>
            <p:cNvPr id="145" name="object 4">
              <a:extLst>
                <a:ext uri="{FF2B5EF4-FFF2-40B4-BE49-F238E27FC236}">
                  <a16:creationId xmlns:a16="http://schemas.microsoft.com/office/drawing/2014/main" id="{D0FE6838-BFAE-CA46-0A43-1414D81A8E27}"/>
                </a:ext>
              </a:extLst>
            </p:cNvPr>
            <p:cNvSpPr/>
            <p:nvPr/>
          </p:nvSpPr>
          <p:spPr>
            <a:xfrm>
              <a:off x="298703" y="755903"/>
              <a:ext cx="5763895" cy="4965700"/>
            </a:xfrm>
            <a:custGeom>
              <a:avLst/>
              <a:gdLst/>
              <a:ahLst/>
              <a:cxnLst/>
              <a:rect l="l" t="t" r="r" b="b"/>
              <a:pathLst>
                <a:path w="5763895" h="4965700">
                  <a:moveTo>
                    <a:pt x="5763767" y="4965191"/>
                  </a:moveTo>
                  <a:lnTo>
                    <a:pt x="0" y="4965191"/>
                  </a:lnTo>
                  <a:lnTo>
                    <a:pt x="0" y="0"/>
                  </a:lnTo>
                  <a:lnTo>
                    <a:pt x="5763767" y="0"/>
                  </a:lnTo>
                  <a:lnTo>
                    <a:pt x="5763767" y="53720"/>
                  </a:lnTo>
                  <a:lnTo>
                    <a:pt x="158495" y="53720"/>
                  </a:lnTo>
                  <a:lnTo>
                    <a:pt x="151927" y="54038"/>
                  </a:lnTo>
                  <a:lnTo>
                    <a:pt x="116218" y="68829"/>
                  </a:lnTo>
                  <a:lnTo>
                    <a:pt x="94675" y="101070"/>
                  </a:lnTo>
                  <a:lnTo>
                    <a:pt x="91820" y="120395"/>
                  </a:lnTo>
                  <a:lnTo>
                    <a:pt x="91820" y="4768595"/>
                  </a:lnTo>
                  <a:lnTo>
                    <a:pt x="103047" y="4805645"/>
                  </a:lnTo>
                  <a:lnTo>
                    <a:pt x="132980" y="4830195"/>
                  </a:lnTo>
                  <a:lnTo>
                    <a:pt x="158495" y="4835270"/>
                  </a:lnTo>
                  <a:lnTo>
                    <a:pt x="5763767" y="4835270"/>
                  </a:lnTo>
                  <a:lnTo>
                    <a:pt x="5763767" y="4965191"/>
                  </a:lnTo>
                  <a:close/>
                </a:path>
                <a:path w="5763895" h="4965700">
                  <a:moveTo>
                    <a:pt x="5763767" y="4835270"/>
                  </a:moveTo>
                  <a:lnTo>
                    <a:pt x="5606795" y="4835270"/>
                  </a:lnTo>
                  <a:lnTo>
                    <a:pt x="5613363" y="4834953"/>
                  </a:lnTo>
                  <a:lnTo>
                    <a:pt x="5619805" y="4834001"/>
                  </a:lnTo>
                  <a:lnTo>
                    <a:pt x="5653941" y="4815742"/>
                  </a:lnTo>
                  <a:lnTo>
                    <a:pt x="5672201" y="4781605"/>
                  </a:lnTo>
                  <a:lnTo>
                    <a:pt x="5673470" y="4768595"/>
                  </a:lnTo>
                  <a:lnTo>
                    <a:pt x="5673470" y="120395"/>
                  </a:lnTo>
                  <a:lnTo>
                    <a:pt x="5662243" y="83346"/>
                  </a:lnTo>
                  <a:lnTo>
                    <a:pt x="5632310" y="58796"/>
                  </a:lnTo>
                  <a:lnTo>
                    <a:pt x="5606795" y="53720"/>
                  </a:lnTo>
                  <a:lnTo>
                    <a:pt x="5763767" y="53720"/>
                  </a:lnTo>
                  <a:lnTo>
                    <a:pt x="5763767" y="4835270"/>
                  </a:lnTo>
                  <a:close/>
                </a:path>
              </a:pathLst>
            </a:custGeom>
            <a:solidFill>
              <a:srgbClr val="000000">
                <a:alpha val="50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5">
              <a:extLst>
                <a:ext uri="{FF2B5EF4-FFF2-40B4-BE49-F238E27FC236}">
                  <a16:creationId xmlns:a16="http://schemas.microsoft.com/office/drawing/2014/main" id="{734D7209-EE8C-C400-F6CE-BF74687137F5}"/>
                </a:ext>
              </a:extLst>
            </p:cNvPr>
            <p:cNvSpPr/>
            <p:nvPr/>
          </p:nvSpPr>
          <p:spPr>
            <a:xfrm>
              <a:off x="400049" y="800099"/>
              <a:ext cx="5581650" cy="4800600"/>
            </a:xfrm>
            <a:custGeom>
              <a:avLst/>
              <a:gdLst/>
              <a:ahLst/>
              <a:cxnLst/>
              <a:rect l="l" t="t" r="r" b="b"/>
              <a:pathLst>
                <a:path w="5581650" h="4800600">
                  <a:moveTo>
                    <a:pt x="5510452" y="4800599"/>
                  </a:moveTo>
                  <a:lnTo>
                    <a:pt x="53397" y="4800599"/>
                  </a:lnTo>
                  <a:lnTo>
                    <a:pt x="49681" y="4800111"/>
                  </a:lnTo>
                  <a:lnTo>
                    <a:pt x="14085" y="4774743"/>
                  </a:lnTo>
                  <a:lnTo>
                    <a:pt x="366" y="4734357"/>
                  </a:lnTo>
                  <a:lnTo>
                    <a:pt x="0" y="4729402"/>
                  </a:lnTo>
                  <a:lnTo>
                    <a:pt x="0" y="4724399"/>
                  </a:lnTo>
                  <a:lnTo>
                    <a:pt x="0" y="71196"/>
                  </a:lnTo>
                  <a:lnTo>
                    <a:pt x="11716" y="29705"/>
                  </a:lnTo>
                  <a:lnTo>
                    <a:pt x="42320" y="2440"/>
                  </a:lnTo>
                  <a:lnTo>
                    <a:pt x="53397" y="0"/>
                  </a:lnTo>
                  <a:lnTo>
                    <a:pt x="5510452" y="0"/>
                  </a:lnTo>
                  <a:lnTo>
                    <a:pt x="5551943" y="15621"/>
                  </a:lnTo>
                  <a:lnTo>
                    <a:pt x="5577762" y="51661"/>
                  </a:lnTo>
                  <a:lnTo>
                    <a:pt x="5581649" y="71196"/>
                  </a:lnTo>
                  <a:lnTo>
                    <a:pt x="5581649" y="4729402"/>
                  </a:lnTo>
                  <a:lnTo>
                    <a:pt x="5566026" y="4770893"/>
                  </a:lnTo>
                  <a:lnTo>
                    <a:pt x="5529987" y="4796713"/>
                  </a:lnTo>
                  <a:lnTo>
                    <a:pt x="5515407" y="4800111"/>
                  </a:lnTo>
                  <a:lnTo>
                    <a:pt x="5510452" y="48005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6">
              <a:extLst>
                <a:ext uri="{FF2B5EF4-FFF2-40B4-BE49-F238E27FC236}">
                  <a16:creationId xmlns:a16="http://schemas.microsoft.com/office/drawing/2014/main" id="{923C0D0E-5812-362E-888D-FC9E96E98089}"/>
                </a:ext>
              </a:extLst>
            </p:cNvPr>
            <p:cNvSpPr/>
            <p:nvPr/>
          </p:nvSpPr>
          <p:spPr>
            <a:xfrm>
              <a:off x="380999" y="800377"/>
              <a:ext cx="70485" cy="4800600"/>
            </a:xfrm>
            <a:custGeom>
              <a:avLst/>
              <a:gdLst/>
              <a:ahLst/>
              <a:cxnLst/>
              <a:rect l="l" t="t" r="r" b="b"/>
              <a:pathLst>
                <a:path w="70484" h="4800600">
                  <a:moveTo>
                    <a:pt x="70450" y="4800044"/>
                  </a:moveTo>
                  <a:lnTo>
                    <a:pt x="33857" y="4787490"/>
                  </a:lnTo>
                  <a:lnTo>
                    <a:pt x="5800" y="4753281"/>
                  </a:lnTo>
                  <a:lnTo>
                    <a:pt x="0" y="4724121"/>
                  </a:lnTo>
                  <a:lnTo>
                    <a:pt x="0" y="75922"/>
                  </a:lnTo>
                  <a:lnTo>
                    <a:pt x="12830" y="33579"/>
                  </a:lnTo>
                  <a:lnTo>
                    <a:pt x="47039" y="5522"/>
                  </a:lnTo>
                  <a:lnTo>
                    <a:pt x="70449" y="0"/>
                  </a:lnTo>
                  <a:lnTo>
                    <a:pt x="66287" y="1655"/>
                  </a:lnTo>
                  <a:lnTo>
                    <a:pt x="56951" y="9389"/>
                  </a:lnTo>
                  <a:lnTo>
                    <a:pt x="41000" y="46761"/>
                  </a:lnTo>
                  <a:lnTo>
                    <a:pt x="38100" y="75922"/>
                  </a:lnTo>
                  <a:lnTo>
                    <a:pt x="38100" y="4724121"/>
                  </a:lnTo>
                  <a:lnTo>
                    <a:pt x="44514" y="4766463"/>
                  </a:lnTo>
                  <a:lnTo>
                    <a:pt x="66287" y="4798387"/>
                  </a:lnTo>
                  <a:lnTo>
                    <a:pt x="70450" y="4800044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3" name="object 3">
            <a:extLst>
              <a:ext uri="{FF2B5EF4-FFF2-40B4-BE49-F238E27FC236}">
                <a16:creationId xmlns:a16="http://schemas.microsoft.com/office/drawing/2014/main" id="{D9058D27-439E-A820-D882-DEC0B97F1E59}"/>
              </a:ext>
            </a:extLst>
          </p:cNvPr>
          <p:cNvGrpSpPr/>
          <p:nvPr/>
        </p:nvGrpSpPr>
        <p:grpSpPr>
          <a:xfrm>
            <a:off x="77645" y="966131"/>
            <a:ext cx="5829673" cy="4965700"/>
            <a:chOff x="298703" y="755903"/>
            <a:chExt cx="5763895" cy="4965700"/>
          </a:xfrm>
        </p:grpSpPr>
        <p:sp>
          <p:nvSpPr>
            <p:cNvPr id="134" name="object 4">
              <a:extLst>
                <a:ext uri="{FF2B5EF4-FFF2-40B4-BE49-F238E27FC236}">
                  <a16:creationId xmlns:a16="http://schemas.microsoft.com/office/drawing/2014/main" id="{F53CA29C-84AB-5BA1-1D2C-57FB0DC41AE9}"/>
                </a:ext>
              </a:extLst>
            </p:cNvPr>
            <p:cNvSpPr/>
            <p:nvPr/>
          </p:nvSpPr>
          <p:spPr>
            <a:xfrm>
              <a:off x="298703" y="755903"/>
              <a:ext cx="5763895" cy="4965700"/>
            </a:xfrm>
            <a:custGeom>
              <a:avLst/>
              <a:gdLst/>
              <a:ahLst/>
              <a:cxnLst/>
              <a:rect l="l" t="t" r="r" b="b"/>
              <a:pathLst>
                <a:path w="5763895" h="4965700">
                  <a:moveTo>
                    <a:pt x="5763767" y="4965191"/>
                  </a:moveTo>
                  <a:lnTo>
                    <a:pt x="0" y="4965191"/>
                  </a:lnTo>
                  <a:lnTo>
                    <a:pt x="0" y="0"/>
                  </a:lnTo>
                  <a:lnTo>
                    <a:pt x="5763767" y="0"/>
                  </a:lnTo>
                  <a:lnTo>
                    <a:pt x="5763767" y="53720"/>
                  </a:lnTo>
                  <a:lnTo>
                    <a:pt x="158495" y="53720"/>
                  </a:lnTo>
                  <a:lnTo>
                    <a:pt x="151927" y="54038"/>
                  </a:lnTo>
                  <a:lnTo>
                    <a:pt x="116218" y="68829"/>
                  </a:lnTo>
                  <a:lnTo>
                    <a:pt x="94675" y="101070"/>
                  </a:lnTo>
                  <a:lnTo>
                    <a:pt x="91820" y="120395"/>
                  </a:lnTo>
                  <a:lnTo>
                    <a:pt x="91820" y="4768595"/>
                  </a:lnTo>
                  <a:lnTo>
                    <a:pt x="103047" y="4805645"/>
                  </a:lnTo>
                  <a:lnTo>
                    <a:pt x="132980" y="4830195"/>
                  </a:lnTo>
                  <a:lnTo>
                    <a:pt x="158495" y="4835270"/>
                  </a:lnTo>
                  <a:lnTo>
                    <a:pt x="5763767" y="4835270"/>
                  </a:lnTo>
                  <a:lnTo>
                    <a:pt x="5763767" y="4965191"/>
                  </a:lnTo>
                  <a:close/>
                </a:path>
                <a:path w="5763895" h="4965700">
                  <a:moveTo>
                    <a:pt x="5763767" y="4835270"/>
                  </a:moveTo>
                  <a:lnTo>
                    <a:pt x="5606795" y="4835270"/>
                  </a:lnTo>
                  <a:lnTo>
                    <a:pt x="5613363" y="4834953"/>
                  </a:lnTo>
                  <a:lnTo>
                    <a:pt x="5619805" y="4834001"/>
                  </a:lnTo>
                  <a:lnTo>
                    <a:pt x="5653941" y="4815742"/>
                  </a:lnTo>
                  <a:lnTo>
                    <a:pt x="5672201" y="4781605"/>
                  </a:lnTo>
                  <a:lnTo>
                    <a:pt x="5673470" y="4768595"/>
                  </a:lnTo>
                  <a:lnTo>
                    <a:pt x="5673470" y="120395"/>
                  </a:lnTo>
                  <a:lnTo>
                    <a:pt x="5662243" y="83346"/>
                  </a:lnTo>
                  <a:lnTo>
                    <a:pt x="5632310" y="58796"/>
                  </a:lnTo>
                  <a:lnTo>
                    <a:pt x="5606795" y="53720"/>
                  </a:lnTo>
                  <a:lnTo>
                    <a:pt x="5763767" y="53720"/>
                  </a:lnTo>
                  <a:lnTo>
                    <a:pt x="5763767" y="4835270"/>
                  </a:lnTo>
                  <a:close/>
                </a:path>
              </a:pathLst>
            </a:custGeom>
            <a:solidFill>
              <a:srgbClr val="000000">
                <a:alpha val="50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5">
              <a:extLst>
                <a:ext uri="{FF2B5EF4-FFF2-40B4-BE49-F238E27FC236}">
                  <a16:creationId xmlns:a16="http://schemas.microsoft.com/office/drawing/2014/main" id="{CA94CFF7-9AE6-7BAA-D35D-F4F28B779FD0}"/>
                </a:ext>
              </a:extLst>
            </p:cNvPr>
            <p:cNvSpPr/>
            <p:nvPr/>
          </p:nvSpPr>
          <p:spPr>
            <a:xfrm>
              <a:off x="400049" y="800099"/>
              <a:ext cx="5581650" cy="4800600"/>
            </a:xfrm>
            <a:custGeom>
              <a:avLst/>
              <a:gdLst/>
              <a:ahLst/>
              <a:cxnLst/>
              <a:rect l="l" t="t" r="r" b="b"/>
              <a:pathLst>
                <a:path w="5581650" h="4800600">
                  <a:moveTo>
                    <a:pt x="5510452" y="4800599"/>
                  </a:moveTo>
                  <a:lnTo>
                    <a:pt x="53397" y="4800599"/>
                  </a:lnTo>
                  <a:lnTo>
                    <a:pt x="49681" y="4800111"/>
                  </a:lnTo>
                  <a:lnTo>
                    <a:pt x="14085" y="4774743"/>
                  </a:lnTo>
                  <a:lnTo>
                    <a:pt x="366" y="4734357"/>
                  </a:lnTo>
                  <a:lnTo>
                    <a:pt x="0" y="4729402"/>
                  </a:lnTo>
                  <a:lnTo>
                    <a:pt x="0" y="4724399"/>
                  </a:lnTo>
                  <a:lnTo>
                    <a:pt x="0" y="71196"/>
                  </a:lnTo>
                  <a:lnTo>
                    <a:pt x="11716" y="29705"/>
                  </a:lnTo>
                  <a:lnTo>
                    <a:pt x="42320" y="2440"/>
                  </a:lnTo>
                  <a:lnTo>
                    <a:pt x="53397" y="0"/>
                  </a:lnTo>
                  <a:lnTo>
                    <a:pt x="5510452" y="0"/>
                  </a:lnTo>
                  <a:lnTo>
                    <a:pt x="5551943" y="15621"/>
                  </a:lnTo>
                  <a:lnTo>
                    <a:pt x="5577762" y="51661"/>
                  </a:lnTo>
                  <a:lnTo>
                    <a:pt x="5581649" y="71196"/>
                  </a:lnTo>
                  <a:lnTo>
                    <a:pt x="5581649" y="4729402"/>
                  </a:lnTo>
                  <a:lnTo>
                    <a:pt x="5566026" y="4770893"/>
                  </a:lnTo>
                  <a:lnTo>
                    <a:pt x="5529987" y="4796713"/>
                  </a:lnTo>
                  <a:lnTo>
                    <a:pt x="5515407" y="4800111"/>
                  </a:lnTo>
                  <a:lnTo>
                    <a:pt x="5510452" y="48005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6">
              <a:extLst>
                <a:ext uri="{FF2B5EF4-FFF2-40B4-BE49-F238E27FC236}">
                  <a16:creationId xmlns:a16="http://schemas.microsoft.com/office/drawing/2014/main" id="{5F2F715E-6D73-C9B3-7E5B-D39D5DFE6D2E}"/>
                </a:ext>
              </a:extLst>
            </p:cNvPr>
            <p:cNvSpPr/>
            <p:nvPr/>
          </p:nvSpPr>
          <p:spPr>
            <a:xfrm>
              <a:off x="380999" y="800377"/>
              <a:ext cx="70485" cy="4800600"/>
            </a:xfrm>
            <a:custGeom>
              <a:avLst/>
              <a:gdLst/>
              <a:ahLst/>
              <a:cxnLst/>
              <a:rect l="l" t="t" r="r" b="b"/>
              <a:pathLst>
                <a:path w="70484" h="4800600">
                  <a:moveTo>
                    <a:pt x="70450" y="4800044"/>
                  </a:moveTo>
                  <a:lnTo>
                    <a:pt x="33857" y="4787490"/>
                  </a:lnTo>
                  <a:lnTo>
                    <a:pt x="5800" y="4753281"/>
                  </a:lnTo>
                  <a:lnTo>
                    <a:pt x="0" y="4724121"/>
                  </a:lnTo>
                  <a:lnTo>
                    <a:pt x="0" y="75922"/>
                  </a:lnTo>
                  <a:lnTo>
                    <a:pt x="12830" y="33579"/>
                  </a:lnTo>
                  <a:lnTo>
                    <a:pt x="47039" y="5522"/>
                  </a:lnTo>
                  <a:lnTo>
                    <a:pt x="70449" y="0"/>
                  </a:lnTo>
                  <a:lnTo>
                    <a:pt x="66287" y="1655"/>
                  </a:lnTo>
                  <a:lnTo>
                    <a:pt x="56951" y="9389"/>
                  </a:lnTo>
                  <a:lnTo>
                    <a:pt x="41000" y="46761"/>
                  </a:lnTo>
                  <a:lnTo>
                    <a:pt x="38100" y="75922"/>
                  </a:lnTo>
                  <a:lnTo>
                    <a:pt x="38100" y="4724121"/>
                  </a:lnTo>
                  <a:lnTo>
                    <a:pt x="44514" y="4766463"/>
                  </a:lnTo>
                  <a:lnTo>
                    <a:pt x="66287" y="4798387"/>
                  </a:lnTo>
                  <a:lnTo>
                    <a:pt x="70450" y="4800044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428F67CE-FD0D-0343-52B9-955E72EDB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 anchorCtr="0">
            <a:normAutofit fontScale="90000"/>
          </a:bodyPr>
          <a:lstStyle/>
          <a:p>
            <a:r>
              <a:rPr lang="zh-CN" altLang="en-US" dirty="0">
                <a:solidFill>
                  <a:srgbClr val="014994"/>
                </a:solidFill>
              </a:rPr>
              <a:t>数据采集运营</a:t>
            </a:r>
            <a:r>
              <a:rPr lang="zh-CN" altLang="en-US" dirty="0">
                <a:solidFill>
                  <a:srgbClr val="014994"/>
                </a:solidFill>
                <a:sym typeface="+mn-ea"/>
              </a:rPr>
              <a:t>：</a:t>
            </a:r>
            <a:r>
              <a:rPr lang="zh-CN" altLang="en-US" dirty="0">
                <a:solidFill>
                  <a:srgbClr val="014994"/>
                </a:solidFill>
              </a:rPr>
              <a:t>分级采集机制结合实时监控，高效实现小时级收集核心数据源</a:t>
            </a: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C51767D7-49E7-91C5-84FD-423FCDF96BD1}"/>
              </a:ext>
            </a:extLst>
          </p:cNvPr>
          <p:cNvSpPr txBox="1"/>
          <p:nvPr/>
        </p:nvSpPr>
        <p:spPr>
          <a:xfrm>
            <a:off x="1244080" y="1210128"/>
            <a:ext cx="34968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p"/>
            </a:pPr>
            <a:r>
              <a:rPr lang="zh-CN" altLang="en-US" sz="2000" b="1" i="0" dirty="0">
                <a:solidFill>
                  <a:srgbClr val="01499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公域数据分级采集机制</a:t>
            </a:r>
            <a:endParaRPr lang="en-US" altLang="zh-CN" sz="2000" b="1" i="0" dirty="0">
              <a:solidFill>
                <a:srgbClr val="01499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矩形: 圆角 94">
            <a:extLst>
              <a:ext uri="{FF2B5EF4-FFF2-40B4-BE49-F238E27FC236}">
                <a16:creationId xmlns:a16="http://schemas.microsoft.com/office/drawing/2014/main" id="{8CBFBEBB-D054-D737-63B2-DA5C74B07D13}"/>
              </a:ext>
            </a:extLst>
          </p:cNvPr>
          <p:cNvSpPr/>
          <p:nvPr/>
        </p:nvSpPr>
        <p:spPr>
          <a:xfrm>
            <a:off x="676413" y="1878320"/>
            <a:ext cx="4717996" cy="983983"/>
          </a:xfrm>
          <a:prstGeom prst="roundRect">
            <a:avLst>
              <a:gd name="adj" fmla="val 8925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矩形: 圆角 95">
            <a:extLst>
              <a:ext uri="{FF2B5EF4-FFF2-40B4-BE49-F238E27FC236}">
                <a16:creationId xmlns:a16="http://schemas.microsoft.com/office/drawing/2014/main" id="{5C21D136-F8A2-3008-4BD8-412CE21677C4}"/>
              </a:ext>
            </a:extLst>
          </p:cNvPr>
          <p:cNvSpPr/>
          <p:nvPr/>
        </p:nvSpPr>
        <p:spPr>
          <a:xfrm>
            <a:off x="676413" y="3260166"/>
            <a:ext cx="4717996" cy="983983"/>
          </a:xfrm>
          <a:prstGeom prst="roundRect">
            <a:avLst>
              <a:gd name="adj" fmla="val 8925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矩形: 圆角 96">
            <a:extLst>
              <a:ext uri="{FF2B5EF4-FFF2-40B4-BE49-F238E27FC236}">
                <a16:creationId xmlns:a16="http://schemas.microsoft.com/office/drawing/2014/main" id="{0B7C87EE-4B03-6C0F-9E3D-0E07325C9C2E}"/>
              </a:ext>
            </a:extLst>
          </p:cNvPr>
          <p:cNvSpPr/>
          <p:nvPr/>
        </p:nvSpPr>
        <p:spPr>
          <a:xfrm>
            <a:off x="676413" y="4642012"/>
            <a:ext cx="4717996" cy="983983"/>
          </a:xfrm>
          <a:prstGeom prst="roundRect">
            <a:avLst>
              <a:gd name="adj" fmla="val 8925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文本框 109">
            <a:extLst>
              <a:ext uri="{FF2B5EF4-FFF2-40B4-BE49-F238E27FC236}">
                <a16:creationId xmlns:a16="http://schemas.microsoft.com/office/drawing/2014/main" id="{52CF73EF-F5EC-82F4-460D-032ABF47FF17}"/>
              </a:ext>
            </a:extLst>
          </p:cNvPr>
          <p:cNvSpPr txBox="1"/>
          <p:nvPr/>
        </p:nvSpPr>
        <p:spPr>
          <a:xfrm>
            <a:off x="891566" y="1886527"/>
            <a:ext cx="8550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zh-CN" sz="2400" b="1" i="0" dirty="0">
                <a:solidFill>
                  <a:srgbClr val="EC434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zh-CN" altLang="en-US" sz="2400" b="1" i="0" dirty="0">
                <a:solidFill>
                  <a:srgbClr val="EC434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级</a:t>
            </a:r>
            <a:endParaRPr lang="en-US" altLang="zh-CN" sz="2400" b="1" i="0" dirty="0">
              <a:solidFill>
                <a:srgbClr val="EC434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BC84D8A4-EE0D-3685-857F-D196005A635F}"/>
              </a:ext>
            </a:extLst>
          </p:cNvPr>
          <p:cNvSpPr txBox="1"/>
          <p:nvPr/>
        </p:nvSpPr>
        <p:spPr>
          <a:xfrm>
            <a:off x="891565" y="3275395"/>
            <a:ext cx="8550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zh-CN" sz="2400" b="1" i="0" dirty="0">
                <a:solidFill>
                  <a:srgbClr val="F59E0B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b="1" i="0" dirty="0">
                <a:solidFill>
                  <a:srgbClr val="F59E0B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级</a:t>
            </a:r>
            <a:endParaRPr lang="en-US" altLang="zh-CN" sz="2400" b="1" i="0" dirty="0">
              <a:solidFill>
                <a:srgbClr val="F59E0B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文本框 111">
            <a:extLst>
              <a:ext uri="{FF2B5EF4-FFF2-40B4-BE49-F238E27FC236}">
                <a16:creationId xmlns:a16="http://schemas.microsoft.com/office/drawing/2014/main" id="{1EAC1086-C877-1122-C3A0-B95C5740823E}"/>
              </a:ext>
            </a:extLst>
          </p:cNvPr>
          <p:cNvSpPr txBox="1"/>
          <p:nvPr/>
        </p:nvSpPr>
        <p:spPr>
          <a:xfrm>
            <a:off x="889447" y="4657241"/>
            <a:ext cx="8550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zh-CN" sz="2400" b="1" i="0" dirty="0">
                <a:solidFill>
                  <a:srgbClr val="0FB47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400" b="1" i="0" dirty="0">
                <a:solidFill>
                  <a:srgbClr val="0FB47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级</a:t>
            </a:r>
            <a:endParaRPr lang="en-US" altLang="zh-CN" sz="2400" b="1" i="0" dirty="0">
              <a:solidFill>
                <a:srgbClr val="0FB47F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文本框 114">
            <a:extLst>
              <a:ext uri="{FF2B5EF4-FFF2-40B4-BE49-F238E27FC236}">
                <a16:creationId xmlns:a16="http://schemas.microsoft.com/office/drawing/2014/main" id="{5F2250FB-A8A0-3DBE-E6F2-19B6DC4BC655}"/>
              </a:ext>
            </a:extLst>
          </p:cNvPr>
          <p:cNvSpPr txBox="1"/>
          <p:nvPr/>
        </p:nvSpPr>
        <p:spPr>
          <a:xfrm>
            <a:off x="1717313" y="1978860"/>
            <a:ext cx="29889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400" b="1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高管账号、品牌官号、指定账号</a:t>
            </a:r>
            <a:endParaRPr lang="en-US" altLang="zh-CN" sz="1400" b="1" i="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" name="文本框 115">
            <a:extLst>
              <a:ext uri="{FF2B5EF4-FFF2-40B4-BE49-F238E27FC236}">
                <a16:creationId xmlns:a16="http://schemas.microsoft.com/office/drawing/2014/main" id="{494E67BC-D5A5-AF17-ED92-B06C9B9E763B}"/>
              </a:ext>
            </a:extLst>
          </p:cNvPr>
          <p:cNvSpPr txBox="1"/>
          <p:nvPr/>
        </p:nvSpPr>
        <p:spPr>
          <a:xfrm>
            <a:off x="1717313" y="3383668"/>
            <a:ext cx="29889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400" b="1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垂类</a:t>
            </a:r>
            <a:r>
              <a:rPr lang="en-US" altLang="zh-CN" sz="1400" b="1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KOL</a:t>
            </a:r>
            <a:r>
              <a:rPr lang="zh-CN" altLang="en-US" sz="1400" b="1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、垂类媒体、门户媒体</a:t>
            </a:r>
            <a:endParaRPr lang="en-US" altLang="zh-CN" sz="1400" b="1" i="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7" name="文本框 116">
            <a:extLst>
              <a:ext uri="{FF2B5EF4-FFF2-40B4-BE49-F238E27FC236}">
                <a16:creationId xmlns:a16="http://schemas.microsoft.com/office/drawing/2014/main" id="{27630D26-6D97-7AB2-4B97-9B601F5B29D7}"/>
              </a:ext>
            </a:extLst>
          </p:cNvPr>
          <p:cNvSpPr txBox="1"/>
          <p:nvPr/>
        </p:nvSpPr>
        <p:spPr>
          <a:xfrm>
            <a:off x="1717313" y="4749574"/>
            <a:ext cx="29889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400" b="1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其他</a:t>
            </a:r>
            <a:r>
              <a:rPr lang="en-US" altLang="zh-CN" sz="1400" b="1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KOL</a:t>
            </a:r>
            <a:r>
              <a:rPr lang="zh-CN" altLang="en-US" sz="1400" b="1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、地方媒体、普通用户</a:t>
            </a:r>
            <a:endParaRPr lang="en-US" altLang="zh-CN" sz="1400" b="1" i="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矩形: 圆角 117">
            <a:extLst>
              <a:ext uri="{FF2B5EF4-FFF2-40B4-BE49-F238E27FC236}">
                <a16:creationId xmlns:a16="http://schemas.microsoft.com/office/drawing/2014/main" id="{A8C8B5CC-F486-CD5F-A0D4-A6F32B7B254C}"/>
              </a:ext>
            </a:extLst>
          </p:cNvPr>
          <p:cNvSpPr/>
          <p:nvPr/>
        </p:nvSpPr>
        <p:spPr>
          <a:xfrm>
            <a:off x="1717313" y="2447725"/>
            <a:ext cx="1058547" cy="274574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rgbClr val="647BB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b="1" dirty="0">
                <a:solidFill>
                  <a:srgbClr val="647BB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小时轮巡</a:t>
            </a:r>
            <a:endParaRPr lang="zh-CN" altLang="en-US" sz="3200" b="1" dirty="0">
              <a:solidFill>
                <a:srgbClr val="647BB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矩形: 圆角 118">
            <a:extLst>
              <a:ext uri="{FF2B5EF4-FFF2-40B4-BE49-F238E27FC236}">
                <a16:creationId xmlns:a16="http://schemas.microsoft.com/office/drawing/2014/main" id="{EEF269A4-1B0D-26F6-1A08-614D83D8AEF8}"/>
              </a:ext>
            </a:extLst>
          </p:cNvPr>
          <p:cNvSpPr/>
          <p:nvPr/>
        </p:nvSpPr>
        <p:spPr>
          <a:xfrm>
            <a:off x="2911113" y="2447725"/>
            <a:ext cx="1131046" cy="274574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rgbClr val="647BB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b="1" dirty="0">
                <a:solidFill>
                  <a:srgbClr val="647BB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天评论跟踪</a:t>
            </a:r>
            <a:endParaRPr lang="zh-CN" altLang="en-US" sz="3200" b="1" dirty="0">
              <a:solidFill>
                <a:srgbClr val="647BB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矩形: 圆角 121">
            <a:extLst>
              <a:ext uri="{FF2B5EF4-FFF2-40B4-BE49-F238E27FC236}">
                <a16:creationId xmlns:a16="http://schemas.microsoft.com/office/drawing/2014/main" id="{BB3D763F-0083-D60B-26E0-B74AA49FB1C6}"/>
              </a:ext>
            </a:extLst>
          </p:cNvPr>
          <p:cNvSpPr/>
          <p:nvPr/>
        </p:nvSpPr>
        <p:spPr>
          <a:xfrm>
            <a:off x="1717313" y="3836399"/>
            <a:ext cx="1058547" cy="274574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rgbClr val="647BB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200" b="1" dirty="0">
                <a:solidFill>
                  <a:srgbClr val="647BB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小时轮巡</a:t>
            </a:r>
            <a:endParaRPr lang="zh-CN" altLang="en-US" sz="3200" b="1" dirty="0">
              <a:solidFill>
                <a:srgbClr val="647BB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矩形: 圆角 122">
            <a:extLst>
              <a:ext uri="{FF2B5EF4-FFF2-40B4-BE49-F238E27FC236}">
                <a16:creationId xmlns:a16="http://schemas.microsoft.com/office/drawing/2014/main" id="{193B81EA-0603-0464-EDCA-19FCB56A7846}"/>
              </a:ext>
            </a:extLst>
          </p:cNvPr>
          <p:cNvSpPr/>
          <p:nvPr/>
        </p:nvSpPr>
        <p:spPr>
          <a:xfrm>
            <a:off x="2911113" y="3836399"/>
            <a:ext cx="1131046" cy="274574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rgbClr val="647BB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b="1" dirty="0">
                <a:solidFill>
                  <a:srgbClr val="647BB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天评论跟踪</a:t>
            </a:r>
            <a:endParaRPr lang="zh-CN" altLang="en-US" sz="3200" b="1" dirty="0">
              <a:solidFill>
                <a:srgbClr val="647BB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5" name="矩形: 圆角 124">
            <a:extLst>
              <a:ext uri="{FF2B5EF4-FFF2-40B4-BE49-F238E27FC236}">
                <a16:creationId xmlns:a16="http://schemas.microsoft.com/office/drawing/2014/main" id="{42643198-9138-AB91-B398-AEB8B9E2F23E}"/>
              </a:ext>
            </a:extLst>
          </p:cNvPr>
          <p:cNvSpPr/>
          <p:nvPr/>
        </p:nvSpPr>
        <p:spPr>
          <a:xfrm>
            <a:off x="1717313" y="5193502"/>
            <a:ext cx="1058547" cy="274574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rgbClr val="647BB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b="1" dirty="0">
                <a:solidFill>
                  <a:srgbClr val="647BB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小时轮巡</a:t>
            </a:r>
            <a:endParaRPr lang="zh-CN" altLang="en-US" sz="3200" b="1" dirty="0">
              <a:solidFill>
                <a:srgbClr val="647BB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6" name="矩形: 圆角 125">
            <a:extLst>
              <a:ext uri="{FF2B5EF4-FFF2-40B4-BE49-F238E27FC236}">
                <a16:creationId xmlns:a16="http://schemas.microsoft.com/office/drawing/2014/main" id="{3798396A-9360-8729-2A5B-AB88ACA216D1}"/>
              </a:ext>
            </a:extLst>
          </p:cNvPr>
          <p:cNvSpPr/>
          <p:nvPr/>
        </p:nvSpPr>
        <p:spPr>
          <a:xfrm>
            <a:off x="2911113" y="5193502"/>
            <a:ext cx="1131046" cy="274574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rgbClr val="647BB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b="1" dirty="0">
                <a:solidFill>
                  <a:srgbClr val="647BB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天评论跟踪</a:t>
            </a:r>
            <a:endParaRPr lang="zh-CN" altLang="en-US" sz="3200" b="1" dirty="0">
              <a:solidFill>
                <a:srgbClr val="647BB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0" name="文本框 129">
            <a:extLst>
              <a:ext uri="{FF2B5EF4-FFF2-40B4-BE49-F238E27FC236}">
                <a16:creationId xmlns:a16="http://schemas.microsoft.com/office/drawing/2014/main" id="{16B996FA-8A69-1EF3-6048-FF01E76EF703}"/>
              </a:ext>
            </a:extLst>
          </p:cNvPr>
          <p:cNvSpPr txBox="1"/>
          <p:nvPr/>
        </p:nvSpPr>
        <p:spPr>
          <a:xfrm>
            <a:off x="7132490" y="1102407"/>
            <a:ext cx="465137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p"/>
            </a:pPr>
            <a:r>
              <a:rPr lang="zh-CN" altLang="en-US" sz="2000" b="1" dirty="0">
                <a:solidFill>
                  <a:srgbClr val="0149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数据采集监控：</a:t>
            </a:r>
            <a:endParaRPr lang="en-US" altLang="zh-CN" sz="2000" b="1" dirty="0">
              <a:solidFill>
                <a:srgbClr val="01499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dirty="0">
                <a:solidFill>
                  <a:srgbClr val="0149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实时监控各渠道采集成功率、延迟率、字段完整率</a:t>
            </a:r>
            <a:endParaRPr lang="zh-CN" altLang="en-US" dirty="0">
              <a:solidFill>
                <a:srgbClr val="01499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3" name="组合 142">
            <a:extLst>
              <a:ext uri="{FF2B5EF4-FFF2-40B4-BE49-F238E27FC236}">
                <a16:creationId xmlns:a16="http://schemas.microsoft.com/office/drawing/2014/main" id="{76E642F7-D6DB-D677-9124-D68090950A31}"/>
              </a:ext>
            </a:extLst>
          </p:cNvPr>
          <p:cNvGrpSpPr/>
          <p:nvPr/>
        </p:nvGrpSpPr>
        <p:grpSpPr>
          <a:xfrm>
            <a:off x="6756399" y="2051643"/>
            <a:ext cx="5078555" cy="3413799"/>
            <a:chOff x="6110226" y="1845016"/>
            <a:chExt cx="5078555" cy="3413799"/>
          </a:xfrm>
        </p:grpSpPr>
        <p:pic>
          <p:nvPicPr>
            <p:cNvPr id="140" name="图片 139">
              <a:extLst>
                <a:ext uri="{FF2B5EF4-FFF2-40B4-BE49-F238E27FC236}">
                  <a16:creationId xmlns:a16="http://schemas.microsoft.com/office/drawing/2014/main" id="{7D9EE9A1-909F-A51B-C014-0935582F9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0226" y="1845016"/>
              <a:ext cx="5078555" cy="2165199"/>
            </a:xfrm>
            <a:prstGeom prst="rect">
              <a:avLst/>
            </a:prstGeom>
          </p:spPr>
        </p:pic>
        <p:pic>
          <p:nvPicPr>
            <p:cNvPr id="142" name="图片 141">
              <a:extLst>
                <a:ext uri="{FF2B5EF4-FFF2-40B4-BE49-F238E27FC236}">
                  <a16:creationId xmlns:a16="http://schemas.microsoft.com/office/drawing/2014/main" id="{DB4D9FCD-B73C-5E08-20A0-8A2ECDAFA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10226" y="4014581"/>
              <a:ext cx="5078555" cy="1244234"/>
            </a:xfrm>
            <a:prstGeom prst="rect">
              <a:avLst/>
            </a:prstGeom>
          </p:spPr>
        </p:pic>
      </p:grpSp>
      <p:sp>
        <p:nvSpPr>
          <p:cNvPr id="149" name="文本框 148">
            <a:extLst>
              <a:ext uri="{FF2B5EF4-FFF2-40B4-BE49-F238E27FC236}">
                <a16:creationId xmlns:a16="http://schemas.microsoft.com/office/drawing/2014/main" id="{0924C6F4-5632-9CFF-1295-50C51126E881}"/>
              </a:ext>
            </a:extLst>
          </p:cNvPr>
          <p:cNvSpPr txBox="1"/>
          <p:nvPr/>
        </p:nvSpPr>
        <p:spPr>
          <a:xfrm>
            <a:off x="233310" y="6131632"/>
            <a:ext cx="29889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分级逻辑需与长安汽车共建</a:t>
            </a:r>
            <a:endParaRPr lang="en-US" altLang="zh-CN" sz="1400" b="1" i="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866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47CE1-5F68-B1BE-5ABA-A241FD172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C2D03C2D-D5EF-4A4B-78E7-FF68F5C4F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 anchorCtr="0">
            <a:normAutofit fontScale="90000"/>
          </a:bodyPr>
          <a:lstStyle/>
          <a:p>
            <a:r>
              <a:rPr lang="zh-CN" altLang="en-US" dirty="0">
                <a:solidFill>
                  <a:srgbClr val="0149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客户声音识别精准度提升：成熟的大模型标注沉淀</a:t>
            </a:r>
            <a:r>
              <a:rPr lang="en-US" altLang="zh-CN" dirty="0">
                <a:solidFill>
                  <a:srgbClr val="0149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dirty="0">
                <a:solidFill>
                  <a:srgbClr val="0149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全帧识别能力</a:t>
            </a:r>
          </a:p>
        </p:txBody>
      </p:sp>
      <p:grpSp>
        <p:nvGrpSpPr>
          <p:cNvPr id="152" name="组合 151">
            <a:extLst>
              <a:ext uri="{FF2B5EF4-FFF2-40B4-BE49-F238E27FC236}">
                <a16:creationId xmlns:a16="http://schemas.microsoft.com/office/drawing/2014/main" id="{8147C86C-C958-DE50-2F05-3A75231E5881}"/>
              </a:ext>
            </a:extLst>
          </p:cNvPr>
          <p:cNvGrpSpPr/>
          <p:nvPr/>
        </p:nvGrpSpPr>
        <p:grpSpPr>
          <a:xfrm>
            <a:off x="354535" y="3033073"/>
            <a:ext cx="11214298" cy="3477809"/>
            <a:chOff x="354535" y="670870"/>
            <a:chExt cx="11214298" cy="3477809"/>
          </a:xfrm>
        </p:grpSpPr>
        <p:grpSp>
          <p:nvGrpSpPr>
            <p:cNvPr id="136" name="object 3">
              <a:extLst>
                <a:ext uri="{FF2B5EF4-FFF2-40B4-BE49-F238E27FC236}">
                  <a16:creationId xmlns:a16="http://schemas.microsoft.com/office/drawing/2014/main" id="{D9B3C170-5C7E-FC1E-A5DD-7097453E0CAD}"/>
                </a:ext>
              </a:extLst>
            </p:cNvPr>
            <p:cNvGrpSpPr/>
            <p:nvPr/>
          </p:nvGrpSpPr>
          <p:grpSpPr>
            <a:xfrm>
              <a:off x="354535" y="670870"/>
              <a:ext cx="11214298" cy="3477809"/>
              <a:chOff x="298703" y="755903"/>
              <a:chExt cx="5763895" cy="4965700"/>
            </a:xfrm>
          </p:grpSpPr>
          <p:sp>
            <p:nvSpPr>
              <p:cNvPr id="137" name="object 4">
                <a:extLst>
                  <a:ext uri="{FF2B5EF4-FFF2-40B4-BE49-F238E27FC236}">
                    <a16:creationId xmlns:a16="http://schemas.microsoft.com/office/drawing/2014/main" id="{035C945E-7AF6-5732-23BE-A65E35FAF52B}"/>
                  </a:ext>
                </a:extLst>
              </p:cNvPr>
              <p:cNvSpPr/>
              <p:nvPr/>
            </p:nvSpPr>
            <p:spPr>
              <a:xfrm>
                <a:off x="298703" y="755903"/>
                <a:ext cx="5763895" cy="4965700"/>
              </a:xfrm>
              <a:custGeom>
                <a:avLst/>
                <a:gdLst/>
                <a:ahLst/>
                <a:cxnLst/>
                <a:rect l="l" t="t" r="r" b="b"/>
                <a:pathLst>
                  <a:path w="5763895" h="4965700">
                    <a:moveTo>
                      <a:pt x="5763767" y="4965191"/>
                    </a:moveTo>
                    <a:lnTo>
                      <a:pt x="0" y="4965191"/>
                    </a:lnTo>
                    <a:lnTo>
                      <a:pt x="0" y="0"/>
                    </a:lnTo>
                    <a:lnTo>
                      <a:pt x="5763767" y="0"/>
                    </a:lnTo>
                    <a:lnTo>
                      <a:pt x="5763767" y="53720"/>
                    </a:lnTo>
                    <a:lnTo>
                      <a:pt x="158495" y="53720"/>
                    </a:lnTo>
                    <a:lnTo>
                      <a:pt x="151927" y="54038"/>
                    </a:lnTo>
                    <a:lnTo>
                      <a:pt x="116218" y="68829"/>
                    </a:lnTo>
                    <a:lnTo>
                      <a:pt x="94675" y="101070"/>
                    </a:lnTo>
                    <a:lnTo>
                      <a:pt x="91820" y="120395"/>
                    </a:lnTo>
                    <a:lnTo>
                      <a:pt x="91820" y="4768595"/>
                    </a:lnTo>
                    <a:lnTo>
                      <a:pt x="103047" y="4805645"/>
                    </a:lnTo>
                    <a:lnTo>
                      <a:pt x="132980" y="4830195"/>
                    </a:lnTo>
                    <a:lnTo>
                      <a:pt x="158495" y="4835270"/>
                    </a:lnTo>
                    <a:lnTo>
                      <a:pt x="5763767" y="4835270"/>
                    </a:lnTo>
                    <a:lnTo>
                      <a:pt x="5763767" y="4965191"/>
                    </a:lnTo>
                    <a:close/>
                  </a:path>
                  <a:path w="5763895" h="4965700">
                    <a:moveTo>
                      <a:pt x="5763767" y="4835270"/>
                    </a:moveTo>
                    <a:lnTo>
                      <a:pt x="5606795" y="4835270"/>
                    </a:lnTo>
                    <a:lnTo>
                      <a:pt x="5613363" y="4834953"/>
                    </a:lnTo>
                    <a:lnTo>
                      <a:pt x="5619805" y="4834001"/>
                    </a:lnTo>
                    <a:lnTo>
                      <a:pt x="5653941" y="4815742"/>
                    </a:lnTo>
                    <a:lnTo>
                      <a:pt x="5672201" y="4781605"/>
                    </a:lnTo>
                    <a:lnTo>
                      <a:pt x="5673470" y="4768595"/>
                    </a:lnTo>
                    <a:lnTo>
                      <a:pt x="5673470" y="120395"/>
                    </a:lnTo>
                    <a:lnTo>
                      <a:pt x="5662243" y="83346"/>
                    </a:lnTo>
                    <a:lnTo>
                      <a:pt x="5632310" y="58796"/>
                    </a:lnTo>
                    <a:lnTo>
                      <a:pt x="5606795" y="53720"/>
                    </a:lnTo>
                    <a:lnTo>
                      <a:pt x="5763767" y="53720"/>
                    </a:lnTo>
                    <a:lnTo>
                      <a:pt x="5763767" y="4835270"/>
                    </a:lnTo>
                    <a:close/>
                  </a:path>
                </a:pathLst>
              </a:custGeom>
              <a:solidFill>
                <a:srgbClr val="000000">
                  <a:alpha val="50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8" name="object 5">
                <a:extLst>
                  <a:ext uri="{FF2B5EF4-FFF2-40B4-BE49-F238E27FC236}">
                    <a16:creationId xmlns:a16="http://schemas.microsoft.com/office/drawing/2014/main" id="{1EC5651C-48E7-889D-C571-366BB0E12321}"/>
                  </a:ext>
                </a:extLst>
              </p:cNvPr>
              <p:cNvSpPr/>
              <p:nvPr/>
            </p:nvSpPr>
            <p:spPr>
              <a:xfrm>
                <a:off x="400049" y="800099"/>
                <a:ext cx="5581650" cy="4800600"/>
              </a:xfrm>
              <a:custGeom>
                <a:avLst/>
                <a:gdLst/>
                <a:ahLst/>
                <a:cxnLst/>
                <a:rect l="l" t="t" r="r" b="b"/>
                <a:pathLst>
                  <a:path w="5581650" h="4800600">
                    <a:moveTo>
                      <a:pt x="5510452" y="4800599"/>
                    </a:moveTo>
                    <a:lnTo>
                      <a:pt x="53397" y="4800599"/>
                    </a:lnTo>
                    <a:lnTo>
                      <a:pt x="49681" y="4800111"/>
                    </a:lnTo>
                    <a:lnTo>
                      <a:pt x="14085" y="4774743"/>
                    </a:lnTo>
                    <a:lnTo>
                      <a:pt x="366" y="4734357"/>
                    </a:lnTo>
                    <a:lnTo>
                      <a:pt x="0" y="4729402"/>
                    </a:lnTo>
                    <a:lnTo>
                      <a:pt x="0" y="4724399"/>
                    </a:lnTo>
                    <a:lnTo>
                      <a:pt x="0" y="71196"/>
                    </a:lnTo>
                    <a:lnTo>
                      <a:pt x="11716" y="29705"/>
                    </a:lnTo>
                    <a:lnTo>
                      <a:pt x="42320" y="2440"/>
                    </a:lnTo>
                    <a:lnTo>
                      <a:pt x="53397" y="0"/>
                    </a:lnTo>
                    <a:lnTo>
                      <a:pt x="5510452" y="0"/>
                    </a:lnTo>
                    <a:lnTo>
                      <a:pt x="5551943" y="15621"/>
                    </a:lnTo>
                    <a:lnTo>
                      <a:pt x="5577762" y="51661"/>
                    </a:lnTo>
                    <a:lnTo>
                      <a:pt x="5581649" y="71196"/>
                    </a:lnTo>
                    <a:lnTo>
                      <a:pt x="5581649" y="4729402"/>
                    </a:lnTo>
                    <a:lnTo>
                      <a:pt x="5566026" y="4770893"/>
                    </a:lnTo>
                    <a:lnTo>
                      <a:pt x="5529987" y="4796713"/>
                    </a:lnTo>
                    <a:lnTo>
                      <a:pt x="5515407" y="4800111"/>
                    </a:lnTo>
                    <a:lnTo>
                      <a:pt x="5510452" y="480059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9" name="object 6">
                <a:extLst>
                  <a:ext uri="{FF2B5EF4-FFF2-40B4-BE49-F238E27FC236}">
                    <a16:creationId xmlns:a16="http://schemas.microsoft.com/office/drawing/2014/main" id="{25DA62A2-5FB5-7B69-C181-B6EB902F7758}"/>
                  </a:ext>
                </a:extLst>
              </p:cNvPr>
              <p:cNvSpPr/>
              <p:nvPr/>
            </p:nvSpPr>
            <p:spPr>
              <a:xfrm>
                <a:off x="380999" y="800377"/>
                <a:ext cx="70485" cy="4800600"/>
              </a:xfrm>
              <a:custGeom>
                <a:avLst/>
                <a:gdLst/>
                <a:ahLst/>
                <a:cxnLst/>
                <a:rect l="l" t="t" r="r" b="b"/>
                <a:pathLst>
                  <a:path w="70484" h="4800600">
                    <a:moveTo>
                      <a:pt x="70450" y="4800044"/>
                    </a:moveTo>
                    <a:lnTo>
                      <a:pt x="33857" y="4787490"/>
                    </a:lnTo>
                    <a:lnTo>
                      <a:pt x="5800" y="4753281"/>
                    </a:lnTo>
                    <a:lnTo>
                      <a:pt x="0" y="4724121"/>
                    </a:lnTo>
                    <a:lnTo>
                      <a:pt x="0" y="75922"/>
                    </a:lnTo>
                    <a:lnTo>
                      <a:pt x="12830" y="33579"/>
                    </a:lnTo>
                    <a:lnTo>
                      <a:pt x="47039" y="5522"/>
                    </a:lnTo>
                    <a:lnTo>
                      <a:pt x="70449" y="0"/>
                    </a:lnTo>
                    <a:lnTo>
                      <a:pt x="66287" y="1655"/>
                    </a:lnTo>
                    <a:lnTo>
                      <a:pt x="56951" y="9389"/>
                    </a:lnTo>
                    <a:lnTo>
                      <a:pt x="41000" y="46761"/>
                    </a:lnTo>
                    <a:lnTo>
                      <a:pt x="38100" y="75922"/>
                    </a:lnTo>
                    <a:lnTo>
                      <a:pt x="38100" y="4724121"/>
                    </a:lnTo>
                    <a:lnTo>
                      <a:pt x="44514" y="4766463"/>
                    </a:lnTo>
                    <a:lnTo>
                      <a:pt x="66287" y="4798387"/>
                    </a:lnTo>
                    <a:lnTo>
                      <a:pt x="70450" y="4800044"/>
                    </a:lnTo>
                    <a:close/>
                  </a:path>
                </a:pathLst>
              </a:custGeom>
              <a:solidFill>
                <a:srgbClr val="0066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A4A41BA5-0D2C-3843-77B8-98A85038320E}"/>
                </a:ext>
              </a:extLst>
            </p:cNvPr>
            <p:cNvSpPr/>
            <p:nvPr/>
          </p:nvSpPr>
          <p:spPr>
            <a:xfrm>
              <a:off x="589280" y="2640751"/>
              <a:ext cx="10822093" cy="124303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90CBFA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45E3FF79-9C1A-D4C8-17DC-E6BE6E708A34}"/>
                </a:ext>
              </a:extLst>
            </p:cNvPr>
            <p:cNvSpPr/>
            <p:nvPr/>
          </p:nvSpPr>
          <p:spPr>
            <a:xfrm>
              <a:off x="589280" y="783597"/>
              <a:ext cx="10822093" cy="162770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90CBFA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矩形: 圆角 9">
              <a:extLst>
                <a:ext uri="{FF2B5EF4-FFF2-40B4-BE49-F238E27FC236}">
                  <a16:creationId xmlns:a16="http://schemas.microsoft.com/office/drawing/2014/main" id="{74BAF94E-99C8-82ED-FB12-CFB66448D9A0}"/>
                </a:ext>
              </a:extLst>
            </p:cNvPr>
            <p:cNvSpPr/>
            <p:nvPr/>
          </p:nvSpPr>
          <p:spPr>
            <a:xfrm>
              <a:off x="888126" y="1624317"/>
              <a:ext cx="1271657" cy="609600"/>
            </a:xfrm>
            <a:prstGeom prst="roundRect">
              <a:avLst/>
            </a:prstGeom>
            <a:solidFill>
              <a:srgbClr val="EAF2F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数据输入</a:t>
              </a:r>
            </a:p>
          </p:txBody>
        </p:sp>
        <p:sp>
          <p:nvSpPr>
            <p:cNvPr id="8" name="矩形: 圆角 10">
              <a:extLst>
                <a:ext uri="{FF2B5EF4-FFF2-40B4-BE49-F238E27FC236}">
                  <a16:creationId xmlns:a16="http://schemas.microsoft.com/office/drawing/2014/main" id="{F086E0D5-E789-426F-0E22-AEE9FAD5BF9C}"/>
                </a:ext>
              </a:extLst>
            </p:cNvPr>
            <p:cNvSpPr/>
            <p:nvPr/>
          </p:nvSpPr>
          <p:spPr>
            <a:xfrm>
              <a:off x="2675946" y="1624317"/>
              <a:ext cx="1271657" cy="609600"/>
            </a:xfrm>
            <a:prstGeom prst="roundRect">
              <a:avLst/>
            </a:prstGeom>
            <a:solidFill>
              <a:srgbClr val="EAF2F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提示词</a:t>
              </a:r>
              <a:endPara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1219170"/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编写及优化</a:t>
              </a:r>
              <a:endPara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: 圆角 11">
              <a:extLst>
                <a:ext uri="{FF2B5EF4-FFF2-40B4-BE49-F238E27FC236}">
                  <a16:creationId xmlns:a16="http://schemas.microsoft.com/office/drawing/2014/main" id="{32B820A2-CAAA-7B98-4C00-E4185C09CAF0}"/>
                </a:ext>
              </a:extLst>
            </p:cNvPr>
            <p:cNvSpPr/>
            <p:nvPr/>
          </p:nvSpPr>
          <p:spPr>
            <a:xfrm>
              <a:off x="4463766" y="1624317"/>
              <a:ext cx="1271657" cy="609600"/>
            </a:xfrm>
            <a:prstGeom prst="roundRect">
              <a:avLst/>
            </a:prstGeom>
            <a:solidFill>
              <a:srgbClr val="EAF2F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zh-CN" altLang="en-US" sz="1333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大模型</a:t>
              </a:r>
            </a:p>
            <a:p>
              <a:pPr algn="ctr" defTabSz="1219170"/>
              <a:r>
                <a:rPr lang="zh-CN" altLang="en-US" sz="1333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知识库</a:t>
              </a:r>
            </a:p>
          </p:txBody>
        </p:sp>
        <p:sp>
          <p:nvSpPr>
            <p:cNvPr id="10" name="矩形: 圆角 12">
              <a:extLst>
                <a:ext uri="{FF2B5EF4-FFF2-40B4-BE49-F238E27FC236}">
                  <a16:creationId xmlns:a16="http://schemas.microsoft.com/office/drawing/2014/main" id="{A985FD40-6795-A0FF-1E67-4B1DEDE570C6}"/>
                </a:ext>
              </a:extLst>
            </p:cNvPr>
            <p:cNvSpPr/>
            <p:nvPr/>
          </p:nvSpPr>
          <p:spPr>
            <a:xfrm>
              <a:off x="8039406" y="1624317"/>
              <a:ext cx="1271657" cy="609600"/>
            </a:xfrm>
            <a:prstGeom prst="roundRect">
              <a:avLst/>
            </a:prstGeom>
            <a:solidFill>
              <a:srgbClr val="EAF2F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人工核验</a:t>
              </a:r>
              <a:endPara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7" name="直接箭头连接符 13">
              <a:extLst>
                <a:ext uri="{FF2B5EF4-FFF2-40B4-BE49-F238E27FC236}">
                  <a16:creationId xmlns:a16="http://schemas.microsoft.com/office/drawing/2014/main" id="{6A006105-EBB1-A5AE-2648-30E5A1BF473C}"/>
                </a:ext>
              </a:extLst>
            </p:cNvPr>
            <p:cNvCxnSpPr>
              <a:stCxn id="7" idx="3"/>
              <a:endCxn id="8" idx="1"/>
            </p:cNvCxnSpPr>
            <p:nvPr/>
          </p:nvCxnSpPr>
          <p:spPr>
            <a:xfrm>
              <a:off x="2159782" y="1929117"/>
              <a:ext cx="516163" cy="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4">
              <a:extLst>
                <a:ext uri="{FF2B5EF4-FFF2-40B4-BE49-F238E27FC236}">
                  <a16:creationId xmlns:a16="http://schemas.microsoft.com/office/drawing/2014/main" id="{C2660448-9D6C-C224-34B3-6BFCFA5EEB09}"/>
                </a:ext>
              </a:extLst>
            </p:cNvPr>
            <p:cNvCxnSpPr>
              <a:stCxn id="8" idx="3"/>
              <a:endCxn id="9" idx="1"/>
            </p:cNvCxnSpPr>
            <p:nvPr/>
          </p:nvCxnSpPr>
          <p:spPr>
            <a:xfrm>
              <a:off x="3947602" y="1929117"/>
              <a:ext cx="516163" cy="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41E6D1D4-E4BF-A9FE-CFDD-449EB5779EAF}"/>
                </a:ext>
              </a:extLst>
            </p:cNvPr>
            <p:cNvSpPr/>
            <p:nvPr/>
          </p:nvSpPr>
          <p:spPr>
            <a:xfrm>
              <a:off x="4718154" y="828698"/>
              <a:ext cx="25506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 algn="ctr" defTabSz="1219170">
                <a:buFont typeface="Wingdings" panose="05000000000000000000" pitchFamily="2" charset="2"/>
                <a:buChar char="p"/>
              </a:pPr>
              <a:r>
                <a:rPr lang="zh-CN" altLang="en-US" b="1" dirty="0">
                  <a:solidFill>
                    <a:srgbClr val="01499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大模型辅助标注流程</a:t>
              </a:r>
            </a:p>
          </p:txBody>
        </p:sp>
        <p:sp>
          <p:nvSpPr>
            <p:cNvPr id="21" name="矩形: 圆角 16">
              <a:extLst>
                <a:ext uri="{FF2B5EF4-FFF2-40B4-BE49-F238E27FC236}">
                  <a16:creationId xmlns:a16="http://schemas.microsoft.com/office/drawing/2014/main" id="{77F34CBB-ECCE-E1F8-08FD-67CA6D22B2AA}"/>
                </a:ext>
              </a:extLst>
            </p:cNvPr>
            <p:cNvSpPr/>
            <p:nvPr/>
          </p:nvSpPr>
          <p:spPr>
            <a:xfrm>
              <a:off x="9827227" y="1624317"/>
              <a:ext cx="1271657" cy="609600"/>
            </a:xfrm>
            <a:prstGeom prst="roundRect">
              <a:avLst/>
            </a:prstGeom>
            <a:solidFill>
              <a:srgbClr val="EAF2F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结果输出</a:t>
              </a:r>
              <a:endPara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2" name="直接箭头连接符 17">
              <a:extLst>
                <a:ext uri="{FF2B5EF4-FFF2-40B4-BE49-F238E27FC236}">
                  <a16:creationId xmlns:a16="http://schemas.microsoft.com/office/drawing/2014/main" id="{100D00BC-D55C-2E12-7099-9B7F1BE908D1}"/>
                </a:ext>
              </a:extLst>
            </p:cNvPr>
            <p:cNvCxnSpPr>
              <a:stCxn id="10" idx="3"/>
              <a:endCxn id="21" idx="1"/>
            </p:cNvCxnSpPr>
            <p:nvPr/>
          </p:nvCxnSpPr>
          <p:spPr>
            <a:xfrm>
              <a:off x="9311063" y="1929117"/>
              <a:ext cx="516164" cy="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D237B68E-2C3C-16A1-1F71-14ECBA71FF48}"/>
                </a:ext>
              </a:extLst>
            </p:cNvPr>
            <p:cNvSpPr/>
            <p:nvPr/>
          </p:nvSpPr>
          <p:spPr>
            <a:xfrm>
              <a:off x="655171" y="2745978"/>
              <a:ext cx="1771863" cy="7891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4569" indent="-184569" defTabSz="1219170">
                <a:lnSpc>
                  <a:spcPct val="130000"/>
                </a:lnSpc>
                <a:buFont typeface="Arial" panose="020B0604020202090204" pitchFamily="34" charset="0"/>
                <a:buChar char="•"/>
              </a:pPr>
              <a:r>
                <a:rPr lang="en-US" altLang="zh-CN" sz="1200" dirty="0" err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Eg</a:t>
              </a:r>
              <a:r>
                <a:rPr lang="en-US" altLang="zh-CN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这款车的OTA升级需要大量的流量，感觉有点不划算。</a:t>
              </a:r>
              <a:endPara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4E6C6047-F135-CFC3-DF94-92ABDD77CD1E}"/>
                </a:ext>
              </a:extLst>
            </p:cNvPr>
            <p:cNvSpPr txBox="1"/>
            <p:nvPr/>
          </p:nvSpPr>
          <p:spPr>
            <a:xfrm>
              <a:off x="2537461" y="2745739"/>
              <a:ext cx="1772073" cy="111640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184569" indent="-184569" defTabSz="1219170">
                <a:lnSpc>
                  <a:spcPct val="130000"/>
                </a:lnSpc>
                <a:buFont typeface="Arial" panose="020B0604020202090204" pitchFamily="34" charset="0"/>
                <a:buChar char="•"/>
              </a:pP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提取这句话中的用户观点、场景、对象、描述和情绪，并给出对应的标签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61BA4A64-0E9B-D011-EFC1-62A285B60A16}"/>
                </a:ext>
              </a:extLst>
            </p:cNvPr>
            <p:cNvSpPr txBox="1"/>
            <p:nvPr/>
          </p:nvSpPr>
          <p:spPr>
            <a:xfrm>
              <a:off x="4351867" y="2745738"/>
              <a:ext cx="1772073" cy="124303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184569" indent="-184569" defTabSz="1219170">
                <a:lnSpc>
                  <a:spcPct val="130000"/>
                </a:lnSpc>
                <a:buFont typeface="Arial" panose="020B0604020202090204" pitchFamily="34" charset="0"/>
                <a:buChar char="•"/>
              </a:pP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提示词经富通知识库扩展（标签体系），通过大模型算法产出模型结果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D65E78F3-C764-A750-061E-034E31222172}"/>
                </a:ext>
              </a:extLst>
            </p:cNvPr>
            <p:cNvSpPr txBox="1"/>
            <p:nvPr/>
          </p:nvSpPr>
          <p:spPr>
            <a:xfrm>
              <a:off x="7921476" y="2745979"/>
              <a:ext cx="1771863" cy="5917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184569" indent="-184569" defTabSz="1219170">
                <a:lnSpc>
                  <a:spcPct val="130000"/>
                </a:lnSpc>
                <a:buFont typeface="Arial" panose="020B0604020202090204" pitchFamily="34" charset="0"/>
                <a:buChar char="•"/>
              </a:pP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人工复核大模型的产出结果</a:t>
              </a:r>
              <a:endPara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E885E5AF-4EC1-D538-55EE-3A7B429AE596}"/>
                </a:ext>
              </a:extLst>
            </p:cNvPr>
            <p:cNvSpPr txBox="1"/>
            <p:nvPr/>
          </p:nvSpPr>
          <p:spPr>
            <a:xfrm>
              <a:off x="9639787" y="2745977"/>
              <a:ext cx="1771863" cy="75132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184569" indent="-184569" defTabSz="1219170">
                <a:lnSpc>
                  <a:spcPct val="130000"/>
                </a:lnSpc>
                <a:buFont typeface="Arial" panose="020B0604020202090204" pitchFamily="34" charset="0"/>
                <a:buChar char="•"/>
              </a:pPr>
              <a:r>
                <a:rPr lang="en-US" altLang="zh-CN" sz="1200" dirty="0" err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智能化体验#智能座舱#OTA升级#流量和网络要求</a:t>
              </a:r>
              <a:endPara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: 圆角 6">
              <a:extLst>
                <a:ext uri="{FF2B5EF4-FFF2-40B4-BE49-F238E27FC236}">
                  <a16:creationId xmlns:a16="http://schemas.microsoft.com/office/drawing/2014/main" id="{3D3FCECF-2FEE-3DC2-C727-26B2B5C1D881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251586" y="1624317"/>
              <a:ext cx="1271657" cy="609600"/>
            </a:xfrm>
            <a:prstGeom prst="roundRect">
              <a:avLst/>
            </a:prstGeom>
            <a:solidFill>
              <a:srgbClr val="EAF2F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模型结果</a:t>
              </a:r>
            </a:p>
          </p:txBody>
        </p:sp>
        <p:cxnSp>
          <p:nvCxnSpPr>
            <p:cNvPr id="29" name="直接箭头连接符 24">
              <a:extLst>
                <a:ext uri="{FF2B5EF4-FFF2-40B4-BE49-F238E27FC236}">
                  <a16:creationId xmlns:a16="http://schemas.microsoft.com/office/drawing/2014/main" id="{5D2FC96C-DD6E-080B-7F37-1D9C2BD9817F}"/>
                </a:ext>
              </a:extLst>
            </p:cNvPr>
            <p:cNvCxnSpPr>
              <a:stCxn id="9" idx="3"/>
              <a:endCxn id="28" idx="1"/>
            </p:cNvCxnSpPr>
            <p:nvPr>
              <p:custDataLst>
                <p:tags r:id="rId12"/>
              </p:custDataLst>
            </p:nvPr>
          </p:nvCxnSpPr>
          <p:spPr>
            <a:xfrm>
              <a:off x="5735422" y="1929117"/>
              <a:ext cx="516163" cy="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5">
              <a:extLst>
                <a:ext uri="{FF2B5EF4-FFF2-40B4-BE49-F238E27FC236}">
                  <a16:creationId xmlns:a16="http://schemas.microsoft.com/office/drawing/2014/main" id="{00B579CC-F9ED-5CF3-04FE-B4D782E5231F}"/>
                </a:ext>
              </a:extLst>
            </p:cNvPr>
            <p:cNvCxnSpPr>
              <a:stCxn id="28" idx="3"/>
              <a:endCxn id="10" idx="1"/>
            </p:cNvCxnSpPr>
            <p:nvPr>
              <p:custDataLst>
                <p:tags r:id="rId13"/>
              </p:custDataLst>
            </p:nvPr>
          </p:nvCxnSpPr>
          <p:spPr>
            <a:xfrm>
              <a:off x="7523242" y="1929117"/>
              <a:ext cx="516163" cy="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70B0CD66-EB00-AF23-9478-9B7AD12A0D0D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6114267" y="2745979"/>
              <a:ext cx="1771863" cy="131163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184569" indent="-184569" defTabSz="1219170">
                <a:lnSpc>
                  <a:spcPct val="130000"/>
                </a:lnSpc>
                <a:buFont typeface="Arial" panose="020B0604020202090204" pitchFamily="34" charset="0"/>
                <a:buChar char="•"/>
              </a:pP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结果：</a:t>
              </a:r>
              <a:r>
                <a:rPr lang="en-US" altLang="zh-CN" sz="1200" dirty="0" err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智能化体验#智能座舱#OTA升级#流量和网络要求</a:t>
              </a: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</a:p>
            <a:p>
              <a:pPr marL="357284" indent="-173562" defTabSz="1219170">
                <a:lnSpc>
                  <a:spcPct val="13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相关度：</a:t>
              </a:r>
              <a:r>
                <a:rPr lang="en-US" altLang="zh-CN" sz="12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98%</a:t>
              </a:r>
            </a:p>
          </p:txBody>
        </p:sp>
        <p:sp>
          <p:nvSpPr>
            <p:cNvPr id="32" name="Isosceles Triangle 179">
              <a:extLst>
                <a:ext uri="{FF2B5EF4-FFF2-40B4-BE49-F238E27FC236}">
                  <a16:creationId xmlns:a16="http://schemas.microsoft.com/office/drawing/2014/main" id="{7C8562C9-8D77-5BD2-0258-F15E54425584}"/>
                </a:ext>
              </a:extLst>
            </p:cNvPr>
            <p:cNvSpPr/>
            <p:nvPr/>
          </p:nvSpPr>
          <p:spPr>
            <a:xfrm rot="10800000">
              <a:off x="1100144" y="2419206"/>
              <a:ext cx="847620" cy="143780"/>
            </a:xfrm>
            <a:prstGeom prst="triangle">
              <a:avLst/>
            </a:prstGeom>
            <a:solidFill>
              <a:srgbClr val="90CBF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67500" bIns="67500" rtlCol="0" anchor="t" anchorCtr="0"/>
            <a:lstStyle/>
            <a:p>
              <a:pPr algn="ctr" defTabSz="685783"/>
              <a:endParaRPr lang="en-US" sz="1353" dirty="0">
                <a:solidFill>
                  <a:srgbClr val="0F8CE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Isosceles Triangle 179">
              <a:extLst>
                <a:ext uri="{FF2B5EF4-FFF2-40B4-BE49-F238E27FC236}">
                  <a16:creationId xmlns:a16="http://schemas.microsoft.com/office/drawing/2014/main" id="{44CA90DA-E73C-8ABA-3E8B-72876DCA9EE7}"/>
                </a:ext>
              </a:extLst>
            </p:cNvPr>
            <p:cNvSpPr/>
            <p:nvPr/>
          </p:nvSpPr>
          <p:spPr>
            <a:xfrm rot="10800000">
              <a:off x="2887964" y="2419206"/>
              <a:ext cx="847620" cy="143780"/>
            </a:xfrm>
            <a:prstGeom prst="triangle">
              <a:avLst/>
            </a:prstGeom>
            <a:solidFill>
              <a:srgbClr val="90CBF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67500" bIns="67500" rtlCol="0" anchor="t" anchorCtr="0"/>
            <a:lstStyle/>
            <a:p>
              <a:pPr algn="ctr" defTabSz="685783"/>
              <a:endParaRPr lang="en-US" sz="1353" dirty="0">
                <a:solidFill>
                  <a:srgbClr val="0F8CE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Isosceles Triangle 179">
              <a:extLst>
                <a:ext uri="{FF2B5EF4-FFF2-40B4-BE49-F238E27FC236}">
                  <a16:creationId xmlns:a16="http://schemas.microsoft.com/office/drawing/2014/main" id="{991D805C-5A75-0C33-7DA6-76DF54A8DEC3}"/>
                </a:ext>
              </a:extLst>
            </p:cNvPr>
            <p:cNvSpPr/>
            <p:nvPr/>
          </p:nvSpPr>
          <p:spPr>
            <a:xfrm rot="10800000">
              <a:off x="4675784" y="2419206"/>
              <a:ext cx="847620" cy="143780"/>
            </a:xfrm>
            <a:prstGeom prst="triangle">
              <a:avLst/>
            </a:prstGeom>
            <a:solidFill>
              <a:srgbClr val="90CBF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67500" bIns="67500" rtlCol="0" anchor="t" anchorCtr="0"/>
            <a:lstStyle/>
            <a:p>
              <a:pPr algn="ctr" defTabSz="685783"/>
              <a:endParaRPr lang="en-US" sz="1353" dirty="0">
                <a:solidFill>
                  <a:srgbClr val="0F8CE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Isosceles Triangle 179">
              <a:extLst>
                <a:ext uri="{FF2B5EF4-FFF2-40B4-BE49-F238E27FC236}">
                  <a16:creationId xmlns:a16="http://schemas.microsoft.com/office/drawing/2014/main" id="{F7266600-E6A1-BB8D-9AE5-1DBD78C779D8}"/>
                </a:ext>
              </a:extLst>
            </p:cNvPr>
            <p:cNvSpPr/>
            <p:nvPr/>
          </p:nvSpPr>
          <p:spPr>
            <a:xfrm rot="10800000">
              <a:off x="6463604" y="2419206"/>
              <a:ext cx="847620" cy="143780"/>
            </a:xfrm>
            <a:prstGeom prst="triangle">
              <a:avLst/>
            </a:prstGeom>
            <a:solidFill>
              <a:srgbClr val="90CBF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67500" bIns="67500" rtlCol="0" anchor="t" anchorCtr="0"/>
            <a:lstStyle/>
            <a:p>
              <a:pPr algn="ctr" defTabSz="685783"/>
              <a:endParaRPr lang="en-US" sz="1353" dirty="0">
                <a:solidFill>
                  <a:srgbClr val="0F8CE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Isosceles Triangle 179">
              <a:extLst>
                <a:ext uri="{FF2B5EF4-FFF2-40B4-BE49-F238E27FC236}">
                  <a16:creationId xmlns:a16="http://schemas.microsoft.com/office/drawing/2014/main" id="{E51EB02F-EEEE-8598-9062-06B0A72AACA4}"/>
                </a:ext>
              </a:extLst>
            </p:cNvPr>
            <p:cNvSpPr/>
            <p:nvPr/>
          </p:nvSpPr>
          <p:spPr>
            <a:xfrm rot="10800000">
              <a:off x="8251424" y="2419206"/>
              <a:ext cx="847620" cy="143780"/>
            </a:xfrm>
            <a:prstGeom prst="triangle">
              <a:avLst/>
            </a:prstGeom>
            <a:solidFill>
              <a:srgbClr val="90CBF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67500" bIns="67500" rtlCol="0" anchor="t" anchorCtr="0"/>
            <a:lstStyle/>
            <a:p>
              <a:pPr algn="ctr" defTabSz="685783"/>
              <a:endParaRPr lang="en-US" sz="1353" dirty="0">
                <a:solidFill>
                  <a:srgbClr val="0F8CE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Isosceles Triangle 179">
              <a:extLst>
                <a:ext uri="{FF2B5EF4-FFF2-40B4-BE49-F238E27FC236}">
                  <a16:creationId xmlns:a16="http://schemas.microsoft.com/office/drawing/2014/main" id="{9F22C86C-7BB4-D3E5-066D-84278AE19BB7}"/>
                </a:ext>
              </a:extLst>
            </p:cNvPr>
            <p:cNvSpPr/>
            <p:nvPr/>
          </p:nvSpPr>
          <p:spPr>
            <a:xfrm rot="10800000">
              <a:off x="10039244" y="2419206"/>
              <a:ext cx="847620" cy="143780"/>
            </a:xfrm>
            <a:prstGeom prst="triangle">
              <a:avLst/>
            </a:prstGeom>
            <a:solidFill>
              <a:srgbClr val="90CBF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67500" bIns="67500" rtlCol="0" anchor="t" anchorCtr="0"/>
            <a:lstStyle/>
            <a:p>
              <a:pPr algn="ctr" defTabSz="685783"/>
              <a:endParaRPr lang="en-US" sz="1353" dirty="0">
                <a:solidFill>
                  <a:srgbClr val="0F8CE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3" name="直线连接符 32">
              <a:extLst>
                <a:ext uri="{FF2B5EF4-FFF2-40B4-BE49-F238E27FC236}">
                  <a16:creationId xmlns:a16="http://schemas.microsoft.com/office/drawing/2014/main" id="{5A6274A4-D395-371E-3FBB-0FCFFEEC961A}"/>
                </a:ext>
              </a:extLst>
            </p:cNvPr>
            <p:cNvCxnSpPr/>
            <p:nvPr/>
          </p:nvCxnSpPr>
          <p:spPr>
            <a:xfrm flipV="1">
              <a:off x="8629021" y="1317093"/>
              <a:ext cx="0" cy="307224"/>
            </a:xfrm>
            <a:prstGeom prst="line">
              <a:avLst/>
            </a:prstGeom>
            <a:ln>
              <a:solidFill>
                <a:srgbClr val="AFCCF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线连接符 34">
              <a:extLst>
                <a:ext uri="{FF2B5EF4-FFF2-40B4-BE49-F238E27FC236}">
                  <a16:creationId xmlns:a16="http://schemas.microsoft.com/office/drawing/2014/main" id="{E0BE6DB2-2F74-0BA2-6E0F-5C4AC6730091}"/>
                </a:ext>
              </a:extLst>
            </p:cNvPr>
            <p:cNvCxnSpPr/>
            <p:nvPr/>
          </p:nvCxnSpPr>
          <p:spPr>
            <a:xfrm flipH="1">
              <a:off x="5099594" y="1317093"/>
              <a:ext cx="3529427" cy="0"/>
            </a:xfrm>
            <a:prstGeom prst="line">
              <a:avLst/>
            </a:prstGeom>
            <a:ln>
              <a:solidFill>
                <a:srgbClr val="AFCCF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线箭头连接符 36">
              <a:extLst>
                <a:ext uri="{FF2B5EF4-FFF2-40B4-BE49-F238E27FC236}">
                  <a16:creationId xmlns:a16="http://schemas.microsoft.com/office/drawing/2014/main" id="{9EB4F529-B32C-E57D-47D4-6B2A2AB84BE4}"/>
                </a:ext>
              </a:extLst>
            </p:cNvPr>
            <p:cNvCxnSpPr>
              <a:endCxn id="9" idx="0"/>
            </p:cNvCxnSpPr>
            <p:nvPr/>
          </p:nvCxnSpPr>
          <p:spPr>
            <a:xfrm>
              <a:off x="5099594" y="1317093"/>
              <a:ext cx="0" cy="307224"/>
            </a:xfrm>
            <a:prstGeom prst="straightConnector1">
              <a:avLst/>
            </a:prstGeom>
            <a:ln>
              <a:solidFill>
                <a:srgbClr val="AFCCFB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C372DBFD-C4AE-E69D-F774-DA7BF06B953B}"/>
                </a:ext>
              </a:extLst>
            </p:cNvPr>
            <p:cNvSpPr txBox="1"/>
            <p:nvPr/>
          </p:nvSpPr>
          <p:spPr>
            <a:xfrm>
              <a:off x="6101536" y="1221552"/>
              <a:ext cx="1679787" cy="36576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1219170">
                <a:lnSpc>
                  <a:spcPct val="130000"/>
                </a:lnSpc>
              </a:pPr>
              <a:r>
                <a:rPr lang="zh-CN" altLang="en-US" sz="1333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质量反馈实时生效</a:t>
              </a:r>
            </a:p>
          </p:txBody>
        </p:sp>
        <p:sp>
          <p:nvSpPr>
            <p:cNvPr id="135" name="文本框 134">
              <a:extLst>
                <a:ext uri="{FF2B5EF4-FFF2-40B4-BE49-F238E27FC236}">
                  <a16:creationId xmlns:a16="http://schemas.microsoft.com/office/drawing/2014/main" id="{85E5BAB4-BAFF-6298-8B26-100A41FE3946}"/>
                </a:ext>
              </a:extLst>
            </p:cNvPr>
            <p:cNvSpPr txBox="1"/>
            <p:nvPr/>
          </p:nvSpPr>
          <p:spPr>
            <a:xfrm>
              <a:off x="9539433" y="794707"/>
              <a:ext cx="20294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highlight>
                    <a:srgbClr val="00FFFF"/>
                  </a:highlight>
                  <a:latin typeface="微软雅黑" panose="020B0503020204020204" pitchFamily="34" charset="-122"/>
                  <a:ea typeface="微软雅黑" panose="020B0503020204020204" pitchFamily="34" charset="-122"/>
                </a:rPr>
                <a:t>私域识别精准度≥90%</a:t>
              </a:r>
              <a:endParaRPr lang="en-US" altLang="zh-CN" sz="1400" b="1" dirty="0">
                <a:highlight>
                  <a:srgbClr val="00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b="1" dirty="0">
                  <a:highlight>
                    <a:srgbClr val="00FFFF"/>
                  </a:highlight>
                  <a:latin typeface="微软雅黑" panose="020B0503020204020204" pitchFamily="34" charset="-122"/>
                  <a:ea typeface="微软雅黑" panose="020B0503020204020204" pitchFamily="34" charset="-122"/>
                </a:rPr>
                <a:t>公域识别精准度≥85%</a:t>
              </a:r>
            </a:p>
          </p:txBody>
        </p:sp>
      </p:grpSp>
      <p:grpSp>
        <p:nvGrpSpPr>
          <p:cNvPr id="151" name="组合 150">
            <a:extLst>
              <a:ext uri="{FF2B5EF4-FFF2-40B4-BE49-F238E27FC236}">
                <a16:creationId xmlns:a16="http://schemas.microsoft.com/office/drawing/2014/main" id="{B62D273E-8BFB-2C53-6917-F04A891012C5}"/>
              </a:ext>
            </a:extLst>
          </p:cNvPr>
          <p:cNvGrpSpPr/>
          <p:nvPr/>
        </p:nvGrpSpPr>
        <p:grpSpPr>
          <a:xfrm>
            <a:off x="354535" y="849537"/>
            <a:ext cx="11214298" cy="1972293"/>
            <a:chOff x="354535" y="4337813"/>
            <a:chExt cx="11214298" cy="1972293"/>
          </a:xfrm>
        </p:grpSpPr>
        <p:grpSp>
          <p:nvGrpSpPr>
            <p:cNvPr id="145" name="object 3">
              <a:extLst>
                <a:ext uri="{FF2B5EF4-FFF2-40B4-BE49-F238E27FC236}">
                  <a16:creationId xmlns:a16="http://schemas.microsoft.com/office/drawing/2014/main" id="{466248F2-B75D-4D05-B808-A4E64123338C}"/>
                </a:ext>
              </a:extLst>
            </p:cNvPr>
            <p:cNvGrpSpPr/>
            <p:nvPr/>
          </p:nvGrpSpPr>
          <p:grpSpPr>
            <a:xfrm>
              <a:off x="354535" y="4397461"/>
              <a:ext cx="11214298" cy="1912645"/>
              <a:chOff x="298703" y="755903"/>
              <a:chExt cx="5763895" cy="4965700"/>
            </a:xfrm>
          </p:grpSpPr>
          <p:sp>
            <p:nvSpPr>
              <p:cNvPr id="146" name="object 4">
                <a:extLst>
                  <a:ext uri="{FF2B5EF4-FFF2-40B4-BE49-F238E27FC236}">
                    <a16:creationId xmlns:a16="http://schemas.microsoft.com/office/drawing/2014/main" id="{8FCD4CE3-DE4F-3A88-2242-BA661828F31E}"/>
                  </a:ext>
                </a:extLst>
              </p:cNvPr>
              <p:cNvSpPr/>
              <p:nvPr/>
            </p:nvSpPr>
            <p:spPr>
              <a:xfrm>
                <a:off x="298703" y="755903"/>
                <a:ext cx="5763895" cy="4965700"/>
              </a:xfrm>
              <a:custGeom>
                <a:avLst/>
                <a:gdLst/>
                <a:ahLst/>
                <a:cxnLst/>
                <a:rect l="l" t="t" r="r" b="b"/>
                <a:pathLst>
                  <a:path w="5763895" h="4965700">
                    <a:moveTo>
                      <a:pt x="5763767" y="4965191"/>
                    </a:moveTo>
                    <a:lnTo>
                      <a:pt x="0" y="4965191"/>
                    </a:lnTo>
                    <a:lnTo>
                      <a:pt x="0" y="0"/>
                    </a:lnTo>
                    <a:lnTo>
                      <a:pt x="5763767" y="0"/>
                    </a:lnTo>
                    <a:lnTo>
                      <a:pt x="5763767" y="53720"/>
                    </a:lnTo>
                    <a:lnTo>
                      <a:pt x="158495" y="53720"/>
                    </a:lnTo>
                    <a:lnTo>
                      <a:pt x="151927" y="54038"/>
                    </a:lnTo>
                    <a:lnTo>
                      <a:pt x="116218" y="68829"/>
                    </a:lnTo>
                    <a:lnTo>
                      <a:pt x="94675" y="101070"/>
                    </a:lnTo>
                    <a:lnTo>
                      <a:pt x="91820" y="120395"/>
                    </a:lnTo>
                    <a:lnTo>
                      <a:pt x="91820" y="4768595"/>
                    </a:lnTo>
                    <a:lnTo>
                      <a:pt x="103047" y="4805645"/>
                    </a:lnTo>
                    <a:lnTo>
                      <a:pt x="132980" y="4830195"/>
                    </a:lnTo>
                    <a:lnTo>
                      <a:pt x="158495" y="4835270"/>
                    </a:lnTo>
                    <a:lnTo>
                      <a:pt x="5763767" y="4835270"/>
                    </a:lnTo>
                    <a:lnTo>
                      <a:pt x="5763767" y="4965191"/>
                    </a:lnTo>
                    <a:close/>
                  </a:path>
                  <a:path w="5763895" h="4965700">
                    <a:moveTo>
                      <a:pt x="5763767" y="4835270"/>
                    </a:moveTo>
                    <a:lnTo>
                      <a:pt x="5606795" y="4835270"/>
                    </a:lnTo>
                    <a:lnTo>
                      <a:pt x="5613363" y="4834953"/>
                    </a:lnTo>
                    <a:lnTo>
                      <a:pt x="5619805" y="4834001"/>
                    </a:lnTo>
                    <a:lnTo>
                      <a:pt x="5653941" y="4815742"/>
                    </a:lnTo>
                    <a:lnTo>
                      <a:pt x="5672201" y="4781605"/>
                    </a:lnTo>
                    <a:lnTo>
                      <a:pt x="5673470" y="4768595"/>
                    </a:lnTo>
                    <a:lnTo>
                      <a:pt x="5673470" y="120395"/>
                    </a:lnTo>
                    <a:lnTo>
                      <a:pt x="5662243" y="83346"/>
                    </a:lnTo>
                    <a:lnTo>
                      <a:pt x="5632310" y="58796"/>
                    </a:lnTo>
                    <a:lnTo>
                      <a:pt x="5606795" y="53720"/>
                    </a:lnTo>
                    <a:lnTo>
                      <a:pt x="5763767" y="53720"/>
                    </a:lnTo>
                    <a:lnTo>
                      <a:pt x="5763767" y="4835270"/>
                    </a:lnTo>
                    <a:close/>
                  </a:path>
                </a:pathLst>
              </a:custGeom>
              <a:solidFill>
                <a:srgbClr val="000000">
                  <a:alpha val="50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7" name="object 5">
                <a:extLst>
                  <a:ext uri="{FF2B5EF4-FFF2-40B4-BE49-F238E27FC236}">
                    <a16:creationId xmlns:a16="http://schemas.microsoft.com/office/drawing/2014/main" id="{3A5BC35D-793D-233F-7604-19BF0F5960EF}"/>
                  </a:ext>
                </a:extLst>
              </p:cNvPr>
              <p:cNvSpPr/>
              <p:nvPr/>
            </p:nvSpPr>
            <p:spPr>
              <a:xfrm>
                <a:off x="400049" y="800099"/>
                <a:ext cx="5581650" cy="4800600"/>
              </a:xfrm>
              <a:custGeom>
                <a:avLst/>
                <a:gdLst/>
                <a:ahLst/>
                <a:cxnLst/>
                <a:rect l="l" t="t" r="r" b="b"/>
                <a:pathLst>
                  <a:path w="5581650" h="4800600">
                    <a:moveTo>
                      <a:pt x="5510452" y="4800599"/>
                    </a:moveTo>
                    <a:lnTo>
                      <a:pt x="53397" y="4800599"/>
                    </a:lnTo>
                    <a:lnTo>
                      <a:pt x="49681" y="4800111"/>
                    </a:lnTo>
                    <a:lnTo>
                      <a:pt x="14085" y="4774743"/>
                    </a:lnTo>
                    <a:lnTo>
                      <a:pt x="366" y="4734357"/>
                    </a:lnTo>
                    <a:lnTo>
                      <a:pt x="0" y="4729402"/>
                    </a:lnTo>
                    <a:lnTo>
                      <a:pt x="0" y="4724399"/>
                    </a:lnTo>
                    <a:lnTo>
                      <a:pt x="0" y="71196"/>
                    </a:lnTo>
                    <a:lnTo>
                      <a:pt x="11716" y="29705"/>
                    </a:lnTo>
                    <a:lnTo>
                      <a:pt x="42320" y="2440"/>
                    </a:lnTo>
                    <a:lnTo>
                      <a:pt x="53397" y="0"/>
                    </a:lnTo>
                    <a:lnTo>
                      <a:pt x="5510452" y="0"/>
                    </a:lnTo>
                    <a:lnTo>
                      <a:pt x="5551943" y="15621"/>
                    </a:lnTo>
                    <a:lnTo>
                      <a:pt x="5577762" y="51661"/>
                    </a:lnTo>
                    <a:lnTo>
                      <a:pt x="5581649" y="71196"/>
                    </a:lnTo>
                    <a:lnTo>
                      <a:pt x="5581649" y="4729402"/>
                    </a:lnTo>
                    <a:lnTo>
                      <a:pt x="5566026" y="4770893"/>
                    </a:lnTo>
                    <a:lnTo>
                      <a:pt x="5529987" y="4796713"/>
                    </a:lnTo>
                    <a:lnTo>
                      <a:pt x="5515407" y="4800111"/>
                    </a:lnTo>
                    <a:lnTo>
                      <a:pt x="5510452" y="480059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8" name="object 6">
                <a:extLst>
                  <a:ext uri="{FF2B5EF4-FFF2-40B4-BE49-F238E27FC236}">
                    <a16:creationId xmlns:a16="http://schemas.microsoft.com/office/drawing/2014/main" id="{C2DA971E-4EBA-2BB8-461E-49F7DEBC8E1B}"/>
                  </a:ext>
                </a:extLst>
              </p:cNvPr>
              <p:cNvSpPr/>
              <p:nvPr/>
            </p:nvSpPr>
            <p:spPr>
              <a:xfrm>
                <a:off x="380999" y="800377"/>
                <a:ext cx="70485" cy="4800600"/>
              </a:xfrm>
              <a:custGeom>
                <a:avLst/>
                <a:gdLst/>
                <a:ahLst/>
                <a:cxnLst/>
                <a:rect l="l" t="t" r="r" b="b"/>
                <a:pathLst>
                  <a:path w="70484" h="4800600">
                    <a:moveTo>
                      <a:pt x="70450" y="4800044"/>
                    </a:moveTo>
                    <a:lnTo>
                      <a:pt x="33857" y="4787490"/>
                    </a:lnTo>
                    <a:lnTo>
                      <a:pt x="5800" y="4753281"/>
                    </a:lnTo>
                    <a:lnTo>
                      <a:pt x="0" y="4724121"/>
                    </a:lnTo>
                    <a:lnTo>
                      <a:pt x="0" y="75922"/>
                    </a:lnTo>
                    <a:lnTo>
                      <a:pt x="12830" y="33579"/>
                    </a:lnTo>
                    <a:lnTo>
                      <a:pt x="47039" y="5522"/>
                    </a:lnTo>
                    <a:lnTo>
                      <a:pt x="70449" y="0"/>
                    </a:lnTo>
                    <a:lnTo>
                      <a:pt x="66287" y="1655"/>
                    </a:lnTo>
                    <a:lnTo>
                      <a:pt x="56951" y="9389"/>
                    </a:lnTo>
                    <a:lnTo>
                      <a:pt x="41000" y="46761"/>
                    </a:lnTo>
                    <a:lnTo>
                      <a:pt x="38100" y="75922"/>
                    </a:lnTo>
                    <a:lnTo>
                      <a:pt x="38100" y="4724121"/>
                    </a:lnTo>
                    <a:lnTo>
                      <a:pt x="44514" y="4766463"/>
                    </a:lnTo>
                    <a:lnTo>
                      <a:pt x="66287" y="4798387"/>
                    </a:lnTo>
                    <a:lnTo>
                      <a:pt x="70450" y="4800044"/>
                    </a:lnTo>
                    <a:close/>
                  </a:path>
                </a:pathLst>
              </a:custGeom>
              <a:solidFill>
                <a:srgbClr val="0066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5" name="Text2">
              <a:extLst>
                <a:ext uri="{FF2B5EF4-FFF2-40B4-BE49-F238E27FC236}">
                  <a16:creationId xmlns:a16="http://schemas.microsoft.com/office/drawing/2014/main" id="{087DC236-D883-6E3A-BB38-6635D97945CA}"/>
                </a:ext>
              </a:extLst>
            </p:cNvPr>
            <p:cNvSpPr/>
            <p:nvPr/>
          </p:nvSpPr>
          <p:spPr bwMode="auto">
            <a:xfrm>
              <a:off x="1131235" y="4759650"/>
              <a:ext cx="3162302" cy="1187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Arial" panose="020B0604020202090204" pitchFamily="34" charset="0"/>
                  <a:ea typeface="微软雅黑" panose="020B0503020204020204" pitchFamily="34" charset="-122"/>
                  <a:cs typeface="汉仪铁线黑-65简" panose="00020600040101010101" charset="-122"/>
                  <a:sym typeface="Arial" panose="020B0604020202090204" pitchFamily="34" charset="0"/>
                </a:rPr>
                <a:t>12</a:t>
              </a:r>
              <a:r>
                <a:rPr kumimoji="1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90204" pitchFamily="34" charset="0"/>
                  <a:ea typeface="微软雅黑" panose="020B0503020204020204" pitchFamily="34" charset="-122"/>
                  <a:cs typeface="汉仪铁线黑-65简" panose="00020600040101010101" charset="-122"/>
                  <a:sym typeface="Arial" panose="020B0604020202090204" pitchFamily="34" charset="0"/>
                </a:rPr>
                <a:t> </a:t>
              </a:r>
              <a:r>
                <a:rPr kumimoji="1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90204" pitchFamily="34" charset="0"/>
                  <a:ea typeface="微软雅黑" panose="020B0503020204020204" pitchFamily="34" charset="-122"/>
                  <a:cs typeface="汉仪铁线黑-65简" panose="00020600040101010101" charset="-122"/>
                  <a:sym typeface="Arial" panose="020B0604020202090204" pitchFamily="34" charset="0"/>
                </a:rPr>
                <a:t>个短视频平台</a:t>
              </a:r>
              <a:endParaRPr kumimoji="1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90204" pitchFamily="34" charset="0"/>
                <a:ea typeface="微软雅黑" panose="020B0503020204020204" pitchFamily="34" charset="-122"/>
                <a:cs typeface="汉仪铁线黑-65简" panose="00020600040101010101" charset="-122"/>
                <a:sym typeface="Arial" panose="020B060402020209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90204" pitchFamily="34" charset="0"/>
                  <a:ea typeface="微软雅黑" panose="020B0503020204020204" pitchFamily="34" charset="-122"/>
                  <a:cs typeface="汉仪铁线黑-65简" panose="00020600040101010101" charset="-122"/>
                  <a:sym typeface="Arial" panose="020B0604020202090204" pitchFamily="34" charset="0"/>
                </a:rPr>
                <a:t>持续以</a:t>
              </a:r>
              <a:r>
                <a:rPr kumimoji="1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Arial" panose="020B0604020202090204" pitchFamily="34" charset="0"/>
                  <a:ea typeface="微软雅黑" panose="020B0503020204020204" pitchFamily="34" charset="-122"/>
                  <a:cs typeface="汉仪铁线黑-65简" panose="00020600040101010101" charset="-122"/>
                  <a:sym typeface="Arial" panose="020B0604020202090204" pitchFamily="34" charset="0"/>
                </a:rPr>
                <a:t>1</a:t>
              </a:r>
              <a:r>
                <a:rPr kumimoji="1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Arial" panose="020B0604020202090204" pitchFamily="34" charset="0"/>
                  <a:ea typeface="微软雅黑" panose="020B0503020204020204" pitchFamily="34" charset="-122"/>
                  <a:cs typeface="汉仪铁线黑-65简" panose="00020600040101010101" charset="-122"/>
                  <a:sym typeface="Arial" panose="020B0604020202090204" pitchFamily="34" charset="0"/>
                </a:rPr>
                <a:t>帧</a:t>
              </a:r>
              <a:r>
                <a:rPr kumimoji="1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Arial" panose="020B0604020202090204" pitchFamily="34" charset="0"/>
                  <a:ea typeface="微软雅黑" panose="020B0503020204020204" pitchFamily="34" charset="-122"/>
                  <a:cs typeface="汉仪铁线黑-65简" panose="00020600040101010101" charset="-122"/>
                  <a:sym typeface="Arial" panose="020B0604020202090204" pitchFamily="34" charset="0"/>
                </a:rPr>
                <a:t>/</a:t>
              </a:r>
              <a:r>
                <a:rPr kumimoji="1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Arial" panose="020B0604020202090204" pitchFamily="34" charset="0"/>
                  <a:ea typeface="微软雅黑" panose="020B0503020204020204" pitchFamily="34" charset="-122"/>
                  <a:cs typeface="汉仪铁线黑-65简" panose="00020600040101010101" charset="-122"/>
                  <a:sym typeface="Arial" panose="020B0604020202090204" pitchFamily="34" charset="0"/>
                </a:rPr>
                <a:t>秒</a:t>
              </a:r>
              <a:r>
                <a:rPr kumimoji="1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90204" pitchFamily="34" charset="0"/>
                  <a:ea typeface="微软雅黑" panose="020B0503020204020204" pitchFamily="34" charset="-122"/>
                  <a:cs typeface="汉仪铁线黑-65简" panose="00020600040101010101" charset="-122"/>
                  <a:sym typeface="Arial" panose="020B0604020202090204" pitchFamily="34" charset="0"/>
                </a:rPr>
                <a:t> </a:t>
              </a:r>
              <a:r>
                <a:rPr kumimoji="1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90204" pitchFamily="34" charset="0"/>
                  <a:ea typeface="微软雅黑" panose="020B0503020204020204" pitchFamily="34" charset="-122"/>
                  <a:cs typeface="汉仪铁线黑-65简" panose="00020600040101010101" charset="-122"/>
                  <a:sym typeface="Arial" panose="020B0604020202090204" pitchFamily="34" charset="0"/>
                </a:rPr>
                <a:t>监测</a:t>
              </a:r>
              <a:r>
                <a:rPr kumimoji="1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90204" pitchFamily="34" charset="0"/>
                  <a:ea typeface="微软雅黑" panose="020B0503020204020204" pitchFamily="34" charset="-122"/>
                  <a:cs typeface="汉仪铁线黑-65简" panose="00020600040101010101" charset="-122"/>
                  <a:sym typeface="Arial" panose="020B0604020202090204" pitchFamily="34" charset="0"/>
                </a:rPr>
                <a:t> </a:t>
              </a:r>
              <a:r>
                <a:rPr kumimoji="1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90204" pitchFamily="34" charset="0"/>
                  <a:ea typeface="微软雅黑" panose="020B0503020204020204" pitchFamily="34" charset="-122"/>
                  <a:cs typeface="汉仪铁线黑-65简" panose="00020600040101010101" charset="-122"/>
                  <a:sym typeface="Arial" panose="020B0604020202090204" pitchFamily="34" charset="0"/>
                </a:rPr>
                <a:t>活跃账号发布内容</a:t>
              </a:r>
            </a:p>
          </p:txBody>
        </p:sp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73E754D3-7099-2AD1-92F2-F0CC22BF38D2}"/>
                </a:ext>
              </a:extLst>
            </p:cNvPr>
            <p:cNvGrpSpPr/>
            <p:nvPr/>
          </p:nvGrpSpPr>
          <p:grpSpPr>
            <a:xfrm>
              <a:off x="1541139" y="5233485"/>
              <a:ext cx="2244927" cy="832699"/>
              <a:chOff x="10376" y="2798"/>
              <a:chExt cx="4314" cy="1541"/>
            </a:xfrm>
          </p:grpSpPr>
          <p:grpSp>
            <p:nvGrpSpPr>
              <p:cNvPr id="57" name="组合 56">
                <a:extLst>
                  <a:ext uri="{FF2B5EF4-FFF2-40B4-BE49-F238E27FC236}">
                    <a16:creationId xmlns:a16="http://schemas.microsoft.com/office/drawing/2014/main" id="{19B77987-2C95-1519-DAA9-AC4D81368F28}"/>
                  </a:ext>
                </a:extLst>
              </p:cNvPr>
              <p:cNvGrpSpPr/>
              <p:nvPr/>
            </p:nvGrpSpPr>
            <p:grpSpPr>
              <a:xfrm>
                <a:off x="11403" y="3112"/>
                <a:ext cx="2623" cy="1227"/>
                <a:chOff x="740" y="6464"/>
                <a:chExt cx="2854" cy="1227"/>
              </a:xfrm>
            </p:grpSpPr>
            <p:pic>
              <p:nvPicPr>
                <p:cNvPr id="59" name="Picture 18">
                  <a:extLst>
                    <a:ext uri="{FF2B5EF4-FFF2-40B4-BE49-F238E27FC236}">
                      <a16:creationId xmlns:a16="http://schemas.microsoft.com/office/drawing/2014/main" id="{40FFCDBA-6240-410B-8071-335AE309ABE4}"/>
                    </a:ext>
                  </a:extLst>
                </p:cNvPr>
                <p:cNvPicPr>
                  <a:picLocks noChangeAspect="1" noChangeArrowheads="1"/>
                </p:cNvPicPr>
                <p:nvPr>
                  <p:custDataLst>
                    <p:tags r:id="rId5"/>
                  </p:custDataLst>
                </p:nvPr>
              </p:nvPicPr>
              <p:blipFill rotWithShape="1">
                <a:blip r:embed="rId17"/>
                <a:srcRect/>
                <a:stretch>
                  <a:fillRect/>
                </a:stretch>
              </p:blipFill>
              <p:spPr bwMode="auto">
                <a:xfrm>
                  <a:off x="740" y="7191"/>
                  <a:ext cx="1115" cy="3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0" name="图片 59">
                  <a:extLst>
                    <a:ext uri="{FF2B5EF4-FFF2-40B4-BE49-F238E27FC236}">
                      <a16:creationId xmlns:a16="http://schemas.microsoft.com/office/drawing/2014/main" id="{356B90B9-3328-57D4-F213-29C3930966CE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552" y="6464"/>
                  <a:ext cx="417" cy="417"/>
                </a:xfrm>
                <a:prstGeom prst="roundRect">
                  <a:avLst>
                    <a:gd name="adj" fmla="val 2421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pic>
            <p:pic>
              <p:nvPicPr>
                <p:cNvPr id="61" name="图片 60">
                  <a:extLst>
                    <a:ext uri="{FF2B5EF4-FFF2-40B4-BE49-F238E27FC236}">
                      <a16:creationId xmlns:a16="http://schemas.microsoft.com/office/drawing/2014/main" id="{7E9A9925-8CBF-9B25-3715-9DED146A2AE5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7"/>
                  </p:custDataLst>
                </p:nvPr>
              </p:nvPicPr>
              <p:blipFill rotWithShape="1">
                <a:blip r:embed="rId19"/>
                <a:srcRect/>
                <a:stretch>
                  <a:fillRect/>
                </a:stretch>
              </p:blipFill>
              <p:spPr>
                <a:xfrm>
                  <a:off x="2365" y="6464"/>
                  <a:ext cx="417" cy="417"/>
                </a:xfrm>
                <a:prstGeom prst="roundRect">
                  <a:avLst>
                    <a:gd name="adj" fmla="val 23760"/>
                  </a:avLst>
                </a:prstGeom>
              </p:spPr>
            </p:pic>
            <p:pic>
              <p:nvPicPr>
                <p:cNvPr id="62" name="图片 61">
                  <a:extLst>
                    <a:ext uri="{FF2B5EF4-FFF2-40B4-BE49-F238E27FC236}">
                      <a16:creationId xmlns:a16="http://schemas.microsoft.com/office/drawing/2014/main" id="{72F622D1-7BB0-8BDE-3F65-F7BA8BFEED12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8"/>
                  </p:custDataLst>
                </p:nvPr>
              </p:nvPicPr>
              <p:blipFill rotWithShape="1">
                <a:blip r:embed="rId20"/>
                <a:srcRect/>
                <a:stretch>
                  <a:fillRect/>
                </a:stretch>
              </p:blipFill>
              <p:spPr>
                <a:xfrm>
                  <a:off x="3178" y="6464"/>
                  <a:ext cx="417" cy="417"/>
                </a:xfrm>
                <a:prstGeom prst="roundRect">
                  <a:avLst>
                    <a:gd name="adj" fmla="val 24671"/>
                  </a:avLst>
                </a:prstGeom>
              </p:spPr>
            </p:pic>
            <p:pic>
              <p:nvPicPr>
                <p:cNvPr id="63" name="图片 62">
                  <a:extLst>
                    <a:ext uri="{FF2B5EF4-FFF2-40B4-BE49-F238E27FC236}">
                      <a16:creationId xmlns:a16="http://schemas.microsoft.com/office/drawing/2014/main" id="{59665162-FD05-C6E3-02B4-ABFC555BAB7D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9"/>
                  </p:custDataLst>
                </p:nvPr>
              </p:nvPicPr>
              <p:blipFill rotWithShape="1">
                <a:blip r:embed="rId21"/>
                <a:srcRect/>
                <a:stretch>
                  <a:fillRect/>
                </a:stretch>
              </p:blipFill>
              <p:spPr>
                <a:xfrm>
                  <a:off x="740" y="6464"/>
                  <a:ext cx="417" cy="417"/>
                </a:xfrm>
                <a:prstGeom prst="roundRect">
                  <a:avLst>
                    <a:gd name="adj" fmla="val 28134"/>
                  </a:avLst>
                </a:prstGeom>
              </p:spPr>
            </p:pic>
            <p:pic>
              <p:nvPicPr>
                <p:cNvPr id="128" name="Picture 2">
                  <a:extLst>
                    <a:ext uri="{FF2B5EF4-FFF2-40B4-BE49-F238E27FC236}">
                      <a16:creationId xmlns:a16="http://schemas.microsoft.com/office/drawing/2014/main" id="{6A47F5B8-1F45-872B-B98C-2D92CBBD00B2}"/>
                    </a:ext>
                  </a:extLst>
                </p:cNvPr>
                <p:cNvPicPr>
                  <a:picLocks noChangeAspect="1" noChangeArrowheads="1"/>
                </p:cNvPicPr>
                <p:nvPr>
                  <p:custDataLst>
                    <p:tags r:id="rId10"/>
                  </p:custDataLst>
                </p:nvPr>
              </p:nvPicPr>
              <p:blipFill rotWithShape="1"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2160" y="7191"/>
                  <a:ext cx="1304" cy="5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AB3B6176-FDFC-2003-8F6D-44361B30398E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0376" y="2798"/>
                <a:ext cx="4314" cy="84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90204" pitchFamily="34" charset="0"/>
                  <a:ea typeface="微软雅黑" panose="020B0503020204020204" pitchFamily="34" charset="-122"/>
                  <a:cs typeface="汉仪铁线黑-65简" panose="00020600040101010101" charset="-122"/>
                  <a:sym typeface="Arial" panose="020B0604020202090204" pitchFamily="34" charset="0"/>
                </a:endParaRPr>
              </a:p>
            </p:txBody>
          </p:sp>
        </p:grpSp>
        <p:pic>
          <p:nvPicPr>
            <p:cNvPr id="129" name="图片 128">
              <a:extLst>
                <a:ext uri="{FF2B5EF4-FFF2-40B4-BE49-F238E27FC236}">
                  <a16:creationId xmlns:a16="http://schemas.microsoft.com/office/drawing/2014/main" id="{9F91D8DD-6586-781C-25A7-119EB3063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680199" y="5382881"/>
              <a:ext cx="356235" cy="260350"/>
            </a:xfrm>
            <a:prstGeom prst="rect">
              <a:avLst/>
            </a:prstGeom>
          </p:spPr>
        </p:pic>
        <p:pic>
          <p:nvPicPr>
            <p:cNvPr id="130" name="图片 129">
              <a:extLst>
                <a:ext uri="{FF2B5EF4-FFF2-40B4-BE49-F238E27FC236}">
                  <a16:creationId xmlns:a16="http://schemas.microsoft.com/office/drawing/2014/main" id="{3456396C-95F9-9BE0-6055-4F46E7407A07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4"/>
            <a:srcRect t="9243" r="-1085"/>
            <a:stretch>
              <a:fillRect/>
            </a:stretch>
          </p:blipFill>
          <p:spPr>
            <a:xfrm>
              <a:off x="4689348" y="4825453"/>
              <a:ext cx="1774256" cy="1176907"/>
            </a:xfrm>
            <a:prstGeom prst="rect">
              <a:avLst/>
            </a:prstGeom>
          </p:spPr>
        </p:pic>
        <p:sp>
          <p:nvSpPr>
            <p:cNvPr id="131" name="文本框 130">
              <a:extLst>
                <a:ext uri="{FF2B5EF4-FFF2-40B4-BE49-F238E27FC236}">
                  <a16:creationId xmlns:a16="http://schemas.microsoft.com/office/drawing/2014/main" id="{E5404E80-8A90-99CA-5E82-91523222B98F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4656362" y="4924153"/>
              <a:ext cx="1840230" cy="2769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285750" marR="0" lvl="0" indent="-28575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90204" pitchFamily="34" charset="0"/>
                  <a:ea typeface="微软雅黑" panose="020B0503020204020204" pitchFamily="34" charset="-122"/>
                  <a:cs typeface="+mn-cs"/>
                  <a:sym typeface="Arial" panose="020B0604020202090204" pitchFamily="34" charset="0"/>
                </a:rPr>
                <a:t>文章图片的文字识别</a:t>
              </a:r>
            </a:p>
          </p:txBody>
        </p:sp>
        <p:pic>
          <p:nvPicPr>
            <p:cNvPr id="132" name="图片 131">
              <a:extLst>
                <a:ext uri="{FF2B5EF4-FFF2-40B4-BE49-F238E27FC236}">
                  <a16:creationId xmlns:a16="http://schemas.microsoft.com/office/drawing/2014/main" id="{D282EBCF-B3C1-83FD-A0E6-9C6AB1D6A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6859415" y="4830320"/>
              <a:ext cx="2189334" cy="1172039"/>
            </a:xfrm>
            <a:prstGeom prst="rect">
              <a:avLst/>
            </a:prstGeom>
          </p:spPr>
        </p:pic>
        <p:sp>
          <p:nvSpPr>
            <p:cNvPr id="133" name="文本框 132">
              <a:extLst>
                <a:ext uri="{FF2B5EF4-FFF2-40B4-BE49-F238E27FC236}">
                  <a16:creationId xmlns:a16="http://schemas.microsoft.com/office/drawing/2014/main" id="{EF39B738-79F6-8D13-C6DD-5ED885818D62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6859414" y="4922744"/>
              <a:ext cx="2189335" cy="2769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285750" marR="0" lvl="0" indent="-28575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90204" pitchFamily="34" charset="0"/>
                  <a:ea typeface="微软雅黑" panose="020B0503020204020204" pitchFamily="34" charset="-122"/>
                  <a:cs typeface="+mn-cs"/>
                  <a:sym typeface="Arial" panose="020B0604020202090204" pitchFamily="34" charset="0"/>
                </a:rPr>
                <a:t>视频内容的文字</a:t>
              </a: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90204" pitchFamily="34" charset="0"/>
                  <a:ea typeface="微软雅黑" panose="020B0503020204020204" pitchFamily="34" charset="-122"/>
                  <a:cs typeface="+mn-cs"/>
                  <a:sym typeface="Arial" panose="020B0604020202090204" pitchFamily="34" charset="0"/>
                </a:rPr>
                <a:t>/</a:t>
              </a: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90204" pitchFamily="34" charset="0"/>
                  <a:ea typeface="微软雅黑" panose="020B0503020204020204" pitchFamily="34" charset="-122"/>
                  <a:cs typeface="+mn-cs"/>
                  <a:sym typeface="Arial" panose="020B0604020202090204" pitchFamily="34" charset="0"/>
                </a:rPr>
                <a:t>语音识别</a:t>
              </a:r>
            </a:p>
          </p:txBody>
        </p:sp>
        <p:sp>
          <p:nvSpPr>
            <p:cNvPr id="149" name="矩形 148">
              <a:extLst>
                <a:ext uri="{FF2B5EF4-FFF2-40B4-BE49-F238E27FC236}">
                  <a16:creationId xmlns:a16="http://schemas.microsoft.com/office/drawing/2014/main" id="{12888F80-0636-03E8-DDA1-3D89472B2CCE}"/>
                </a:ext>
              </a:extLst>
            </p:cNvPr>
            <p:cNvSpPr/>
            <p:nvPr/>
          </p:nvSpPr>
          <p:spPr>
            <a:xfrm>
              <a:off x="4519382" y="4337813"/>
              <a:ext cx="29482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 algn="ctr" defTabSz="1219170">
                <a:buFont typeface="Wingdings" panose="05000000000000000000" pitchFamily="2" charset="2"/>
                <a:buChar char="p"/>
              </a:pPr>
              <a:r>
                <a:rPr lang="zh-CN" altLang="en-US" b="1" dirty="0">
                  <a:solidFill>
                    <a:srgbClr val="01499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视频图文</a:t>
              </a:r>
              <a:r>
                <a:rPr lang="en-US" altLang="zh-CN" b="1" dirty="0">
                  <a:solidFill>
                    <a:srgbClr val="01499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ASR/OCR</a:t>
              </a:r>
              <a:r>
                <a:rPr lang="zh-CN" altLang="en-US" b="1" dirty="0">
                  <a:solidFill>
                    <a:srgbClr val="01499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识别</a:t>
              </a:r>
            </a:p>
          </p:txBody>
        </p:sp>
        <p:sp>
          <p:nvSpPr>
            <p:cNvPr id="150" name="文本框 149">
              <a:extLst>
                <a:ext uri="{FF2B5EF4-FFF2-40B4-BE49-F238E27FC236}">
                  <a16:creationId xmlns:a16="http://schemas.microsoft.com/office/drawing/2014/main" id="{EA48A226-8B83-E276-67B5-BFB3C8703CB9}"/>
                </a:ext>
              </a:extLst>
            </p:cNvPr>
            <p:cNvSpPr txBox="1"/>
            <p:nvPr/>
          </p:nvSpPr>
          <p:spPr>
            <a:xfrm>
              <a:off x="9444560" y="4418569"/>
              <a:ext cx="212427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highlight>
                    <a:srgbClr val="00FFFF"/>
                  </a:highlight>
                  <a:latin typeface="微软雅黑" panose="020B0503020204020204" pitchFamily="34" charset="-122"/>
                  <a:ea typeface="微软雅黑" panose="020B0503020204020204" pitchFamily="34" charset="-122"/>
                </a:rPr>
                <a:t>ASR/OCR</a:t>
              </a:r>
              <a:r>
                <a:rPr lang="zh-CN" altLang="en-US" sz="1400" b="1" dirty="0">
                  <a:highlight>
                    <a:srgbClr val="00FFFF"/>
                  </a:highlight>
                  <a:latin typeface="微软雅黑" panose="020B0503020204020204" pitchFamily="34" charset="-122"/>
                  <a:ea typeface="微软雅黑" panose="020B0503020204020204" pitchFamily="34" charset="-122"/>
                </a:rPr>
                <a:t>精准度≥</a:t>
              </a:r>
              <a:r>
                <a:rPr lang="en-US" altLang="zh-CN" sz="1400" b="1" dirty="0">
                  <a:highlight>
                    <a:srgbClr val="00FFFF"/>
                  </a:highlight>
                  <a:latin typeface="微软雅黑" panose="020B0503020204020204" pitchFamily="34" charset="-122"/>
                  <a:ea typeface="微软雅黑" panose="020B0503020204020204" pitchFamily="34" charset="-122"/>
                </a:rPr>
                <a:t>95%</a:t>
              </a:r>
              <a:endParaRPr lang="zh-CN" altLang="en-US" sz="1400" b="1" dirty="0">
                <a:highlight>
                  <a:srgbClr val="00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408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 anchorCtr="0">
            <a:normAutofit fontScale="90000"/>
          </a:bodyPr>
          <a:lstStyle/>
          <a:p>
            <a:r>
              <a:rPr lang="zh-CN" altLang="en-US" dirty="0">
                <a:solidFill>
                  <a:srgbClr val="0149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咨询</a:t>
            </a:r>
            <a:r>
              <a:rPr lang="en-US" altLang="zh-CN" dirty="0">
                <a:solidFill>
                  <a:srgbClr val="0149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solidFill>
                  <a:srgbClr val="0149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建议声音</a:t>
            </a:r>
            <a:r>
              <a:rPr lang="en-US" altLang="zh-CN" dirty="0">
                <a:solidFill>
                  <a:srgbClr val="0149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en-US" dirty="0">
                <a:solidFill>
                  <a:srgbClr val="0149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闭环</a:t>
            </a:r>
            <a:r>
              <a:rPr lang="zh-CN" altLang="en-US" sz="2200" dirty="0">
                <a:solidFill>
                  <a:srgbClr val="0149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（咨询</a:t>
            </a:r>
            <a:r>
              <a:rPr lang="en-US" altLang="zh-CN" sz="2200" dirty="0">
                <a:solidFill>
                  <a:srgbClr val="0149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200" dirty="0">
                <a:solidFill>
                  <a:srgbClr val="0149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建议声音均得到响应）</a:t>
            </a:r>
            <a:endParaRPr lang="zh-CN" altLang="en-US" dirty="0">
              <a:solidFill>
                <a:srgbClr val="01499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0" name="object 32">
            <a:extLst>
              <a:ext uri="{FF2B5EF4-FFF2-40B4-BE49-F238E27FC236}">
                <a16:creationId xmlns:a16="http://schemas.microsoft.com/office/drawing/2014/main" id="{5AE6C7BA-7780-53FB-6AA1-E2853F171A0F}"/>
              </a:ext>
            </a:extLst>
          </p:cNvPr>
          <p:cNvGrpSpPr/>
          <p:nvPr/>
        </p:nvGrpSpPr>
        <p:grpSpPr>
          <a:xfrm>
            <a:off x="7827900" y="873514"/>
            <a:ext cx="3822700" cy="5424811"/>
            <a:chOff x="8071103" y="755904"/>
            <a:chExt cx="3822700" cy="6050280"/>
          </a:xfrm>
        </p:grpSpPr>
        <p:sp>
          <p:nvSpPr>
            <p:cNvPr id="81" name="object 33">
              <a:extLst>
                <a:ext uri="{FF2B5EF4-FFF2-40B4-BE49-F238E27FC236}">
                  <a16:creationId xmlns:a16="http://schemas.microsoft.com/office/drawing/2014/main" id="{F18ED801-735A-BF9D-40A2-F63B9F70B8E0}"/>
                </a:ext>
              </a:extLst>
            </p:cNvPr>
            <p:cNvSpPr/>
            <p:nvPr/>
          </p:nvSpPr>
          <p:spPr>
            <a:xfrm>
              <a:off x="8071103" y="755904"/>
              <a:ext cx="3822700" cy="6050280"/>
            </a:xfrm>
            <a:custGeom>
              <a:avLst/>
              <a:gdLst/>
              <a:ahLst/>
              <a:cxnLst/>
              <a:rect l="l" t="t" r="r" b="b"/>
              <a:pathLst>
                <a:path w="3822700" h="6050280">
                  <a:moveTo>
                    <a:pt x="3822191" y="6050279"/>
                  </a:moveTo>
                  <a:lnTo>
                    <a:pt x="0" y="6050279"/>
                  </a:lnTo>
                  <a:lnTo>
                    <a:pt x="0" y="0"/>
                  </a:lnTo>
                  <a:lnTo>
                    <a:pt x="3822191" y="0"/>
                  </a:lnTo>
                  <a:lnTo>
                    <a:pt x="3822191" y="53720"/>
                  </a:lnTo>
                  <a:lnTo>
                    <a:pt x="158495" y="53720"/>
                  </a:lnTo>
                  <a:lnTo>
                    <a:pt x="151927" y="54038"/>
                  </a:lnTo>
                  <a:lnTo>
                    <a:pt x="116217" y="68829"/>
                  </a:lnTo>
                  <a:lnTo>
                    <a:pt x="94674" y="101070"/>
                  </a:lnTo>
                  <a:lnTo>
                    <a:pt x="91820" y="120395"/>
                  </a:lnTo>
                  <a:lnTo>
                    <a:pt x="91820" y="5854445"/>
                  </a:lnTo>
                  <a:lnTo>
                    <a:pt x="103045" y="5891494"/>
                  </a:lnTo>
                  <a:lnTo>
                    <a:pt x="132979" y="5916044"/>
                  </a:lnTo>
                  <a:lnTo>
                    <a:pt x="158495" y="5921120"/>
                  </a:lnTo>
                  <a:lnTo>
                    <a:pt x="3822191" y="5921120"/>
                  </a:lnTo>
                  <a:lnTo>
                    <a:pt x="3822191" y="6050279"/>
                  </a:lnTo>
                  <a:close/>
                </a:path>
                <a:path w="3822700" h="6050280">
                  <a:moveTo>
                    <a:pt x="3822191" y="5921120"/>
                  </a:moveTo>
                  <a:lnTo>
                    <a:pt x="3663695" y="5921120"/>
                  </a:lnTo>
                  <a:lnTo>
                    <a:pt x="3670263" y="5920803"/>
                  </a:lnTo>
                  <a:lnTo>
                    <a:pt x="3676705" y="5919851"/>
                  </a:lnTo>
                  <a:lnTo>
                    <a:pt x="3710841" y="5901591"/>
                  </a:lnTo>
                  <a:lnTo>
                    <a:pt x="3729101" y="5867455"/>
                  </a:lnTo>
                  <a:lnTo>
                    <a:pt x="3730370" y="5854445"/>
                  </a:lnTo>
                  <a:lnTo>
                    <a:pt x="3730370" y="120395"/>
                  </a:lnTo>
                  <a:lnTo>
                    <a:pt x="3719143" y="83346"/>
                  </a:lnTo>
                  <a:lnTo>
                    <a:pt x="3689209" y="58796"/>
                  </a:lnTo>
                  <a:lnTo>
                    <a:pt x="3663695" y="53720"/>
                  </a:lnTo>
                  <a:lnTo>
                    <a:pt x="3822191" y="53720"/>
                  </a:lnTo>
                  <a:lnTo>
                    <a:pt x="3822191" y="5921120"/>
                  </a:lnTo>
                  <a:close/>
                </a:path>
              </a:pathLst>
            </a:custGeom>
            <a:solidFill>
              <a:srgbClr val="000000">
                <a:alpha val="5099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object 34">
              <a:extLst>
                <a:ext uri="{FF2B5EF4-FFF2-40B4-BE49-F238E27FC236}">
                  <a16:creationId xmlns:a16="http://schemas.microsoft.com/office/drawing/2014/main" id="{778F0D55-E66C-B31A-348A-BB73CA6293EA}"/>
                </a:ext>
              </a:extLst>
            </p:cNvPr>
            <p:cNvSpPr/>
            <p:nvPr/>
          </p:nvSpPr>
          <p:spPr>
            <a:xfrm>
              <a:off x="8172448" y="800099"/>
              <a:ext cx="3638550" cy="5886450"/>
            </a:xfrm>
            <a:custGeom>
              <a:avLst/>
              <a:gdLst/>
              <a:ahLst/>
              <a:cxnLst/>
              <a:rect l="l" t="t" r="r" b="b"/>
              <a:pathLst>
                <a:path w="3638550" h="5886450">
                  <a:moveTo>
                    <a:pt x="3567353" y="5886448"/>
                  </a:moveTo>
                  <a:lnTo>
                    <a:pt x="53397" y="5886448"/>
                  </a:lnTo>
                  <a:lnTo>
                    <a:pt x="49681" y="5885961"/>
                  </a:lnTo>
                  <a:lnTo>
                    <a:pt x="14085" y="5860592"/>
                  </a:lnTo>
                  <a:lnTo>
                    <a:pt x="365" y="5820207"/>
                  </a:lnTo>
                  <a:lnTo>
                    <a:pt x="0" y="5815252"/>
                  </a:lnTo>
                  <a:lnTo>
                    <a:pt x="0" y="5810249"/>
                  </a:lnTo>
                  <a:lnTo>
                    <a:pt x="0" y="71196"/>
                  </a:lnTo>
                  <a:lnTo>
                    <a:pt x="11716" y="29705"/>
                  </a:lnTo>
                  <a:lnTo>
                    <a:pt x="42320" y="2440"/>
                  </a:lnTo>
                  <a:lnTo>
                    <a:pt x="53397" y="0"/>
                  </a:lnTo>
                  <a:lnTo>
                    <a:pt x="3567353" y="0"/>
                  </a:lnTo>
                  <a:lnTo>
                    <a:pt x="3608845" y="15621"/>
                  </a:lnTo>
                  <a:lnTo>
                    <a:pt x="3634664" y="51661"/>
                  </a:lnTo>
                  <a:lnTo>
                    <a:pt x="3638550" y="71196"/>
                  </a:lnTo>
                  <a:lnTo>
                    <a:pt x="3638550" y="5815252"/>
                  </a:lnTo>
                  <a:lnTo>
                    <a:pt x="3622927" y="5856743"/>
                  </a:lnTo>
                  <a:lnTo>
                    <a:pt x="3586888" y="5882563"/>
                  </a:lnTo>
                  <a:lnTo>
                    <a:pt x="3572308" y="5885961"/>
                  </a:lnTo>
                  <a:lnTo>
                    <a:pt x="3567353" y="58864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object 35">
              <a:extLst>
                <a:ext uri="{FF2B5EF4-FFF2-40B4-BE49-F238E27FC236}">
                  <a16:creationId xmlns:a16="http://schemas.microsoft.com/office/drawing/2014/main" id="{498CDD9C-675C-F98E-C955-12F34D673611}"/>
                </a:ext>
              </a:extLst>
            </p:cNvPr>
            <p:cNvSpPr/>
            <p:nvPr/>
          </p:nvSpPr>
          <p:spPr>
            <a:xfrm>
              <a:off x="8153398" y="800377"/>
              <a:ext cx="70485" cy="5886450"/>
            </a:xfrm>
            <a:custGeom>
              <a:avLst/>
              <a:gdLst/>
              <a:ahLst/>
              <a:cxnLst/>
              <a:rect l="l" t="t" r="r" b="b"/>
              <a:pathLst>
                <a:path w="70484" h="5886450">
                  <a:moveTo>
                    <a:pt x="70450" y="5885893"/>
                  </a:moveTo>
                  <a:lnTo>
                    <a:pt x="33857" y="5873340"/>
                  </a:lnTo>
                  <a:lnTo>
                    <a:pt x="5800" y="5839131"/>
                  </a:lnTo>
                  <a:lnTo>
                    <a:pt x="0" y="5809971"/>
                  </a:lnTo>
                  <a:lnTo>
                    <a:pt x="0" y="75922"/>
                  </a:lnTo>
                  <a:lnTo>
                    <a:pt x="12830" y="33579"/>
                  </a:lnTo>
                  <a:lnTo>
                    <a:pt x="47039" y="5522"/>
                  </a:lnTo>
                  <a:lnTo>
                    <a:pt x="70449" y="0"/>
                  </a:lnTo>
                  <a:lnTo>
                    <a:pt x="66287" y="1655"/>
                  </a:lnTo>
                  <a:lnTo>
                    <a:pt x="56951" y="9389"/>
                  </a:lnTo>
                  <a:lnTo>
                    <a:pt x="40999" y="46761"/>
                  </a:lnTo>
                  <a:lnTo>
                    <a:pt x="38100" y="75922"/>
                  </a:lnTo>
                  <a:lnTo>
                    <a:pt x="38100" y="5809971"/>
                  </a:lnTo>
                  <a:lnTo>
                    <a:pt x="44515" y="5852313"/>
                  </a:lnTo>
                  <a:lnTo>
                    <a:pt x="66287" y="5884237"/>
                  </a:lnTo>
                  <a:lnTo>
                    <a:pt x="70450" y="5885893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8" name="object 40">
            <a:extLst>
              <a:ext uri="{FF2B5EF4-FFF2-40B4-BE49-F238E27FC236}">
                <a16:creationId xmlns:a16="http://schemas.microsoft.com/office/drawing/2014/main" id="{15D8EA65-09C7-2230-71CC-59F65EBDE9A6}"/>
              </a:ext>
            </a:extLst>
          </p:cNvPr>
          <p:cNvSpPr/>
          <p:nvPr/>
        </p:nvSpPr>
        <p:spPr>
          <a:xfrm>
            <a:off x="8367396" y="2703283"/>
            <a:ext cx="3048000" cy="228600"/>
          </a:xfrm>
          <a:custGeom>
            <a:avLst/>
            <a:gdLst/>
            <a:ahLst/>
            <a:cxnLst/>
            <a:rect l="l" t="t" r="r" b="b"/>
            <a:pathLst>
              <a:path w="3048000" h="228600">
                <a:moveTo>
                  <a:pt x="2941203" y="228599"/>
                </a:moveTo>
                <a:lnTo>
                  <a:pt x="106794" y="228599"/>
                </a:lnTo>
                <a:lnTo>
                  <a:pt x="99360" y="227867"/>
                </a:lnTo>
                <a:lnTo>
                  <a:pt x="57037" y="213506"/>
                </a:lnTo>
                <a:lnTo>
                  <a:pt x="23432" y="184041"/>
                </a:lnTo>
                <a:lnTo>
                  <a:pt x="3659" y="143959"/>
                </a:lnTo>
                <a:lnTo>
                  <a:pt x="0" y="121804"/>
                </a:lnTo>
                <a:lnTo>
                  <a:pt x="0" y="114299"/>
                </a:lnTo>
                <a:lnTo>
                  <a:pt x="0" y="106794"/>
                </a:lnTo>
                <a:lnTo>
                  <a:pt x="11572" y="63625"/>
                </a:lnTo>
                <a:lnTo>
                  <a:pt x="38783" y="28170"/>
                </a:lnTo>
                <a:lnTo>
                  <a:pt x="77492" y="5828"/>
                </a:lnTo>
                <a:lnTo>
                  <a:pt x="106794" y="0"/>
                </a:lnTo>
                <a:lnTo>
                  <a:pt x="2941203" y="0"/>
                </a:lnTo>
                <a:lnTo>
                  <a:pt x="2984372" y="11572"/>
                </a:lnTo>
                <a:lnTo>
                  <a:pt x="3019827" y="38784"/>
                </a:lnTo>
                <a:lnTo>
                  <a:pt x="3042169" y="77492"/>
                </a:lnTo>
                <a:lnTo>
                  <a:pt x="3047998" y="106794"/>
                </a:lnTo>
                <a:lnTo>
                  <a:pt x="3047998" y="121804"/>
                </a:lnTo>
                <a:lnTo>
                  <a:pt x="3036424" y="164974"/>
                </a:lnTo>
                <a:lnTo>
                  <a:pt x="3009212" y="200428"/>
                </a:lnTo>
                <a:lnTo>
                  <a:pt x="2970504" y="222771"/>
                </a:lnTo>
                <a:lnTo>
                  <a:pt x="2948636" y="227867"/>
                </a:lnTo>
                <a:lnTo>
                  <a:pt x="2941203" y="228599"/>
                </a:lnTo>
                <a:close/>
              </a:path>
            </a:pathLst>
          </a:custGeom>
          <a:solidFill>
            <a:srgbClr val="E6F0FF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9" name="object 41">
            <a:extLst>
              <a:ext uri="{FF2B5EF4-FFF2-40B4-BE49-F238E27FC236}">
                <a16:creationId xmlns:a16="http://schemas.microsoft.com/office/drawing/2014/main" id="{7DFF2360-EFA5-FB26-C40D-C837C9707EC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67396" y="2703283"/>
            <a:ext cx="1585548" cy="228599"/>
          </a:xfrm>
          <a:prstGeom prst="rect">
            <a:avLst/>
          </a:prstGeom>
        </p:spPr>
      </p:pic>
      <p:sp>
        <p:nvSpPr>
          <p:cNvPr id="90" name="object 42">
            <a:extLst>
              <a:ext uri="{FF2B5EF4-FFF2-40B4-BE49-F238E27FC236}">
                <a16:creationId xmlns:a16="http://schemas.microsoft.com/office/drawing/2014/main" id="{BC373EE1-7C2F-BB6D-5DB3-AE075D9A6461}"/>
              </a:ext>
            </a:extLst>
          </p:cNvPr>
          <p:cNvSpPr/>
          <p:nvPr/>
        </p:nvSpPr>
        <p:spPr>
          <a:xfrm>
            <a:off x="10805795" y="1979383"/>
            <a:ext cx="609600" cy="228600"/>
          </a:xfrm>
          <a:custGeom>
            <a:avLst/>
            <a:gdLst/>
            <a:ahLst/>
            <a:cxnLst/>
            <a:rect l="l" t="t" r="r" b="b"/>
            <a:pathLst>
              <a:path w="609600" h="228600">
                <a:moveTo>
                  <a:pt x="576551" y="228599"/>
                </a:moveTo>
                <a:lnTo>
                  <a:pt x="33049" y="228599"/>
                </a:lnTo>
                <a:lnTo>
                  <a:pt x="28188" y="227633"/>
                </a:lnTo>
                <a:lnTo>
                  <a:pt x="967" y="200412"/>
                </a:lnTo>
                <a:lnTo>
                  <a:pt x="0" y="195552"/>
                </a:lnTo>
                <a:lnTo>
                  <a:pt x="1" y="190499"/>
                </a:lnTo>
                <a:lnTo>
                  <a:pt x="0" y="33047"/>
                </a:lnTo>
                <a:lnTo>
                  <a:pt x="28188" y="966"/>
                </a:lnTo>
                <a:lnTo>
                  <a:pt x="33049" y="0"/>
                </a:lnTo>
                <a:lnTo>
                  <a:pt x="576551" y="0"/>
                </a:lnTo>
                <a:lnTo>
                  <a:pt x="608632" y="28187"/>
                </a:lnTo>
                <a:lnTo>
                  <a:pt x="609599" y="33047"/>
                </a:lnTo>
                <a:lnTo>
                  <a:pt x="609599" y="195552"/>
                </a:lnTo>
                <a:lnTo>
                  <a:pt x="581411" y="227633"/>
                </a:lnTo>
                <a:lnTo>
                  <a:pt x="576551" y="228599"/>
                </a:lnTo>
                <a:close/>
              </a:path>
            </a:pathLst>
          </a:custGeom>
          <a:solidFill>
            <a:srgbClr val="DAE9FE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object 43">
            <a:extLst>
              <a:ext uri="{FF2B5EF4-FFF2-40B4-BE49-F238E27FC236}">
                <a16:creationId xmlns:a16="http://schemas.microsoft.com/office/drawing/2014/main" id="{CD550E54-FA2A-9FB5-34A3-71241E3C49B8}"/>
              </a:ext>
            </a:extLst>
          </p:cNvPr>
          <p:cNvSpPr txBox="1"/>
          <p:nvPr/>
        </p:nvSpPr>
        <p:spPr>
          <a:xfrm>
            <a:off x="10869147" y="1999450"/>
            <a:ext cx="482600" cy="168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00" spc="-90" dirty="0">
                <a:solidFill>
                  <a:srgbClr val="1D40A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imSun"/>
              </a:rPr>
              <a:t>第一阶段</a:t>
            </a:r>
            <a:endParaRPr sz="1000">
              <a:latin typeface="微软雅黑" panose="020B0503020204020204" pitchFamily="34" charset="-122"/>
              <a:ea typeface="微软雅黑" panose="020B0503020204020204" pitchFamily="34" charset="-122"/>
              <a:cs typeface="SimSun"/>
            </a:endParaRPr>
          </a:p>
        </p:txBody>
      </p:sp>
      <p:sp>
        <p:nvSpPr>
          <p:cNvPr id="92" name="object 44">
            <a:extLst>
              <a:ext uri="{FF2B5EF4-FFF2-40B4-BE49-F238E27FC236}">
                <a16:creationId xmlns:a16="http://schemas.microsoft.com/office/drawing/2014/main" id="{B812F7C9-0FCD-FAF6-0CDE-5F23643204B1}"/>
              </a:ext>
            </a:extLst>
          </p:cNvPr>
          <p:cNvSpPr txBox="1"/>
          <p:nvPr/>
        </p:nvSpPr>
        <p:spPr>
          <a:xfrm>
            <a:off x="8439786" y="1721351"/>
            <a:ext cx="1980564" cy="858568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lang="en-US" sz="1300" spc="-45" dirty="0">
                <a:solidFill>
                  <a:srgbClr val="1D40A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8</a:t>
            </a:r>
            <a:r>
              <a:rPr sz="1350" spc="-110" dirty="0">
                <a:solidFill>
                  <a:srgbClr val="1D40A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imSun"/>
              </a:rPr>
              <a:t>月底</a:t>
            </a:r>
            <a:endParaRPr sz="1350" dirty="0">
              <a:latin typeface="微软雅黑" panose="020B0503020204020204" pitchFamily="34" charset="-122"/>
              <a:ea typeface="微软雅黑" panose="020B0503020204020204" pitchFamily="34" charset="-122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lang="zh-CN" altLang="en-US" sz="1200" dirty="0">
                <a:solidFill>
                  <a:srgbClr val="0149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智能体对接</a:t>
            </a:r>
            <a:r>
              <a:rPr sz="1200" dirty="0" err="1">
                <a:solidFill>
                  <a:srgbClr val="0149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知识库</a:t>
            </a:r>
            <a:endParaRPr sz="1200" dirty="0">
              <a:solidFill>
                <a:srgbClr val="01499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150" spc="-110" dirty="0" err="1">
                <a:solidFill>
                  <a:srgbClr val="6A72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imSun"/>
              </a:rPr>
              <a:t>咨询自动回复</a:t>
            </a:r>
            <a:r>
              <a:rPr lang="zh-CN" altLang="en-US" sz="1150" spc="-110" dirty="0">
                <a:solidFill>
                  <a:srgbClr val="6A72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imSun"/>
              </a:rPr>
              <a:t>准确</a:t>
            </a:r>
            <a:r>
              <a:rPr sz="1150" spc="-110" dirty="0">
                <a:solidFill>
                  <a:srgbClr val="6A72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imSun"/>
              </a:rPr>
              <a:t>率</a:t>
            </a:r>
            <a:r>
              <a:rPr sz="1150" spc="35" dirty="0">
                <a:solidFill>
                  <a:srgbClr val="6A72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≥</a:t>
            </a:r>
            <a:r>
              <a:rPr lang="en-US" sz="1150" spc="35" dirty="0">
                <a:solidFill>
                  <a:srgbClr val="6A72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5</a:t>
            </a:r>
            <a:r>
              <a:rPr sz="1150" spc="35" dirty="0">
                <a:solidFill>
                  <a:srgbClr val="6A72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0%</a:t>
            </a:r>
            <a:endParaRPr lang="en-US" sz="1150" spc="35" dirty="0">
              <a:solidFill>
                <a:srgbClr val="6A728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  <a:p>
            <a:pPr marL="12700">
              <a:spcBef>
                <a:spcPts val="155"/>
              </a:spcBef>
            </a:pPr>
            <a:r>
              <a:rPr lang="zh-CN" altLang="en-US" sz="1150" spc="-110" dirty="0">
                <a:solidFill>
                  <a:srgbClr val="6A72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imSun"/>
              </a:rPr>
              <a:t>建议推送准确率</a:t>
            </a:r>
            <a:r>
              <a:rPr lang="zh-CN" altLang="en-US" sz="1150" spc="35" dirty="0">
                <a:solidFill>
                  <a:srgbClr val="6A72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≥</a:t>
            </a:r>
            <a:r>
              <a:rPr lang="en-US" altLang="zh-CN" sz="1150" spc="35" dirty="0">
                <a:solidFill>
                  <a:srgbClr val="6A72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50%</a:t>
            </a:r>
            <a:endParaRPr lang="zh-CN" altLang="en-US" sz="1150" dirty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93" name="object 45">
            <a:extLst>
              <a:ext uri="{FF2B5EF4-FFF2-40B4-BE49-F238E27FC236}">
                <a16:creationId xmlns:a16="http://schemas.microsoft.com/office/drawing/2014/main" id="{A63BE298-A032-B9F6-08C3-B7D3BAB8F01E}"/>
              </a:ext>
            </a:extLst>
          </p:cNvPr>
          <p:cNvSpPr txBox="1"/>
          <p:nvPr/>
        </p:nvSpPr>
        <p:spPr>
          <a:xfrm>
            <a:off x="9017977" y="2764244"/>
            <a:ext cx="344805" cy="15664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6985">
              <a:lnSpc>
                <a:spcPts val="1150"/>
              </a:lnSpc>
            </a:pPr>
            <a:r>
              <a:rPr lang="en-US" sz="1350" b="1" spc="-11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chivo"/>
              </a:rPr>
              <a:t>5</a:t>
            </a:r>
            <a:r>
              <a:rPr sz="1350" b="1" spc="-11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chivo"/>
              </a:rPr>
              <a:t>0%</a:t>
            </a:r>
            <a:endParaRPr sz="1350" dirty="0">
              <a:latin typeface="微软雅黑" panose="020B0503020204020204" pitchFamily="34" charset="-122"/>
              <a:ea typeface="微软雅黑" panose="020B0503020204020204" pitchFamily="34" charset="-122"/>
              <a:cs typeface="Archivo"/>
            </a:endParaRPr>
          </a:p>
        </p:txBody>
      </p:sp>
      <p:sp>
        <p:nvSpPr>
          <p:cNvPr id="95" name="object 47">
            <a:extLst>
              <a:ext uri="{FF2B5EF4-FFF2-40B4-BE49-F238E27FC236}">
                <a16:creationId xmlns:a16="http://schemas.microsoft.com/office/drawing/2014/main" id="{F6E64C2E-669A-229C-5A4B-1C0AFAB3C6B4}"/>
              </a:ext>
            </a:extLst>
          </p:cNvPr>
          <p:cNvSpPr/>
          <p:nvPr/>
        </p:nvSpPr>
        <p:spPr>
          <a:xfrm>
            <a:off x="8167371" y="2169883"/>
            <a:ext cx="19050" cy="914400"/>
          </a:xfrm>
          <a:custGeom>
            <a:avLst/>
            <a:gdLst/>
            <a:ahLst/>
            <a:cxnLst/>
            <a:rect l="l" t="t" r="r" b="b"/>
            <a:pathLst>
              <a:path w="19050" h="914400">
                <a:moveTo>
                  <a:pt x="19049" y="914399"/>
                </a:moveTo>
                <a:lnTo>
                  <a:pt x="0" y="914399"/>
                </a:lnTo>
                <a:lnTo>
                  <a:pt x="0" y="0"/>
                </a:lnTo>
                <a:lnTo>
                  <a:pt x="19049" y="0"/>
                </a:lnTo>
                <a:lnTo>
                  <a:pt x="19049" y="914399"/>
                </a:lnTo>
                <a:close/>
              </a:path>
            </a:pathLst>
          </a:custGeom>
          <a:solidFill>
            <a:srgbClr val="B3D0FF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object 48">
            <a:extLst>
              <a:ext uri="{FF2B5EF4-FFF2-40B4-BE49-F238E27FC236}">
                <a16:creationId xmlns:a16="http://schemas.microsoft.com/office/drawing/2014/main" id="{58AB0321-7B16-9940-9BAB-0BB1738E379D}"/>
              </a:ext>
            </a:extLst>
          </p:cNvPr>
          <p:cNvSpPr/>
          <p:nvPr/>
        </p:nvSpPr>
        <p:spPr>
          <a:xfrm>
            <a:off x="8367396" y="3928833"/>
            <a:ext cx="3048000" cy="228600"/>
          </a:xfrm>
          <a:custGeom>
            <a:avLst/>
            <a:gdLst/>
            <a:ahLst/>
            <a:cxnLst/>
            <a:rect l="l" t="t" r="r" b="b"/>
            <a:pathLst>
              <a:path w="3048000" h="228600">
                <a:moveTo>
                  <a:pt x="2941203" y="228599"/>
                </a:moveTo>
                <a:lnTo>
                  <a:pt x="106794" y="228599"/>
                </a:lnTo>
                <a:lnTo>
                  <a:pt x="99360" y="227867"/>
                </a:lnTo>
                <a:lnTo>
                  <a:pt x="57037" y="213506"/>
                </a:lnTo>
                <a:lnTo>
                  <a:pt x="23432" y="184041"/>
                </a:lnTo>
                <a:lnTo>
                  <a:pt x="3659" y="143959"/>
                </a:lnTo>
                <a:lnTo>
                  <a:pt x="0" y="121805"/>
                </a:lnTo>
                <a:lnTo>
                  <a:pt x="0" y="114299"/>
                </a:lnTo>
                <a:lnTo>
                  <a:pt x="0" y="106794"/>
                </a:lnTo>
                <a:lnTo>
                  <a:pt x="11572" y="63625"/>
                </a:lnTo>
                <a:lnTo>
                  <a:pt x="38783" y="28170"/>
                </a:lnTo>
                <a:lnTo>
                  <a:pt x="77492" y="5828"/>
                </a:lnTo>
                <a:lnTo>
                  <a:pt x="106794" y="0"/>
                </a:lnTo>
                <a:lnTo>
                  <a:pt x="2941203" y="0"/>
                </a:lnTo>
                <a:lnTo>
                  <a:pt x="2984372" y="11572"/>
                </a:lnTo>
                <a:lnTo>
                  <a:pt x="3019827" y="38784"/>
                </a:lnTo>
                <a:lnTo>
                  <a:pt x="3042169" y="77492"/>
                </a:lnTo>
                <a:lnTo>
                  <a:pt x="3047998" y="106794"/>
                </a:lnTo>
                <a:lnTo>
                  <a:pt x="3047998" y="121805"/>
                </a:lnTo>
                <a:lnTo>
                  <a:pt x="3036424" y="164973"/>
                </a:lnTo>
                <a:lnTo>
                  <a:pt x="3009212" y="200428"/>
                </a:lnTo>
                <a:lnTo>
                  <a:pt x="2970504" y="222770"/>
                </a:lnTo>
                <a:lnTo>
                  <a:pt x="2948636" y="227867"/>
                </a:lnTo>
                <a:lnTo>
                  <a:pt x="2941203" y="228599"/>
                </a:lnTo>
                <a:close/>
              </a:path>
            </a:pathLst>
          </a:custGeom>
          <a:solidFill>
            <a:srgbClr val="E6F0FF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7" name="object 49">
            <a:extLst>
              <a:ext uri="{FF2B5EF4-FFF2-40B4-BE49-F238E27FC236}">
                <a16:creationId xmlns:a16="http://schemas.microsoft.com/office/drawing/2014/main" id="{4C1C1B4F-DC2F-0AF5-7806-5F2DB27091C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67397" y="3928833"/>
            <a:ext cx="2230754" cy="228599"/>
          </a:xfrm>
          <a:prstGeom prst="rect">
            <a:avLst/>
          </a:prstGeom>
        </p:spPr>
      </p:pic>
      <p:sp>
        <p:nvSpPr>
          <p:cNvPr id="98" name="object 50">
            <a:extLst>
              <a:ext uri="{FF2B5EF4-FFF2-40B4-BE49-F238E27FC236}">
                <a16:creationId xmlns:a16="http://schemas.microsoft.com/office/drawing/2014/main" id="{83AE1DCE-7822-D858-B5C4-52ABA82A8402}"/>
              </a:ext>
            </a:extLst>
          </p:cNvPr>
          <p:cNvSpPr/>
          <p:nvPr/>
        </p:nvSpPr>
        <p:spPr>
          <a:xfrm>
            <a:off x="10805794" y="3084283"/>
            <a:ext cx="609600" cy="228600"/>
          </a:xfrm>
          <a:custGeom>
            <a:avLst/>
            <a:gdLst/>
            <a:ahLst/>
            <a:cxnLst/>
            <a:rect l="l" t="t" r="r" b="b"/>
            <a:pathLst>
              <a:path w="609600" h="228600">
                <a:moveTo>
                  <a:pt x="576551" y="228599"/>
                </a:moveTo>
                <a:lnTo>
                  <a:pt x="33049" y="228599"/>
                </a:lnTo>
                <a:lnTo>
                  <a:pt x="28188" y="227632"/>
                </a:lnTo>
                <a:lnTo>
                  <a:pt x="967" y="200412"/>
                </a:lnTo>
                <a:lnTo>
                  <a:pt x="0" y="195552"/>
                </a:lnTo>
                <a:lnTo>
                  <a:pt x="1" y="190499"/>
                </a:lnTo>
                <a:lnTo>
                  <a:pt x="0" y="33047"/>
                </a:lnTo>
                <a:lnTo>
                  <a:pt x="28188" y="966"/>
                </a:lnTo>
                <a:lnTo>
                  <a:pt x="33049" y="0"/>
                </a:lnTo>
                <a:lnTo>
                  <a:pt x="576551" y="0"/>
                </a:lnTo>
                <a:lnTo>
                  <a:pt x="608632" y="28187"/>
                </a:lnTo>
                <a:lnTo>
                  <a:pt x="609599" y="33047"/>
                </a:lnTo>
                <a:lnTo>
                  <a:pt x="609599" y="195552"/>
                </a:lnTo>
                <a:lnTo>
                  <a:pt x="581411" y="227632"/>
                </a:lnTo>
                <a:lnTo>
                  <a:pt x="576551" y="228599"/>
                </a:lnTo>
                <a:close/>
              </a:path>
            </a:pathLst>
          </a:custGeom>
          <a:solidFill>
            <a:srgbClr val="DAE9FE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object 51">
            <a:extLst>
              <a:ext uri="{FF2B5EF4-FFF2-40B4-BE49-F238E27FC236}">
                <a16:creationId xmlns:a16="http://schemas.microsoft.com/office/drawing/2014/main" id="{7A73D059-F3C6-BF2C-44A1-54AA4CBD831E}"/>
              </a:ext>
            </a:extLst>
          </p:cNvPr>
          <p:cNvSpPr txBox="1"/>
          <p:nvPr/>
        </p:nvSpPr>
        <p:spPr>
          <a:xfrm>
            <a:off x="10869147" y="3104350"/>
            <a:ext cx="482600" cy="168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00" spc="-90" dirty="0">
                <a:solidFill>
                  <a:srgbClr val="1D40A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imSun"/>
              </a:rPr>
              <a:t>第二阶段</a:t>
            </a:r>
            <a:endParaRPr sz="1000">
              <a:latin typeface="微软雅黑" panose="020B0503020204020204" pitchFamily="34" charset="-122"/>
              <a:ea typeface="微软雅黑" panose="020B0503020204020204" pitchFamily="34" charset="-122"/>
              <a:cs typeface="SimSun"/>
            </a:endParaRPr>
          </a:p>
        </p:txBody>
      </p:sp>
      <p:sp>
        <p:nvSpPr>
          <p:cNvPr id="100" name="object 52">
            <a:extLst>
              <a:ext uri="{FF2B5EF4-FFF2-40B4-BE49-F238E27FC236}">
                <a16:creationId xmlns:a16="http://schemas.microsoft.com/office/drawing/2014/main" id="{88B51742-C4AF-6860-94A3-040A9B63154A}"/>
              </a:ext>
            </a:extLst>
          </p:cNvPr>
          <p:cNvSpPr txBox="1"/>
          <p:nvPr/>
        </p:nvSpPr>
        <p:spPr>
          <a:xfrm>
            <a:off x="8354696" y="3007601"/>
            <a:ext cx="1866761" cy="873957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lang="en-US" sz="1300" spc="-45" dirty="0">
                <a:solidFill>
                  <a:srgbClr val="1D40A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9</a:t>
            </a:r>
            <a:r>
              <a:rPr sz="1350" spc="-110" dirty="0">
                <a:solidFill>
                  <a:srgbClr val="1D40A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imSun"/>
              </a:rPr>
              <a:t>月底</a:t>
            </a:r>
            <a:endParaRPr sz="1350" dirty="0">
              <a:latin typeface="微软雅黑" panose="020B0503020204020204" pitchFamily="34" charset="-122"/>
              <a:ea typeface="微软雅黑" panose="020B0503020204020204" pitchFamily="34" charset="-122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lang="zh-CN" altLang="en-US" sz="1200" dirty="0">
                <a:solidFill>
                  <a:srgbClr val="0149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智能体性能持续优化</a:t>
            </a:r>
            <a:endParaRPr lang="en-US" altLang="zh-CN" sz="1200" dirty="0">
              <a:solidFill>
                <a:srgbClr val="01499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lang="zh-CN" altLang="en-US" sz="1200" spc="-110" dirty="0">
                <a:solidFill>
                  <a:srgbClr val="6A72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imSun"/>
              </a:rPr>
              <a:t>咨询自动回复准确率</a:t>
            </a:r>
            <a:r>
              <a:rPr lang="zh-CN" altLang="en-US" sz="1200" spc="35" dirty="0">
                <a:solidFill>
                  <a:srgbClr val="6A72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≥</a:t>
            </a:r>
            <a:r>
              <a:rPr lang="en-US" altLang="zh-CN" sz="1200" spc="35" dirty="0">
                <a:solidFill>
                  <a:srgbClr val="6A72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80%</a:t>
            </a:r>
            <a:endParaRPr lang="zh-CN" altLang="en-US" sz="1200" spc="35" dirty="0">
              <a:solidFill>
                <a:srgbClr val="6A728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  <a:p>
            <a:pPr marL="12700">
              <a:spcBef>
                <a:spcPts val="155"/>
              </a:spcBef>
            </a:pPr>
            <a:r>
              <a:rPr lang="zh-CN" altLang="en-US" sz="1200" spc="-110" dirty="0">
                <a:solidFill>
                  <a:srgbClr val="6A72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imSun"/>
              </a:rPr>
              <a:t>建议推送准确率</a:t>
            </a:r>
            <a:r>
              <a:rPr lang="zh-CN" altLang="en-US" sz="1200" spc="35" dirty="0">
                <a:solidFill>
                  <a:srgbClr val="6A72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≥</a:t>
            </a:r>
            <a:r>
              <a:rPr lang="en-US" altLang="zh-CN" sz="1200" spc="35" dirty="0">
                <a:solidFill>
                  <a:srgbClr val="6A72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80%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101" name="object 53">
            <a:extLst>
              <a:ext uri="{FF2B5EF4-FFF2-40B4-BE49-F238E27FC236}">
                <a16:creationId xmlns:a16="http://schemas.microsoft.com/office/drawing/2014/main" id="{02CE66F9-1B77-969F-9263-7DB8CE8A0F2D}"/>
              </a:ext>
            </a:extLst>
          </p:cNvPr>
          <p:cNvSpPr txBox="1"/>
          <p:nvPr/>
        </p:nvSpPr>
        <p:spPr>
          <a:xfrm>
            <a:off x="9390508" y="3988270"/>
            <a:ext cx="347980" cy="15664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0160">
              <a:lnSpc>
                <a:spcPts val="1175"/>
              </a:lnSpc>
            </a:pPr>
            <a:r>
              <a:rPr lang="en-US" sz="1350" b="1" spc="-11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chivo"/>
              </a:rPr>
              <a:t>8</a:t>
            </a:r>
            <a:r>
              <a:rPr sz="1350" b="1" spc="-11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chivo"/>
              </a:rPr>
              <a:t>0%</a:t>
            </a:r>
            <a:endParaRPr sz="1350" dirty="0">
              <a:latin typeface="微软雅黑" panose="020B0503020204020204" pitchFamily="34" charset="-122"/>
              <a:ea typeface="微软雅黑" panose="020B0503020204020204" pitchFamily="34" charset="-122"/>
              <a:cs typeface="Archivo"/>
            </a:endParaRPr>
          </a:p>
        </p:txBody>
      </p:sp>
      <p:sp>
        <p:nvSpPr>
          <p:cNvPr id="103" name="object 55">
            <a:extLst>
              <a:ext uri="{FF2B5EF4-FFF2-40B4-BE49-F238E27FC236}">
                <a16:creationId xmlns:a16="http://schemas.microsoft.com/office/drawing/2014/main" id="{F33A5FEA-C1B6-A0E5-3B68-CBD60CE835C5}"/>
              </a:ext>
            </a:extLst>
          </p:cNvPr>
          <p:cNvSpPr/>
          <p:nvPr/>
        </p:nvSpPr>
        <p:spPr>
          <a:xfrm>
            <a:off x="8167371" y="3274783"/>
            <a:ext cx="19050" cy="914400"/>
          </a:xfrm>
          <a:custGeom>
            <a:avLst/>
            <a:gdLst/>
            <a:ahLst/>
            <a:cxnLst/>
            <a:rect l="l" t="t" r="r" b="b"/>
            <a:pathLst>
              <a:path w="19050" h="914400">
                <a:moveTo>
                  <a:pt x="19049" y="914399"/>
                </a:moveTo>
                <a:lnTo>
                  <a:pt x="0" y="914399"/>
                </a:lnTo>
                <a:lnTo>
                  <a:pt x="0" y="0"/>
                </a:lnTo>
                <a:lnTo>
                  <a:pt x="19049" y="0"/>
                </a:lnTo>
                <a:lnTo>
                  <a:pt x="19049" y="914399"/>
                </a:lnTo>
                <a:close/>
              </a:path>
            </a:pathLst>
          </a:custGeom>
          <a:solidFill>
            <a:srgbClr val="B3D0FF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4" name="object 56">
            <a:extLst>
              <a:ext uri="{FF2B5EF4-FFF2-40B4-BE49-F238E27FC236}">
                <a16:creationId xmlns:a16="http://schemas.microsoft.com/office/drawing/2014/main" id="{BF68AF07-5067-AB46-7F0F-8425768EE34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67396" y="4752215"/>
            <a:ext cx="3047998" cy="228600"/>
          </a:xfrm>
          <a:prstGeom prst="rect">
            <a:avLst/>
          </a:prstGeom>
        </p:spPr>
      </p:pic>
      <p:sp>
        <p:nvSpPr>
          <p:cNvPr id="105" name="object 57">
            <a:extLst>
              <a:ext uri="{FF2B5EF4-FFF2-40B4-BE49-F238E27FC236}">
                <a16:creationId xmlns:a16="http://schemas.microsoft.com/office/drawing/2014/main" id="{040BE2D3-5E70-1881-74DA-F92D9AD81423}"/>
              </a:ext>
            </a:extLst>
          </p:cNvPr>
          <p:cNvSpPr/>
          <p:nvPr/>
        </p:nvSpPr>
        <p:spPr>
          <a:xfrm>
            <a:off x="10805794" y="4189183"/>
            <a:ext cx="609600" cy="228600"/>
          </a:xfrm>
          <a:custGeom>
            <a:avLst/>
            <a:gdLst/>
            <a:ahLst/>
            <a:cxnLst/>
            <a:rect l="l" t="t" r="r" b="b"/>
            <a:pathLst>
              <a:path w="609600" h="228600">
                <a:moveTo>
                  <a:pt x="576551" y="228599"/>
                </a:moveTo>
                <a:lnTo>
                  <a:pt x="33049" y="228599"/>
                </a:lnTo>
                <a:lnTo>
                  <a:pt x="28188" y="227632"/>
                </a:lnTo>
                <a:lnTo>
                  <a:pt x="967" y="200412"/>
                </a:lnTo>
                <a:lnTo>
                  <a:pt x="0" y="195552"/>
                </a:lnTo>
                <a:lnTo>
                  <a:pt x="1" y="190499"/>
                </a:lnTo>
                <a:lnTo>
                  <a:pt x="0" y="33047"/>
                </a:lnTo>
                <a:lnTo>
                  <a:pt x="28188" y="966"/>
                </a:lnTo>
                <a:lnTo>
                  <a:pt x="33049" y="0"/>
                </a:lnTo>
                <a:lnTo>
                  <a:pt x="576551" y="0"/>
                </a:lnTo>
                <a:lnTo>
                  <a:pt x="608632" y="28187"/>
                </a:lnTo>
                <a:lnTo>
                  <a:pt x="609599" y="33047"/>
                </a:lnTo>
                <a:lnTo>
                  <a:pt x="609599" y="195552"/>
                </a:lnTo>
                <a:lnTo>
                  <a:pt x="581411" y="227632"/>
                </a:lnTo>
                <a:lnTo>
                  <a:pt x="576551" y="228599"/>
                </a:lnTo>
                <a:close/>
              </a:path>
            </a:pathLst>
          </a:custGeom>
          <a:solidFill>
            <a:srgbClr val="DAE9FE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object 58">
            <a:extLst>
              <a:ext uri="{FF2B5EF4-FFF2-40B4-BE49-F238E27FC236}">
                <a16:creationId xmlns:a16="http://schemas.microsoft.com/office/drawing/2014/main" id="{B3083B19-091E-B9FD-BC5E-228DBA304741}"/>
              </a:ext>
            </a:extLst>
          </p:cNvPr>
          <p:cNvSpPr txBox="1"/>
          <p:nvPr/>
        </p:nvSpPr>
        <p:spPr>
          <a:xfrm>
            <a:off x="10869147" y="4209249"/>
            <a:ext cx="482600" cy="168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00" spc="-90" dirty="0">
                <a:solidFill>
                  <a:srgbClr val="1D40A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imSun"/>
              </a:rPr>
              <a:t>第三阶段</a:t>
            </a:r>
            <a:endParaRPr sz="1000">
              <a:latin typeface="微软雅黑" panose="020B0503020204020204" pitchFamily="34" charset="-122"/>
              <a:ea typeface="微软雅黑" panose="020B0503020204020204" pitchFamily="34" charset="-122"/>
              <a:cs typeface="SimSun"/>
            </a:endParaRPr>
          </a:p>
        </p:txBody>
      </p:sp>
      <p:sp>
        <p:nvSpPr>
          <p:cNvPr id="107" name="object 59">
            <a:extLst>
              <a:ext uri="{FF2B5EF4-FFF2-40B4-BE49-F238E27FC236}">
                <a16:creationId xmlns:a16="http://schemas.microsoft.com/office/drawing/2014/main" id="{A93D0AC7-10B8-B59A-6F04-9F84F65377EF}"/>
              </a:ext>
            </a:extLst>
          </p:cNvPr>
          <p:cNvSpPr txBox="1"/>
          <p:nvPr/>
        </p:nvSpPr>
        <p:spPr>
          <a:xfrm>
            <a:off x="8354697" y="4163301"/>
            <a:ext cx="1723256" cy="453329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lang="en-US" sz="1300" spc="-45" dirty="0">
                <a:solidFill>
                  <a:srgbClr val="1D40A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11</a:t>
            </a:r>
            <a:r>
              <a:rPr sz="1350" spc="-110" dirty="0">
                <a:solidFill>
                  <a:srgbClr val="1D40A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imSun"/>
              </a:rPr>
              <a:t>月底</a:t>
            </a:r>
            <a:endParaRPr sz="1350" dirty="0">
              <a:latin typeface="微软雅黑" panose="020B0503020204020204" pitchFamily="34" charset="-122"/>
              <a:ea typeface="微软雅黑" panose="020B0503020204020204" pitchFamily="34" charset="-122"/>
              <a:cs typeface="SimSun"/>
            </a:endParaRPr>
          </a:p>
          <a:p>
            <a:pPr marL="12700">
              <a:spcBef>
                <a:spcPts val="180"/>
              </a:spcBef>
            </a:pPr>
            <a:r>
              <a:rPr sz="1200" dirty="0" err="1">
                <a:solidFill>
                  <a:srgbClr val="0149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实现全量</a:t>
            </a:r>
            <a:r>
              <a:rPr lang="zh-CN" altLang="en-US" sz="1200" dirty="0">
                <a:solidFill>
                  <a:srgbClr val="0149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咨询</a:t>
            </a:r>
            <a:r>
              <a:rPr lang="en-US" altLang="zh-CN" sz="1200" dirty="0">
                <a:solidFill>
                  <a:srgbClr val="0149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1200" dirty="0">
                <a:solidFill>
                  <a:srgbClr val="0149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</a:t>
            </a:r>
            <a:r>
              <a:rPr sz="1200" dirty="0" err="1">
                <a:solidFill>
                  <a:srgbClr val="0149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闭环</a:t>
            </a:r>
            <a:endParaRPr sz="1200" dirty="0">
              <a:solidFill>
                <a:srgbClr val="01499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object 60">
            <a:extLst>
              <a:ext uri="{FF2B5EF4-FFF2-40B4-BE49-F238E27FC236}">
                <a16:creationId xmlns:a16="http://schemas.microsoft.com/office/drawing/2014/main" id="{7DCA265F-70D4-2687-B65F-BA93A6490428}"/>
              </a:ext>
            </a:extLst>
          </p:cNvPr>
          <p:cNvSpPr txBox="1"/>
          <p:nvPr/>
        </p:nvSpPr>
        <p:spPr>
          <a:xfrm>
            <a:off x="9641460" y="4813175"/>
            <a:ext cx="485140" cy="15664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8890">
              <a:lnSpc>
                <a:spcPts val="1150"/>
              </a:lnSpc>
            </a:pPr>
            <a:r>
              <a:rPr lang="en-US" sz="1350" b="1" spc="-8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chivo"/>
              </a:rPr>
              <a:t>100</a:t>
            </a:r>
            <a:r>
              <a:rPr sz="1350" b="1" spc="-8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chivo"/>
              </a:rPr>
              <a:t>%</a:t>
            </a:r>
            <a:endParaRPr sz="1350" dirty="0">
              <a:latin typeface="微软雅黑" panose="020B0503020204020204" pitchFamily="34" charset="-122"/>
              <a:ea typeface="微软雅黑" panose="020B0503020204020204" pitchFamily="34" charset="-122"/>
              <a:cs typeface="Archivo"/>
            </a:endParaRPr>
          </a:p>
        </p:txBody>
      </p:sp>
      <p:grpSp>
        <p:nvGrpSpPr>
          <p:cNvPr id="109" name="object 61">
            <a:extLst>
              <a:ext uri="{FF2B5EF4-FFF2-40B4-BE49-F238E27FC236}">
                <a16:creationId xmlns:a16="http://schemas.microsoft.com/office/drawing/2014/main" id="{2D0E5E6B-BF62-252B-0E38-1CF575ED6B99}"/>
              </a:ext>
            </a:extLst>
          </p:cNvPr>
          <p:cNvGrpSpPr/>
          <p:nvPr/>
        </p:nvGrpSpPr>
        <p:grpSpPr>
          <a:xfrm>
            <a:off x="8100695" y="2017483"/>
            <a:ext cx="152400" cy="2362199"/>
            <a:chOff x="8343898" y="1371599"/>
            <a:chExt cx="152400" cy="2362199"/>
          </a:xfrm>
        </p:grpSpPr>
        <p:pic>
          <p:nvPicPr>
            <p:cNvPr id="110" name="object 62">
              <a:extLst>
                <a:ext uri="{FF2B5EF4-FFF2-40B4-BE49-F238E27FC236}">
                  <a16:creationId xmlns:a16="http://schemas.microsoft.com/office/drawing/2014/main" id="{0F97574F-494A-4A7D-3D04-868F265DFFC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43898" y="1371599"/>
              <a:ext cx="152400" cy="152399"/>
            </a:xfrm>
            <a:prstGeom prst="rect">
              <a:avLst/>
            </a:prstGeom>
          </p:spPr>
        </p:pic>
        <p:pic>
          <p:nvPicPr>
            <p:cNvPr id="111" name="object 63">
              <a:extLst>
                <a:ext uri="{FF2B5EF4-FFF2-40B4-BE49-F238E27FC236}">
                  <a16:creationId xmlns:a16="http://schemas.microsoft.com/office/drawing/2014/main" id="{569315F6-F512-62FF-B209-2261C71FD1D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43898" y="2476499"/>
              <a:ext cx="152400" cy="152399"/>
            </a:xfrm>
            <a:prstGeom prst="rect">
              <a:avLst/>
            </a:prstGeom>
          </p:spPr>
        </p:pic>
        <p:pic>
          <p:nvPicPr>
            <p:cNvPr id="112" name="object 64">
              <a:extLst>
                <a:ext uri="{FF2B5EF4-FFF2-40B4-BE49-F238E27FC236}">
                  <a16:creationId xmlns:a16="http://schemas.microsoft.com/office/drawing/2014/main" id="{B235CDA8-CA30-2503-371F-3C886AF334C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43898" y="3581399"/>
              <a:ext cx="152400" cy="152399"/>
            </a:xfrm>
            <a:prstGeom prst="rect">
              <a:avLst/>
            </a:prstGeom>
          </p:spPr>
        </p:pic>
      </p:grpSp>
      <p:sp>
        <p:nvSpPr>
          <p:cNvPr id="116" name="文本框 115">
            <a:extLst>
              <a:ext uri="{FF2B5EF4-FFF2-40B4-BE49-F238E27FC236}">
                <a16:creationId xmlns:a16="http://schemas.microsoft.com/office/drawing/2014/main" id="{DA803B23-387F-B730-1E22-D620369B5939}"/>
              </a:ext>
            </a:extLst>
          </p:cNvPr>
          <p:cNvSpPr txBox="1"/>
          <p:nvPr/>
        </p:nvSpPr>
        <p:spPr>
          <a:xfrm>
            <a:off x="4779889" y="955875"/>
            <a:ext cx="24452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1600" b="1" i="0" dirty="0">
                <a:solidFill>
                  <a:srgbClr val="01499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运营机制（质量管控）</a:t>
            </a:r>
            <a:endParaRPr lang="en-US" altLang="zh-CN" sz="1600" b="1" i="0" dirty="0">
              <a:solidFill>
                <a:srgbClr val="01499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object 4">
            <a:extLst>
              <a:ext uri="{FF2B5EF4-FFF2-40B4-BE49-F238E27FC236}">
                <a16:creationId xmlns:a16="http://schemas.microsoft.com/office/drawing/2014/main" id="{B0B453EE-5081-392D-8661-12AFB349F6D8}"/>
              </a:ext>
            </a:extLst>
          </p:cNvPr>
          <p:cNvSpPr/>
          <p:nvPr/>
        </p:nvSpPr>
        <p:spPr>
          <a:xfrm>
            <a:off x="77645" y="873514"/>
            <a:ext cx="4134039" cy="5401696"/>
          </a:xfrm>
          <a:custGeom>
            <a:avLst/>
            <a:gdLst/>
            <a:ahLst/>
            <a:cxnLst/>
            <a:rect l="l" t="t" r="r" b="b"/>
            <a:pathLst>
              <a:path w="5763895" h="4965700">
                <a:moveTo>
                  <a:pt x="5763767" y="4965191"/>
                </a:moveTo>
                <a:lnTo>
                  <a:pt x="0" y="4965191"/>
                </a:lnTo>
                <a:lnTo>
                  <a:pt x="0" y="0"/>
                </a:lnTo>
                <a:lnTo>
                  <a:pt x="5763767" y="0"/>
                </a:lnTo>
                <a:lnTo>
                  <a:pt x="5763767" y="53720"/>
                </a:lnTo>
                <a:lnTo>
                  <a:pt x="158495" y="53720"/>
                </a:lnTo>
                <a:lnTo>
                  <a:pt x="151927" y="54038"/>
                </a:lnTo>
                <a:lnTo>
                  <a:pt x="116218" y="68829"/>
                </a:lnTo>
                <a:lnTo>
                  <a:pt x="94675" y="101070"/>
                </a:lnTo>
                <a:lnTo>
                  <a:pt x="91820" y="120395"/>
                </a:lnTo>
                <a:lnTo>
                  <a:pt x="91820" y="4768595"/>
                </a:lnTo>
                <a:lnTo>
                  <a:pt x="103047" y="4805645"/>
                </a:lnTo>
                <a:lnTo>
                  <a:pt x="132980" y="4830195"/>
                </a:lnTo>
                <a:lnTo>
                  <a:pt x="158495" y="4835270"/>
                </a:lnTo>
                <a:lnTo>
                  <a:pt x="5763767" y="4835270"/>
                </a:lnTo>
                <a:lnTo>
                  <a:pt x="5763767" y="4965191"/>
                </a:lnTo>
                <a:close/>
              </a:path>
              <a:path w="5763895" h="4965700">
                <a:moveTo>
                  <a:pt x="5763767" y="4835270"/>
                </a:moveTo>
                <a:lnTo>
                  <a:pt x="5606795" y="4835270"/>
                </a:lnTo>
                <a:lnTo>
                  <a:pt x="5613363" y="4834953"/>
                </a:lnTo>
                <a:lnTo>
                  <a:pt x="5619805" y="4834001"/>
                </a:lnTo>
                <a:lnTo>
                  <a:pt x="5653941" y="4815742"/>
                </a:lnTo>
                <a:lnTo>
                  <a:pt x="5672201" y="4781605"/>
                </a:lnTo>
                <a:lnTo>
                  <a:pt x="5673470" y="4768595"/>
                </a:lnTo>
                <a:lnTo>
                  <a:pt x="5673470" y="120395"/>
                </a:lnTo>
                <a:lnTo>
                  <a:pt x="5662243" y="83346"/>
                </a:lnTo>
                <a:lnTo>
                  <a:pt x="5632310" y="58796"/>
                </a:lnTo>
                <a:lnTo>
                  <a:pt x="5606795" y="53720"/>
                </a:lnTo>
                <a:lnTo>
                  <a:pt x="5763767" y="53720"/>
                </a:lnTo>
                <a:lnTo>
                  <a:pt x="5763767" y="4835270"/>
                </a:lnTo>
                <a:close/>
              </a:path>
            </a:pathLst>
          </a:custGeom>
          <a:solidFill>
            <a:srgbClr val="000000">
              <a:alpha val="50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1" name="文本框 120">
            <a:extLst>
              <a:ext uri="{FF2B5EF4-FFF2-40B4-BE49-F238E27FC236}">
                <a16:creationId xmlns:a16="http://schemas.microsoft.com/office/drawing/2014/main" id="{0209B96A-934A-E418-0E43-97BEDA148C79}"/>
              </a:ext>
            </a:extLst>
          </p:cNvPr>
          <p:cNvSpPr txBox="1"/>
          <p:nvPr/>
        </p:nvSpPr>
        <p:spPr>
          <a:xfrm>
            <a:off x="886643" y="1423130"/>
            <a:ext cx="24452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1600" b="1" i="0" dirty="0">
                <a:solidFill>
                  <a:srgbClr val="01499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咨询</a:t>
            </a:r>
            <a:r>
              <a:rPr lang="en-US" altLang="zh-CN" sz="1600" b="1" i="0" dirty="0">
                <a:solidFill>
                  <a:srgbClr val="01499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1600" b="1" i="0" dirty="0">
                <a:solidFill>
                  <a:srgbClr val="01499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建议处理流程</a:t>
            </a:r>
            <a:endParaRPr lang="en-US" altLang="zh-CN" sz="1600" b="1" i="0" dirty="0">
              <a:solidFill>
                <a:srgbClr val="01499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4" name="object 6">
            <a:extLst>
              <a:ext uri="{FF2B5EF4-FFF2-40B4-BE49-F238E27FC236}">
                <a16:creationId xmlns:a16="http://schemas.microsoft.com/office/drawing/2014/main" id="{0452876D-511B-C1C4-691F-32E24AE8D2AA}"/>
              </a:ext>
            </a:extLst>
          </p:cNvPr>
          <p:cNvSpPr/>
          <p:nvPr/>
        </p:nvSpPr>
        <p:spPr>
          <a:xfrm>
            <a:off x="123626" y="887592"/>
            <a:ext cx="71289" cy="5400000"/>
          </a:xfrm>
          <a:custGeom>
            <a:avLst/>
            <a:gdLst/>
            <a:ahLst/>
            <a:cxnLst/>
            <a:rect l="l" t="t" r="r" b="b"/>
            <a:pathLst>
              <a:path w="70484" h="4800600">
                <a:moveTo>
                  <a:pt x="70450" y="4800044"/>
                </a:moveTo>
                <a:lnTo>
                  <a:pt x="33857" y="4787490"/>
                </a:lnTo>
                <a:lnTo>
                  <a:pt x="5800" y="4753281"/>
                </a:lnTo>
                <a:lnTo>
                  <a:pt x="0" y="4724121"/>
                </a:lnTo>
                <a:lnTo>
                  <a:pt x="0" y="75922"/>
                </a:lnTo>
                <a:lnTo>
                  <a:pt x="12830" y="33579"/>
                </a:lnTo>
                <a:lnTo>
                  <a:pt x="47039" y="5522"/>
                </a:lnTo>
                <a:lnTo>
                  <a:pt x="70449" y="0"/>
                </a:lnTo>
                <a:lnTo>
                  <a:pt x="66287" y="1655"/>
                </a:lnTo>
                <a:lnTo>
                  <a:pt x="56951" y="9389"/>
                </a:lnTo>
                <a:lnTo>
                  <a:pt x="41000" y="46761"/>
                </a:lnTo>
                <a:lnTo>
                  <a:pt x="38100" y="75922"/>
                </a:lnTo>
                <a:lnTo>
                  <a:pt x="38100" y="4724121"/>
                </a:lnTo>
                <a:lnTo>
                  <a:pt x="44514" y="4766463"/>
                </a:lnTo>
                <a:lnTo>
                  <a:pt x="66287" y="4798387"/>
                </a:lnTo>
                <a:lnTo>
                  <a:pt x="70450" y="4800044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4">
            <a:extLst>
              <a:ext uri="{FF2B5EF4-FFF2-40B4-BE49-F238E27FC236}">
                <a16:creationId xmlns:a16="http://schemas.microsoft.com/office/drawing/2014/main" id="{5EAE91BE-7C18-3CF5-4657-82BFD2885309}"/>
              </a:ext>
            </a:extLst>
          </p:cNvPr>
          <p:cNvSpPr/>
          <p:nvPr/>
        </p:nvSpPr>
        <p:spPr>
          <a:xfrm>
            <a:off x="4331701" y="873514"/>
            <a:ext cx="3349354" cy="5424811"/>
          </a:xfrm>
          <a:custGeom>
            <a:avLst/>
            <a:gdLst/>
            <a:ahLst/>
            <a:cxnLst/>
            <a:rect l="l" t="t" r="r" b="b"/>
            <a:pathLst>
              <a:path w="5763895" h="4965700">
                <a:moveTo>
                  <a:pt x="5763767" y="4965191"/>
                </a:moveTo>
                <a:lnTo>
                  <a:pt x="0" y="4965191"/>
                </a:lnTo>
                <a:lnTo>
                  <a:pt x="0" y="0"/>
                </a:lnTo>
                <a:lnTo>
                  <a:pt x="5763767" y="0"/>
                </a:lnTo>
                <a:lnTo>
                  <a:pt x="5763767" y="53720"/>
                </a:lnTo>
                <a:lnTo>
                  <a:pt x="158495" y="53720"/>
                </a:lnTo>
                <a:lnTo>
                  <a:pt x="151927" y="54038"/>
                </a:lnTo>
                <a:lnTo>
                  <a:pt x="116218" y="68829"/>
                </a:lnTo>
                <a:lnTo>
                  <a:pt x="94675" y="101070"/>
                </a:lnTo>
                <a:lnTo>
                  <a:pt x="91820" y="120395"/>
                </a:lnTo>
                <a:lnTo>
                  <a:pt x="91820" y="4768595"/>
                </a:lnTo>
                <a:lnTo>
                  <a:pt x="103047" y="4805645"/>
                </a:lnTo>
                <a:lnTo>
                  <a:pt x="132980" y="4830195"/>
                </a:lnTo>
                <a:lnTo>
                  <a:pt x="158495" y="4835270"/>
                </a:lnTo>
                <a:lnTo>
                  <a:pt x="5763767" y="4835270"/>
                </a:lnTo>
                <a:lnTo>
                  <a:pt x="5763767" y="4965191"/>
                </a:lnTo>
                <a:close/>
              </a:path>
              <a:path w="5763895" h="4965700">
                <a:moveTo>
                  <a:pt x="5763767" y="4835270"/>
                </a:moveTo>
                <a:lnTo>
                  <a:pt x="5606795" y="4835270"/>
                </a:lnTo>
                <a:lnTo>
                  <a:pt x="5613363" y="4834953"/>
                </a:lnTo>
                <a:lnTo>
                  <a:pt x="5619805" y="4834001"/>
                </a:lnTo>
                <a:lnTo>
                  <a:pt x="5653941" y="4815742"/>
                </a:lnTo>
                <a:lnTo>
                  <a:pt x="5672201" y="4781605"/>
                </a:lnTo>
                <a:lnTo>
                  <a:pt x="5673470" y="4768595"/>
                </a:lnTo>
                <a:lnTo>
                  <a:pt x="5673470" y="120395"/>
                </a:lnTo>
                <a:lnTo>
                  <a:pt x="5662243" y="83346"/>
                </a:lnTo>
                <a:lnTo>
                  <a:pt x="5632310" y="58796"/>
                </a:lnTo>
                <a:lnTo>
                  <a:pt x="5606795" y="53720"/>
                </a:lnTo>
                <a:lnTo>
                  <a:pt x="5763767" y="53720"/>
                </a:lnTo>
                <a:lnTo>
                  <a:pt x="5763767" y="4835270"/>
                </a:lnTo>
                <a:close/>
              </a:path>
            </a:pathLst>
          </a:custGeom>
          <a:solidFill>
            <a:srgbClr val="000000">
              <a:alpha val="50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3" name="object 6">
            <a:extLst>
              <a:ext uri="{FF2B5EF4-FFF2-40B4-BE49-F238E27FC236}">
                <a16:creationId xmlns:a16="http://schemas.microsoft.com/office/drawing/2014/main" id="{324C9107-3DB2-475E-5702-6CB5CECC9534}"/>
              </a:ext>
            </a:extLst>
          </p:cNvPr>
          <p:cNvSpPr/>
          <p:nvPr/>
        </p:nvSpPr>
        <p:spPr>
          <a:xfrm>
            <a:off x="4315003" y="873769"/>
            <a:ext cx="71289" cy="5400000"/>
          </a:xfrm>
          <a:custGeom>
            <a:avLst/>
            <a:gdLst/>
            <a:ahLst/>
            <a:cxnLst/>
            <a:rect l="l" t="t" r="r" b="b"/>
            <a:pathLst>
              <a:path w="70484" h="4800600">
                <a:moveTo>
                  <a:pt x="70450" y="4800044"/>
                </a:moveTo>
                <a:lnTo>
                  <a:pt x="33857" y="4787490"/>
                </a:lnTo>
                <a:lnTo>
                  <a:pt x="5800" y="4753281"/>
                </a:lnTo>
                <a:lnTo>
                  <a:pt x="0" y="4724121"/>
                </a:lnTo>
                <a:lnTo>
                  <a:pt x="0" y="75922"/>
                </a:lnTo>
                <a:lnTo>
                  <a:pt x="12830" y="33579"/>
                </a:lnTo>
                <a:lnTo>
                  <a:pt x="47039" y="5522"/>
                </a:lnTo>
                <a:lnTo>
                  <a:pt x="70449" y="0"/>
                </a:lnTo>
                <a:lnTo>
                  <a:pt x="66287" y="1655"/>
                </a:lnTo>
                <a:lnTo>
                  <a:pt x="56951" y="9389"/>
                </a:lnTo>
                <a:lnTo>
                  <a:pt x="41000" y="46761"/>
                </a:lnTo>
                <a:lnTo>
                  <a:pt x="38100" y="75922"/>
                </a:lnTo>
                <a:lnTo>
                  <a:pt x="38100" y="4724121"/>
                </a:lnTo>
                <a:lnTo>
                  <a:pt x="44514" y="4766463"/>
                </a:lnTo>
                <a:lnTo>
                  <a:pt x="66287" y="4798387"/>
                </a:lnTo>
                <a:lnTo>
                  <a:pt x="70450" y="4800044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矩形 163">
            <a:extLst>
              <a:ext uri="{FF2B5EF4-FFF2-40B4-BE49-F238E27FC236}">
                <a16:creationId xmlns:a16="http://schemas.microsoft.com/office/drawing/2014/main" id="{D49E18FB-E972-F2A7-2614-FFAB11174A5E}"/>
              </a:ext>
            </a:extLst>
          </p:cNvPr>
          <p:cNvSpPr/>
          <p:nvPr/>
        </p:nvSpPr>
        <p:spPr>
          <a:xfrm>
            <a:off x="4492948" y="4685971"/>
            <a:ext cx="2965632" cy="1385903"/>
          </a:xfrm>
          <a:prstGeom prst="rect">
            <a:avLst/>
          </a:prstGeom>
          <a:solidFill>
            <a:srgbClr val="EFF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object 27">
            <a:extLst>
              <a:ext uri="{FF2B5EF4-FFF2-40B4-BE49-F238E27FC236}">
                <a16:creationId xmlns:a16="http://schemas.microsoft.com/office/drawing/2014/main" id="{913339CB-A78B-7AC4-3439-750751EC17FA}"/>
              </a:ext>
            </a:extLst>
          </p:cNvPr>
          <p:cNvSpPr txBox="1"/>
          <p:nvPr/>
        </p:nvSpPr>
        <p:spPr>
          <a:xfrm>
            <a:off x="4915896" y="4824924"/>
            <a:ext cx="214384" cy="1107996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lang="zh-CN" altLang="en-US" sz="1400" b="1" dirty="0">
                <a:solidFill>
                  <a:srgbClr val="0149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车企</a:t>
            </a:r>
            <a:r>
              <a:rPr sz="1400" b="1" dirty="0" err="1">
                <a:solidFill>
                  <a:srgbClr val="0149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知识库</a:t>
            </a:r>
            <a:endParaRPr sz="1400" b="1" dirty="0">
              <a:solidFill>
                <a:srgbClr val="01499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7" name="文本框 116">
            <a:extLst>
              <a:ext uri="{FF2B5EF4-FFF2-40B4-BE49-F238E27FC236}">
                <a16:creationId xmlns:a16="http://schemas.microsoft.com/office/drawing/2014/main" id="{5C38E57B-69DE-CA2D-3184-BC176CE81E66}"/>
              </a:ext>
            </a:extLst>
          </p:cNvPr>
          <p:cNvSpPr txBox="1"/>
          <p:nvPr/>
        </p:nvSpPr>
        <p:spPr>
          <a:xfrm>
            <a:off x="4966563" y="4266171"/>
            <a:ext cx="20773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p"/>
            </a:pPr>
            <a:r>
              <a:rPr lang="zh-CN" altLang="en-US" sz="1600" b="1" i="0" dirty="0">
                <a:solidFill>
                  <a:srgbClr val="01499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运营支撑</a:t>
            </a:r>
            <a:endParaRPr lang="en-US" altLang="zh-CN" sz="1600" b="1" i="0" dirty="0">
              <a:solidFill>
                <a:srgbClr val="01499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9" name="object 27">
            <a:extLst>
              <a:ext uri="{FF2B5EF4-FFF2-40B4-BE49-F238E27FC236}">
                <a16:creationId xmlns:a16="http://schemas.microsoft.com/office/drawing/2014/main" id="{1A897CBB-022C-F0B0-CE54-7A91922B1128}"/>
              </a:ext>
            </a:extLst>
          </p:cNvPr>
          <p:cNvSpPr txBox="1"/>
          <p:nvPr/>
        </p:nvSpPr>
        <p:spPr>
          <a:xfrm>
            <a:off x="5416124" y="4936493"/>
            <a:ext cx="1669064" cy="884858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54965" marR="194945" indent="-171450" algn="just">
              <a:lnSpc>
                <a:spcPct val="100000"/>
              </a:lnSpc>
              <a:spcBef>
                <a:spcPts val="345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0149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车型参数库</a:t>
            </a:r>
          </a:p>
          <a:p>
            <a:pPr marL="354965" marR="194945" indent="-171450" algn="just">
              <a:lnSpc>
                <a:spcPct val="100000"/>
              </a:lnSpc>
              <a:spcBef>
                <a:spcPts val="345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0149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服务政策库</a:t>
            </a:r>
            <a:endParaRPr lang="en-US" altLang="zh-CN" sz="1200" dirty="0">
              <a:solidFill>
                <a:srgbClr val="01499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54965" marR="194945" indent="-171450" algn="just">
              <a:lnSpc>
                <a:spcPct val="100000"/>
              </a:lnSpc>
              <a:spcBef>
                <a:spcPts val="345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0149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常见问题库</a:t>
            </a:r>
            <a:endParaRPr lang="en-US" altLang="zh-CN" sz="1200" dirty="0">
              <a:solidFill>
                <a:srgbClr val="01499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54965" marR="194945" indent="-171450" algn="just">
              <a:lnSpc>
                <a:spcPct val="100000"/>
              </a:lnSpc>
              <a:spcBef>
                <a:spcPts val="345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0149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活动规则库</a:t>
            </a:r>
            <a:endParaRPr lang="zh-CN" altLang="en-US" sz="1600" dirty="0">
              <a:solidFill>
                <a:srgbClr val="01499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0" name="文本框 179">
            <a:extLst>
              <a:ext uri="{FF2B5EF4-FFF2-40B4-BE49-F238E27FC236}">
                <a16:creationId xmlns:a16="http://schemas.microsoft.com/office/drawing/2014/main" id="{4C17ED8F-1B35-0F1F-0DEF-C4F3887566A3}"/>
              </a:ext>
            </a:extLst>
          </p:cNvPr>
          <p:cNvSpPr txBox="1"/>
          <p:nvPr/>
        </p:nvSpPr>
        <p:spPr>
          <a:xfrm>
            <a:off x="9032560" y="953873"/>
            <a:ext cx="16426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1600" b="1" dirty="0">
                <a:solidFill>
                  <a:srgbClr val="0149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阶段计划</a:t>
            </a:r>
            <a:endParaRPr lang="en-US" altLang="zh-CN" sz="1600" b="1" i="0" dirty="0">
              <a:solidFill>
                <a:srgbClr val="01499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0" name="组合 189">
            <a:extLst>
              <a:ext uri="{FF2B5EF4-FFF2-40B4-BE49-F238E27FC236}">
                <a16:creationId xmlns:a16="http://schemas.microsoft.com/office/drawing/2014/main" id="{B69B2607-7227-E890-6682-EE4621DA644D}"/>
              </a:ext>
            </a:extLst>
          </p:cNvPr>
          <p:cNvGrpSpPr/>
          <p:nvPr/>
        </p:nvGrpSpPr>
        <p:grpSpPr>
          <a:xfrm>
            <a:off x="4595086" y="1376790"/>
            <a:ext cx="2801257" cy="2721764"/>
            <a:chOff x="4595086" y="1376790"/>
            <a:chExt cx="2801257" cy="2721764"/>
          </a:xfrm>
        </p:grpSpPr>
        <p:pic>
          <p:nvPicPr>
            <p:cNvPr id="120" name="图片 119">
              <a:extLst>
                <a:ext uri="{FF2B5EF4-FFF2-40B4-BE49-F238E27FC236}">
                  <a16:creationId xmlns:a16="http://schemas.microsoft.com/office/drawing/2014/main" id="{CB6B5D90-430D-94DF-DA94-696BBD569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5086" y="1376790"/>
              <a:ext cx="2801257" cy="2721764"/>
            </a:xfrm>
            <a:prstGeom prst="rect">
              <a:avLst/>
            </a:prstGeom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</p:pic>
        <p:sp>
          <p:nvSpPr>
            <p:cNvPr id="181" name="文本框 180">
              <a:extLst>
                <a:ext uri="{FF2B5EF4-FFF2-40B4-BE49-F238E27FC236}">
                  <a16:creationId xmlns:a16="http://schemas.microsoft.com/office/drawing/2014/main" id="{F7980014-6068-745A-8CC4-3ED4361915AD}"/>
                </a:ext>
              </a:extLst>
            </p:cNvPr>
            <p:cNvSpPr txBox="1"/>
            <p:nvPr/>
          </p:nvSpPr>
          <p:spPr>
            <a:xfrm>
              <a:off x="5669220" y="1444901"/>
              <a:ext cx="652988" cy="230832"/>
            </a:xfrm>
            <a:prstGeom prst="rect">
              <a:avLst/>
            </a:prstGeom>
            <a:solidFill>
              <a:srgbClr val="ECECFF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00" i="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人工审核</a:t>
              </a:r>
              <a:endParaRPr lang="en-US" altLang="zh-CN" sz="90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2" name="文本框 181">
              <a:extLst>
                <a:ext uri="{FF2B5EF4-FFF2-40B4-BE49-F238E27FC236}">
                  <a16:creationId xmlns:a16="http://schemas.microsoft.com/office/drawing/2014/main" id="{7068BF66-C553-8550-813C-27442B7D740A}"/>
                </a:ext>
              </a:extLst>
            </p:cNvPr>
            <p:cNvSpPr txBox="1"/>
            <p:nvPr/>
          </p:nvSpPr>
          <p:spPr>
            <a:xfrm>
              <a:off x="5773225" y="2099273"/>
              <a:ext cx="464033" cy="137923"/>
            </a:xfrm>
            <a:prstGeom prst="rect">
              <a:avLst/>
            </a:prstGeom>
            <a:solidFill>
              <a:srgbClr val="ECECFF"/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ct val="30000"/>
                </a:lnSpc>
              </a:pPr>
              <a:r>
                <a:rPr lang="zh-CN" altLang="en-US" sz="700" i="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需闭环</a:t>
              </a:r>
              <a:endParaRPr lang="en-US" altLang="zh-CN" sz="70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3" name="文本框 182">
              <a:extLst>
                <a:ext uri="{FF2B5EF4-FFF2-40B4-BE49-F238E27FC236}">
                  <a16:creationId xmlns:a16="http://schemas.microsoft.com/office/drawing/2014/main" id="{9DB73851-D6E2-7AD6-1245-AF45DB29000D}"/>
                </a:ext>
              </a:extLst>
            </p:cNvPr>
            <p:cNvSpPr txBox="1"/>
            <p:nvPr/>
          </p:nvSpPr>
          <p:spPr>
            <a:xfrm>
              <a:off x="5116713" y="2479660"/>
              <a:ext cx="299411" cy="200055"/>
            </a:xfrm>
            <a:prstGeom prst="rect">
              <a:avLst/>
            </a:prstGeom>
            <a:solidFill>
              <a:srgbClr val="ECECFF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700" i="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是</a:t>
              </a:r>
              <a:endParaRPr lang="en-US" altLang="zh-CN" sz="70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" name="文本框 183">
              <a:extLst>
                <a:ext uri="{FF2B5EF4-FFF2-40B4-BE49-F238E27FC236}">
                  <a16:creationId xmlns:a16="http://schemas.microsoft.com/office/drawing/2014/main" id="{7545F11A-A9F0-CA5F-282E-FBE3CE88A3A4}"/>
                </a:ext>
              </a:extLst>
            </p:cNvPr>
            <p:cNvSpPr txBox="1"/>
            <p:nvPr/>
          </p:nvSpPr>
          <p:spPr>
            <a:xfrm>
              <a:off x="6586955" y="2479659"/>
              <a:ext cx="299411" cy="200055"/>
            </a:xfrm>
            <a:prstGeom prst="rect">
              <a:avLst/>
            </a:prstGeom>
            <a:solidFill>
              <a:srgbClr val="ECECFF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700" i="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否</a:t>
              </a:r>
              <a:endParaRPr lang="en-US" altLang="zh-CN" sz="70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5" name="文本框 184">
              <a:extLst>
                <a:ext uri="{FF2B5EF4-FFF2-40B4-BE49-F238E27FC236}">
                  <a16:creationId xmlns:a16="http://schemas.microsoft.com/office/drawing/2014/main" id="{D433A7E8-2F12-008B-772C-1CA5ECE6D5B4}"/>
                </a:ext>
              </a:extLst>
            </p:cNvPr>
            <p:cNvSpPr txBox="1"/>
            <p:nvPr/>
          </p:nvSpPr>
          <p:spPr>
            <a:xfrm>
              <a:off x="6313835" y="2808057"/>
              <a:ext cx="843767" cy="200055"/>
            </a:xfrm>
            <a:prstGeom prst="rect">
              <a:avLst/>
            </a:prstGeom>
            <a:solidFill>
              <a:srgbClr val="ECECFF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700" i="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驳回</a:t>
              </a:r>
              <a:endParaRPr lang="en-US" altLang="zh-CN" sz="70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6" name="文本框 185">
              <a:extLst>
                <a:ext uri="{FF2B5EF4-FFF2-40B4-BE49-F238E27FC236}">
                  <a16:creationId xmlns:a16="http://schemas.microsoft.com/office/drawing/2014/main" id="{E7023924-0C44-A608-E4D1-3B07C121D3B3}"/>
                </a:ext>
              </a:extLst>
            </p:cNvPr>
            <p:cNvSpPr txBox="1"/>
            <p:nvPr/>
          </p:nvSpPr>
          <p:spPr>
            <a:xfrm>
              <a:off x="6285226" y="3824211"/>
              <a:ext cx="902974" cy="200055"/>
            </a:xfrm>
            <a:prstGeom prst="rect">
              <a:avLst/>
            </a:prstGeom>
            <a:solidFill>
              <a:srgbClr val="ECECFF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700" i="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调校智能体</a:t>
              </a:r>
              <a:endParaRPr lang="en-US" altLang="zh-CN" sz="70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7" name="文本框 186">
              <a:extLst>
                <a:ext uri="{FF2B5EF4-FFF2-40B4-BE49-F238E27FC236}">
                  <a16:creationId xmlns:a16="http://schemas.microsoft.com/office/drawing/2014/main" id="{D6AA90BF-7A88-7B3A-C93E-36EF77766D33}"/>
                </a:ext>
              </a:extLst>
            </p:cNvPr>
            <p:cNvSpPr txBox="1"/>
            <p:nvPr/>
          </p:nvSpPr>
          <p:spPr>
            <a:xfrm>
              <a:off x="6302594" y="3312883"/>
              <a:ext cx="885606" cy="200055"/>
            </a:xfrm>
            <a:prstGeom prst="rect">
              <a:avLst/>
            </a:prstGeom>
            <a:solidFill>
              <a:srgbClr val="ECECFF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700" i="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添加至训练库</a:t>
              </a:r>
              <a:endParaRPr lang="en-US" altLang="zh-CN" sz="70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8" name="文本框 187">
              <a:extLst>
                <a:ext uri="{FF2B5EF4-FFF2-40B4-BE49-F238E27FC236}">
                  <a16:creationId xmlns:a16="http://schemas.microsoft.com/office/drawing/2014/main" id="{C379E03F-F500-3785-C73F-6A18E3DF54D5}"/>
                </a:ext>
              </a:extLst>
            </p:cNvPr>
            <p:cNvSpPr txBox="1"/>
            <p:nvPr/>
          </p:nvSpPr>
          <p:spPr>
            <a:xfrm>
              <a:off x="4840071" y="2808057"/>
              <a:ext cx="843767" cy="200055"/>
            </a:xfrm>
            <a:prstGeom prst="rect">
              <a:avLst/>
            </a:prstGeom>
            <a:solidFill>
              <a:srgbClr val="ECECFF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7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确认</a:t>
              </a:r>
              <a:r>
                <a:rPr lang="zh-CN" altLang="en-US" sz="700" i="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回复话术</a:t>
              </a:r>
              <a:endParaRPr lang="en-US" altLang="zh-CN" sz="70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9" name="文本框 188">
              <a:extLst>
                <a:ext uri="{FF2B5EF4-FFF2-40B4-BE49-F238E27FC236}">
                  <a16:creationId xmlns:a16="http://schemas.microsoft.com/office/drawing/2014/main" id="{DCD35A41-AD30-A6A6-3F9B-E6DA54D8CBD1}"/>
                </a:ext>
              </a:extLst>
            </p:cNvPr>
            <p:cNvSpPr txBox="1"/>
            <p:nvPr/>
          </p:nvSpPr>
          <p:spPr>
            <a:xfrm>
              <a:off x="4833113" y="3311333"/>
              <a:ext cx="897769" cy="200055"/>
            </a:xfrm>
            <a:prstGeom prst="rect">
              <a:avLst/>
            </a:prstGeom>
            <a:solidFill>
              <a:srgbClr val="ECECFF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7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确认派发部门</a:t>
              </a:r>
              <a:endParaRPr lang="en-US" altLang="zh-CN" sz="70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95" name="图片 194">
            <a:extLst>
              <a:ext uri="{FF2B5EF4-FFF2-40B4-BE49-F238E27FC236}">
                <a16:creationId xmlns:a16="http://schemas.microsoft.com/office/drawing/2014/main" id="{E7C2BAAB-5A01-D22B-D6D4-DCB09A418F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844" y="2225130"/>
            <a:ext cx="3796145" cy="27217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7E912-897C-26AD-18F5-493EAD235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object 3">
            <a:extLst>
              <a:ext uri="{FF2B5EF4-FFF2-40B4-BE49-F238E27FC236}">
                <a16:creationId xmlns:a16="http://schemas.microsoft.com/office/drawing/2014/main" id="{08FF96E6-1CC8-E73B-115A-DE89C2EDDD6C}"/>
              </a:ext>
            </a:extLst>
          </p:cNvPr>
          <p:cNvGrpSpPr/>
          <p:nvPr/>
        </p:nvGrpSpPr>
        <p:grpSpPr>
          <a:xfrm>
            <a:off x="6215280" y="3572670"/>
            <a:ext cx="5829673" cy="2753163"/>
            <a:chOff x="298703" y="755903"/>
            <a:chExt cx="5763895" cy="4965700"/>
          </a:xfrm>
        </p:grpSpPr>
        <p:sp>
          <p:nvSpPr>
            <p:cNvPr id="193" name="object 4">
              <a:extLst>
                <a:ext uri="{FF2B5EF4-FFF2-40B4-BE49-F238E27FC236}">
                  <a16:creationId xmlns:a16="http://schemas.microsoft.com/office/drawing/2014/main" id="{7DB7353B-5805-4B55-65C5-9463E96F2F3E}"/>
                </a:ext>
              </a:extLst>
            </p:cNvPr>
            <p:cNvSpPr/>
            <p:nvPr/>
          </p:nvSpPr>
          <p:spPr>
            <a:xfrm>
              <a:off x="298703" y="755903"/>
              <a:ext cx="5763895" cy="4965700"/>
            </a:xfrm>
            <a:custGeom>
              <a:avLst/>
              <a:gdLst/>
              <a:ahLst/>
              <a:cxnLst/>
              <a:rect l="l" t="t" r="r" b="b"/>
              <a:pathLst>
                <a:path w="5763895" h="4965700">
                  <a:moveTo>
                    <a:pt x="5763767" y="4965191"/>
                  </a:moveTo>
                  <a:lnTo>
                    <a:pt x="0" y="4965191"/>
                  </a:lnTo>
                  <a:lnTo>
                    <a:pt x="0" y="0"/>
                  </a:lnTo>
                  <a:lnTo>
                    <a:pt x="5763767" y="0"/>
                  </a:lnTo>
                  <a:lnTo>
                    <a:pt x="5763767" y="53720"/>
                  </a:lnTo>
                  <a:lnTo>
                    <a:pt x="158495" y="53720"/>
                  </a:lnTo>
                  <a:lnTo>
                    <a:pt x="151927" y="54038"/>
                  </a:lnTo>
                  <a:lnTo>
                    <a:pt x="116218" y="68829"/>
                  </a:lnTo>
                  <a:lnTo>
                    <a:pt x="94675" y="101070"/>
                  </a:lnTo>
                  <a:lnTo>
                    <a:pt x="91820" y="120395"/>
                  </a:lnTo>
                  <a:lnTo>
                    <a:pt x="91820" y="4768595"/>
                  </a:lnTo>
                  <a:lnTo>
                    <a:pt x="103047" y="4805645"/>
                  </a:lnTo>
                  <a:lnTo>
                    <a:pt x="132980" y="4830195"/>
                  </a:lnTo>
                  <a:lnTo>
                    <a:pt x="158495" y="4835270"/>
                  </a:lnTo>
                  <a:lnTo>
                    <a:pt x="5763767" y="4835270"/>
                  </a:lnTo>
                  <a:lnTo>
                    <a:pt x="5763767" y="4965191"/>
                  </a:lnTo>
                  <a:close/>
                </a:path>
                <a:path w="5763895" h="4965700">
                  <a:moveTo>
                    <a:pt x="5763767" y="4835270"/>
                  </a:moveTo>
                  <a:lnTo>
                    <a:pt x="5606795" y="4835270"/>
                  </a:lnTo>
                  <a:lnTo>
                    <a:pt x="5613363" y="4834953"/>
                  </a:lnTo>
                  <a:lnTo>
                    <a:pt x="5619805" y="4834001"/>
                  </a:lnTo>
                  <a:lnTo>
                    <a:pt x="5653941" y="4815742"/>
                  </a:lnTo>
                  <a:lnTo>
                    <a:pt x="5672201" y="4781605"/>
                  </a:lnTo>
                  <a:lnTo>
                    <a:pt x="5673470" y="4768595"/>
                  </a:lnTo>
                  <a:lnTo>
                    <a:pt x="5673470" y="120395"/>
                  </a:lnTo>
                  <a:lnTo>
                    <a:pt x="5662243" y="83346"/>
                  </a:lnTo>
                  <a:lnTo>
                    <a:pt x="5632310" y="58796"/>
                  </a:lnTo>
                  <a:lnTo>
                    <a:pt x="5606795" y="53720"/>
                  </a:lnTo>
                  <a:lnTo>
                    <a:pt x="5763767" y="53720"/>
                  </a:lnTo>
                  <a:lnTo>
                    <a:pt x="5763767" y="4835270"/>
                  </a:lnTo>
                  <a:close/>
                </a:path>
              </a:pathLst>
            </a:custGeom>
            <a:solidFill>
              <a:srgbClr val="000000">
                <a:alpha val="50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5">
              <a:extLst>
                <a:ext uri="{FF2B5EF4-FFF2-40B4-BE49-F238E27FC236}">
                  <a16:creationId xmlns:a16="http://schemas.microsoft.com/office/drawing/2014/main" id="{62BD61EB-E4F0-0508-C69E-68775E308838}"/>
                </a:ext>
              </a:extLst>
            </p:cNvPr>
            <p:cNvSpPr/>
            <p:nvPr/>
          </p:nvSpPr>
          <p:spPr>
            <a:xfrm>
              <a:off x="400049" y="800099"/>
              <a:ext cx="5581650" cy="4800600"/>
            </a:xfrm>
            <a:custGeom>
              <a:avLst/>
              <a:gdLst/>
              <a:ahLst/>
              <a:cxnLst/>
              <a:rect l="l" t="t" r="r" b="b"/>
              <a:pathLst>
                <a:path w="5581650" h="4800600">
                  <a:moveTo>
                    <a:pt x="5510452" y="4800599"/>
                  </a:moveTo>
                  <a:lnTo>
                    <a:pt x="53397" y="4800599"/>
                  </a:lnTo>
                  <a:lnTo>
                    <a:pt x="49681" y="4800111"/>
                  </a:lnTo>
                  <a:lnTo>
                    <a:pt x="14085" y="4774743"/>
                  </a:lnTo>
                  <a:lnTo>
                    <a:pt x="366" y="4734357"/>
                  </a:lnTo>
                  <a:lnTo>
                    <a:pt x="0" y="4729402"/>
                  </a:lnTo>
                  <a:lnTo>
                    <a:pt x="0" y="4724399"/>
                  </a:lnTo>
                  <a:lnTo>
                    <a:pt x="0" y="71196"/>
                  </a:lnTo>
                  <a:lnTo>
                    <a:pt x="11716" y="29705"/>
                  </a:lnTo>
                  <a:lnTo>
                    <a:pt x="42320" y="2440"/>
                  </a:lnTo>
                  <a:lnTo>
                    <a:pt x="53397" y="0"/>
                  </a:lnTo>
                  <a:lnTo>
                    <a:pt x="5510452" y="0"/>
                  </a:lnTo>
                  <a:lnTo>
                    <a:pt x="5551943" y="15621"/>
                  </a:lnTo>
                  <a:lnTo>
                    <a:pt x="5577762" y="51661"/>
                  </a:lnTo>
                  <a:lnTo>
                    <a:pt x="5581649" y="71196"/>
                  </a:lnTo>
                  <a:lnTo>
                    <a:pt x="5581649" y="4729402"/>
                  </a:lnTo>
                  <a:lnTo>
                    <a:pt x="5566026" y="4770893"/>
                  </a:lnTo>
                  <a:lnTo>
                    <a:pt x="5529987" y="4796713"/>
                  </a:lnTo>
                  <a:lnTo>
                    <a:pt x="5515407" y="4800111"/>
                  </a:lnTo>
                  <a:lnTo>
                    <a:pt x="5510452" y="48005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6">
              <a:extLst>
                <a:ext uri="{FF2B5EF4-FFF2-40B4-BE49-F238E27FC236}">
                  <a16:creationId xmlns:a16="http://schemas.microsoft.com/office/drawing/2014/main" id="{AC638546-A6A7-77D9-ADEA-C905A590621B}"/>
                </a:ext>
              </a:extLst>
            </p:cNvPr>
            <p:cNvSpPr/>
            <p:nvPr/>
          </p:nvSpPr>
          <p:spPr>
            <a:xfrm>
              <a:off x="380999" y="800377"/>
              <a:ext cx="70485" cy="4800600"/>
            </a:xfrm>
            <a:custGeom>
              <a:avLst/>
              <a:gdLst/>
              <a:ahLst/>
              <a:cxnLst/>
              <a:rect l="l" t="t" r="r" b="b"/>
              <a:pathLst>
                <a:path w="70484" h="4800600">
                  <a:moveTo>
                    <a:pt x="70450" y="4800044"/>
                  </a:moveTo>
                  <a:lnTo>
                    <a:pt x="33857" y="4787490"/>
                  </a:lnTo>
                  <a:lnTo>
                    <a:pt x="5800" y="4753281"/>
                  </a:lnTo>
                  <a:lnTo>
                    <a:pt x="0" y="4724121"/>
                  </a:lnTo>
                  <a:lnTo>
                    <a:pt x="0" y="75922"/>
                  </a:lnTo>
                  <a:lnTo>
                    <a:pt x="12830" y="33579"/>
                  </a:lnTo>
                  <a:lnTo>
                    <a:pt x="47039" y="5522"/>
                  </a:lnTo>
                  <a:lnTo>
                    <a:pt x="70449" y="0"/>
                  </a:lnTo>
                  <a:lnTo>
                    <a:pt x="66287" y="1655"/>
                  </a:lnTo>
                  <a:lnTo>
                    <a:pt x="56951" y="9389"/>
                  </a:lnTo>
                  <a:lnTo>
                    <a:pt x="41000" y="46761"/>
                  </a:lnTo>
                  <a:lnTo>
                    <a:pt x="38100" y="75922"/>
                  </a:lnTo>
                  <a:lnTo>
                    <a:pt x="38100" y="4724121"/>
                  </a:lnTo>
                  <a:lnTo>
                    <a:pt x="44514" y="4766463"/>
                  </a:lnTo>
                  <a:lnTo>
                    <a:pt x="66287" y="4798387"/>
                  </a:lnTo>
                  <a:lnTo>
                    <a:pt x="70450" y="4800044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标题 2">
            <a:extLst>
              <a:ext uri="{FF2B5EF4-FFF2-40B4-BE49-F238E27FC236}">
                <a16:creationId xmlns:a16="http://schemas.microsoft.com/office/drawing/2014/main" id="{C895A914-4199-4395-C5F5-F83A00CEE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 anchorCtr="0">
            <a:normAutofit fontScale="90000"/>
          </a:bodyPr>
          <a:lstStyle/>
          <a:p>
            <a:r>
              <a:rPr lang="zh-CN" altLang="en-US" dirty="0">
                <a:solidFill>
                  <a:srgbClr val="0149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抱怨声音</a:t>
            </a:r>
            <a:r>
              <a:rPr lang="en-US" altLang="zh-CN" dirty="0">
                <a:solidFill>
                  <a:srgbClr val="0149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en-US" dirty="0">
                <a:solidFill>
                  <a:srgbClr val="0149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闭环响应</a:t>
            </a:r>
            <a:r>
              <a:rPr lang="zh-CN" altLang="en-US" sz="2200" dirty="0">
                <a:solidFill>
                  <a:srgbClr val="0149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（抱怨声音均得到响应）</a:t>
            </a:r>
            <a:endParaRPr lang="zh-CN" altLang="en-US" dirty="0">
              <a:solidFill>
                <a:srgbClr val="01499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object 3">
            <a:extLst>
              <a:ext uri="{FF2B5EF4-FFF2-40B4-BE49-F238E27FC236}">
                <a16:creationId xmlns:a16="http://schemas.microsoft.com/office/drawing/2014/main" id="{F2517415-6CD1-07CA-1C5B-3C317758A3B3}"/>
              </a:ext>
            </a:extLst>
          </p:cNvPr>
          <p:cNvGrpSpPr/>
          <p:nvPr/>
        </p:nvGrpSpPr>
        <p:grpSpPr>
          <a:xfrm>
            <a:off x="6215280" y="781131"/>
            <a:ext cx="5829673" cy="2722134"/>
            <a:chOff x="298703" y="755903"/>
            <a:chExt cx="5763895" cy="4965700"/>
          </a:xfrm>
        </p:grpSpPr>
        <p:sp>
          <p:nvSpPr>
            <p:cNvPr id="32" name="object 4">
              <a:extLst>
                <a:ext uri="{FF2B5EF4-FFF2-40B4-BE49-F238E27FC236}">
                  <a16:creationId xmlns:a16="http://schemas.microsoft.com/office/drawing/2014/main" id="{503C7A78-AE03-F6BE-EBEC-DD97354F8595}"/>
                </a:ext>
              </a:extLst>
            </p:cNvPr>
            <p:cNvSpPr/>
            <p:nvPr/>
          </p:nvSpPr>
          <p:spPr>
            <a:xfrm>
              <a:off x="298703" y="755903"/>
              <a:ext cx="5763895" cy="4965700"/>
            </a:xfrm>
            <a:custGeom>
              <a:avLst/>
              <a:gdLst/>
              <a:ahLst/>
              <a:cxnLst/>
              <a:rect l="l" t="t" r="r" b="b"/>
              <a:pathLst>
                <a:path w="5763895" h="4965700">
                  <a:moveTo>
                    <a:pt x="5763767" y="4965191"/>
                  </a:moveTo>
                  <a:lnTo>
                    <a:pt x="0" y="4965191"/>
                  </a:lnTo>
                  <a:lnTo>
                    <a:pt x="0" y="0"/>
                  </a:lnTo>
                  <a:lnTo>
                    <a:pt x="5763767" y="0"/>
                  </a:lnTo>
                  <a:lnTo>
                    <a:pt x="5763767" y="53720"/>
                  </a:lnTo>
                  <a:lnTo>
                    <a:pt x="158495" y="53720"/>
                  </a:lnTo>
                  <a:lnTo>
                    <a:pt x="151927" y="54038"/>
                  </a:lnTo>
                  <a:lnTo>
                    <a:pt x="116218" y="68829"/>
                  </a:lnTo>
                  <a:lnTo>
                    <a:pt x="94675" y="101070"/>
                  </a:lnTo>
                  <a:lnTo>
                    <a:pt x="91820" y="120395"/>
                  </a:lnTo>
                  <a:lnTo>
                    <a:pt x="91820" y="4768595"/>
                  </a:lnTo>
                  <a:lnTo>
                    <a:pt x="103047" y="4805645"/>
                  </a:lnTo>
                  <a:lnTo>
                    <a:pt x="132980" y="4830195"/>
                  </a:lnTo>
                  <a:lnTo>
                    <a:pt x="158495" y="4835270"/>
                  </a:lnTo>
                  <a:lnTo>
                    <a:pt x="5763767" y="4835270"/>
                  </a:lnTo>
                  <a:lnTo>
                    <a:pt x="5763767" y="4965191"/>
                  </a:lnTo>
                  <a:close/>
                </a:path>
                <a:path w="5763895" h="4965700">
                  <a:moveTo>
                    <a:pt x="5763767" y="4835270"/>
                  </a:moveTo>
                  <a:lnTo>
                    <a:pt x="5606795" y="4835270"/>
                  </a:lnTo>
                  <a:lnTo>
                    <a:pt x="5613363" y="4834953"/>
                  </a:lnTo>
                  <a:lnTo>
                    <a:pt x="5619805" y="4834001"/>
                  </a:lnTo>
                  <a:lnTo>
                    <a:pt x="5653941" y="4815742"/>
                  </a:lnTo>
                  <a:lnTo>
                    <a:pt x="5672201" y="4781605"/>
                  </a:lnTo>
                  <a:lnTo>
                    <a:pt x="5673470" y="4768595"/>
                  </a:lnTo>
                  <a:lnTo>
                    <a:pt x="5673470" y="120395"/>
                  </a:lnTo>
                  <a:lnTo>
                    <a:pt x="5662243" y="83346"/>
                  </a:lnTo>
                  <a:lnTo>
                    <a:pt x="5632310" y="58796"/>
                  </a:lnTo>
                  <a:lnTo>
                    <a:pt x="5606795" y="53720"/>
                  </a:lnTo>
                  <a:lnTo>
                    <a:pt x="5763767" y="53720"/>
                  </a:lnTo>
                  <a:lnTo>
                    <a:pt x="5763767" y="4835270"/>
                  </a:lnTo>
                  <a:close/>
                </a:path>
              </a:pathLst>
            </a:custGeom>
            <a:solidFill>
              <a:srgbClr val="000000">
                <a:alpha val="50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5">
              <a:extLst>
                <a:ext uri="{FF2B5EF4-FFF2-40B4-BE49-F238E27FC236}">
                  <a16:creationId xmlns:a16="http://schemas.microsoft.com/office/drawing/2014/main" id="{60E2C245-95D5-CA16-93EF-7DEB75B338FB}"/>
                </a:ext>
              </a:extLst>
            </p:cNvPr>
            <p:cNvSpPr/>
            <p:nvPr/>
          </p:nvSpPr>
          <p:spPr>
            <a:xfrm>
              <a:off x="400049" y="800099"/>
              <a:ext cx="5581650" cy="4800600"/>
            </a:xfrm>
            <a:custGeom>
              <a:avLst/>
              <a:gdLst/>
              <a:ahLst/>
              <a:cxnLst/>
              <a:rect l="l" t="t" r="r" b="b"/>
              <a:pathLst>
                <a:path w="5581650" h="4800600">
                  <a:moveTo>
                    <a:pt x="5510452" y="4800599"/>
                  </a:moveTo>
                  <a:lnTo>
                    <a:pt x="53397" y="4800599"/>
                  </a:lnTo>
                  <a:lnTo>
                    <a:pt x="49681" y="4800111"/>
                  </a:lnTo>
                  <a:lnTo>
                    <a:pt x="14085" y="4774743"/>
                  </a:lnTo>
                  <a:lnTo>
                    <a:pt x="366" y="4734357"/>
                  </a:lnTo>
                  <a:lnTo>
                    <a:pt x="0" y="4729402"/>
                  </a:lnTo>
                  <a:lnTo>
                    <a:pt x="0" y="4724399"/>
                  </a:lnTo>
                  <a:lnTo>
                    <a:pt x="0" y="71196"/>
                  </a:lnTo>
                  <a:lnTo>
                    <a:pt x="11716" y="29705"/>
                  </a:lnTo>
                  <a:lnTo>
                    <a:pt x="42320" y="2440"/>
                  </a:lnTo>
                  <a:lnTo>
                    <a:pt x="53397" y="0"/>
                  </a:lnTo>
                  <a:lnTo>
                    <a:pt x="5510452" y="0"/>
                  </a:lnTo>
                  <a:lnTo>
                    <a:pt x="5551943" y="15621"/>
                  </a:lnTo>
                  <a:lnTo>
                    <a:pt x="5577762" y="51661"/>
                  </a:lnTo>
                  <a:lnTo>
                    <a:pt x="5581649" y="71196"/>
                  </a:lnTo>
                  <a:lnTo>
                    <a:pt x="5581649" y="4729402"/>
                  </a:lnTo>
                  <a:lnTo>
                    <a:pt x="5566026" y="4770893"/>
                  </a:lnTo>
                  <a:lnTo>
                    <a:pt x="5529987" y="4796713"/>
                  </a:lnTo>
                  <a:lnTo>
                    <a:pt x="5515407" y="4800111"/>
                  </a:lnTo>
                  <a:lnTo>
                    <a:pt x="5510452" y="48005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6">
              <a:extLst>
                <a:ext uri="{FF2B5EF4-FFF2-40B4-BE49-F238E27FC236}">
                  <a16:creationId xmlns:a16="http://schemas.microsoft.com/office/drawing/2014/main" id="{FC7A403F-95BD-D6B1-E4B3-B4F2FAC219B2}"/>
                </a:ext>
              </a:extLst>
            </p:cNvPr>
            <p:cNvSpPr/>
            <p:nvPr/>
          </p:nvSpPr>
          <p:spPr>
            <a:xfrm>
              <a:off x="380999" y="800377"/>
              <a:ext cx="70485" cy="4800600"/>
            </a:xfrm>
            <a:custGeom>
              <a:avLst/>
              <a:gdLst/>
              <a:ahLst/>
              <a:cxnLst/>
              <a:rect l="l" t="t" r="r" b="b"/>
              <a:pathLst>
                <a:path w="70484" h="4800600">
                  <a:moveTo>
                    <a:pt x="70450" y="4800044"/>
                  </a:moveTo>
                  <a:lnTo>
                    <a:pt x="33857" y="4787490"/>
                  </a:lnTo>
                  <a:lnTo>
                    <a:pt x="5800" y="4753281"/>
                  </a:lnTo>
                  <a:lnTo>
                    <a:pt x="0" y="4724121"/>
                  </a:lnTo>
                  <a:lnTo>
                    <a:pt x="0" y="75922"/>
                  </a:lnTo>
                  <a:lnTo>
                    <a:pt x="12830" y="33579"/>
                  </a:lnTo>
                  <a:lnTo>
                    <a:pt x="47039" y="5522"/>
                  </a:lnTo>
                  <a:lnTo>
                    <a:pt x="70449" y="0"/>
                  </a:lnTo>
                  <a:lnTo>
                    <a:pt x="66287" y="1655"/>
                  </a:lnTo>
                  <a:lnTo>
                    <a:pt x="56951" y="9389"/>
                  </a:lnTo>
                  <a:lnTo>
                    <a:pt x="41000" y="46761"/>
                  </a:lnTo>
                  <a:lnTo>
                    <a:pt x="38100" y="75922"/>
                  </a:lnTo>
                  <a:lnTo>
                    <a:pt x="38100" y="4724121"/>
                  </a:lnTo>
                  <a:lnTo>
                    <a:pt x="44514" y="4766463"/>
                  </a:lnTo>
                  <a:lnTo>
                    <a:pt x="66287" y="4798387"/>
                  </a:lnTo>
                  <a:lnTo>
                    <a:pt x="70450" y="4800044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">
            <a:extLst>
              <a:ext uri="{FF2B5EF4-FFF2-40B4-BE49-F238E27FC236}">
                <a16:creationId xmlns:a16="http://schemas.microsoft.com/office/drawing/2014/main" id="{3DB4F422-3DB9-3285-3B64-62A20BA9A4C5}"/>
              </a:ext>
            </a:extLst>
          </p:cNvPr>
          <p:cNvGrpSpPr/>
          <p:nvPr/>
        </p:nvGrpSpPr>
        <p:grpSpPr>
          <a:xfrm>
            <a:off x="77645" y="781130"/>
            <a:ext cx="5829673" cy="5554356"/>
            <a:chOff x="298703" y="755903"/>
            <a:chExt cx="5763895" cy="4965700"/>
          </a:xfrm>
        </p:grpSpPr>
        <p:sp>
          <p:nvSpPr>
            <p:cNvPr id="36" name="object 4">
              <a:extLst>
                <a:ext uri="{FF2B5EF4-FFF2-40B4-BE49-F238E27FC236}">
                  <a16:creationId xmlns:a16="http://schemas.microsoft.com/office/drawing/2014/main" id="{0A79F79D-EBCC-C476-6B3F-2E2081A92ACA}"/>
                </a:ext>
              </a:extLst>
            </p:cNvPr>
            <p:cNvSpPr/>
            <p:nvPr/>
          </p:nvSpPr>
          <p:spPr>
            <a:xfrm>
              <a:off x="298703" y="755903"/>
              <a:ext cx="5763895" cy="4965700"/>
            </a:xfrm>
            <a:custGeom>
              <a:avLst/>
              <a:gdLst/>
              <a:ahLst/>
              <a:cxnLst/>
              <a:rect l="l" t="t" r="r" b="b"/>
              <a:pathLst>
                <a:path w="5763895" h="4965700">
                  <a:moveTo>
                    <a:pt x="5763767" y="4965191"/>
                  </a:moveTo>
                  <a:lnTo>
                    <a:pt x="0" y="4965191"/>
                  </a:lnTo>
                  <a:lnTo>
                    <a:pt x="0" y="0"/>
                  </a:lnTo>
                  <a:lnTo>
                    <a:pt x="5763767" y="0"/>
                  </a:lnTo>
                  <a:lnTo>
                    <a:pt x="5763767" y="53720"/>
                  </a:lnTo>
                  <a:lnTo>
                    <a:pt x="158495" y="53720"/>
                  </a:lnTo>
                  <a:lnTo>
                    <a:pt x="151927" y="54038"/>
                  </a:lnTo>
                  <a:lnTo>
                    <a:pt x="116218" y="68829"/>
                  </a:lnTo>
                  <a:lnTo>
                    <a:pt x="94675" y="101070"/>
                  </a:lnTo>
                  <a:lnTo>
                    <a:pt x="91820" y="120395"/>
                  </a:lnTo>
                  <a:lnTo>
                    <a:pt x="91820" y="4768595"/>
                  </a:lnTo>
                  <a:lnTo>
                    <a:pt x="103047" y="4805645"/>
                  </a:lnTo>
                  <a:lnTo>
                    <a:pt x="132980" y="4830195"/>
                  </a:lnTo>
                  <a:lnTo>
                    <a:pt x="158495" y="4835270"/>
                  </a:lnTo>
                  <a:lnTo>
                    <a:pt x="5763767" y="4835270"/>
                  </a:lnTo>
                  <a:lnTo>
                    <a:pt x="5763767" y="4965191"/>
                  </a:lnTo>
                  <a:close/>
                </a:path>
                <a:path w="5763895" h="4965700">
                  <a:moveTo>
                    <a:pt x="5763767" y="4835270"/>
                  </a:moveTo>
                  <a:lnTo>
                    <a:pt x="5606795" y="4835270"/>
                  </a:lnTo>
                  <a:lnTo>
                    <a:pt x="5613363" y="4834953"/>
                  </a:lnTo>
                  <a:lnTo>
                    <a:pt x="5619805" y="4834001"/>
                  </a:lnTo>
                  <a:lnTo>
                    <a:pt x="5653941" y="4815742"/>
                  </a:lnTo>
                  <a:lnTo>
                    <a:pt x="5672201" y="4781605"/>
                  </a:lnTo>
                  <a:lnTo>
                    <a:pt x="5673470" y="4768595"/>
                  </a:lnTo>
                  <a:lnTo>
                    <a:pt x="5673470" y="120395"/>
                  </a:lnTo>
                  <a:lnTo>
                    <a:pt x="5662243" y="83346"/>
                  </a:lnTo>
                  <a:lnTo>
                    <a:pt x="5632310" y="58796"/>
                  </a:lnTo>
                  <a:lnTo>
                    <a:pt x="5606795" y="53720"/>
                  </a:lnTo>
                  <a:lnTo>
                    <a:pt x="5763767" y="53720"/>
                  </a:lnTo>
                  <a:lnTo>
                    <a:pt x="5763767" y="4835270"/>
                  </a:lnTo>
                  <a:close/>
                </a:path>
              </a:pathLst>
            </a:custGeom>
            <a:solidFill>
              <a:srgbClr val="000000">
                <a:alpha val="50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5">
              <a:extLst>
                <a:ext uri="{FF2B5EF4-FFF2-40B4-BE49-F238E27FC236}">
                  <a16:creationId xmlns:a16="http://schemas.microsoft.com/office/drawing/2014/main" id="{71C1C9D9-068B-E510-5FD9-54FD81CC042B}"/>
                </a:ext>
              </a:extLst>
            </p:cNvPr>
            <p:cNvSpPr/>
            <p:nvPr/>
          </p:nvSpPr>
          <p:spPr>
            <a:xfrm>
              <a:off x="400049" y="800099"/>
              <a:ext cx="5581650" cy="4800600"/>
            </a:xfrm>
            <a:custGeom>
              <a:avLst/>
              <a:gdLst/>
              <a:ahLst/>
              <a:cxnLst/>
              <a:rect l="l" t="t" r="r" b="b"/>
              <a:pathLst>
                <a:path w="5581650" h="4800600">
                  <a:moveTo>
                    <a:pt x="5510452" y="4800599"/>
                  </a:moveTo>
                  <a:lnTo>
                    <a:pt x="53397" y="4800599"/>
                  </a:lnTo>
                  <a:lnTo>
                    <a:pt x="49681" y="4800111"/>
                  </a:lnTo>
                  <a:lnTo>
                    <a:pt x="14085" y="4774743"/>
                  </a:lnTo>
                  <a:lnTo>
                    <a:pt x="366" y="4734357"/>
                  </a:lnTo>
                  <a:lnTo>
                    <a:pt x="0" y="4729402"/>
                  </a:lnTo>
                  <a:lnTo>
                    <a:pt x="0" y="4724399"/>
                  </a:lnTo>
                  <a:lnTo>
                    <a:pt x="0" y="71196"/>
                  </a:lnTo>
                  <a:lnTo>
                    <a:pt x="11716" y="29705"/>
                  </a:lnTo>
                  <a:lnTo>
                    <a:pt x="42320" y="2440"/>
                  </a:lnTo>
                  <a:lnTo>
                    <a:pt x="53397" y="0"/>
                  </a:lnTo>
                  <a:lnTo>
                    <a:pt x="5510452" y="0"/>
                  </a:lnTo>
                  <a:lnTo>
                    <a:pt x="5551943" y="15621"/>
                  </a:lnTo>
                  <a:lnTo>
                    <a:pt x="5577762" y="51661"/>
                  </a:lnTo>
                  <a:lnTo>
                    <a:pt x="5581649" y="71196"/>
                  </a:lnTo>
                  <a:lnTo>
                    <a:pt x="5581649" y="4729402"/>
                  </a:lnTo>
                  <a:lnTo>
                    <a:pt x="5566026" y="4770893"/>
                  </a:lnTo>
                  <a:lnTo>
                    <a:pt x="5529987" y="4796713"/>
                  </a:lnTo>
                  <a:lnTo>
                    <a:pt x="5515407" y="4800111"/>
                  </a:lnTo>
                  <a:lnTo>
                    <a:pt x="5510452" y="48005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6">
              <a:extLst>
                <a:ext uri="{FF2B5EF4-FFF2-40B4-BE49-F238E27FC236}">
                  <a16:creationId xmlns:a16="http://schemas.microsoft.com/office/drawing/2014/main" id="{E1A6EA6C-A1DB-B48A-715B-0524683C965D}"/>
                </a:ext>
              </a:extLst>
            </p:cNvPr>
            <p:cNvSpPr/>
            <p:nvPr/>
          </p:nvSpPr>
          <p:spPr>
            <a:xfrm>
              <a:off x="380999" y="800377"/>
              <a:ext cx="70485" cy="4800600"/>
            </a:xfrm>
            <a:custGeom>
              <a:avLst/>
              <a:gdLst/>
              <a:ahLst/>
              <a:cxnLst/>
              <a:rect l="l" t="t" r="r" b="b"/>
              <a:pathLst>
                <a:path w="70484" h="4800600">
                  <a:moveTo>
                    <a:pt x="70450" y="4800044"/>
                  </a:moveTo>
                  <a:lnTo>
                    <a:pt x="33857" y="4787490"/>
                  </a:lnTo>
                  <a:lnTo>
                    <a:pt x="5800" y="4753281"/>
                  </a:lnTo>
                  <a:lnTo>
                    <a:pt x="0" y="4724121"/>
                  </a:lnTo>
                  <a:lnTo>
                    <a:pt x="0" y="75922"/>
                  </a:lnTo>
                  <a:lnTo>
                    <a:pt x="12830" y="33579"/>
                  </a:lnTo>
                  <a:lnTo>
                    <a:pt x="47039" y="5522"/>
                  </a:lnTo>
                  <a:lnTo>
                    <a:pt x="70449" y="0"/>
                  </a:lnTo>
                  <a:lnTo>
                    <a:pt x="66287" y="1655"/>
                  </a:lnTo>
                  <a:lnTo>
                    <a:pt x="56951" y="9389"/>
                  </a:lnTo>
                  <a:lnTo>
                    <a:pt x="41000" y="46761"/>
                  </a:lnTo>
                  <a:lnTo>
                    <a:pt x="38100" y="75922"/>
                  </a:lnTo>
                  <a:lnTo>
                    <a:pt x="38100" y="4724121"/>
                  </a:lnTo>
                  <a:lnTo>
                    <a:pt x="44514" y="4766463"/>
                  </a:lnTo>
                  <a:lnTo>
                    <a:pt x="66287" y="4798387"/>
                  </a:lnTo>
                  <a:lnTo>
                    <a:pt x="70450" y="4800044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id="{184BD845-62DA-6A1D-B85A-F57D67C3A10A}"/>
              </a:ext>
            </a:extLst>
          </p:cNvPr>
          <p:cNvSpPr txBox="1"/>
          <p:nvPr/>
        </p:nvSpPr>
        <p:spPr>
          <a:xfrm>
            <a:off x="1244080" y="1103615"/>
            <a:ext cx="34968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p"/>
            </a:pPr>
            <a:r>
              <a:rPr lang="zh-CN" altLang="en-US" b="1" i="0" dirty="0">
                <a:solidFill>
                  <a:srgbClr val="01499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抱怨声音分级响应机制</a:t>
            </a:r>
            <a:endParaRPr lang="en-US" altLang="zh-CN" b="1" i="0" dirty="0">
              <a:solidFill>
                <a:srgbClr val="01499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AC0BF614-BBCB-D696-EC07-56BF90DA3D57}"/>
              </a:ext>
            </a:extLst>
          </p:cNvPr>
          <p:cNvSpPr txBox="1"/>
          <p:nvPr/>
        </p:nvSpPr>
        <p:spPr>
          <a:xfrm>
            <a:off x="162999" y="1666494"/>
            <a:ext cx="8550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zh-CN" sz="1400" b="1" i="0" dirty="0">
                <a:solidFill>
                  <a:srgbClr val="EC434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L3</a:t>
            </a:r>
            <a:r>
              <a:rPr lang="zh-CN" altLang="en-US" sz="1400" b="1" i="0" dirty="0">
                <a:solidFill>
                  <a:srgbClr val="EC434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级</a:t>
            </a:r>
            <a:endParaRPr lang="en-US" altLang="zh-CN" sz="1400" b="1" i="0" dirty="0">
              <a:solidFill>
                <a:srgbClr val="EC434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823F096B-9655-34D9-ACCC-33BCE3F95CDE}"/>
              </a:ext>
            </a:extLst>
          </p:cNvPr>
          <p:cNvSpPr txBox="1"/>
          <p:nvPr/>
        </p:nvSpPr>
        <p:spPr>
          <a:xfrm>
            <a:off x="162998" y="1974050"/>
            <a:ext cx="8550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zh-CN" sz="1400" b="1" dirty="0">
                <a:solidFill>
                  <a:srgbClr val="F59E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L2</a:t>
            </a:r>
            <a:r>
              <a:rPr lang="zh-CN" altLang="en-US" sz="1400" b="1" i="0" dirty="0">
                <a:solidFill>
                  <a:srgbClr val="F59E0B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级</a:t>
            </a:r>
            <a:endParaRPr lang="en-US" altLang="zh-CN" sz="1400" b="1" i="0" dirty="0">
              <a:solidFill>
                <a:srgbClr val="F59E0B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173786D6-452B-A8EF-EAE8-4504EF72B2B3}"/>
              </a:ext>
            </a:extLst>
          </p:cNvPr>
          <p:cNvSpPr txBox="1"/>
          <p:nvPr/>
        </p:nvSpPr>
        <p:spPr>
          <a:xfrm>
            <a:off x="160880" y="2296359"/>
            <a:ext cx="8550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zh-CN" sz="1400" b="1" dirty="0">
                <a:solidFill>
                  <a:srgbClr val="0FB4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L1</a:t>
            </a:r>
            <a:r>
              <a:rPr lang="zh-CN" altLang="en-US" sz="1400" b="1" i="0" dirty="0">
                <a:solidFill>
                  <a:srgbClr val="0FB47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级</a:t>
            </a:r>
            <a:endParaRPr lang="en-US" altLang="zh-CN" sz="1400" b="1" i="0" dirty="0">
              <a:solidFill>
                <a:srgbClr val="0FB47F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CD277357-C58D-86FF-4831-3AB398675CE3}"/>
              </a:ext>
            </a:extLst>
          </p:cNvPr>
          <p:cNvSpPr txBox="1"/>
          <p:nvPr/>
        </p:nvSpPr>
        <p:spPr>
          <a:xfrm>
            <a:off x="792806" y="1692304"/>
            <a:ext cx="35632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100" b="1" i="0" u="sng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品牌形象诋毁</a:t>
            </a:r>
            <a:r>
              <a:rPr lang="en-US" altLang="zh-CN" sz="1100" b="1" i="0" u="sng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1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人身安全问题</a:t>
            </a:r>
            <a:r>
              <a:rPr lang="zh-CN" altLang="en-US" sz="1050" i="0" u="sng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（如高速失去动力）</a:t>
            </a:r>
            <a:endParaRPr lang="en-US" altLang="zh-CN" sz="1100" b="1" i="0" u="sng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455DDADF-F221-7BD1-34C2-4FBFD53572A8}"/>
              </a:ext>
            </a:extLst>
          </p:cNvPr>
          <p:cNvSpPr txBox="1"/>
          <p:nvPr/>
        </p:nvSpPr>
        <p:spPr>
          <a:xfrm>
            <a:off x="792806" y="2015800"/>
            <a:ext cx="30108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100" b="1" i="0" u="sng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产品质量</a:t>
            </a:r>
            <a:r>
              <a:rPr lang="en-US" altLang="zh-CN" sz="1100" b="1" i="0" u="sng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100" b="1" i="0" u="sng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服务投诉</a:t>
            </a:r>
            <a:r>
              <a:rPr lang="zh-CN" altLang="en-US" sz="1050" i="0" u="sng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（如销售顾问爆粗）</a:t>
            </a:r>
            <a:endParaRPr lang="en-US" altLang="zh-CN" sz="1100" b="1" i="0" u="sng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563FE5DE-7E5C-877C-2D64-F368F924AAC8}"/>
              </a:ext>
            </a:extLst>
          </p:cNvPr>
          <p:cNvSpPr txBox="1"/>
          <p:nvPr/>
        </p:nvSpPr>
        <p:spPr>
          <a:xfrm>
            <a:off x="792806" y="2322169"/>
            <a:ext cx="22102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100" b="1" i="0" u="sng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普通抱怨</a:t>
            </a:r>
            <a:r>
              <a:rPr lang="zh-CN" altLang="en-US" sz="1050" i="0" u="sng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（如车机导航不准确）</a:t>
            </a:r>
            <a:endParaRPr lang="en-US" altLang="zh-CN" sz="1100" i="0" u="sng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424A6591-D619-B015-67B3-EEE244C3EA6C}"/>
              </a:ext>
            </a:extLst>
          </p:cNvPr>
          <p:cNvSpPr txBox="1"/>
          <p:nvPr/>
        </p:nvSpPr>
        <p:spPr>
          <a:xfrm>
            <a:off x="7132490" y="1103615"/>
            <a:ext cx="46513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rgbClr val="0149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运营机制（质量管控）</a:t>
            </a:r>
          </a:p>
        </p:txBody>
      </p: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8642C618-6FD6-0D56-6C8D-3F8092517BD2}"/>
              </a:ext>
            </a:extLst>
          </p:cNvPr>
          <p:cNvGrpSpPr/>
          <p:nvPr/>
        </p:nvGrpSpPr>
        <p:grpSpPr>
          <a:xfrm>
            <a:off x="765224" y="2626546"/>
            <a:ext cx="4609039" cy="3455747"/>
            <a:chOff x="765224" y="2626546"/>
            <a:chExt cx="4609039" cy="3455747"/>
          </a:xfrm>
        </p:grpSpPr>
        <p:pic>
          <p:nvPicPr>
            <p:cNvPr id="60" name="图片 59">
              <a:extLst>
                <a:ext uri="{FF2B5EF4-FFF2-40B4-BE49-F238E27FC236}">
                  <a16:creationId xmlns:a16="http://schemas.microsoft.com/office/drawing/2014/main" id="{A78A037C-3BB7-80E9-50D1-A73CC805B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24" y="2626546"/>
              <a:ext cx="4609039" cy="3455747"/>
            </a:xfrm>
            <a:prstGeom prst="rect">
              <a:avLst/>
            </a:prstGeom>
          </p:spPr>
        </p:pic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61B701B1-A7BA-5C74-1A97-DF1ABA1FE875}"/>
                </a:ext>
              </a:extLst>
            </p:cNvPr>
            <p:cNvSpPr txBox="1"/>
            <p:nvPr/>
          </p:nvSpPr>
          <p:spPr>
            <a:xfrm>
              <a:off x="2586566" y="2732860"/>
              <a:ext cx="613833" cy="215444"/>
            </a:xfrm>
            <a:prstGeom prst="rect">
              <a:avLst/>
            </a:prstGeom>
            <a:solidFill>
              <a:srgbClr val="ECECFF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800" i="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抱怨声音</a:t>
              </a:r>
              <a:endParaRPr lang="en-US" altLang="zh-CN" sz="80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2BFB61B3-5B97-B3E2-441B-BCDF20942BD5}"/>
                </a:ext>
              </a:extLst>
            </p:cNvPr>
            <p:cNvSpPr txBox="1"/>
            <p:nvPr/>
          </p:nvSpPr>
          <p:spPr>
            <a:xfrm>
              <a:off x="2406119" y="3795335"/>
              <a:ext cx="974725" cy="320088"/>
            </a:xfrm>
            <a:prstGeom prst="roundRect">
              <a:avLst/>
            </a:prstGeom>
            <a:solidFill>
              <a:srgbClr val="ECECFF"/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情感分析</a:t>
              </a:r>
              <a:endPara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80000"/>
                </a:lnSpc>
              </a:pPr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抱怨分级</a:t>
              </a:r>
              <a:endParaRPr lang="en-US" altLang="zh-CN" sz="80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B528D175-0A7E-36CE-8C1B-D7D3DCABB14D}"/>
                </a:ext>
              </a:extLst>
            </p:cNvPr>
            <p:cNvSpPr txBox="1"/>
            <p:nvPr/>
          </p:nvSpPr>
          <p:spPr>
            <a:xfrm>
              <a:off x="919806" y="5109184"/>
              <a:ext cx="853114" cy="215444"/>
            </a:xfrm>
            <a:prstGeom prst="rect">
              <a:avLst/>
            </a:prstGeom>
            <a:solidFill>
              <a:srgbClr val="ECECFF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800" i="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生成安抚话术</a:t>
              </a:r>
              <a:endParaRPr lang="en-US" altLang="zh-CN" sz="80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C4A87FA6-40E4-AD16-8FA6-4A53915B723B}"/>
                </a:ext>
              </a:extLst>
            </p:cNvPr>
            <p:cNvSpPr txBox="1"/>
            <p:nvPr/>
          </p:nvSpPr>
          <p:spPr>
            <a:xfrm>
              <a:off x="919806" y="5751599"/>
              <a:ext cx="853114" cy="215444"/>
            </a:xfrm>
            <a:prstGeom prst="rect">
              <a:avLst/>
            </a:prstGeom>
            <a:solidFill>
              <a:srgbClr val="ECECFF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800" i="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自动回复用户</a:t>
              </a:r>
              <a:endParaRPr lang="en-US" altLang="zh-CN" sz="80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B6E869BF-8C0B-EE62-3305-3F650C71034D}"/>
                </a:ext>
              </a:extLst>
            </p:cNvPr>
            <p:cNvSpPr txBox="1"/>
            <p:nvPr/>
          </p:nvSpPr>
          <p:spPr>
            <a:xfrm>
              <a:off x="2241550" y="5110451"/>
              <a:ext cx="1301750" cy="215444"/>
            </a:xfrm>
            <a:prstGeom prst="rect">
              <a:avLst/>
            </a:prstGeom>
            <a:solidFill>
              <a:srgbClr val="ECECFF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800" i="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生成安抚话术</a:t>
              </a:r>
              <a:r>
                <a:rPr lang="en-US" altLang="zh-CN" sz="800" i="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&amp;</a:t>
              </a:r>
              <a:r>
                <a:rPr lang="zh-CN" altLang="en-US" sz="800" i="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处置建议</a:t>
              </a:r>
              <a:endParaRPr lang="en-US" altLang="zh-CN" sz="80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BD8A8DAD-00FB-6F47-F70C-082115BD0A05}"/>
                </a:ext>
              </a:extLst>
            </p:cNvPr>
            <p:cNvSpPr txBox="1"/>
            <p:nvPr/>
          </p:nvSpPr>
          <p:spPr>
            <a:xfrm>
              <a:off x="2465868" y="5759277"/>
              <a:ext cx="853114" cy="215444"/>
            </a:xfrm>
            <a:prstGeom prst="rect">
              <a:avLst/>
            </a:prstGeom>
            <a:solidFill>
              <a:srgbClr val="ECECFF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800" i="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推送主责部门</a:t>
              </a:r>
              <a:endParaRPr lang="en-US" altLang="zh-CN" sz="80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54E7CFF0-478B-B6CF-1A16-57EBC2FB1366}"/>
                </a:ext>
              </a:extLst>
            </p:cNvPr>
            <p:cNvSpPr txBox="1"/>
            <p:nvPr/>
          </p:nvSpPr>
          <p:spPr>
            <a:xfrm>
              <a:off x="3995604" y="5109184"/>
              <a:ext cx="1301750" cy="215444"/>
            </a:xfrm>
            <a:prstGeom prst="rect">
              <a:avLst/>
            </a:prstGeom>
            <a:solidFill>
              <a:srgbClr val="ECECFF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800" i="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生成安抚话术</a:t>
              </a:r>
              <a:r>
                <a:rPr lang="en-US" altLang="zh-CN" sz="800" i="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&amp;</a:t>
              </a:r>
              <a:r>
                <a:rPr lang="zh-CN" altLang="en-US" sz="800" i="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处置建议</a:t>
              </a:r>
              <a:endParaRPr lang="en-US" altLang="zh-CN" sz="80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B9A31B22-D251-A359-8E7A-4D64457B38E0}"/>
                </a:ext>
              </a:extLst>
            </p:cNvPr>
            <p:cNvSpPr txBox="1"/>
            <p:nvPr/>
          </p:nvSpPr>
          <p:spPr>
            <a:xfrm>
              <a:off x="4183937" y="5733876"/>
              <a:ext cx="853114" cy="289310"/>
            </a:xfrm>
            <a:prstGeom prst="rect">
              <a:avLst/>
            </a:prstGeom>
            <a:solidFill>
              <a:srgbClr val="ECECFF"/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zh-CN" altLang="en-US" sz="800" i="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推送主责部门</a:t>
              </a:r>
              <a:endParaRPr lang="en-US" altLang="zh-CN" sz="80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80000"/>
                </a:lnSpc>
              </a:pPr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推送公关部门</a:t>
              </a:r>
              <a:endParaRPr lang="en-US" altLang="zh-CN" sz="80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0" name="文本框 69">
            <a:extLst>
              <a:ext uri="{FF2B5EF4-FFF2-40B4-BE49-F238E27FC236}">
                <a16:creationId xmlns:a16="http://schemas.microsoft.com/office/drawing/2014/main" id="{9881ECAC-9547-89AD-1566-5860903B3209}"/>
              </a:ext>
            </a:extLst>
          </p:cNvPr>
          <p:cNvSpPr txBox="1"/>
          <p:nvPr/>
        </p:nvSpPr>
        <p:spPr>
          <a:xfrm>
            <a:off x="233310" y="6216298"/>
            <a:ext cx="29889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分级逻辑需与长安汽车共建</a:t>
            </a:r>
            <a:endParaRPr lang="en-US" altLang="zh-CN" sz="1400" b="1" i="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1A82517F-C6F9-5AE9-5834-600068290031}"/>
              </a:ext>
            </a:extLst>
          </p:cNvPr>
          <p:cNvGrpSpPr/>
          <p:nvPr/>
        </p:nvGrpSpPr>
        <p:grpSpPr>
          <a:xfrm>
            <a:off x="6409898" y="1685967"/>
            <a:ext cx="5495177" cy="1576119"/>
            <a:chOff x="6467954" y="1852881"/>
            <a:chExt cx="5495177" cy="1576119"/>
          </a:xfrm>
        </p:grpSpPr>
        <p:pic>
          <p:nvPicPr>
            <p:cNvPr id="73" name="图片 72">
              <a:extLst>
                <a:ext uri="{FF2B5EF4-FFF2-40B4-BE49-F238E27FC236}">
                  <a16:creationId xmlns:a16="http://schemas.microsoft.com/office/drawing/2014/main" id="{4A47CBF4-485C-E9C1-7971-EA9E5BB4F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7954" y="1852881"/>
              <a:ext cx="5495177" cy="1576119"/>
            </a:xfrm>
            <a:prstGeom prst="rect">
              <a:avLst/>
            </a:prstGeom>
          </p:spPr>
        </p:pic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C9D8EE47-0E51-AC26-A76E-D9206C1B32CB}"/>
                </a:ext>
              </a:extLst>
            </p:cNvPr>
            <p:cNvSpPr txBox="1"/>
            <p:nvPr/>
          </p:nvSpPr>
          <p:spPr>
            <a:xfrm>
              <a:off x="6551886" y="2681813"/>
              <a:ext cx="613833" cy="215444"/>
            </a:xfrm>
            <a:prstGeom prst="rect">
              <a:avLst/>
            </a:prstGeom>
            <a:solidFill>
              <a:srgbClr val="ECECFF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800" i="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AI</a:t>
              </a:r>
              <a:r>
                <a:rPr lang="zh-CN" altLang="en-US" sz="800" i="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响应</a:t>
              </a:r>
              <a:endParaRPr lang="en-US" altLang="zh-CN" sz="80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F706BB2F-D464-1114-FDDA-AD704F9BDA66}"/>
                </a:ext>
              </a:extLst>
            </p:cNvPr>
            <p:cNvSpPr txBox="1"/>
            <p:nvPr/>
          </p:nvSpPr>
          <p:spPr>
            <a:xfrm>
              <a:off x="7635821" y="2288227"/>
              <a:ext cx="401768" cy="338554"/>
            </a:xfrm>
            <a:prstGeom prst="rect">
              <a:avLst/>
            </a:prstGeom>
            <a:solidFill>
              <a:srgbClr val="ECECFF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800" i="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人工审核</a:t>
              </a:r>
              <a:endParaRPr lang="en-US" altLang="zh-CN" sz="80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文本框 76">
              <a:extLst>
                <a:ext uri="{FF2B5EF4-FFF2-40B4-BE49-F238E27FC236}">
                  <a16:creationId xmlns:a16="http://schemas.microsoft.com/office/drawing/2014/main" id="{9ACFA06F-095A-8B21-276B-0361EEA6D347}"/>
                </a:ext>
              </a:extLst>
            </p:cNvPr>
            <p:cNvSpPr txBox="1"/>
            <p:nvPr/>
          </p:nvSpPr>
          <p:spPr>
            <a:xfrm>
              <a:off x="8733215" y="1988564"/>
              <a:ext cx="832214" cy="215444"/>
            </a:xfrm>
            <a:prstGeom prst="rect">
              <a:avLst/>
            </a:prstGeom>
            <a:solidFill>
              <a:srgbClr val="ECECFF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800" i="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确认推送</a:t>
              </a:r>
              <a:endParaRPr lang="en-US" altLang="zh-CN" sz="80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A8342110-6BB6-1A93-26AE-37A8D275A313}"/>
                </a:ext>
              </a:extLst>
            </p:cNvPr>
            <p:cNvSpPr txBox="1"/>
            <p:nvPr/>
          </p:nvSpPr>
          <p:spPr>
            <a:xfrm>
              <a:off x="8733215" y="2715922"/>
              <a:ext cx="832214" cy="215444"/>
            </a:xfrm>
            <a:prstGeom prst="rect">
              <a:avLst/>
            </a:prstGeom>
            <a:solidFill>
              <a:srgbClr val="ECECFF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人工修正</a:t>
              </a:r>
              <a:endParaRPr lang="en-US" altLang="zh-CN" sz="80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文本框 78">
              <a:extLst>
                <a:ext uri="{FF2B5EF4-FFF2-40B4-BE49-F238E27FC236}">
                  <a16:creationId xmlns:a16="http://schemas.microsoft.com/office/drawing/2014/main" id="{B4436A59-F520-E28E-98D1-2522D6A28CF3}"/>
                </a:ext>
              </a:extLst>
            </p:cNvPr>
            <p:cNvSpPr txBox="1"/>
            <p:nvPr/>
          </p:nvSpPr>
          <p:spPr>
            <a:xfrm>
              <a:off x="9932066" y="2715922"/>
              <a:ext cx="832214" cy="215444"/>
            </a:xfrm>
            <a:prstGeom prst="rect">
              <a:avLst/>
            </a:prstGeom>
            <a:solidFill>
              <a:srgbClr val="ECECFF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添加至训练库</a:t>
              </a:r>
              <a:endParaRPr lang="en-US" altLang="zh-CN" sz="80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id="{43E3B7CD-2B2C-54D2-BCCA-7473962CDB89}"/>
                </a:ext>
              </a:extLst>
            </p:cNvPr>
            <p:cNvSpPr txBox="1"/>
            <p:nvPr/>
          </p:nvSpPr>
          <p:spPr>
            <a:xfrm>
              <a:off x="11085952" y="3047928"/>
              <a:ext cx="832214" cy="215444"/>
            </a:xfrm>
            <a:prstGeom prst="rect">
              <a:avLst/>
            </a:prstGeom>
            <a:solidFill>
              <a:srgbClr val="ECECFF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调校智能体</a:t>
              </a:r>
              <a:endParaRPr lang="en-US" altLang="zh-CN" sz="80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4" name="文本框 143">
            <a:extLst>
              <a:ext uri="{FF2B5EF4-FFF2-40B4-BE49-F238E27FC236}">
                <a16:creationId xmlns:a16="http://schemas.microsoft.com/office/drawing/2014/main" id="{66622C70-F2AE-5A3B-7554-53906E5C128B}"/>
              </a:ext>
            </a:extLst>
          </p:cNvPr>
          <p:cNvSpPr txBox="1"/>
          <p:nvPr/>
        </p:nvSpPr>
        <p:spPr>
          <a:xfrm>
            <a:off x="6689026" y="3585559"/>
            <a:ext cx="46513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rgbClr val="0149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阶段计划</a:t>
            </a:r>
          </a:p>
        </p:txBody>
      </p:sp>
      <p:sp>
        <p:nvSpPr>
          <p:cNvPr id="146" name="object 40">
            <a:extLst>
              <a:ext uri="{FF2B5EF4-FFF2-40B4-BE49-F238E27FC236}">
                <a16:creationId xmlns:a16="http://schemas.microsoft.com/office/drawing/2014/main" id="{533D2F7C-968F-905C-F74A-497F40FF9811}"/>
              </a:ext>
            </a:extLst>
          </p:cNvPr>
          <p:cNvSpPr/>
          <p:nvPr/>
        </p:nvSpPr>
        <p:spPr>
          <a:xfrm>
            <a:off x="7554733" y="4484253"/>
            <a:ext cx="3048000" cy="189302"/>
          </a:xfrm>
          <a:custGeom>
            <a:avLst/>
            <a:gdLst/>
            <a:ahLst/>
            <a:cxnLst/>
            <a:rect l="l" t="t" r="r" b="b"/>
            <a:pathLst>
              <a:path w="3048000" h="228600">
                <a:moveTo>
                  <a:pt x="2941203" y="228599"/>
                </a:moveTo>
                <a:lnTo>
                  <a:pt x="106794" y="228599"/>
                </a:lnTo>
                <a:lnTo>
                  <a:pt x="99360" y="227867"/>
                </a:lnTo>
                <a:lnTo>
                  <a:pt x="57037" y="213506"/>
                </a:lnTo>
                <a:lnTo>
                  <a:pt x="23432" y="184041"/>
                </a:lnTo>
                <a:lnTo>
                  <a:pt x="3659" y="143959"/>
                </a:lnTo>
                <a:lnTo>
                  <a:pt x="0" y="121804"/>
                </a:lnTo>
                <a:lnTo>
                  <a:pt x="0" y="114299"/>
                </a:lnTo>
                <a:lnTo>
                  <a:pt x="0" y="106794"/>
                </a:lnTo>
                <a:lnTo>
                  <a:pt x="11572" y="63625"/>
                </a:lnTo>
                <a:lnTo>
                  <a:pt x="38783" y="28170"/>
                </a:lnTo>
                <a:lnTo>
                  <a:pt x="77492" y="5828"/>
                </a:lnTo>
                <a:lnTo>
                  <a:pt x="106794" y="0"/>
                </a:lnTo>
                <a:lnTo>
                  <a:pt x="2941203" y="0"/>
                </a:lnTo>
                <a:lnTo>
                  <a:pt x="2984372" y="11572"/>
                </a:lnTo>
                <a:lnTo>
                  <a:pt x="3019827" y="38784"/>
                </a:lnTo>
                <a:lnTo>
                  <a:pt x="3042169" y="77492"/>
                </a:lnTo>
                <a:lnTo>
                  <a:pt x="3047998" y="106794"/>
                </a:lnTo>
                <a:lnTo>
                  <a:pt x="3047998" y="121804"/>
                </a:lnTo>
                <a:lnTo>
                  <a:pt x="3036424" y="164974"/>
                </a:lnTo>
                <a:lnTo>
                  <a:pt x="3009212" y="200428"/>
                </a:lnTo>
                <a:lnTo>
                  <a:pt x="2970504" y="222771"/>
                </a:lnTo>
                <a:lnTo>
                  <a:pt x="2948636" y="227867"/>
                </a:lnTo>
                <a:lnTo>
                  <a:pt x="2941203" y="228599"/>
                </a:lnTo>
                <a:close/>
              </a:path>
            </a:pathLst>
          </a:custGeom>
          <a:solidFill>
            <a:srgbClr val="E6F0FF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7" name="object 41">
            <a:extLst>
              <a:ext uri="{FF2B5EF4-FFF2-40B4-BE49-F238E27FC236}">
                <a16:creationId xmlns:a16="http://schemas.microsoft.com/office/drawing/2014/main" id="{D7C3571B-9DE9-5067-EADC-C63F7193A87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54733" y="4484253"/>
            <a:ext cx="2230754" cy="189301"/>
          </a:xfrm>
          <a:prstGeom prst="rect">
            <a:avLst/>
          </a:prstGeom>
        </p:spPr>
      </p:pic>
      <p:sp>
        <p:nvSpPr>
          <p:cNvPr id="148" name="object 42">
            <a:extLst>
              <a:ext uri="{FF2B5EF4-FFF2-40B4-BE49-F238E27FC236}">
                <a16:creationId xmlns:a16="http://schemas.microsoft.com/office/drawing/2014/main" id="{E23B4B30-848B-AF69-99A8-88E1C735EEEF}"/>
              </a:ext>
            </a:extLst>
          </p:cNvPr>
          <p:cNvSpPr/>
          <p:nvPr/>
        </p:nvSpPr>
        <p:spPr>
          <a:xfrm>
            <a:off x="9993132" y="4044450"/>
            <a:ext cx="609600" cy="189302"/>
          </a:xfrm>
          <a:custGeom>
            <a:avLst/>
            <a:gdLst/>
            <a:ahLst/>
            <a:cxnLst/>
            <a:rect l="l" t="t" r="r" b="b"/>
            <a:pathLst>
              <a:path w="609600" h="228600">
                <a:moveTo>
                  <a:pt x="576551" y="228599"/>
                </a:moveTo>
                <a:lnTo>
                  <a:pt x="33049" y="228599"/>
                </a:lnTo>
                <a:lnTo>
                  <a:pt x="28188" y="227633"/>
                </a:lnTo>
                <a:lnTo>
                  <a:pt x="967" y="200412"/>
                </a:lnTo>
                <a:lnTo>
                  <a:pt x="0" y="195552"/>
                </a:lnTo>
                <a:lnTo>
                  <a:pt x="1" y="190499"/>
                </a:lnTo>
                <a:lnTo>
                  <a:pt x="0" y="33047"/>
                </a:lnTo>
                <a:lnTo>
                  <a:pt x="28188" y="966"/>
                </a:lnTo>
                <a:lnTo>
                  <a:pt x="33049" y="0"/>
                </a:lnTo>
                <a:lnTo>
                  <a:pt x="576551" y="0"/>
                </a:lnTo>
                <a:lnTo>
                  <a:pt x="608632" y="28187"/>
                </a:lnTo>
                <a:lnTo>
                  <a:pt x="609599" y="33047"/>
                </a:lnTo>
                <a:lnTo>
                  <a:pt x="609599" y="195552"/>
                </a:lnTo>
                <a:lnTo>
                  <a:pt x="581411" y="227633"/>
                </a:lnTo>
                <a:lnTo>
                  <a:pt x="576551" y="228599"/>
                </a:lnTo>
                <a:close/>
              </a:path>
            </a:pathLst>
          </a:custGeom>
          <a:solidFill>
            <a:srgbClr val="DAE9FE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9" name="object 43">
            <a:extLst>
              <a:ext uri="{FF2B5EF4-FFF2-40B4-BE49-F238E27FC236}">
                <a16:creationId xmlns:a16="http://schemas.microsoft.com/office/drawing/2014/main" id="{D0D54543-C3F4-2E05-88A8-D8C8D91E1A5E}"/>
              </a:ext>
            </a:extLst>
          </p:cNvPr>
          <p:cNvSpPr txBox="1"/>
          <p:nvPr/>
        </p:nvSpPr>
        <p:spPr>
          <a:xfrm>
            <a:off x="10056484" y="4064517"/>
            <a:ext cx="482600" cy="168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00" spc="-90" dirty="0">
                <a:solidFill>
                  <a:srgbClr val="1D40A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imSun"/>
              </a:rPr>
              <a:t>第一阶段</a:t>
            </a:r>
            <a:endParaRPr sz="1000">
              <a:latin typeface="微软雅黑" panose="020B0503020204020204" pitchFamily="34" charset="-122"/>
              <a:ea typeface="微软雅黑" panose="020B0503020204020204" pitchFamily="34" charset="-122"/>
              <a:cs typeface="SimSun"/>
            </a:endParaRPr>
          </a:p>
        </p:txBody>
      </p:sp>
      <p:sp>
        <p:nvSpPr>
          <p:cNvPr id="150" name="object 44">
            <a:extLst>
              <a:ext uri="{FF2B5EF4-FFF2-40B4-BE49-F238E27FC236}">
                <a16:creationId xmlns:a16="http://schemas.microsoft.com/office/drawing/2014/main" id="{C7CD05B6-438A-9FAB-E85C-63F3C831BDE4}"/>
              </a:ext>
            </a:extLst>
          </p:cNvPr>
          <p:cNvSpPr txBox="1"/>
          <p:nvPr/>
        </p:nvSpPr>
        <p:spPr>
          <a:xfrm>
            <a:off x="7627123" y="3786418"/>
            <a:ext cx="1598373" cy="655949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lang="en-US" sz="1300" spc="-45" dirty="0">
                <a:solidFill>
                  <a:srgbClr val="1D40A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8</a:t>
            </a:r>
            <a:r>
              <a:rPr sz="1350" spc="-110" dirty="0">
                <a:solidFill>
                  <a:srgbClr val="1D40A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imSun"/>
              </a:rPr>
              <a:t>月底</a:t>
            </a:r>
            <a:endParaRPr sz="1350" dirty="0">
              <a:latin typeface="微软雅黑" panose="020B0503020204020204" pitchFamily="34" charset="-122"/>
              <a:ea typeface="微软雅黑" panose="020B0503020204020204" pitchFamily="34" charset="-122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lang="zh-CN" altLang="en-US" sz="1200" dirty="0">
                <a:solidFill>
                  <a:srgbClr val="0149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安抚话术优化</a:t>
            </a:r>
            <a:endParaRPr sz="1200" dirty="0">
              <a:solidFill>
                <a:srgbClr val="01499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lang="zh-CN" altLang="en-US" sz="1150" spc="-110" dirty="0">
                <a:solidFill>
                  <a:srgbClr val="6A72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imSun"/>
              </a:rPr>
              <a:t>安抚话术准确率</a:t>
            </a:r>
            <a:r>
              <a:rPr sz="1150" spc="35" dirty="0">
                <a:solidFill>
                  <a:srgbClr val="6A72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≥</a:t>
            </a:r>
            <a:r>
              <a:rPr lang="en-US" sz="1150" spc="35" dirty="0">
                <a:solidFill>
                  <a:srgbClr val="6A72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8</a:t>
            </a:r>
            <a:r>
              <a:rPr sz="1150" spc="35" dirty="0">
                <a:solidFill>
                  <a:srgbClr val="6A72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0%</a:t>
            </a:r>
            <a:endParaRPr sz="1150" dirty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151" name="object 45">
            <a:extLst>
              <a:ext uri="{FF2B5EF4-FFF2-40B4-BE49-F238E27FC236}">
                <a16:creationId xmlns:a16="http://schemas.microsoft.com/office/drawing/2014/main" id="{5C137883-221F-C703-DB26-28F7FF62C40F}"/>
              </a:ext>
            </a:extLst>
          </p:cNvPr>
          <p:cNvSpPr txBox="1"/>
          <p:nvPr/>
        </p:nvSpPr>
        <p:spPr>
          <a:xfrm>
            <a:off x="8577845" y="4530940"/>
            <a:ext cx="344805" cy="15664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6985">
              <a:lnSpc>
                <a:spcPts val="1150"/>
              </a:lnSpc>
            </a:pPr>
            <a:r>
              <a:rPr lang="en-US" sz="1350" b="1" spc="-11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chivo"/>
              </a:rPr>
              <a:t>8</a:t>
            </a:r>
            <a:r>
              <a:rPr sz="1350" b="1" spc="-11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chivo"/>
              </a:rPr>
              <a:t>0%</a:t>
            </a:r>
            <a:endParaRPr sz="1350" dirty="0">
              <a:latin typeface="微软雅黑" panose="020B0503020204020204" pitchFamily="34" charset="-122"/>
              <a:ea typeface="微软雅黑" panose="020B0503020204020204" pitchFamily="34" charset="-122"/>
              <a:cs typeface="Archivo"/>
            </a:endParaRPr>
          </a:p>
        </p:txBody>
      </p:sp>
      <p:sp>
        <p:nvSpPr>
          <p:cNvPr id="153" name="object 47">
            <a:extLst>
              <a:ext uri="{FF2B5EF4-FFF2-40B4-BE49-F238E27FC236}">
                <a16:creationId xmlns:a16="http://schemas.microsoft.com/office/drawing/2014/main" id="{7E32DFBD-CF96-8F37-BB37-5381B4E17AAB}"/>
              </a:ext>
            </a:extLst>
          </p:cNvPr>
          <p:cNvSpPr/>
          <p:nvPr/>
        </p:nvSpPr>
        <p:spPr>
          <a:xfrm>
            <a:off x="7354708" y="4234951"/>
            <a:ext cx="19050" cy="757209"/>
          </a:xfrm>
          <a:custGeom>
            <a:avLst/>
            <a:gdLst/>
            <a:ahLst/>
            <a:cxnLst/>
            <a:rect l="l" t="t" r="r" b="b"/>
            <a:pathLst>
              <a:path w="19050" h="914400">
                <a:moveTo>
                  <a:pt x="19049" y="914399"/>
                </a:moveTo>
                <a:lnTo>
                  <a:pt x="0" y="914399"/>
                </a:lnTo>
                <a:lnTo>
                  <a:pt x="0" y="0"/>
                </a:lnTo>
                <a:lnTo>
                  <a:pt x="19049" y="0"/>
                </a:lnTo>
                <a:lnTo>
                  <a:pt x="19049" y="914399"/>
                </a:lnTo>
                <a:close/>
              </a:path>
            </a:pathLst>
          </a:custGeom>
          <a:solidFill>
            <a:srgbClr val="B3D0FF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5" name="object 48">
            <a:extLst>
              <a:ext uri="{FF2B5EF4-FFF2-40B4-BE49-F238E27FC236}">
                <a16:creationId xmlns:a16="http://schemas.microsoft.com/office/drawing/2014/main" id="{09C1C390-8F82-919A-9CEC-C705E597CB2A}"/>
              </a:ext>
            </a:extLst>
          </p:cNvPr>
          <p:cNvSpPr/>
          <p:nvPr/>
        </p:nvSpPr>
        <p:spPr>
          <a:xfrm>
            <a:off x="7554733" y="5395676"/>
            <a:ext cx="3048000" cy="189302"/>
          </a:xfrm>
          <a:custGeom>
            <a:avLst/>
            <a:gdLst/>
            <a:ahLst/>
            <a:cxnLst/>
            <a:rect l="l" t="t" r="r" b="b"/>
            <a:pathLst>
              <a:path w="3048000" h="228600">
                <a:moveTo>
                  <a:pt x="2941203" y="228599"/>
                </a:moveTo>
                <a:lnTo>
                  <a:pt x="106794" y="228599"/>
                </a:lnTo>
                <a:lnTo>
                  <a:pt x="99360" y="227867"/>
                </a:lnTo>
                <a:lnTo>
                  <a:pt x="57037" y="213506"/>
                </a:lnTo>
                <a:lnTo>
                  <a:pt x="23432" y="184041"/>
                </a:lnTo>
                <a:lnTo>
                  <a:pt x="3659" y="143959"/>
                </a:lnTo>
                <a:lnTo>
                  <a:pt x="0" y="121805"/>
                </a:lnTo>
                <a:lnTo>
                  <a:pt x="0" y="114299"/>
                </a:lnTo>
                <a:lnTo>
                  <a:pt x="0" y="106794"/>
                </a:lnTo>
                <a:lnTo>
                  <a:pt x="11572" y="63625"/>
                </a:lnTo>
                <a:lnTo>
                  <a:pt x="38783" y="28170"/>
                </a:lnTo>
                <a:lnTo>
                  <a:pt x="77492" y="5828"/>
                </a:lnTo>
                <a:lnTo>
                  <a:pt x="106794" y="0"/>
                </a:lnTo>
                <a:lnTo>
                  <a:pt x="2941203" y="0"/>
                </a:lnTo>
                <a:lnTo>
                  <a:pt x="2984372" y="11572"/>
                </a:lnTo>
                <a:lnTo>
                  <a:pt x="3019827" y="38784"/>
                </a:lnTo>
                <a:lnTo>
                  <a:pt x="3042169" y="77492"/>
                </a:lnTo>
                <a:lnTo>
                  <a:pt x="3047998" y="106794"/>
                </a:lnTo>
                <a:lnTo>
                  <a:pt x="3047998" y="121805"/>
                </a:lnTo>
                <a:lnTo>
                  <a:pt x="3036424" y="164973"/>
                </a:lnTo>
                <a:lnTo>
                  <a:pt x="3009212" y="200428"/>
                </a:lnTo>
                <a:lnTo>
                  <a:pt x="2970504" y="222770"/>
                </a:lnTo>
                <a:lnTo>
                  <a:pt x="2948636" y="227867"/>
                </a:lnTo>
                <a:lnTo>
                  <a:pt x="2941203" y="228599"/>
                </a:lnTo>
                <a:close/>
              </a:path>
            </a:pathLst>
          </a:custGeom>
          <a:solidFill>
            <a:srgbClr val="E6F0FF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6" name="object 49">
            <a:extLst>
              <a:ext uri="{FF2B5EF4-FFF2-40B4-BE49-F238E27FC236}">
                <a16:creationId xmlns:a16="http://schemas.microsoft.com/office/drawing/2014/main" id="{C3EB94A2-5F13-E563-F3F6-13D951FF4AAE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54734" y="5395676"/>
            <a:ext cx="2230754" cy="189301"/>
          </a:xfrm>
          <a:prstGeom prst="rect">
            <a:avLst/>
          </a:prstGeom>
        </p:spPr>
      </p:pic>
      <p:sp>
        <p:nvSpPr>
          <p:cNvPr id="157" name="object 50">
            <a:extLst>
              <a:ext uri="{FF2B5EF4-FFF2-40B4-BE49-F238E27FC236}">
                <a16:creationId xmlns:a16="http://schemas.microsoft.com/office/drawing/2014/main" id="{1B1C4DF3-6E11-4FC6-A4A2-E9E126BDA99A}"/>
              </a:ext>
            </a:extLst>
          </p:cNvPr>
          <p:cNvSpPr/>
          <p:nvPr/>
        </p:nvSpPr>
        <p:spPr>
          <a:xfrm>
            <a:off x="9993131" y="4926847"/>
            <a:ext cx="609600" cy="189302"/>
          </a:xfrm>
          <a:custGeom>
            <a:avLst/>
            <a:gdLst/>
            <a:ahLst/>
            <a:cxnLst/>
            <a:rect l="l" t="t" r="r" b="b"/>
            <a:pathLst>
              <a:path w="609600" h="228600">
                <a:moveTo>
                  <a:pt x="576551" y="228599"/>
                </a:moveTo>
                <a:lnTo>
                  <a:pt x="33049" y="228599"/>
                </a:lnTo>
                <a:lnTo>
                  <a:pt x="28188" y="227632"/>
                </a:lnTo>
                <a:lnTo>
                  <a:pt x="967" y="200412"/>
                </a:lnTo>
                <a:lnTo>
                  <a:pt x="0" y="195552"/>
                </a:lnTo>
                <a:lnTo>
                  <a:pt x="1" y="190499"/>
                </a:lnTo>
                <a:lnTo>
                  <a:pt x="0" y="33047"/>
                </a:lnTo>
                <a:lnTo>
                  <a:pt x="28188" y="966"/>
                </a:lnTo>
                <a:lnTo>
                  <a:pt x="33049" y="0"/>
                </a:lnTo>
                <a:lnTo>
                  <a:pt x="576551" y="0"/>
                </a:lnTo>
                <a:lnTo>
                  <a:pt x="608632" y="28187"/>
                </a:lnTo>
                <a:lnTo>
                  <a:pt x="609599" y="33047"/>
                </a:lnTo>
                <a:lnTo>
                  <a:pt x="609599" y="195552"/>
                </a:lnTo>
                <a:lnTo>
                  <a:pt x="581411" y="227632"/>
                </a:lnTo>
                <a:lnTo>
                  <a:pt x="576551" y="228599"/>
                </a:lnTo>
                <a:close/>
              </a:path>
            </a:pathLst>
          </a:custGeom>
          <a:solidFill>
            <a:srgbClr val="DAE9FE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8" name="object 51">
            <a:extLst>
              <a:ext uri="{FF2B5EF4-FFF2-40B4-BE49-F238E27FC236}">
                <a16:creationId xmlns:a16="http://schemas.microsoft.com/office/drawing/2014/main" id="{4B386A75-14EF-D8EE-6D6C-67AB8B05A62F}"/>
              </a:ext>
            </a:extLst>
          </p:cNvPr>
          <p:cNvSpPr txBox="1"/>
          <p:nvPr/>
        </p:nvSpPr>
        <p:spPr>
          <a:xfrm>
            <a:off x="10056484" y="4944450"/>
            <a:ext cx="482600" cy="168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00" spc="-90" dirty="0">
                <a:solidFill>
                  <a:srgbClr val="1D40A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imSun"/>
              </a:rPr>
              <a:t>第二阶段</a:t>
            </a:r>
            <a:endParaRPr sz="1000" dirty="0">
              <a:latin typeface="微软雅黑" panose="020B0503020204020204" pitchFamily="34" charset="-122"/>
              <a:ea typeface="微软雅黑" panose="020B0503020204020204" pitchFamily="34" charset="-122"/>
              <a:cs typeface="SimSun"/>
            </a:endParaRPr>
          </a:p>
        </p:txBody>
      </p:sp>
      <p:sp>
        <p:nvSpPr>
          <p:cNvPr id="159" name="object 52">
            <a:extLst>
              <a:ext uri="{FF2B5EF4-FFF2-40B4-BE49-F238E27FC236}">
                <a16:creationId xmlns:a16="http://schemas.microsoft.com/office/drawing/2014/main" id="{124E097E-9E9A-72C8-7713-76739BE7A29B}"/>
              </a:ext>
            </a:extLst>
          </p:cNvPr>
          <p:cNvSpPr txBox="1"/>
          <p:nvPr/>
        </p:nvSpPr>
        <p:spPr>
          <a:xfrm>
            <a:off x="7621407" y="4699534"/>
            <a:ext cx="2074136" cy="663643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lang="en-US" sz="1300" spc="-45" dirty="0">
                <a:solidFill>
                  <a:srgbClr val="1D40A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9</a:t>
            </a:r>
            <a:r>
              <a:rPr sz="1350" spc="-110" dirty="0">
                <a:solidFill>
                  <a:srgbClr val="1D40A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imSun"/>
              </a:rPr>
              <a:t>月底</a:t>
            </a:r>
            <a:endParaRPr sz="1350" dirty="0">
              <a:latin typeface="微软雅黑" panose="020B0503020204020204" pitchFamily="34" charset="-122"/>
              <a:ea typeface="微软雅黑" panose="020B0503020204020204" pitchFamily="34" charset="-122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lang="zh-CN" altLang="en-US" sz="1200" dirty="0">
                <a:solidFill>
                  <a:srgbClr val="0149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智能体性能持续优化</a:t>
            </a:r>
            <a:endParaRPr lang="en-US" altLang="zh-CN" sz="1200" dirty="0">
              <a:solidFill>
                <a:srgbClr val="01499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lang="zh-CN" altLang="en-US" sz="1200" spc="-110" dirty="0">
                <a:solidFill>
                  <a:srgbClr val="6A72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imSun"/>
              </a:rPr>
              <a:t>抱怨响应准确率</a:t>
            </a:r>
            <a:r>
              <a:rPr lang="zh-CN" altLang="en-US" sz="1200" spc="35" dirty="0">
                <a:solidFill>
                  <a:srgbClr val="6A72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≥</a:t>
            </a:r>
            <a:r>
              <a:rPr lang="en-US" altLang="zh-CN" sz="1200" spc="35" dirty="0">
                <a:solidFill>
                  <a:srgbClr val="6A72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80%</a:t>
            </a:r>
            <a:endParaRPr lang="zh-CN" altLang="en-US" sz="1200" spc="35" dirty="0">
              <a:solidFill>
                <a:srgbClr val="6A728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160" name="object 53">
            <a:extLst>
              <a:ext uri="{FF2B5EF4-FFF2-40B4-BE49-F238E27FC236}">
                <a16:creationId xmlns:a16="http://schemas.microsoft.com/office/drawing/2014/main" id="{476E46AF-08AD-1D82-56FF-00FC9E8BCE9E}"/>
              </a:ext>
            </a:extLst>
          </p:cNvPr>
          <p:cNvSpPr txBox="1"/>
          <p:nvPr/>
        </p:nvSpPr>
        <p:spPr>
          <a:xfrm>
            <a:off x="8577845" y="5431867"/>
            <a:ext cx="347980" cy="15664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0160">
              <a:lnSpc>
                <a:spcPts val="1175"/>
              </a:lnSpc>
            </a:pPr>
            <a:r>
              <a:rPr lang="en-US" sz="1350" b="1" spc="-11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chivo"/>
              </a:rPr>
              <a:t>8</a:t>
            </a:r>
            <a:r>
              <a:rPr sz="1350" b="1" spc="-11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chivo"/>
              </a:rPr>
              <a:t>0%</a:t>
            </a:r>
            <a:endParaRPr sz="1350" dirty="0">
              <a:latin typeface="微软雅黑" panose="020B0503020204020204" pitchFamily="34" charset="-122"/>
              <a:ea typeface="微软雅黑" panose="020B0503020204020204" pitchFamily="34" charset="-122"/>
              <a:cs typeface="Archivo"/>
            </a:endParaRPr>
          </a:p>
        </p:txBody>
      </p:sp>
      <p:sp>
        <p:nvSpPr>
          <p:cNvPr id="165" name="object 55">
            <a:extLst>
              <a:ext uri="{FF2B5EF4-FFF2-40B4-BE49-F238E27FC236}">
                <a16:creationId xmlns:a16="http://schemas.microsoft.com/office/drawing/2014/main" id="{D9E515D9-F46E-6708-A0DD-D2854243476D}"/>
              </a:ext>
            </a:extLst>
          </p:cNvPr>
          <p:cNvSpPr/>
          <p:nvPr/>
        </p:nvSpPr>
        <p:spPr>
          <a:xfrm>
            <a:off x="7354708" y="5196976"/>
            <a:ext cx="19050" cy="757209"/>
          </a:xfrm>
          <a:custGeom>
            <a:avLst/>
            <a:gdLst/>
            <a:ahLst/>
            <a:cxnLst/>
            <a:rect l="l" t="t" r="r" b="b"/>
            <a:pathLst>
              <a:path w="19050" h="914400">
                <a:moveTo>
                  <a:pt x="19049" y="914399"/>
                </a:moveTo>
                <a:lnTo>
                  <a:pt x="0" y="914399"/>
                </a:lnTo>
                <a:lnTo>
                  <a:pt x="0" y="0"/>
                </a:lnTo>
                <a:lnTo>
                  <a:pt x="19049" y="0"/>
                </a:lnTo>
                <a:lnTo>
                  <a:pt x="19049" y="914399"/>
                </a:lnTo>
                <a:close/>
              </a:path>
            </a:pathLst>
          </a:custGeom>
          <a:solidFill>
            <a:srgbClr val="B3D0FF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6" name="object 56">
            <a:extLst>
              <a:ext uri="{FF2B5EF4-FFF2-40B4-BE49-F238E27FC236}">
                <a16:creationId xmlns:a16="http://schemas.microsoft.com/office/drawing/2014/main" id="{C677D089-5B59-D6E2-2DA4-39C23E028832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70519" y="6027546"/>
            <a:ext cx="3047998" cy="189302"/>
          </a:xfrm>
          <a:prstGeom prst="rect">
            <a:avLst/>
          </a:prstGeom>
        </p:spPr>
      </p:pic>
      <p:sp>
        <p:nvSpPr>
          <p:cNvPr id="167" name="object 57">
            <a:extLst>
              <a:ext uri="{FF2B5EF4-FFF2-40B4-BE49-F238E27FC236}">
                <a16:creationId xmlns:a16="http://schemas.microsoft.com/office/drawing/2014/main" id="{8F3465E3-8746-FFFE-0931-6A782DCC2B2E}"/>
              </a:ext>
            </a:extLst>
          </p:cNvPr>
          <p:cNvSpPr/>
          <p:nvPr/>
        </p:nvSpPr>
        <p:spPr>
          <a:xfrm>
            <a:off x="9993131" y="5787274"/>
            <a:ext cx="609600" cy="189302"/>
          </a:xfrm>
          <a:custGeom>
            <a:avLst/>
            <a:gdLst/>
            <a:ahLst/>
            <a:cxnLst/>
            <a:rect l="l" t="t" r="r" b="b"/>
            <a:pathLst>
              <a:path w="609600" h="228600">
                <a:moveTo>
                  <a:pt x="576551" y="228599"/>
                </a:moveTo>
                <a:lnTo>
                  <a:pt x="33049" y="228599"/>
                </a:lnTo>
                <a:lnTo>
                  <a:pt x="28188" y="227632"/>
                </a:lnTo>
                <a:lnTo>
                  <a:pt x="967" y="200412"/>
                </a:lnTo>
                <a:lnTo>
                  <a:pt x="0" y="195552"/>
                </a:lnTo>
                <a:lnTo>
                  <a:pt x="1" y="190499"/>
                </a:lnTo>
                <a:lnTo>
                  <a:pt x="0" y="33047"/>
                </a:lnTo>
                <a:lnTo>
                  <a:pt x="28188" y="966"/>
                </a:lnTo>
                <a:lnTo>
                  <a:pt x="33049" y="0"/>
                </a:lnTo>
                <a:lnTo>
                  <a:pt x="576551" y="0"/>
                </a:lnTo>
                <a:lnTo>
                  <a:pt x="608632" y="28187"/>
                </a:lnTo>
                <a:lnTo>
                  <a:pt x="609599" y="33047"/>
                </a:lnTo>
                <a:lnTo>
                  <a:pt x="609599" y="195552"/>
                </a:lnTo>
                <a:lnTo>
                  <a:pt x="581411" y="227632"/>
                </a:lnTo>
                <a:lnTo>
                  <a:pt x="576551" y="228599"/>
                </a:lnTo>
                <a:close/>
              </a:path>
            </a:pathLst>
          </a:custGeom>
          <a:solidFill>
            <a:srgbClr val="DAE9FE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8" name="object 58">
            <a:extLst>
              <a:ext uri="{FF2B5EF4-FFF2-40B4-BE49-F238E27FC236}">
                <a16:creationId xmlns:a16="http://schemas.microsoft.com/office/drawing/2014/main" id="{2C2A7E1A-1945-F9A6-30D0-3B1FAA46C707}"/>
              </a:ext>
            </a:extLst>
          </p:cNvPr>
          <p:cNvSpPr txBox="1"/>
          <p:nvPr/>
        </p:nvSpPr>
        <p:spPr>
          <a:xfrm>
            <a:off x="10056484" y="5809867"/>
            <a:ext cx="482600" cy="168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00" spc="-90" dirty="0">
                <a:solidFill>
                  <a:srgbClr val="1D40A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imSun"/>
              </a:rPr>
              <a:t>第三阶段</a:t>
            </a:r>
            <a:endParaRPr sz="1000" dirty="0">
              <a:latin typeface="微软雅黑" panose="020B0503020204020204" pitchFamily="34" charset="-122"/>
              <a:ea typeface="微软雅黑" panose="020B0503020204020204" pitchFamily="34" charset="-122"/>
              <a:cs typeface="SimSun"/>
            </a:endParaRPr>
          </a:p>
        </p:txBody>
      </p:sp>
      <p:sp>
        <p:nvSpPr>
          <p:cNvPr id="169" name="object 59">
            <a:extLst>
              <a:ext uri="{FF2B5EF4-FFF2-40B4-BE49-F238E27FC236}">
                <a16:creationId xmlns:a16="http://schemas.microsoft.com/office/drawing/2014/main" id="{E26DB74D-0EB1-C607-5250-187B06F35F0D}"/>
              </a:ext>
            </a:extLst>
          </p:cNvPr>
          <p:cNvSpPr txBox="1"/>
          <p:nvPr/>
        </p:nvSpPr>
        <p:spPr>
          <a:xfrm>
            <a:off x="7621407" y="5553655"/>
            <a:ext cx="1723256" cy="453329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lang="en-US" sz="1300" spc="-45" dirty="0">
                <a:solidFill>
                  <a:srgbClr val="1D40A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11</a:t>
            </a:r>
            <a:r>
              <a:rPr sz="1350" spc="-110" dirty="0">
                <a:solidFill>
                  <a:srgbClr val="1D40A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imSun"/>
              </a:rPr>
              <a:t>月底</a:t>
            </a:r>
            <a:endParaRPr sz="1350" dirty="0">
              <a:latin typeface="微软雅黑" panose="020B0503020204020204" pitchFamily="34" charset="-122"/>
              <a:ea typeface="微软雅黑" panose="020B0503020204020204" pitchFamily="34" charset="-122"/>
              <a:cs typeface="SimSun"/>
            </a:endParaRPr>
          </a:p>
          <a:p>
            <a:pPr marL="12700">
              <a:spcBef>
                <a:spcPts val="180"/>
              </a:spcBef>
            </a:pPr>
            <a:r>
              <a:rPr sz="1200" dirty="0" err="1">
                <a:solidFill>
                  <a:srgbClr val="0149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实现全量</a:t>
            </a:r>
            <a:r>
              <a:rPr lang="zh-CN" altLang="en-US" sz="1200" dirty="0">
                <a:solidFill>
                  <a:srgbClr val="0149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抱怨</a:t>
            </a:r>
            <a:r>
              <a:rPr sz="1200" dirty="0" err="1">
                <a:solidFill>
                  <a:srgbClr val="0149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闭环</a:t>
            </a:r>
            <a:endParaRPr sz="1200" dirty="0">
              <a:solidFill>
                <a:srgbClr val="01499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0" name="object 60">
            <a:extLst>
              <a:ext uri="{FF2B5EF4-FFF2-40B4-BE49-F238E27FC236}">
                <a16:creationId xmlns:a16="http://schemas.microsoft.com/office/drawing/2014/main" id="{FE06211B-8531-8E06-5B56-45BDB3722CC1}"/>
              </a:ext>
            </a:extLst>
          </p:cNvPr>
          <p:cNvSpPr txBox="1"/>
          <p:nvPr/>
        </p:nvSpPr>
        <p:spPr>
          <a:xfrm>
            <a:off x="8876456" y="6082863"/>
            <a:ext cx="485140" cy="15664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8890">
              <a:lnSpc>
                <a:spcPts val="1150"/>
              </a:lnSpc>
            </a:pPr>
            <a:r>
              <a:rPr lang="en-US" sz="1350" b="1" spc="-8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chivo"/>
              </a:rPr>
              <a:t>100</a:t>
            </a:r>
            <a:r>
              <a:rPr sz="1350" b="1" spc="-8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chivo"/>
              </a:rPr>
              <a:t>%</a:t>
            </a:r>
            <a:endParaRPr sz="1350" dirty="0">
              <a:latin typeface="微软雅黑" panose="020B0503020204020204" pitchFamily="34" charset="-122"/>
              <a:ea typeface="微软雅黑" panose="020B0503020204020204" pitchFamily="34" charset="-122"/>
              <a:cs typeface="Archivo"/>
            </a:endParaRPr>
          </a:p>
        </p:txBody>
      </p:sp>
      <p:grpSp>
        <p:nvGrpSpPr>
          <p:cNvPr id="171" name="object 61">
            <a:extLst>
              <a:ext uri="{FF2B5EF4-FFF2-40B4-BE49-F238E27FC236}">
                <a16:creationId xmlns:a16="http://schemas.microsoft.com/office/drawing/2014/main" id="{49DDBDB0-9185-CAD3-2A05-AC2C50546D1D}"/>
              </a:ext>
            </a:extLst>
          </p:cNvPr>
          <p:cNvGrpSpPr/>
          <p:nvPr/>
        </p:nvGrpSpPr>
        <p:grpSpPr>
          <a:xfrm>
            <a:off x="7295370" y="4082551"/>
            <a:ext cx="132362" cy="2014510"/>
            <a:chOff x="8343898" y="1371599"/>
            <a:chExt cx="152400" cy="2362199"/>
          </a:xfrm>
        </p:grpSpPr>
        <p:pic>
          <p:nvPicPr>
            <p:cNvPr id="172" name="object 62">
              <a:extLst>
                <a:ext uri="{FF2B5EF4-FFF2-40B4-BE49-F238E27FC236}">
                  <a16:creationId xmlns:a16="http://schemas.microsoft.com/office/drawing/2014/main" id="{9892B020-A2B3-C59B-DBA4-A9079209DAB4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43898" y="1371599"/>
              <a:ext cx="152400" cy="152399"/>
            </a:xfrm>
            <a:prstGeom prst="rect">
              <a:avLst/>
            </a:prstGeom>
          </p:spPr>
        </p:pic>
        <p:pic>
          <p:nvPicPr>
            <p:cNvPr id="173" name="object 63">
              <a:extLst>
                <a:ext uri="{FF2B5EF4-FFF2-40B4-BE49-F238E27FC236}">
                  <a16:creationId xmlns:a16="http://schemas.microsoft.com/office/drawing/2014/main" id="{90BCE2B1-FBB0-1345-7B6F-5FA5EB8D9792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43898" y="2476499"/>
              <a:ext cx="152400" cy="152399"/>
            </a:xfrm>
            <a:prstGeom prst="rect">
              <a:avLst/>
            </a:prstGeom>
          </p:spPr>
        </p:pic>
        <p:pic>
          <p:nvPicPr>
            <p:cNvPr id="174" name="object 64">
              <a:extLst>
                <a:ext uri="{FF2B5EF4-FFF2-40B4-BE49-F238E27FC236}">
                  <a16:creationId xmlns:a16="http://schemas.microsoft.com/office/drawing/2014/main" id="{F84DAA9C-11A8-A3D7-A476-DB3BC1853BBC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43898" y="3581399"/>
              <a:ext cx="152400" cy="1523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0103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1CE44-6F42-B34D-111F-60E71A0C9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F0072F42-7900-7EC0-7A68-9E38D186E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 anchorCtr="0">
            <a:normAutofit fontScale="90000"/>
          </a:bodyPr>
          <a:lstStyle/>
          <a:p>
            <a:r>
              <a:rPr lang="zh-CN" altLang="en-US" dirty="0">
                <a:solidFill>
                  <a:srgbClr val="0149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高价值</a:t>
            </a:r>
            <a:r>
              <a:rPr lang="en-US" altLang="zh-CN" dirty="0">
                <a:solidFill>
                  <a:srgbClr val="0149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VOC</a:t>
            </a:r>
            <a:r>
              <a:rPr lang="zh-CN" altLang="en-US" dirty="0">
                <a:solidFill>
                  <a:srgbClr val="0149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采纳率≥</a:t>
            </a:r>
            <a:r>
              <a:rPr lang="en-US" altLang="zh-CN" dirty="0">
                <a:solidFill>
                  <a:srgbClr val="0149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endParaRPr lang="zh-CN" altLang="en-US" dirty="0">
              <a:solidFill>
                <a:srgbClr val="01499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object 3">
            <a:extLst>
              <a:ext uri="{FF2B5EF4-FFF2-40B4-BE49-F238E27FC236}">
                <a16:creationId xmlns:a16="http://schemas.microsoft.com/office/drawing/2014/main" id="{09E7C876-D2DB-35B2-745E-1E17C6F7FA4F}"/>
              </a:ext>
            </a:extLst>
          </p:cNvPr>
          <p:cNvGrpSpPr/>
          <p:nvPr/>
        </p:nvGrpSpPr>
        <p:grpSpPr>
          <a:xfrm>
            <a:off x="3181163" y="868216"/>
            <a:ext cx="5829673" cy="5554356"/>
            <a:chOff x="298703" y="755903"/>
            <a:chExt cx="5763895" cy="4965700"/>
          </a:xfrm>
        </p:grpSpPr>
        <p:sp>
          <p:nvSpPr>
            <p:cNvPr id="36" name="object 4">
              <a:extLst>
                <a:ext uri="{FF2B5EF4-FFF2-40B4-BE49-F238E27FC236}">
                  <a16:creationId xmlns:a16="http://schemas.microsoft.com/office/drawing/2014/main" id="{8E516BDE-3EE3-E44F-EB18-BCCDAF5EEEE1}"/>
                </a:ext>
              </a:extLst>
            </p:cNvPr>
            <p:cNvSpPr/>
            <p:nvPr/>
          </p:nvSpPr>
          <p:spPr>
            <a:xfrm>
              <a:off x="298703" y="755903"/>
              <a:ext cx="5763895" cy="4965700"/>
            </a:xfrm>
            <a:custGeom>
              <a:avLst/>
              <a:gdLst/>
              <a:ahLst/>
              <a:cxnLst/>
              <a:rect l="l" t="t" r="r" b="b"/>
              <a:pathLst>
                <a:path w="5763895" h="4965700">
                  <a:moveTo>
                    <a:pt x="5763767" y="4965191"/>
                  </a:moveTo>
                  <a:lnTo>
                    <a:pt x="0" y="4965191"/>
                  </a:lnTo>
                  <a:lnTo>
                    <a:pt x="0" y="0"/>
                  </a:lnTo>
                  <a:lnTo>
                    <a:pt x="5763767" y="0"/>
                  </a:lnTo>
                  <a:lnTo>
                    <a:pt x="5763767" y="53720"/>
                  </a:lnTo>
                  <a:lnTo>
                    <a:pt x="158495" y="53720"/>
                  </a:lnTo>
                  <a:lnTo>
                    <a:pt x="151927" y="54038"/>
                  </a:lnTo>
                  <a:lnTo>
                    <a:pt x="116218" y="68829"/>
                  </a:lnTo>
                  <a:lnTo>
                    <a:pt x="94675" y="101070"/>
                  </a:lnTo>
                  <a:lnTo>
                    <a:pt x="91820" y="120395"/>
                  </a:lnTo>
                  <a:lnTo>
                    <a:pt x="91820" y="4768595"/>
                  </a:lnTo>
                  <a:lnTo>
                    <a:pt x="103047" y="4805645"/>
                  </a:lnTo>
                  <a:lnTo>
                    <a:pt x="132980" y="4830195"/>
                  </a:lnTo>
                  <a:lnTo>
                    <a:pt x="158495" y="4835270"/>
                  </a:lnTo>
                  <a:lnTo>
                    <a:pt x="5763767" y="4835270"/>
                  </a:lnTo>
                  <a:lnTo>
                    <a:pt x="5763767" y="4965191"/>
                  </a:lnTo>
                  <a:close/>
                </a:path>
                <a:path w="5763895" h="4965700">
                  <a:moveTo>
                    <a:pt x="5763767" y="4835270"/>
                  </a:moveTo>
                  <a:lnTo>
                    <a:pt x="5606795" y="4835270"/>
                  </a:lnTo>
                  <a:lnTo>
                    <a:pt x="5613363" y="4834953"/>
                  </a:lnTo>
                  <a:lnTo>
                    <a:pt x="5619805" y="4834001"/>
                  </a:lnTo>
                  <a:lnTo>
                    <a:pt x="5653941" y="4815742"/>
                  </a:lnTo>
                  <a:lnTo>
                    <a:pt x="5672201" y="4781605"/>
                  </a:lnTo>
                  <a:lnTo>
                    <a:pt x="5673470" y="4768595"/>
                  </a:lnTo>
                  <a:lnTo>
                    <a:pt x="5673470" y="120395"/>
                  </a:lnTo>
                  <a:lnTo>
                    <a:pt x="5662243" y="83346"/>
                  </a:lnTo>
                  <a:lnTo>
                    <a:pt x="5632310" y="58796"/>
                  </a:lnTo>
                  <a:lnTo>
                    <a:pt x="5606795" y="53720"/>
                  </a:lnTo>
                  <a:lnTo>
                    <a:pt x="5763767" y="53720"/>
                  </a:lnTo>
                  <a:lnTo>
                    <a:pt x="5763767" y="4835270"/>
                  </a:lnTo>
                  <a:close/>
                </a:path>
              </a:pathLst>
            </a:custGeom>
            <a:solidFill>
              <a:srgbClr val="000000">
                <a:alpha val="5099"/>
              </a:srgbClr>
            </a:solidFill>
          </p:spPr>
          <p:txBody>
            <a:bodyPr wrap="square" lIns="0" tIns="0" rIns="0" bIns="0" rtlCol="0"/>
            <a:lstStyle/>
            <a:p>
              <a:endParaRPr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object 5">
              <a:extLst>
                <a:ext uri="{FF2B5EF4-FFF2-40B4-BE49-F238E27FC236}">
                  <a16:creationId xmlns:a16="http://schemas.microsoft.com/office/drawing/2014/main" id="{F3370738-7897-BB6B-0767-CA82B28A4C8C}"/>
                </a:ext>
              </a:extLst>
            </p:cNvPr>
            <p:cNvSpPr/>
            <p:nvPr/>
          </p:nvSpPr>
          <p:spPr>
            <a:xfrm>
              <a:off x="400049" y="800099"/>
              <a:ext cx="5581650" cy="4800600"/>
            </a:xfrm>
            <a:custGeom>
              <a:avLst/>
              <a:gdLst/>
              <a:ahLst/>
              <a:cxnLst/>
              <a:rect l="l" t="t" r="r" b="b"/>
              <a:pathLst>
                <a:path w="5581650" h="4800600">
                  <a:moveTo>
                    <a:pt x="5510452" y="4800599"/>
                  </a:moveTo>
                  <a:lnTo>
                    <a:pt x="53397" y="4800599"/>
                  </a:lnTo>
                  <a:lnTo>
                    <a:pt x="49681" y="4800111"/>
                  </a:lnTo>
                  <a:lnTo>
                    <a:pt x="14085" y="4774743"/>
                  </a:lnTo>
                  <a:lnTo>
                    <a:pt x="366" y="4734357"/>
                  </a:lnTo>
                  <a:lnTo>
                    <a:pt x="0" y="4729402"/>
                  </a:lnTo>
                  <a:lnTo>
                    <a:pt x="0" y="4724399"/>
                  </a:lnTo>
                  <a:lnTo>
                    <a:pt x="0" y="71196"/>
                  </a:lnTo>
                  <a:lnTo>
                    <a:pt x="11716" y="29705"/>
                  </a:lnTo>
                  <a:lnTo>
                    <a:pt x="42320" y="2440"/>
                  </a:lnTo>
                  <a:lnTo>
                    <a:pt x="53397" y="0"/>
                  </a:lnTo>
                  <a:lnTo>
                    <a:pt x="5510452" y="0"/>
                  </a:lnTo>
                  <a:lnTo>
                    <a:pt x="5551943" y="15621"/>
                  </a:lnTo>
                  <a:lnTo>
                    <a:pt x="5577762" y="51661"/>
                  </a:lnTo>
                  <a:lnTo>
                    <a:pt x="5581649" y="71196"/>
                  </a:lnTo>
                  <a:lnTo>
                    <a:pt x="5581649" y="4729402"/>
                  </a:lnTo>
                  <a:lnTo>
                    <a:pt x="5566026" y="4770893"/>
                  </a:lnTo>
                  <a:lnTo>
                    <a:pt x="5529987" y="4796713"/>
                  </a:lnTo>
                  <a:lnTo>
                    <a:pt x="5515407" y="4800111"/>
                  </a:lnTo>
                  <a:lnTo>
                    <a:pt x="5510452" y="48005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object 6">
              <a:extLst>
                <a:ext uri="{FF2B5EF4-FFF2-40B4-BE49-F238E27FC236}">
                  <a16:creationId xmlns:a16="http://schemas.microsoft.com/office/drawing/2014/main" id="{8A69210F-034B-341F-671A-9ED2E914530F}"/>
                </a:ext>
              </a:extLst>
            </p:cNvPr>
            <p:cNvSpPr/>
            <p:nvPr/>
          </p:nvSpPr>
          <p:spPr>
            <a:xfrm>
              <a:off x="380999" y="800377"/>
              <a:ext cx="70485" cy="4800600"/>
            </a:xfrm>
            <a:custGeom>
              <a:avLst/>
              <a:gdLst/>
              <a:ahLst/>
              <a:cxnLst/>
              <a:rect l="l" t="t" r="r" b="b"/>
              <a:pathLst>
                <a:path w="70484" h="4800600">
                  <a:moveTo>
                    <a:pt x="70450" y="4800044"/>
                  </a:moveTo>
                  <a:lnTo>
                    <a:pt x="33857" y="4787490"/>
                  </a:lnTo>
                  <a:lnTo>
                    <a:pt x="5800" y="4753281"/>
                  </a:lnTo>
                  <a:lnTo>
                    <a:pt x="0" y="4724121"/>
                  </a:lnTo>
                  <a:lnTo>
                    <a:pt x="0" y="75922"/>
                  </a:lnTo>
                  <a:lnTo>
                    <a:pt x="12830" y="33579"/>
                  </a:lnTo>
                  <a:lnTo>
                    <a:pt x="47039" y="5522"/>
                  </a:lnTo>
                  <a:lnTo>
                    <a:pt x="70449" y="0"/>
                  </a:lnTo>
                  <a:lnTo>
                    <a:pt x="66287" y="1655"/>
                  </a:lnTo>
                  <a:lnTo>
                    <a:pt x="56951" y="9389"/>
                  </a:lnTo>
                  <a:lnTo>
                    <a:pt x="41000" y="46761"/>
                  </a:lnTo>
                  <a:lnTo>
                    <a:pt x="38100" y="75922"/>
                  </a:lnTo>
                  <a:lnTo>
                    <a:pt x="38100" y="4724121"/>
                  </a:lnTo>
                  <a:lnTo>
                    <a:pt x="44514" y="4766463"/>
                  </a:lnTo>
                  <a:lnTo>
                    <a:pt x="66287" y="4798387"/>
                  </a:lnTo>
                  <a:lnTo>
                    <a:pt x="70450" y="4800044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id="{16DD5411-E673-1738-0404-920DB223BDA8}"/>
              </a:ext>
            </a:extLst>
          </p:cNvPr>
          <p:cNvSpPr txBox="1"/>
          <p:nvPr/>
        </p:nvSpPr>
        <p:spPr>
          <a:xfrm>
            <a:off x="4347598" y="1190701"/>
            <a:ext cx="34968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p"/>
            </a:pPr>
            <a:r>
              <a:rPr lang="zh-CN" altLang="en-US" b="1" i="0" dirty="0">
                <a:solidFill>
                  <a:srgbClr val="01499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高价值</a:t>
            </a:r>
            <a:r>
              <a:rPr lang="en-US" altLang="zh-CN" b="1" i="0" dirty="0">
                <a:solidFill>
                  <a:srgbClr val="01499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VOC</a:t>
            </a:r>
            <a:r>
              <a:rPr lang="zh-CN" altLang="en-US" b="1" i="0" dirty="0">
                <a:solidFill>
                  <a:srgbClr val="01499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运营挖掘</a:t>
            </a:r>
            <a:endParaRPr lang="en-US" altLang="zh-CN" b="1" i="0" dirty="0">
              <a:solidFill>
                <a:srgbClr val="01499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object 44">
            <a:extLst>
              <a:ext uri="{FF2B5EF4-FFF2-40B4-BE49-F238E27FC236}">
                <a16:creationId xmlns:a16="http://schemas.microsoft.com/office/drawing/2014/main" id="{FFA13A9F-6222-9557-615F-BAAFE14F6E20}"/>
              </a:ext>
            </a:extLst>
          </p:cNvPr>
          <p:cNvSpPr txBox="1"/>
          <p:nvPr/>
        </p:nvSpPr>
        <p:spPr>
          <a:xfrm>
            <a:off x="3808706" y="1859948"/>
            <a:ext cx="3370732" cy="281487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275"/>
              </a:spcBef>
              <a:buFont typeface="Arial" panose="020B0604020202020204" pitchFamily="34" charset="0"/>
              <a:buChar char="•"/>
            </a:pPr>
            <a:r>
              <a:rPr lang="zh-CN" altLang="en-US" sz="1600" spc="-45" dirty="0">
                <a:solidFill>
                  <a:srgbClr val="1D40A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高价值</a:t>
            </a:r>
            <a:r>
              <a:rPr lang="en-US" altLang="zh-CN" sz="1600" spc="-45" dirty="0">
                <a:solidFill>
                  <a:srgbClr val="1D40A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VOC</a:t>
            </a:r>
            <a:r>
              <a:rPr lang="zh-CN" altLang="en-US" sz="1600" spc="-45" dirty="0">
                <a:solidFill>
                  <a:srgbClr val="1D40A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收集</a:t>
            </a:r>
            <a:endParaRPr sz="1600" dirty="0">
              <a:solidFill>
                <a:srgbClr val="01499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object 44">
            <a:extLst>
              <a:ext uri="{FF2B5EF4-FFF2-40B4-BE49-F238E27FC236}">
                <a16:creationId xmlns:a16="http://schemas.microsoft.com/office/drawing/2014/main" id="{368C8EA6-AA04-5534-5234-6E8B1379D8C5}"/>
              </a:ext>
            </a:extLst>
          </p:cNvPr>
          <p:cNvSpPr txBox="1"/>
          <p:nvPr/>
        </p:nvSpPr>
        <p:spPr>
          <a:xfrm>
            <a:off x="3808704" y="2264158"/>
            <a:ext cx="4467665" cy="235321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lang="zh-CN" altLang="en-US" sz="1300" spc="-45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业务部门采纳的咨询</a:t>
            </a:r>
            <a:r>
              <a:rPr lang="en-US" altLang="zh-CN" sz="1300" spc="-45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/</a:t>
            </a:r>
            <a:r>
              <a:rPr lang="zh-CN" altLang="en-US" sz="1300" spc="-45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建议</a:t>
            </a:r>
            <a:r>
              <a:rPr lang="en-US" altLang="zh-CN" sz="1300" spc="-45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/</a:t>
            </a:r>
            <a:r>
              <a:rPr lang="zh-CN" altLang="en-US" sz="1300" spc="-45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抱怨案例自动标记为高价值</a:t>
            </a: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66ABA3B3-70C9-7474-D00C-ABD11662FF5E}"/>
              </a:ext>
            </a:extLst>
          </p:cNvPr>
          <p:cNvSpPr/>
          <p:nvPr/>
        </p:nvSpPr>
        <p:spPr>
          <a:xfrm>
            <a:off x="3844636" y="2671154"/>
            <a:ext cx="1058547" cy="274574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b="1" dirty="0">
                <a:solidFill>
                  <a:srgbClr val="647BB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试驾流程咨询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7A1CFA1C-450F-26B7-BE93-B122A49F0D62}"/>
              </a:ext>
            </a:extLst>
          </p:cNvPr>
          <p:cNvSpPr/>
          <p:nvPr/>
        </p:nvSpPr>
        <p:spPr>
          <a:xfrm>
            <a:off x="5114714" y="2671154"/>
            <a:ext cx="1058547" cy="274574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b="1" dirty="0">
                <a:solidFill>
                  <a:srgbClr val="647BB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产品改进建议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A6BA69D0-C09A-55BA-7539-1150D776CD39}"/>
              </a:ext>
            </a:extLst>
          </p:cNvPr>
          <p:cNvSpPr/>
          <p:nvPr/>
        </p:nvSpPr>
        <p:spPr>
          <a:xfrm>
            <a:off x="6379503" y="2671154"/>
            <a:ext cx="1058547" cy="274574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b="1" dirty="0">
                <a:solidFill>
                  <a:srgbClr val="647BB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服务投诉</a:t>
            </a: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19873F49-0484-FF81-90A5-A55C72E1547A}"/>
              </a:ext>
            </a:extLst>
          </p:cNvPr>
          <p:cNvSpPr/>
          <p:nvPr/>
        </p:nvSpPr>
        <p:spPr>
          <a:xfrm>
            <a:off x="7650162" y="2671154"/>
            <a:ext cx="1058547" cy="274574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 dirty="0">
                <a:solidFill>
                  <a:srgbClr val="647BB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zh-CN" altLang="en-US" sz="1100" b="1" dirty="0">
              <a:solidFill>
                <a:srgbClr val="647BB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object 44">
            <a:extLst>
              <a:ext uri="{FF2B5EF4-FFF2-40B4-BE49-F238E27FC236}">
                <a16:creationId xmlns:a16="http://schemas.microsoft.com/office/drawing/2014/main" id="{351C929F-2B4C-7297-8F44-59FEEA5FD2D1}"/>
              </a:ext>
            </a:extLst>
          </p:cNvPr>
          <p:cNvSpPr txBox="1"/>
          <p:nvPr/>
        </p:nvSpPr>
        <p:spPr>
          <a:xfrm>
            <a:off x="3807558" y="3426700"/>
            <a:ext cx="3370732" cy="281487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275"/>
              </a:spcBef>
              <a:buFont typeface="Arial" panose="020B0604020202020204" pitchFamily="34" charset="0"/>
              <a:buChar char="•"/>
            </a:pPr>
            <a:r>
              <a:rPr lang="en-US" altLang="zh-CN" sz="1600" spc="-45" dirty="0">
                <a:solidFill>
                  <a:srgbClr val="1D40A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VOC</a:t>
            </a:r>
            <a:r>
              <a:rPr lang="zh-CN" altLang="en-US" sz="1600" spc="-45" dirty="0">
                <a:solidFill>
                  <a:srgbClr val="1D40A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声音分类模型持续训练</a:t>
            </a:r>
            <a:endParaRPr sz="1600" dirty="0">
              <a:solidFill>
                <a:srgbClr val="01499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object 44">
            <a:extLst>
              <a:ext uri="{FF2B5EF4-FFF2-40B4-BE49-F238E27FC236}">
                <a16:creationId xmlns:a16="http://schemas.microsoft.com/office/drawing/2014/main" id="{C0ACA538-CA4F-BB76-D75A-808FFAC3923E}"/>
              </a:ext>
            </a:extLst>
          </p:cNvPr>
          <p:cNvSpPr txBox="1"/>
          <p:nvPr/>
        </p:nvSpPr>
        <p:spPr>
          <a:xfrm>
            <a:off x="3807558" y="3810460"/>
            <a:ext cx="4806688" cy="235321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lang="zh-CN" altLang="en-US" sz="1300" spc="-45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基于采纳案例训练分类模型，强化识别</a:t>
            </a:r>
            <a:r>
              <a:rPr lang="zh-CN" altLang="en-US" sz="1300" b="1" spc="-45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潜在高价值</a:t>
            </a:r>
            <a:r>
              <a:rPr lang="en-US" altLang="zh-CN" sz="1300" b="1" spc="-45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VOC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B1365FD-D6A5-2576-37EE-1B547EAE2F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586" y="4407978"/>
            <a:ext cx="5148993" cy="125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20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95098-1717-AAE0-6EBA-28529D284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F2D6F8FF-29A5-599C-14E5-4E22584EA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 anchorCtr="0">
            <a:normAutofit fontScale="90000"/>
          </a:bodyPr>
          <a:lstStyle/>
          <a:p>
            <a:r>
              <a:rPr lang="zh-CN" altLang="en-US" dirty="0">
                <a:solidFill>
                  <a:srgbClr val="0149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客户声音实时共享闭环</a:t>
            </a:r>
          </a:p>
        </p:txBody>
      </p:sp>
      <p:grpSp>
        <p:nvGrpSpPr>
          <p:cNvPr id="140" name="组合 139">
            <a:extLst>
              <a:ext uri="{FF2B5EF4-FFF2-40B4-BE49-F238E27FC236}">
                <a16:creationId xmlns:a16="http://schemas.microsoft.com/office/drawing/2014/main" id="{3A364BCC-85F6-112A-48C9-80CBD542EDBE}"/>
              </a:ext>
            </a:extLst>
          </p:cNvPr>
          <p:cNvGrpSpPr/>
          <p:nvPr/>
        </p:nvGrpSpPr>
        <p:grpSpPr>
          <a:xfrm>
            <a:off x="0" y="1013358"/>
            <a:ext cx="8921212" cy="5169727"/>
            <a:chOff x="0" y="1013358"/>
            <a:chExt cx="8921212" cy="5169727"/>
          </a:xfrm>
        </p:grpSpPr>
        <p:grpSp>
          <p:nvGrpSpPr>
            <p:cNvPr id="136" name="object 3">
              <a:extLst>
                <a:ext uri="{FF2B5EF4-FFF2-40B4-BE49-F238E27FC236}">
                  <a16:creationId xmlns:a16="http://schemas.microsoft.com/office/drawing/2014/main" id="{A8191F5C-B0DF-D06C-8AA2-30CDA68C9200}"/>
                </a:ext>
              </a:extLst>
            </p:cNvPr>
            <p:cNvGrpSpPr/>
            <p:nvPr/>
          </p:nvGrpSpPr>
          <p:grpSpPr>
            <a:xfrm>
              <a:off x="0" y="1013358"/>
              <a:ext cx="8921212" cy="5169727"/>
              <a:chOff x="298703" y="755903"/>
              <a:chExt cx="5763895" cy="4965700"/>
            </a:xfrm>
          </p:grpSpPr>
          <p:sp>
            <p:nvSpPr>
              <p:cNvPr id="137" name="object 4">
                <a:extLst>
                  <a:ext uri="{FF2B5EF4-FFF2-40B4-BE49-F238E27FC236}">
                    <a16:creationId xmlns:a16="http://schemas.microsoft.com/office/drawing/2014/main" id="{15291635-62F2-2D39-C61E-883CB167E47F}"/>
                  </a:ext>
                </a:extLst>
              </p:cNvPr>
              <p:cNvSpPr/>
              <p:nvPr/>
            </p:nvSpPr>
            <p:spPr>
              <a:xfrm>
                <a:off x="298703" y="755903"/>
                <a:ext cx="5763895" cy="4965700"/>
              </a:xfrm>
              <a:custGeom>
                <a:avLst/>
                <a:gdLst/>
                <a:ahLst/>
                <a:cxnLst/>
                <a:rect l="l" t="t" r="r" b="b"/>
                <a:pathLst>
                  <a:path w="5763895" h="4965700">
                    <a:moveTo>
                      <a:pt x="5763767" y="4965191"/>
                    </a:moveTo>
                    <a:lnTo>
                      <a:pt x="0" y="4965191"/>
                    </a:lnTo>
                    <a:lnTo>
                      <a:pt x="0" y="0"/>
                    </a:lnTo>
                    <a:lnTo>
                      <a:pt x="5763767" y="0"/>
                    </a:lnTo>
                    <a:lnTo>
                      <a:pt x="5763767" y="53720"/>
                    </a:lnTo>
                    <a:lnTo>
                      <a:pt x="158495" y="53720"/>
                    </a:lnTo>
                    <a:lnTo>
                      <a:pt x="151927" y="54038"/>
                    </a:lnTo>
                    <a:lnTo>
                      <a:pt x="116218" y="68829"/>
                    </a:lnTo>
                    <a:lnTo>
                      <a:pt x="94675" y="101070"/>
                    </a:lnTo>
                    <a:lnTo>
                      <a:pt x="91820" y="120395"/>
                    </a:lnTo>
                    <a:lnTo>
                      <a:pt x="91820" y="4768595"/>
                    </a:lnTo>
                    <a:lnTo>
                      <a:pt x="103047" y="4805645"/>
                    </a:lnTo>
                    <a:lnTo>
                      <a:pt x="132980" y="4830195"/>
                    </a:lnTo>
                    <a:lnTo>
                      <a:pt x="158495" y="4835270"/>
                    </a:lnTo>
                    <a:lnTo>
                      <a:pt x="5763767" y="4835270"/>
                    </a:lnTo>
                    <a:lnTo>
                      <a:pt x="5763767" y="4965191"/>
                    </a:lnTo>
                    <a:close/>
                  </a:path>
                  <a:path w="5763895" h="4965700">
                    <a:moveTo>
                      <a:pt x="5763767" y="4835270"/>
                    </a:moveTo>
                    <a:lnTo>
                      <a:pt x="5606795" y="4835270"/>
                    </a:lnTo>
                    <a:lnTo>
                      <a:pt x="5613363" y="4834953"/>
                    </a:lnTo>
                    <a:lnTo>
                      <a:pt x="5619805" y="4834001"/>
                    </a:lnTo>
                    <a:lnTo>
                      <a:pt x="5653941" y="4815742"/>
                    </a:lnTo>
                    <a:lnTo>
                      <a:pt x="5672201" y="4781605"/>
                    </a:lnTo>
                    <a:lnTo>
                      <a:pt x="5673470" y="4768595"/>
                    </a:lnTo>
                    <a:lnTo>
                      <a:pt x="5673470" y="120395"/>
                    </a:lnTo>
                    <a:lnTo>
                      <a:pt x="5662243" y="83346"/>
                    </a:lnTo>
                    <a:lnTo>
                      <a:pt x="5632310" y="58796"/>
                    </a:lnTo>
                    <a:lnTo>
                      <a:pt x="5606795" y="53720"/>
                    </a:lnTo>
                    <a:lnTo>
                      <a:pt x="5763767" y="53720"/>
                    </a:lnTo>
                    <a:lnTo>
                      <a:pt x="5763767" y="4835270"/>
                    </a:lnTo>
                    <a:close/>
                  </a:path>
                </a:pathLst>
              </a:custGeom>
              <a:solidFill>
                <a:srgbClr val="000000">
                  <a:alpha val="50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8" name="object 5">
                <a:extLst>
                  <a:ext uri="{FF2B5EF4-FFF2-40B4-BE49-F238E27FC236}">
                    <a16:creationId xmlns:a16="http://schemas.microsoft.com/office/drawing/2014/main" id="{8CE90319-28C9-C72E-2018-1C15A2BF2252}"/>
                  </a:ext>
                </a:extLst>
              </p:cNvPr>
              <p:cNvSpPr/>
              <p:nvPr/>
            </p:nvSpPr>
            <p:spPr>
              <a:xfrm>
                <a:off x="400049" y="800099"/>
                <a:ext cx="5581650" cy="4800600"/>
              </a:xfrm>
              <a:custGeom>
                <a:avLst/>
                <a:gdLst/>
                <a:ahLst/>
                <a:cxnLst/>
                <a:rect l="l" t="t" r="r" b="b"/>
                <a:pathLst>
                  <a:path w="5581650" h="4800600">
                    <a:moveTo>
                      <a:pt x="5510452" y="4800599"/>
                    </a:moveTo>
                    <a:lnTo>
                      <a:pt x="53397" y="4800599"/>
                    </a:lnTo>
                    <a:lnTo>
                      <a:pt x="49681" y="4800111"/>
                    </a:lnTo>
                    <a:lnTo>
                      <a:pt x="14085" y="4774743"/>
                    </a:lnTo>
                    <a:lnTo>
                      <a:pt x="366" y="4734357"/>
                    </a:lnTo>
                    <a:lnTo>
                      <a:pt x="0" y="4729402"/>
                    </a:lnTo>
                    <a:lnTo>
                      <a:pt x="0" y="4724399"/>
                    </a:lnTo>
                    <a:lnTo>
                      <a:pt x="0" y="71196"/>
                    </a:lnTo>
                    <a:lnTo>
                      <a:pt x="11716" y="29705"/>
                    </a:lnTo>
                    <a:lnTo>
                      <a:pt x="42320" y="2440"/>
                    </a:lnTo>
                    <a:lnTo>
                      <a:pt x="53397" y="0"/>
                    </a:lnTo>
                    <a:lnTo>
                      <a:pt x="5510452" y="0"/>
                    </a:lnTo>
                    <a:lnTo>
                      <a:pt x="5551943" y="15621"/>
                    </a:lnTo>
                    <a:lnTo>
                      <a:pt x="5577762" y="51661"/>
                    </a:lnTo>
                    <a:lnTo>
                      <a:pt x="5581649" y="71196"/>
                    </a:lnTo>
                    <a:lnTo>
                      <a:pt x="5581649" y="4729402"/>
                    </a:lnTo>
                    <a:lnTo>
                      <a:pt x="5566026" y="4770893"/>
                    </a:lnTo>
                    <a:lnTo>
                      <a:pt x="5529987" y="4796713"/>
                    </a:lnTo>
                    <a:lnTo>
                      <a:pt x="5515407" y="4800111"/>
                    </a:lnTo>
                    <a:lnTo>
                      <a:pt x="5510452" y="480059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9" name="object 6">
                <a:extLst>
                  <a:ext uri="{FF2B5EF4-FFF2-40B4-BE49-F238E27FC236}">
                    <a16:creationId xmlns:a16="http://schemas.microsoft.com/office/drawing/2014/main" id="{84EFD14A-D79F-0F1C-8C3E-4F01AA2F177A}"/>
                  </a:ext>
                </a:extLst>
              </p:cNvPr>
              <p:cNvSpPr/>
              <p:nvPr/>
            </p:nvSpPr>
            <p:spPr>
              <a:xfrm>
                <a:off x="380999" y="800377"/>
                <a:ext cx="70485" cy="4800600"/>
              </a:xfrm>
              <a:custGeom>
                <a:avLst/>
                <a:gdLst/>
                <a:ahLst/>
                <a:cxnLst/>
                <a:rect l="l" t="t" r="r" b="b"/>
                <a:pathLst>
                  <a:path w="70484" h="4800600">
                    <a:moveTo>
                      <a:pt x="70450" y="4800044"/>
                    </a:moveTo>
                    <a:lnTo>
                      <a:pt x="33857" y="4787490"/>
                    </a:lnTo>
                    <a:lnTo>
                      <a:pt x="5800" y="4753281"/>
                    </a:lnTo>
                    <a:lnTo>
                      <a:pt x="0" y="4724121"/>
                    </a:lnTo>
                    <a:lnTo>
                      <a:pt x="0" y="75922"/>
                    </a:lnTo>
                    <a:lnTo>
                      <a:pt x="12830" y="33579"/>
                    </a:lnTo>
                    <a:lnTo>
                      <a:pt x="47039" y="5522"/>
                    </a:lnTo>
                    <a:lnTo>
                      <a:pt x="70449" y="0"/>
                    </a:lnTo>
                    <a:lnTo>
                      <a:pt x="66287" y="1655"/>
                    </a:lnTo>
                    <a:lnTo>
                      <a:pt x="56951" y="9389"/>
                    </a:lnTo>
                    <a:lnTo>
                      <a:pt x="41000" y="46761"/>
                    </a:lnTo>
                    <a:lnTo>
                      <a:pt x="38100" y="75922"/>
                    </a:lnTo>
                    <a:lnTo>
                      <a:pt x="38100" y="4724121"/>
                    </a:lnTo>
                    <a:lnTo>
                      <a:pt x="44514" y="4766463"/>
                    </a:lnTo>
                    <a:lnTo>
                      <a:pt x="66287" y="4798387"/>
                    </a:lnTo>
                    <a:lnTo>
                      <a:pt x="70450" y="4800044"/>
                    </a:lnTo>
                    <a:close/>
                  </a:path>
                </a:pathLst>
              </a:custGeom>
              <a:solidFill>
                <a:srgbClr val="0066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cxnSp>
          <p:nvCxnSpPr>
            <p:cNvPr id="5" name="直接箭头连接符 4">
              <a:extLst>
                <a:ext uri="{FF2B5EF4-FFF2-40B4-BE49-F238E27FC236}">
                  <a16:creationId xmlns:a16="http://schemas.microsoft.com/office/drawing/2014/main" id="{920EB990-1455-D7CA-5687-AC6C4BF74828}"/>
                </a:ext>
              </a:extLst>
            </p:cNvPr>
            <p:cNvCxnSpPr>
              <a:stCxn id="50" idx="2"/>
              <a:endCxn id="57" idx="0"/>
            </p:cNvCxnSpPr>
            <p:nvPr/>
          </p:nvCxnSpPr>
          <p:spPr>
            <a:xfrm>
              <a:off x="6821355" y="3469375"/>
              <a:ext cx="0" cy="1005840"/>
            </a:xfrm>
            <a:prstGeom prst="straightConnector1">
              <a:avLst/>
            </a:prstGeom>
            <a:ln>
              <a:solidFill>
                <a:srgbClr val="0055A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箭头连接符 5">
              <a:extLst>
                <a:ext uri="{FF2B5EF4-FFF2-40B4-BE49-F238E27FC236}">
                  <a16:creationId xmlns:a16="http://schemas.microsoft.com/office/drawing/2014/main" id="{1202C81F-8CC9-342A-3A48-C230532867A1}"/>
                </a:ext>
              </a:extLst>
            </p:cNvPr>
            <p:cNvCxnSpPr>
              <a:stCxn id="51" idx="2"/>
              <a:endCxn id="58" idx="0"/>
            </p:cNvCxnSpPr>
            <p:nvPr/>
          </p:nvCxnSpPr>
          <p:spPr>
            <a:xfrm>
              <a:off x="8144060" y="3469375"/>
              <a:ext cx="0" cy="1005840"/>
            </a:xfrm>
            <a:prstGeom prst="straightConnector1">
              <a:avLst/>
            </a:prstGeom>
            <a:ln>
              <a:solidFill>
                <a:srgbClr val="0055A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A9204FA4-512C-0D77-E72D-72F98C6400E3}"/>
                </a:ext>
              </a:extLst>
            </p:cNvPr>
            <p:cNvSpPr txBox="1"/>
            <p:nvPr/>
          </p:nvSpPr>
          <p:spPr>
            <a:xfrm>
              <a:off x="661220" y="1681850"/>
              <a:ext cx="1762125" cy="37401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404040"/>
                  </a:solidFill>
                  <a:effectLst/>
                  <a:latin typeface="微软雅黑" charset="0"/>
                  <a:ea typeface="微软雅黑" charset="0"/>
                </a:rPr>
                <a:t>客户咨询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B9A1FFCC-8C53-8B86-17D1-D209F642CE40}"/>
                </a:ext>
              </a:extLst>
            </p:cNvPr>
            <p:cNvSpPr txBox="1"/>
            <p:nvPr/>
          </p:nvSpPr>
          <p:spPr>
            <a:xfrm>
              <a:off x="3628575" y="1681850"/>
              <a:ext cx="1762125" cy="37401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404040"/>
                  </a:solidFill>
                  <a:effectLst/>
                  <a:latin typeface="微软雅黑" charset="0"/>
                  <a:ea typeface="微软雅黑" charset="0"/>
                </a:rPr>
                <a:t>客户建议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D9368073-9457-9C65-C59D-08CC2AC19F24}"/>
                </a:ext>
              </a:extLst>
            </p:cNvPr>
            <p:cNvSpPr txBox="1"/>
            <p:nvPr/>
          </p:nvSpPr>
          <p:spPr>
            <a:xfrm>
              <a:off x="6595930" y="1681850"/>
              <a:ext cx="1762125" cy="37401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404040"/>
                  </a:solidFill>
                  <a:effectLst/>
                  <a:latin typeface="微软雅黑" charset="0"/>
                  <a:ea typeface="微软雅黑" charset="0"/>
                </a:rPr>
                <a:t>客户抱怨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FEA2A88-501E-30D4-E37E-9C1D496DF40E}"/>
                </a:ext>
              </a:extLst>
            </p:cNvPr>
            <p:cNvSpPr/>
            <p:nvPr/>
          </p:nvSpPr>
          <p:spPr>
            <a:xfrm>
              <a:off x="301810" y="3038210"/>
              <a:ext cx="1139190" cy="43370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solidFill>
                    <a:schemeClr val="tx1"/>
                  </a:solidFill>
                  <a:latin typeface="微软雅黑" charset="0"/>
                  <a:ea typeface="微软雅黑" charset="0"/>
                  <a:cs typeface="微软雅黑" charset="0"/>
                </a:rPr>
                <a:t>高潜转化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ECC890C-EA55-1EF4-38F3-2636300CF969}"/>
                </a:ext>
              </a:extLst>
            </p:cNvPr>
            <p:cNvSpPr/>
            <p:nvPr/>
          </p:nvSpPr>
          <p:spPr>
            <a:xfrm>
              <a:off x="1624515" y="3038210"/>
              <a:ext cx="1139190" cy="43370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solidFill>
                    <a:schemeClr val="tx1"/>
                  </a:solidFill>
                  <a:latin typeface="微软雅黑" charset="0"/>
                  <a:ea typeface="微软雅黑" charset="0"/>
                  <a:cs typeface="微软雅黑" charset="0"/>
                </a:rPr>
                <a:t>信息咨询</a:t>
              </a:r>
            </a:p>
          </p:txBody>
        </p:sp>
        <p:cxnSp>
          <p:nvCxnSpPr>
            <p:cNvPr id="18" name="连接符: 肘形 17">
              <a:extLst>
                <a:ext uri="{FF2B5EF4-FFF2-40B4-BE49-F238E27FC236}">
                  <a16:creationId xmlns:a16="http://schemas.microsoft.com/office/drawing/2014/main" id="{6C74EBF5-64CE-B3F2-EFE3-C8DB89E9B6E2}"/>
                </a:ext>
              </a:extLst>
            </p:cNvPr>
            <p:cNvCxnSpPr>
              <a:stCxn id="7" idx="2"/>
              <a:endCxn id="10" idx="0"/>
            </p:cNvCxnSpPr>
            <p:nvPr/>
          </p:nvCxnSpPr>
          <p:spPr>
            <a:xfrm rot="5400000">
              <a:off x="715830" y="2211440"/>
              <a:ext cx="982345" cy="671195"/>
            </a:xfrm>
            <a:prstGeom prst="bentConnector3">
              <a:avLst>
                <a:gd name="adj1" fmla="val 70717"/>
              </a:avLst>
            </a:prstGeom>
            <a:ln>
              <a:solidFill>
                <a:srgbClr val="0055A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连接符: 肘形 19">
              <a:extLst>
                <a:ext uri="{FF2B5EF4-FFF2-40B4-BE49-F238E27FC236}">
                  <a16:creationId xmlns:a16="http://schemas.microsoft.com/office/drawing/2014/main" id="{4803E25F-3684-E620-4B29-7E70B744A7F9}"/>
                </a:ext>
              </a:extLst>
            </p:cNvPr>
            <p:cNvCxnSpPr>
              <a:stCxn id="7" idx="2"/>
              <a:endCxn id="17" idx="0"/>
            </p:cNvCxnSpPr>
            <p:nvPr/>
          </p:nvCxnSpPr>
          <p:spPr>
            <a:xfrm rot="5400000" flipV="1">
              <a:off x="1377500" y="2221600"/>
              <a:ext cx="982345" cy="651510"/>
            </a:xfrm>
            <a:prstGeom prst="bentConnector3">
              <a:avLst>
                <a:gd name="adj1" fmla="val 71424"/>
              </a:avLst>
            </a:prstGeom>
            <a:ln>
              <a:solidFill>
                <a:srgbClr val="0055A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639224A5-139C-18D3-BE94-A51746902ECA}"/>
                </a:ext>
              </a:extLst>
            </p:cNvPr>
            <p:cNvSpPr txBox="1"/>
            <p:nvPr/>
          </p:nvSpPr>
          <p:spPr>
            <a:xfrm>
              <a:off x="418353" y="2260335"/>
              <a:ext cx="2648882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>
                  <a:effectLst/>
                  <a:latin typeface="微软雅黑" charset="0"/>
                  <a:ea typeface="微软雅黑" charset="0"/>
                  <a:cs typeface="微软雅黑" charset="0"/>
                </a:rPr>
                <a:t>客户询问产品功能、价格、服务流程等</a:t>
              </a:r>
              <a:endParaRPr lang="en-US" altLang="zh-CN" sz="1100" dirty="0">
                <a:effectLst/>
                <a:latin typeface="微软雅黑" charset="0"/>
                <a:ea typeface="微软雅黑" charset="0"/>
                <a:cs typeface="微软雅黑" charset="0"/>
              </a:endParaRPr>
            </a:p>
            <a:p>
              <a:pPr algn="ctr"/>
              <a:r>
                <a:rPr lang="zh-CN" altLang="en-US" sz="1100" dirty="0">
                  <a:effectLst/>
                  <a:latin typeface="微软雅黑" charset="0"/>
                  <a:ea typeface="微软雅黑" charset="0"/>
                  <a:cs typeface="微软雅黑" charset="0"/>
                </a:rPr>
                <a:t>（如“混动版续航”“如何预约试驾”）</a:t>
              </a:r>
            </a:p>
          </p:txBody>
        </p: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F1ACDAB8-D06A-14D5-F425-B80514BC7938}"/>
                </a:ext>
              </a:extLst>
            </p:cNvPr>
            <p:cNvCxnSpPr>
              <a:stCxn id="10" idx="2"/>
              <a:endCxn id="24" idx="0"/>
            </p:cNvCxnSpPr>
            <p:nvPr/>
          </p:nvCxnSpPr>
          <p:spPr>
            <a:xfrm>
              <a:off x="871405" y="3471915"/>
              <a:ext cx="0" cy="1000760"/>
            </a:xfrm>
            <a:prstGeom prst="straightConnector1">
              <a:avLst/>
            </a:prstGeom>
            <a:ln>
              <a:solidFill>
                <a:srgbClr val="0055A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8EEDA7E8-BE7A-AFA1-4E89-BE00005CEAF9}"/>
                </a:ext>
              </a:extLst>
            </p:cNvPr>
            <p:cNvSpPr txBox="1"/>
            <p:nvPr/>
          </p:nvSpPr>
          <p:spPr>
            <a:xfrm>
              <a:off x="197670" y="3550020"/>
              <a:ext cx="1289685" cy="6001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>
                  <a:effectLst/>
                  <a:latin typeface="微软雅黑" charset="0"/>
                  <a:ea typeface="微软雅黑" charset="0"/>
                  <a:cs typeface="微软雅黑" charset="0"/>
                </a:rPr>
                <a:t>客户询问</a:t>
              </a:r>
              <a:r>
                <a:rPr lang="zh-CN" altLang="en-US" sz="1100" b="0" i="0" dirty="0">
                  <a:effectLst/>
                  <a:latin typeface="微软雅黑" charset="0"/>
                  <a:ea typeface="微软雅黑" charset="0"/>
                  <a:cs typeface="微软雅黑" charset="0"/>
                </a:rPr>
                <a:t>“试驾”“优惠”“现车”</a:t>
              </a:r>
              <a:r>
                <a:rPr lang="zh-CN" altLang="en-US" sz="1100" dirty="0">
                  <a:latin typeface="微软雅黑" charset="0"/>
                  <a:ea typeface="微软雅黑" charset="0"/>
                  <a:cs typeface="微软雅黑" charset="0"/>
                </a:rPr>
                <a:t>等</a:t>
              </a:r>
              <a:endParaRPr lang="zh-CN" altLang="en-US" sz="1100" dirty="0">
                <a:effectLst/>
                <a:latin typeface="微软雅黑" charset="0"/>
                <a:ea typeface="微软雅黑" charset="0"/>
                <a:cs typeface="微软雅黑" charset="0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5E29E67-37D2-5C53-A76A-8F01326BCEFF}"/>
                </a:ext>
              </a:extLst>
            </p:cNvPr>
            <p:cNvSpPr/>
            <p:nvPr/>
          </p:nvSpPr>
          <p:spPr>
            <a:xfrm>
              <a:off x="301810" y="4472675"/>
              <a:ext cx="1139190" cy="433705"/>
            </a:xfrm>
            <a:prstGeom prst="rect">
              <a:avLst/>
            </a:prstGeom>
            <a:solidFill>
              <a:srgbClr val="DEEBF7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>
                  <a:solidFill>
                    <a:schemeClr val="tx1"/>
                  </a:solidFill>
                  <a:latin typeface="微软雅黑" charset="0"/>
                  <a:ea typeface="微软雅黑" charset="0"/>
                </a:rPr>
                <a:t>自动推送至销售部门</a:t>
              </a: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3A1C2E34-54EC-ADE7-F9FA-1EF5AF3CDCB9}"/>
                </a:ext>
              </a:extLst>
            </p:cNvPr>
            <p:cNvSpPr/>
            <p:nvPr/>
          </p:nvSpPr>
          <p:spPr>
            <a:xfrm>
              <a:off x="1624515" y="4472675"/>
              <a:ext cx="1139190" cy="433705"/>
            </a:xfrm>
            <a:prstGeom prst="rect">
              <a:avLst/>
            </a:prstGeom>
            <a:solidFill>
              <a:srgbClr val="DEEBF7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>
                  <a:solidFill>
                    <a:schemeClr val="tx1"/>
                  </a:solidFill>
                  <a:latin typeface="微软雅黑" charset="0"/>
                  <a:ea typeface="微软雅黑" charset="0"/>
                </a:rPr>
                <a:t>机器人自动回复（车企知识库）</a:t>
              </a:r>
            </a:p>
          </p:txBody>
        </p: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FBB3E107-14EE-0496-4BD1-641E6F711D67}"/>
                </a:ext>
              </a:extLst>
            </p:cNvPr>
            <p:cNvCxnSpPr>
              <a:stCxn id="17" idx="2"/>
              <a:endCxn id="25" idx="0"/>
            </p:cNvCxnSpPr>
            <p:nvPr/>
          </p:nvCxnSpPr>
          <p:spPr>
            <a:xfrm>
              <a:off x="2194110" y="3471915"/>
              <a:ext cx="0" cy="1000760"/>
            </a:xfrm>
            <a:prstGeom prst="straightConnector1">
              <a:avLst/>
            </a:prstGeom>
            <a:ln>
              <a:solidFill>
                <a:srgbClr val="0055A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D25ACD50-8B6B-9A06-59CF-63E02736AC68}"/>
                </a:ext>
              </a:extLst>
            </p:cNvPr>
            <p:cNvSpPr txBox="1"/>
            <p:nvPr/>
          </p:nvSpPr>
          <p:spPr>
            <a:xfrm>
              <a:off x="1548950" y="3550020"/>
              <a:ext cx="1289685" cy="2603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>
                  <a:effectLst/>
                  <a:latin typeface="微软雅黑" charset="0"/>
                  <a:ea typeface="微软雅黑" charset="0"/>
                </a:rPr>
                <a:t>基础信息询问</a:t>
              </a:r>
            </a:p>
          </p:txBody>
        </p:sp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B090B708-FE6F-BF09-DEA5-6FAA65F31A6B}"/>
                </a:ext>
              </a:extLst>
            </p:cNvPr>
            <p:cNvCxnSpPr>
              <a:stCxn id="24" idx="2"/>
              <a:endCxn id="29" idx="0"/>
            </p:cNvCxnSpPr>
            <p:nvPr/>
          </p:nvCxnSpPr>
          <p:spPr>
            <a:xfrm>
              <a:off x="871405" y="4905745"/>
              <a:ext cx="0" cy="287655"/>
            </a:xfrm>
            <a:prstGeom prst="straightConnector1">
              <a:avLst/>
            </a:prstGeom>
            <a:ln>
              <a:solidFill>
                <a:srgbClr val="0055A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B47B0842-B627-AC2D-491E-A70E4E33F537}"/>
                </a:ext>
              </a:extLst>
            </p:cNvPr>
            <p:cNvSpPr/>
            <p:nvPr/>
          </p:nvSpPr>
          <p:spPr>
            <a:xfrm>
              <a:off x="301810" y="5194035"/>
              <a:ext cx="1139190" cy="433705"/>
            </a:xfrm>
            <a:prstGeom prst="rect">
              <a:avLst/>
            </a:prstGeom>
            <a:solidFill>
              <a:srgbClr val="DEEBF7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>
                  <a:solidFill>
                    <a:schemeClr val="tx1"/>
                  </a:solidFill>
                  <a:latin typeface="微软雅黑" charset="0"/>
                  <a:ea typeface="微软雅黑" charset="0"/>
                  <a:cs typeface="微软雅黑" charset="0"/>
                </a:rPr>
                <a:t>销售</a:t>
              </a:r>
              <a:r>
                <a:rPr lang="en-US" altLang="zh-CN" sz="1050" dirty="0">
                  <a:solidFill>
                    <a:schemeClr val="tx1"/>
                  </a:solidFill>
                  <a:latin typeface="微软雅黑" charset="0"/>
                  <a:ea typeface="微软雅黑" charset="0"/>
                  <a:cs typeface="微软雅黑" charset="0"/>
                </a:rPr>
                <a:t>24h</a:t>
              </a:r>
              <a:r>
                <a:rPr lang="zh-CN" altLang="en-US" sz="1050" dirty="0">
                  <a:solidFill>
                    <a:schemeClr val="tx1"/>
                  </a:solidFill>
                  <a:latin typeface="微软雅黑" charset="0"/>
                  <a:ea typeface="微软雅黑" charset="0"/>
                  <a:cs typeface="微软雅黑" charset="0"/>
                </a:rPr>
                <a:t>内跟进并反馈</a:t>
              </a: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D9B23EC6-3DBC-AE2B-7A4A-D412B364F2CA}"/>
                </a:ext>
              </a:extLst>
            </p:cNvPr>
            <p:cNvSpPr/>
            <p:nvPr/>
          </p:nvSpPr>
          <p:spPr>
            <a:xfrm>
              <a:off x="3293295" y="3038210"/>
              <a:ext cx="1139190" cy="43370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solidFill>
                    <a:schemeClr val="tx1"/>
                  </a:solidFill>
                  <a:latin typeface="微软雅黑" charset="0"/>
                  <a:ea typeface="微软雅黑" charset="0"/>
                  <a:cs typeface="微软雅黑" charset="0"/>
                </a:rPr>
                <a:t>功能建议</a:t>
              </a: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AE238A3E-2002-E530-0483-1F0E20392F7F}"/>
                </a:ext>
              </a:extLst>
            </p:cNvPr>
            <p:cNvSpPr/>
            <p:nvPr/>
          </p:nvSpPr>
          <p:spPr>
            <a:xfrm>
              <a:off x="4616000" y="3038210"/>
              <a:ext cx="1139190" cy="43370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solidFill>
                    <a:schemeClr val="tx1"/>
                  </a:solidFill>
                  <a:latin typeface="微软雅黑" charset="0"/>
                  <a:ea typeface="微软雅黑" charset="0"/>
                  <a:cs typeface="微软雅黑" charset="0"/>
                </a:rPr>
                <a:t>个性化建议</a:t>
              </a:r>
            </a:p>
          </p:txBody>
        </p:sp>
        <p:cxnSp>
          <p:nvCxnSpPr>
            <p:cNvPr id="32" name="连接符: 肘形 31">
              <a:extLst>
                <a:ext uri="{FF2B5EF4-FFF2-40B4-BE49-F238E27FC236}">
                  <a16:creationId xmlns:a16="http://schemas.microsoft.com/office/drawing/2014/main" id="{8B1FE422-35AE-2AA1-1B81-C3158AA5F107}"/>
                </a:ext>
              </a:extLst>
            </p:cNvPr>
            <p:cNvCxnSpPr>
              <a:stCxn id="8" idx="2"/>
              <a:endCxn id="30" idx="0"/>
            </p:cNvCxnSpPr>
            <p:nvPr/>
          </p:nvCxnSpPr>
          <p:spPr>
            <a:xfrm rot="5400000">
              <a:off x="3695250" y="2223505"/>
              <a:ext cx="982345" cy="647065"/>
            </a:xfrm>
            <a:prstGeom prst="bentConnector3">
              <a:avLst>
                <a:gd name="adj1" fmla="val 70717"/>
              </a:avLst>
            </a:prstGeom>
            <a:ln>
              <a:solidFill>
                <a:srgbClr val="0055A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连接符: 肘形 32">
              <a:extLst>
                <a:ext uri="{FF2B5EF4-FFF2-40B4-BE49-F238E27FC236}">
                  <a16:creationId xmlns:a16="http://schemas.microsoft.com/office/drawing/2014/main" id="{4A6DD7F0-6E8B-B074-6F0E-0757D36AE0A8}"/>
                </a:ext>
              </a:extLst>
            </p:cNvPr>
            <p:cNvCxnSpPr>
              <a:stCxn id="8" idx="2"/>
              <a:endCxn id="31" idx="0"/>
            </p:cNvCxnSpPr>
            <p:nvPr/>
          </p:nvCxnSpPr>
          <p:spPr>
            <a:xfrm rot="5400000" flipV="1">
              <a:off x="4356285" y="2208900"/>
              <a:ext cx="982345" cy="675640"/>
            </a:xfrm>
            <a:prstGeom prst="bentConnector3">
              <a:avLst>
                <a:gd name="adj1" fmla="val 69947"/>
              </a:avLst>
            </a:prstGeom>
            <a:ln>
              <a:solidFill>
                <a:srgbClr val="0055A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>
              <a:extLst>
                <a:ext uri="{FF2B5EF4-FFF2-40B4-BE49-F238E27FC236}">
                  <a16:creationId xmlns:a16="http://schemas.microsoft.com/office/drawing/2014/main" id="{AE40177D-DCFF-EB89-E52B-C2E8E218309C}"/>
                </a:ext>
              </a:extLst>
            </p:cNvPr>
            <p:cNvCxnSpPr>
              <a:stCxn id="30" idx="2"/>
              <a:endCxn id="41" idx="0"/>
            </p:cNvCxnSpPr>
            <p:nvPr/>
          </p:nvCxnSpPr>
          <p:spPr>
            <a:xfrm>
              <a:off x="3862890" y="3471915"/>
              <a:ext cx="0" cy="1000760"/>
            </a:xfrm>
            <a:prstGeom prst="straightConnector1">
              <a:avLst/>
            </a:prstGeom>
            <a:ln>
              <a:solidFill>
                <a:srgbClr val="0055A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60FE3B1F-751F-0243-EBE6-396C0258D17D}"/>
                </a:ext>
              </a:extLst>
            </p:cNvPr>
            <p:cNvSpPr txBox="1"/>
            <p:nvPr/>
          </p:nvSpPr>
          <p:spPr>
            <a:xfrm>
              <a:off x="3023690" y="3550020"/>
              <a:ext cx="1588380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>
                  <a:effectLst/>
                  <a:latin typeface="微软雅黑" charset="0"/>
                  <a:ea typeface="微软雅黑" charset="0"/>
                  <a:cs typeface="微软雅黑" charset="0"/>
                </a:rPr>
                <a:t>客户建议</a:t>
              </a:r>
              <a:r>
                <a:rPr lang="zh-CN" altLang="en-US" sz="1100" b="0" i="0" dirty="0">
                  <a:effectLst/>
                  <a:latin typeface="微软雅黑" charset="0"/>
                  <a:ea typeface="微软雅黑" charset="0"/>
                  <a:cs typeface="微软雅黑" charset="0"/>
                </a:rPr>
                <a:t>“增加远程加热电池功能”</a:t>
              </a:r>
              <a:endParaRPr lang="en-US" altLang="zh-CN" sz="1100" b="0" i="0" dirty="0">
                <a:effectLst/>
                <a:latin typeface="微软雅黑" charset="0"/>
                <a:ea typeface="微软雅黑" charset="0"/>
                <a:cs typeface="微软雅黑" charset="0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F185B669-DBB7-D26E-E8C4-56628A0B5C93}"/>
                </a:ext>
              </a:extLst>
            </p:cNvPr>
            <p:cNvSpPr/>
            <p:nvPr/>
          </p:nvSpPr>
          <p:spPr>
            <a:xfrm>
              <a:off x="3293295" y="4472675"/>
              <a:ext cx="1139190" cy="433705"/>
            </a:xfrm>
            <a:prstGeom prst="rect">
              <a:avLst/>
            </a:prstGeom>
            <a:solidFill>
              <a:srgbClr val="DEEBF7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>
                  <a:solidFill>
                    <a:schemeClr val="tx1"/>
                  </a:solidFill>
                  <a:latin typeface="微软雅黑" charset="0"/>
                  <a:ea typeface="微软雅黑" charset="0"/>
                </a:rPr>
                <a:t>自动推送至产研</a:t>
              </a:r>
              <a:r>
                <a:rPr lang="en-US" altLang="zh-CN" sz="1050" dirty="0">
                  <a:solidFill>
                    <a:schemeClr val="tx1"/>
                  </a:solidFill>
                  <a:latin typeface="微软雅黑" charset="0"/>
                  <a:ea typeface="微软雅黑" charset="0"/>
                </a:rPr>
                <a:t>/</a:t>
              </a:r>
              <a:r>
                <a:rPr lang="zh-CN" altLang="en-US" sz="1050" dirty="0">
                  <a:solidFill>
                    <a:schemeClr val="tx1"/>
                  </a:solidFill>
                  <a:latin typeface="微软雅黑" charset="0"/>
                  <a:ea typeface="微软雅黑" charset="0"/>
                </a:rPr>
                <a:t>服务部门评审</a:t>
              </a: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EABBE11-DDEB-D9A9-444D-AEF426D501BB}"/>
                </a:ext>
              </a:extLst>
            </p:cNvPr>
            <p:cNvSpPr/>
            <p:nvPr/>
          </p:nvSpPr>
          <p:spPr>
            <a:xfrm>
              <a:off x="4616000" y="4472675"/>
              <a:ext cx="1139190" cy="433705"/>
            </a:xfrm>
            <a:prstGeom prst="rect">
              <a:avLst/>
            </a:prstGeom>
            <a:solidFill>
              <a:srgbClr val="DEEBF7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>
                  <a:solidFill>
                    <a:schemeClr val="tx1"/>
                  </a:solidFill>
                  <a:latin typeface="微软雅黑" charset="0"/>
                  <a:ea typeface="微软雅黑" charset="0"/>
                </a:rPr>
                <a:t>归入产品创意池</a:t>
              </a:r>
            </a:p>
          </p:txBody>
        </p:sp>
        <p:cxnSp>
          <p:nvCxnSpPr>
            <p:cNvPr id="43" name="直接箭头连接符 42">
              <a:extLst>
                <a:ext uri="{FF2B5EF4-FFF2-40B4-BE49-F238E27FC236}">
                  <a16:creationId xmlns:a16="http://schemas.microsoft.com/office/drawing/2014/main" id="{8A0960B9-4F5D-13C3-EEA3-7F9D84AF59C8}"/>
                </a:ext>
              </a:extLst>
            </p:cNvPr>
            <p:cNvCxnSpPr>
              <a:stCxn id="31" idx="2"/>
              <a:endCxn id="42" idx="0"/>
            </p:cNvCxnSpPr>
            <p:nvPr/>
          </p:nvCxnSpPr>
          <p:spPr>
            <a:xfrm>
              <a:off x="5184960" y="3471915"/>
              <a:ext cx="0" cy="1000760"/>
            </a:xfrm>
            <a:prstGeom prst="straightConnector1">
              <a:avLst/>
            </a:prstGeom>
            <a:ln>
              <a:solidFill>
                <a:srgbClr val="0055A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箭头连接符 43">
              <a:extLst>
                <a:ext uri="{FF2B5EF4-FFF2-40B4-BE49-F238E27FC236}">
                  <a16:creationId xmlns:a16="http://schemas.microsoft.com/office/drawing/2014/main" id="{8B414A84-7C5D-81F3-2764-3EA6CE2D1B1B}"/>
                </a:ext>
              </a:extLst>
            </p:cNvPr>
            <p:cNvCxnSpPr>
              <a:stCxn id="41" idx="2"/>
              <a:endCxn id="45" idx="0"/>
            </p:cNvCxnSpPr>
            <p:nvPr/>
          </p:nvCxnSpPr>
          <p:spPr>
            <a:xfrm>
              <a:off x="3862890" y="4905745"/>
              <a:ext cx="0" cy="287655"/>
            </a:xfrm>
            <a:prstGeom prst="straightConnector1">
              <a:avLst/>
            </a:prstGeom>
            <a:ln>
              <a:solidFill>
                <a:srgbClr val="0055A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E7752A88-B17B-5FA8-9E8C-A09D82FFBF67}"/>
                </a:ext>
              </a:extLst>
            </p:cNvPr>
            <p:cNvSpPr/>
            <p:nvPr/>
          </p:nvSpPr>
          <p:spPr>
            <a:xfrm>
              <a:off x="3293295" y="5194035"/>
              <a:ext cx="1139190" cy="433705"/>
            </a:xfrm>
            <a:prstGeom prst="rect">
              <a:avLst/>
            </a:prstGeom>
            <a:solidFill>
              <a:srgbClr val="DEEBF7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>
                  <a:solidFill>
                    <a:schemeClr val="tx1"/>
                  </a:solidFill>
                  <a:latin typeface="微软雅黑" charset="0"/>
                  <a:ea typeface="微软雅黑" charset="0"/>
                  <a:cs typeface="微软雅黑" charset="0"/>
                </a:rPr>
                <a:t>定期评审结果</a:t>
              </a: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3A2F24EB-7AA3-07CB-E128-48D805F02EAD}"/>
                </a:ext>
              </a:extLst>
            </p:cNvPr>
            <p:cNvSpPr txBox="1"/>
            <p:nvPr/>
          </p:nvSpPr>
          <p:spPr>
            <a:xfrm>
              <a:off x="2984050" y="2146035"/>
              <a:ext cx="3050540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>
                  <a:effectLst/>
                  <a:latin typeface="微软雅黑" charset="0"/>
                  <a:ea typeface="微软雅黑" charset="0"/>
                  <a:cs typeface="微软雅黑" charset="0"/>
                </a:rPr>
                <a:t>客户提出产品或服务改进意见</a:t>
              </a:r>
              <a:endParaRPr lang="en-US" altLang="zh-CN" sz="1100" dirty="0">
                <a:effectLst/>
                <a:latin typeface="微软雅黑" charset="0"/>
                <a:ea typeface="微软雅黑" charset="0"/>
                <a:cs typeface="微软雅黑" charset="0"/>
              </a:endParaRPr>
            </a:p>
            <a:p>
              <a:pPr algn="ctr"/>
              <a:r>
                <a:rPr lang="zh-CN" altLang="en-US" sz="1100" dirty="0">
                  <a:effectLst/>
                  <a:latin typeface="微软雅黑" charset="0"/>
                  <a:ea typeface="微软雅黑" charset="0"/>
                  <a:cs typeface="微软雅黑" charset="0"/>
                </a:rPr>
                <a:t>（如“建议增加座椅通风”“优化</a:t>
              </a:r>
              <a:r>
                <a:rPr lang="en-US" altLang="zh-CN" sz="1100" dirty="0">
                  <a:effectLst/>
                  <a:latin typeface="微软雅黑" charset="0"/>
                  <a:ea typeface="微软雅黑" charset="0"/>
                  <a:cs typeface="微软雅黑" charset="0"/>
                </a:rPr>
                <a:t>APP</a:t>
              </a:r>
              <a:r>
                <a:rPr lang="zh-CN" altLang="en-US" sz="1100" dirty="0">
                  <a:effectLst/>
                  <a:latin typeface="微软雅黑" charset="0"/>
                  <a:ea typeface="微软雅黑" charset="0"/>
                  <a:cs typeface="微软雅黑" charset="0"/>
                </a:rPr>
                <a:t>界面”）</a:t>
              </a: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3A4D4A3D-BB4D-A5FF-FF60-92E084596ABF}"/>
                </a:ext>
              </a:extLst>
            </p:cNvPr>
            <p:cNvSpPr txBox="1"/>
            <p:nvPr/>
          </p:nvSpPr>
          <p:spPr>
            <a:xfrm>
              <a:off x="4511225" y="3550020"/>
              <a:ext cx="1289685" cy="42989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>
                  <a:effectLst/>
                  <a:latin typeface="微软雅黑" charset="0"/>
                  <a:ea typeface="微软雅黑" charset="0"/>
                  <a:cs typeface="微软雅黑" charset="0"/>
                </a:rPr>
                <a:t>客户建议</a:t>
              </a:r>
              <a:r>
                <a:rPr lang="zh-CN" altLang="en-US" sz="1100" b="0" i="0" dirty="0">
                  <a:effectLst/>
                  <a:latin typeface="微软雅黑" charset="0"/>
                  <a:ea typeface="微软雅黑" charset="0"/>
                  <a:cs typeface="微软雅黑" charset="0"/>
                </a:rPr>
                <a:t>“增加紫色车漆”</a:t>
              </a:r>
              <a:endParaRPr lang="zh-CN" altLang="en-US" sz="1100" dirty="0">
                <a:effectLst/>
                <a:latin typeface="微软雅黑" charset="0"/>
                <a:ea typeface="微软雅黑" charset="0"/>
                <a:cs typeface="微软雅黑" charset="0"/>
              </a:endParaRPr>
            </a:p>
          </p:txBody>
        </p:sp>
        <p:cxnSp>
          <p:nvCxnSpPr>
            <p:cNvPr id="48" name="直接箭头连接符 47">
              <a:extLst>
                <a:ext uri="{FF2B5EF4-FFF2-40B4-BE49-F238E27FC236}">
                  <a16:creationId xmlns:a16="http://schemas.microsoft.com/office/drawing/2014/main" id="{CE2032C9-9172-BF8D-4F0F-06BA013E7EDE}"/>
                </a:ext>
              </a:extLst>
            </p:cNvPr>
            <p:cNvCxnSpPr>
              <a:stCxn id="42" idx="2"/>
              <a:endCxn id="49" idx="0"/>
            </p:cNvCxnSpPr>
            <p:nvPr/>
          </p:nvCxnSpPr>
          <p:spPr>
            <a:xfrm>
              <a:off x="5184960" y="4905745"/>
              <a:ext cx="0" cy="290195"/>
            </a:xfrm>
            <a:prstGeom prst="straightConnector1">
              <a:avLst/>
            </a:prstGeom>
            <a:ln>
              <a:solidFill>
                <a:srgbClr val="0055A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8B763DAA-952D-D8BE-3917-F7A734A3A0B4}"/>
                </a:ext>
              </a:extLst>
            </p:cNvPr>
            <p:cNvSpPr/>
            <p:nvPr/>
          </p:nvSpPr>
          <p:spPr>
            <a:xfrm>
              <a:off x="4616000" y="5195940"/>
              <a:ext cx="1139190" cy="433705"/>
            </a:xfrm>
            <a:prstGeom prst="rect">
              <a:avLst/>
            </a:prstGeom>
            <a:solidFill>
              <a:srgbClr val="DEEBF7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>
                  <a:solidFill>
                    <a:schemeClr val="tx1"/>
                  </a:solidFill>
                  <a:latin typeface="微软雅黑" charset="0"/>
                  <a:ea typeface="微软雅黑" charset="0"/>
                  <a:cs typeface="微软雅黑" charset="0"/>
                </a:rPr>
                <a:t>定期评审结果</a:t>
              </a: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D8293EB0-1F3B-3963-6C08-BF703BF0859B}"/>
                </a:ext>
              </a:extLst>
            </p:cNvPr>
            <p:cNvSpPr/>
            <p:nvPr/>
          </p:nvSpPr>
          <p:spPr>
            <a:xfrm>
              <a:off x="6251760" y="3036305"/>
              <a:ext cx="1139190" cy="43370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solidFill>
                    <a:schemeClr val="tx1"/>
                  </a:solidFill>
                  <a:latin typeface="微软雅黑" charset="0"/>
                  <a:ea typeface="微软雅黑" charset="0"/>
                  <a:cs typeface="微软雅黑" charset="0"/>
                </a:rPr>
                <a:t>普通抱怨</a:t>
              </a:r>
              <a:endParaRPr lang="en-US" altLang="zh-CN" sz="1200" dirty="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endParaRPr>
            </a:p>
            <a:p>
              <a:pPr algn="ctr"/>
              <a:r>
                <a:rPr lang="zh-CN" altLang="en-US" sz="1200" dirty="0">
                  <a:solidFill>
                    <a:schemeClr val="tx1"/>
                  </a:solidFill>
                  <a:latin typeface="微软雅黑" charset="0"/>
                  <a:ea typeface="微软雅黑" charset="0"/>
                  <a:cs typeface="微软雅黑" charset="0"/>
                </a:rPr>
                <a:t>（</a:t>
              </a:r>
              <a:r>
                <a:rPr lang="en-US" altLang="zh-CN" sz="1200" dirty="0">
                  <a:solidFill>
                    <a:schemeClr val="tx1"/>
                  </a:solidFill>
                  <a:latin typeface="微软雅黑" charset="0"/>
                  <a:ea typeface="微软雅黑" charset="0"/>
                  <a:cs typeface="微软雅黑" charset="0"/>
                </a:rPr>
                <a:t>L1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charset="0"/>
                  <a:ea typeface="微软雅黑" charset="0"/>
                  <a:cs typeface="微软雅黑" charset="0"/>
                </a:rPr>
                <a:t>）</a:t>
              </a: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B6003E0F-8616-F7BB-FC5A-1F31EB9106E9}"/>
                </a:ext>
              </a:extLst>
            </p:cNvPr>
            <p:cNvSpPr/>
            <p:nvPr/>
          </p:nvSpPr>
          <p:spPr>
            <a:xfrm>
              <a:off x="7574465" y="3036305"/>
              <a:ext cx="1139190" cy="43370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solidFill>
                    <a:schemeClr val="tx1"/>
                  </a:solidFill>
                  <a:latin typeface="微软雅黑" charset="0"/>
                  <a:ea typeface="微软雅黑" charset="0"/>
                  <a:cs typeface="微软雅黑" charset="0"/>
                </a:rPr>
                <a:t>严重负面（</a:t>
              </a:r>
              <a:r>
                <a:rPr lang="en-US" altLang="zh-CN" sz="1200" dirty="0">
                  <a:solidFill>
                    <a:schemeClr val="tx1"/>
                  </a:solidFill>
                  <a:latin typeface="微软雅黑" charset="0"/>
                  <a:ea typeface="微软雅黑" charset="0"/>
                  <a:cs typeface="微软雅黑" charset="0"/>
                </a:rPr>
                <a:t>L2/L3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charset="0"/>
                  <a:ea typeface="微软雅黑" charset="0"/>
                  <a:cs typeface="微软雅黑" charset="0"/>
                </a:rPr>
                <a:t>）</a:t>
              </a:r>
            </a:p>
          </p:txBody>
        </p:sp>
        <p:cxnSp>
          <p:nvCxnSpPr>
            <p:cNvPr id="52" name="连接符: 肘形 51">
              <a:extLst>
                <a:ext uri="{FF2B5EF4-FFF2-40B4-BE49-F238E27FC236}">
                  <a16:creationId xmlns:a16="http://schemas.microsoft.com/office/drawing/2014/main" id="{B151CA65-64CA-E8CC-100F-AF993B39A798}"/>
                </a:ext>
              </a:extLst>
            </p:cNvPr>
            <p:cNvCxnSpPr>
              <a:endCxn id="50" idx="0"/>
            </p:cNvCxnSpPr>
            <p:nvPr/>
          </p:nvCxnSpPr>
          <p:spPr>
            <a:xfrm rot="5400000">
              <a:off x="6642920" y="2210805"/>
              <a:ext cx="1003935" cy="646430"/>
            </a:xfrm>
            <a:prstGeom prst="bentConnector3">
              <a:avLst>
                <a:gd name="adj1" fmla="val 69241"/>
              </a:avLst>
            </a:prstGeom>
            <a:ln>
              <a:solidFill>
                <a:srgbClr val="0055A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连接符: 肘形 52">
              <a:extLst>
                <a:ext uri="{FF2B5EF4-FFF2-40B4-BE49-F238E27FC236}">
                  <a16:creationId xmlns:a16="http://schemas.microsoft.com/office/drawing/2014/main" id="{48B6F130-0B77-37DA-17CC-580F8B2F76C3}"/>
                </a:ext>
              </a:extLst>
            </p:cNvPr>
            <p:cNvCxnSpPr>
              <a:endCxn id="51" idx="0"/>
            </p:cNvCxnSpPr>
            <p:nvPr/>
          </p:nvCxnSpPr>
          <p:spPr>
            <a:xfrm rot="16200000" flipH="1">
              <a:off x="7303955" y="2196200"/>
              <a:ext cx="1003935" cy="675640"/>
            </a:xfrm>
            <a:prstGeom prst="bentConnector3">
              <a:avLst>
                <a:gd name="adj1" fmla="val 68528"/>
              </a:avLst>
            </a:prstGeom>
            <a:ln>
              <a:solidFill>
                <a:srgbClr val="0055A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0D428EAE-53BC-42A5-B360-E83131EF1DA5}"/>
                </a:ext>
              </a:extLst>
            </p:cNvPr>
            <p:cNvSpPr txBox="1"/>
            <p:nvPr/>
          </p:nvSpPr>
          <p:spPr>
            <a:xfrm>
              <a:off x="6111059" y="2146035"/>
              <a:ext cx="2694033" cy="42989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>
                  <a:effectLst/>
                  <a:latin typeface="微软雅黑" charset="0"/>
                  <a:ea typeface="微软雅黑" charset="0"/>
                  <a:cs typeface="微软雅黑" charset="0"/>
                </a:rPr>
                <a:t>客户表达不满但无明确诉求点</a:t>
              </a:r>
              <a:endParaRPr lang="en-US" altLang="zh-CN" sz="1100" dirty="0">
                <a:effectLst/>
                <a:latin typeface="微软雅黑" charset="0"/>
                <a:ea typeface="微软雅黑" charset="0"/>
                <a:cs typeface="微软雅黑" charset="0"/>
              </a:endParaRPr>
            </a:p>
            <a:p>
              <a:pPr algn="ctr"/>
              <a:r>
                <a:rPr lang="zh-CN" altLang="en-US" sz="1100" dirty="0">
                  <a:effectLst/>
                  <a:latin typeface="微软雅黑" charset="0"/>
                  <a:ea typeface="微软雅黑" charset="0"/>
                  <a:cs typeface="微软雅黑" charset="0"/>
                </a:rPr>
                <a:t>（如“车机太卡了！”“售后效率低”）</a:t>
              </a: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118D9F68-98AC-7521-32E1-C2BD1A2D04D3}"/>
                </a:ext>
              </a:extLst>
            </p:cNvPr>
            <p:cNvSpPr txBox="1"/>
            <p:nvPr/>
          </p:nvSpPr>
          <p:spPr>
            <a:xfrm>
              <a:off x="6176830" y="3550020"/>
              <a:ext cx="1289685" cy="42989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>
                  <a:effectLst/>
                  <a:latin typeface="微软雅黑" charset="0"/>
                  <a:ea typeface="微软雅黑" charset="0"/>
                  <a:cs typeface="微软雅黑" charset="0"/>
                </a:rPr>
                <a:t>客户抱怨“车机导航不准确”</a:t>
              </a: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E68A2DF9-A411-3BEC-69D1-95F35AABA777}"/>
                </a:ext>
              </a:extLst>
            </p:cNvPr>
            <p:cNvSpPr txBox="1"/>
            <p:nvPr/>
          </p:nvSpPr>
          <p:spPr>
            <a:xfrm>
              <a:off x="7496000" y="3550020"/>
              <a:ext cx="1299997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>
                  <a:effectLst/>
                  <a:latin typeface="微软雅黑" charset="0"/>
                  <a:ea typeface="微软雅黑" charset="0"/>
                  <a:cs typeface="微软雅黑" charset="0"/>
                </a:rPr>
                <a:t>客户抱怨“车机导航不准确”</a:t>
              </a:r>
              <a:endParaRPr lang="en-US" altLang="zh-CN" sz="1100" dirty="0">
                <a:effectLst/>
                <a:latin typeface="微软雅黑" charset="0"/>
                <a:ea typeface="微软雅黑" charset="0"/>
                <a:cs typeface="微软雅黑" charset="0"/>
              </a:endParaRPr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9F67B7CA-3437-94F5-03A3-46E35469F45E}"/>
                </a:ext>
              </a:extLst>
            </p:cNvPr>
            <p:cNvSpPr/>
            <p:nvPr/>
          </p:nvSpPr>
          <p:spPr>
            <a:xfrm>
              <a:off x="6251760" y="4475850"/>
              <a:ext cx="1139190" cy="433705"/>
            </a:xfrm>
            <a:prstGeom prst="rect">
              <a:avLst/>
            </a:prstGeom>
            <a:solidFill>
              <a:srgbClr val="DEEBF7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>
                  <a:solidFill>
                    <a:schemeClr val="tx1"/>
                  </a:solidFill>
                  <a:latin typeface="微软雅黑" charset="0"/>
                  <a:ea typeface="微软雅黑" charset="0"/>
                </a:rPr>
                <a:t>机器人自动回复安抚（车企知识库）</a:t>
              </a:r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99EF65EA-4212-553F-E93B-54DCC4B03F18}"/>
                </a:ext>
              </a:extLst>
            </p:cNvPr>
            <p:cNvSpPr/>
            <p:nvPr/>
          </p:nvSpPr>
          <p:spPr>
            <a:xfrm>
              <a:off x="7574465" y="4475850"/>
              <a:ext cx="1139190" cy="433705"/>
            </a:xfrm>
            <a:prstGeom prst="rect">
              <a:avLst/>
            </a:prstGeom>
            <a:solidFill>
              <a:srgbClr val="DEEBF7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>
                  <a:solidFill>
                    <a:schemeClr val="tx1"/>
                  </a:solidFill>
                  <a:latin typeface="微软雅黑" charset="0"/>
                  <a:ea typeface="微软雅黑" charset="0"/>
                </a:rPr>
                <a:t>机器人自动回复安抚（车企知识库）</a:t>
              </a:r>
            </a:p>
          </p:txBody>
        </p:sp>
        <p:cxnSp>
          <p:nvCxnSpPr>
            <p:cNvPr id="59" name="直接箭头连接符 58">
              <a:extLst>
                <a:ext uri="{FF2B5EF4-FFF2-40B4-BE49-F238E27FC236}">
                  <a16:creationId xmlns:a16="http://schemas.microsoft.com/office/drawing/2014/main" id="{AD85BD4C-63E1-5162-C058-EB5BBF684022}"/>
                </a:ext>
              </a:extLst>
            </p:cNvPr>
            <p:cNvCxnSpPr>
              <a:stCxn id="58" idx="2"/>
              <a:endCxn id="60" idx="0"/>
            </p:cNvCxnSpPr>
            <p:nvPr/>
          </p:nvCxnSpPr>
          <p:spPr>
            <a:xfrm>
              <a:off x="8144060" y="4909555"/>
              <a:ext cx="0" cy="284480"/>
            </a:xfrm>
            <a:prstGeom prst="straightConnector1">
              <a:avLst/>
            </a:prstGeom>
            <a:ln>
              <a:solidFill>
                <a:srgbClr val="0055A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75CEF5EB-996B-66CB-3EEE-482111B919F5}"/>
                </a:ext>
              </a:extLst>
            </p:cNvPr>
            <p:cNvSpPr/>
            <p:nvPr/>
          </p:nvSpPr>
          <p:spPr>
            <a:xfrm>
              <a:off x="7574465" y="5194035"/>
              <a:ext cx="1139190" cy="433705"/>
            </a:xfrm>
            <a:prstGeom prst="rect">
              <a:avLst/>
            </a:prstGeom>
            <a:solidFill>
              <a:srgbClr val="DEEBF7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>
                  <a:solidFill>
                    <a:schemeClr val="tx1"/>
                  </a:solidFill>
                  <a:latin typeface="微软雅黑" charset="0"/>
                  <a:ea typeface="微软雅黑" charset="0"/>
                </a:rPr>
                <a:t>自动推送至责任部门，形成根因分析与解决方案</a:t>
              </a:r>
            </a:p>
          </p:txBody>
        </p:sp>
        <p:sp>
          <p:nvSpPr>
            <p:cNvPr id="133" name="文本框 132">
              <a:extLst>
                <a:ext uri="{FF2B5EF4-FFF2-40B4-BE49-F238E27FC236}">
                  <a16:creationId xmlns:a16="http://schemas.microsoft.com/office/drawing/2014/main" id="{8F9D79A1-33CE-0538-3ACE-29175ABF444A}"/>
                </a:ext>
              </a:extLst>
            </p:cNvPr>
            <p:cNvSpPr txBox="1"/>
            <p:nvPr/>
          </p:nvSpPr>
          <p:spPr>
            <a:xfrm>
              <a:off x="192955" y="4101928"/>
              <a:ext cx="8604885" cy="27699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b="1" dirty="0">
                  <a:effectLst/>
                  <a:latin typeface="微软雅黑" charset="0"/>
                  <a:ea typeface="微软雅黑" charset="0"/>
                  <a:cs typeface="微软雅黑" charset="0"/>
                </a:rPr>
                <a:t>共享闭环推送内容包括：客户原声、风险警示、处置建议等</a:t>
              </a:r>
            </a:p>
          </p:txBody>
        </p:sp>
      </p:grpSp>
      <p:sp>
        <p:nvSpPr>
          <p:cNvPr id="135" name="文本框 134">
            <a:extLst>
              <a:ext uri="{FF2B5EF4-FFF2-40B4-BE49-F238E27FC236}">
                <a16:creationId xmlns:a16="http://schemas.microsoft.com/office/drawing/2014/main" id="{8841CEA2-EA29-9B91-F77B-192FE40930C0}"/>
              </a:ext>
            </a:extLst>
          </p:cNvPr>
          <p:cNvSpPr txBox="1"/>
          <p:nvPr/>
        </p:nvSpPr>
        <p:spPr>
          <a:xfrm>
            <a:off x="9079252" y="1345931"/>
            <a:ext cx="2904481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1600" b="1" dirty="0">
                <a:solidFill>
                  <a:srgbClr val="27599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打通飞书、钉钉、企微、邮件等问题分派提醒</a:t>
            </a:r>
            <a:endParaRPr lang="zh-CN" altLang="zh-CN" sz="1600" b="1" dirty="0">
              <a:solidFill>
                <a:srgbClr val="27599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42" name="组合 141">
            <a:extLst>
              <a:ext uri="{FF2B5EF4-FFF2-40B4-BE49-F238E27FC236}">
                <a16:creationId xmlns:a16="http://schemas.microsoft.com/office/drawing/2014/main" id="{C9498F54-10D6-2CD9-F637-1626E4309758}"/>
              </a:ext>
            </a:extLst>
          </p:cNvPr>
          <p:cNvGrpSpPr/>
          <p:nvPr/>
        </p:nvGrpSpPr>
        <p:grpSpPr>
          <a:xfrm>
            <a:off x="9544870" y="2070748"/>
            <a:ext cx="1964838" cy="3930651"/>
            <a:chOff x="5942" y="1698"/>
            <a:chExt cx="4036" cy="8074"/>
          </a:xfrm>
        </p:grpSpPr>
        <p:grpSp>
          <p:nvGrpSpPr>
            <p:cNvPr id="144" name="组合 143">
              <a:extLst>
                <a:ext uri="{FF2B5EF4-FFF2-40B4-BE49-F238E27FC236}">
                  <a16:creationId xmlns:a16="http://schemas.microsoft.com/office/drawing/2014/main" id="{97A505D9-5823-5847-1A9A-B850DD1D606C}"/>
                </a:ext>
              </a:extLst>
            </p:cNvPr>
            <p:cNvGrpSpPr/>
            <p:nvPr/>
          </p:nvGrpSpPr>
          <p:grpSpPr>
            <a:xfrm>
              <a:off x="6175" y="1933"/>
              <a:ext cx="3570" cy="4338"/>
              <a:chOff x="6175" y="1933"/>
              <a:chExt cx="3570" cy="4338"/>
            </a:xfrm>
          </p:grpSpPr>
          <p:pic>
            <p:nvPicPr>
              <p:cNvPr id="146" name="图片 145">
                <a:extLst>
                  <a:ext uri="{FF2B5EF4-FFF2-40B4-BE49-F238E27FC236}">
                    <a16:creationId xmlns:a16="http://schemas.microsoft.com/office/drawing/2014/main" id="{94AE9406-C8AD-AEFB-189C-AD6D139ED6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75" y="1933"/>
                <a:ext cx="3570" cy="990"/>
              </a:xfrm>
              <a:prstGeom prst="rect">
                <a:avLst/>
              </a:prstGeom>
            </p:spPr>
          </p:pic>
          <p:pic>
            <p:nvPicPr>
              <p:cNvPr id="147" name="图片 146">
                <a:extLst>
                  <a:ext uri="{FF2B5EF4-FFF2-40B4-BE49-F238E27FC236}">
                    <a16:creationId xmlns:a16="http://schemas.microsoft.com/office/drawing/2014/main" id="{D752ED57-8EC3-0C9C-DF98-4CD6D7475E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75" y="2827"/>
                <a:ext cx="3570" cy="3445"/>
              </a:xfrm>
              <a:prstGeom prst="rect">
                <a:avLst/>
              </a:prstGeom>
            </p:spPr>
          </p:pic>
        </p:grpSp>
        <p:pic>
          <p:nvPicPr>
            <p:cNvPr id="145" name="图片 144">
              <a:extLst>
                <a:ext uri="{FF2B5EF4-FFF2-40B4-BE49-F238E27FC236}">
                  <a16:creationId xmlns:a16="http://schemas.microsoft.com/office/drawing/2014/main" id="{9F5855F2-3BC4-F32C-D0DA-B33638DDD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42" y="1698"/>
              <a:ext cx="4036" cy="80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02977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WI5NDhhY2FmOWZkNTgzZTNiYzQzNzIzMjFlMmRmOTMifQ=="/>
  <p:tag name="RESOURCE_RECORD_KEY" val="{&quot;10&quot;:[21549352,50001735,4525501],&quot;70&quot;:[3312485,3321836,3312427,3319348,3317108,3314426,3332761,3332763]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5qjmZWRPefsYitTy0iV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E65cL1R_iHHZyrYD1Y5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2"/>
  <p:tag name="KSO_WM_UNIT_FILL_TYPE" val="1"/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font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1024</Words>
  <Application>Microsoft Office PowerPoint</Application>
  <PresentationFormat>宽屏</PresentationFormat>
  <Paragraphs>196</Paragraphs>
  <Slides>7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21" baseType="lpstr">
      <vt:lpstr>Source Han Sans SC Heavy</vt:lpstr>
      <vt:lpstr>VW Head Office</vt:lpstr>
      <vt:lpstr>VW Head Office Bold</vt:lpstr>
      <vt:lpstr>VW Text Office</vt:lpstr>
      <vt:lpstr>黑体-简</vt:lpstr>
      <vt:lpstr>宋体</vt:lpstr>
      <vt:lpstr>微软雅黑</vt:lpstr>
      <vt:lpstr>Arial</vt:lpstr>
      <vt:lpstr>Calibri</vt:lpstr>
      <vt:lpstr>Open Sans</vt:lpstr>
      <vt:lpstr>Wingdings</vt:lpstr>
      <vt:lpstr>WPS</vt:lpstr>
      <vt:lpstr>think-cell Folie</vt:lpstr>
      <vt:lpstr>think-cell 幻灯片</vt:lpstr>
      <vt:lpstr>VOC客户直驱运营管理</vt:lpstr>
      <vt:lpstr>数据采集运营：分级采集机制结合实时监控，高效实现小时级收集核心数据源</vt:lpstr>
      <vt:lpstr>客户声音识别精准度提升：成熟的大模型标注沉淀+全帧识别能力</vt:lpstr>
      <vt:lpstr>咨询/建议声音100%闭环（咨询/建议声音均得到响应）</vt:lpstr>
      <vt:lpstr>抱怨声音100%闭环响应（抱怨声音均得到响应）</vt:lpstr>
      <vt:lpstr>高价值VOC采纳率≥50%</vt:lpstr>
      <vt:lpstr>客户声音实时共享闭环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Vicky</dc:creator>
  <cp:lastModifiedBy>Levi Chen</cp:lastModifiedBy>
  <cp:revision>1154</cp:revision>
  <dcterms:created xsi:type="dcterms:W3CDTF">2025-04-07T02:18:38Z</dcterms:created>
  <dcterms:modified xsi:type="dcterms:W3CDTF">2025-05-14T16:35:03Z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2052-7.2.2.8955</vt:lpwstr>
  </property>
  <property fmtid="{D5CDD505-2E9C-101B-9397-08002B2CF9AE}" pid="3" name="ICV">
    <vt:lpwstr>36362B6A5306BF5E241FF5662AE0D6DA_43</vt:lpwstr>
  </property>
</Properties>
</file>