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3"/>
  </p:handoutMasterIdLst>
  <p:sldIdLst>
    <p:sldId id="256" r:id="rId3"/>
    <p:sldId id="419" r:id="rId5"/>
    <p:sldId id="430" r:id="rId6"/>
    <p:sldId id="425" r:id="rId7"/>
    <p:sldId id="426" r:id="rId8"/>
    <p:sldId id="427" r:id="rId9"/>
    <p:sldId id="428" r:id="rId10"/>
    <p:sldId id="498" r:id="rId11"/>
    <p:sldId id="575" r:id="rId12"/>
    <p:sldId id="576" r:id="rId13"/>
    <p:sldId id="578" r:id="rId14"/>
    <p:sldId id="483" r:id="rId15"/>
    <p:sldId id="446" r:id="rId16"/>
    <p:sldId id="447" r:id="rId17"/>
    <p:sldId id="448" r:id="rId18"/>
    <p:sldId id="528" r:id="rId19"/>
    <p:sldId id="449" r:id="rId20"/>
    <p:sldId id="529" r:id="rId21"/>
    <p:sldId id="453" r:id="rId22"/>
    <p:sldId id="531" r:id="rId23"/>
    <p:sldId id="532" r:id="rId24"/>
    <p:sldId id="552" r:id="rId25"/>
    <p:sldId id="582" r:id="rId26"/>
    <p:sldId id="553" r:id="rId27"/>
    <p:sldId id="617" r:id="rId28"/>
    <p:sldId id="554" r:id="rId29"/>
    <p:sldId id="657" r:id="rId30"/>
    <p:sldId id="555" r:id="rId31"/>
    <p:sldId id="658" r:id="rId32"/>
    <p:sldId id="556" r:id="rId33"/>
    <p:sldId id="659" r:id="rId34"/>
    <p:sldId id="432" r:id="rId35"/>
    <p:sldId id="433" r:id="rId36"/>
    <p:sldId id="690" r:id="rId37"/>
    <p:sldId id="434" r:id="rId38"/>
    <p:sldId id="580" r:id="rId39"/>
    <p:sldId id="579" r:id="rId40"/>
    <p:sldId id="660" r:id="rId41"/>
    <p:sldId id="435" r:id="rId42"/>
    <p:sldId id="618" r:id="rId43"/>
    <p:sldId id="436" r:id="rId44"/>
    <p:sldId id="619" r:id="rId45"/>
    <p:sldId id="389" r:id="rId46"/>
    <p:sldId id="442" r:id="rId47"/>
    <p:sldId id="645" r:id="rId48"/>
    <p:sldId id="437" r:id="rId49"/>
    <p:sldId id="687" r:id="rId50"/>
    <p:sldId id="439" r:id="rId51"/>
    <p:sldId id="688" r:id="rId52"/>
    <p:sldId id="440" r:id="rId53"/>
    <p:sldId id="689" r:id="rId54"/>
    <p:sldId id="438" r:id="rId55"/>
    <p:sldId id="444" r:id="rId56"/>
    <p:sldId id="441" r:id="rId57"/>
    <p:sldId id="443" r:id="rId58"/>
    <p:sldId id="445" r:id="rId59"/>
    <p:sldId id="484" r:id="rId60"/>
    <p:sldId id="487" r:id="rId61"/>
    <p:sldId id="405" r:id="rId62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3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8" Type="http://schemas.openxmlformats.org/officeDocument/2006/relationships/tags" Target="tags/tag171.xml"/><Relationship Id="rId67" Type="http://schemas.openxmlformats.org/officeDocument/2006/relationships/commentAuthors" Target="commentAuthors.xml"/><Relationship Id="rId66" Type="http://schemas.openxmlformats.org/officeDocument/2006/relationships/tableStyles" Target="tableStyles.xml"/><Relationship Id="rId65" Type="http://schemas.openxmlformats.org/officeDocument/2006/relationships/viewProps" Target="viewProps.xml"/><Relationship Id="rId64" Type="http://schemas.openxmlformats.org/officeDocument/2006/relationships/presProps" Target="presProps.xml"/><Relationship Id="rId63" Type="http://schemas.openxmlformats.org/officeDocument/2006/relationships/handoutMaster" Target="handoutMasters/handoutMaster1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一切难事、大事的解决之道，往往始于我们脚踏实地、从易处着手，将每一件小事做到精致、极致。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19A8C-CE32-468A-A376-38152692F3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zh-CN"/>
              <a:t>样品确认单很重要！</a:t>
            </a: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细微差别指，尺寸稍微放大</a:t>
            </a:r>
            <a:r>
              <a:rPr lang="en-US" altLang="zh-CN"/>
              <a:t>1-2cm</a:t>
            </a:r>
            <a:r>
              <a:rPr lang="zh-CN" altLang="en-US"/>
              <a:t>；面料升级（普通面料升级为新品面料）；信封式变压舌式；和客户的确认沟通记录要提供；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希望通过这次培训学习，可以让大家规范下单，减少沟通时间，提升下单规范率。根据错误频率从到到低排序的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销售对订单的态度，决定了内勤对订单的态度！！！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收益越大，责任越大！一定要慎重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8.xml"/><Relationship Id="rId2" Type="http://schemas.openxmlformats.org/officeDocument/2006/relationships/image" Target="../media/image3.png"/><Relationship Id="rId1" Type="http://schemas.openxmlformats.org/officeDocument/2006/relationships/tags" Target="../tags/tag10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10.xml"/><Relationship Id="rId2" Type="http://schemas.openxmlformats.org/officeDocument/2006/relationships/image" Target="../media/image4.png"/><Relationship Id="rId1" Type="http://schemas.openxmlformats.org/officeDocument/2006/relationships/tags" Target="../tags/tag10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87.xml"/><Relationship Id="rId2" Type="http://schemas.openxmlformats.org/officeDocument/2006/relationships/tags" Target="../tags/tag69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8.xml"/><Relationship Id="rId1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4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3.xml"/><Relationship Id="rId2" Type="http://schemas.openxmlformats.org/officeDocument/2006/relationships/image" Target="../media/image23.png"/><Relationship Id="rId1" Type="http://schemas.openxmlformats.org/officeDocument/2006/relationships/tags" Target="../tags/tag1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2.xml"/><Relationship Id="rId2" Type="http://schemas.openxmlformats.org/officeDocument/2006/relationships/image" Target="../media/image1.png"/><Relationship Id="rId1" Type="http://schemas.openxmlformats.org/officeDocument/2006/relationships/tags" Target="../tags/tag91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24.png"/><Relationship Id="rId1" Type="http://schemas.openxmlformats.org/officeDocument/2006/relationships/tags" Target="../tags/tag14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7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9.xml"/><Relationship Id="rId2" Type="http://schemas.openxmlformats.org/officeDocument/2006/relationships/image" Target="../media/image25.png"/><Relationship Id="rId1" Type="http://schemas.openxmlformats.org/officeDocument/2006/relationships/tags" Target="../tags/tag1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8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106.xml"/><Relationship Id="rId2" Type="http://schemas.openxmlformats.org/officeDocument/2006/relationships/image" Target="../media/image2.png"/><Relationship Id="rId1" Type="http://schemas.openxmlformats.org/officeDocument/2006/relationships/tags" Target="../tags/tag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br>
              <a:rPr lang="zh-CN" altLang="zh-CN"/>
            </a:br>
            <a:endParaRPr lang="zh-CN" altLang="en-US" sz="3200" b="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80" y="3560445"/>
            <a:ext cx="9799320" cy="2105025"/>
          </a:xfrm>
        </p:spPr>
        <p:txBody>
          <a:bodyPr>
            <a:normAutofit fontScale="30000"/>
          </a:bodyPr>
          <a:p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r"/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                                                           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r"/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r"/>
            <a:r>
              <a:rPr lang="zh-CN" altLang="en-US" sz="67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潘伟青</a:t>
            </a:r>
            <a:endParaRPr lang="zh-CN" altLang="en-US" sz="67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algn="r"/>
            <a:r>
              <a:rPr lang="en-US" altLang="zh-CN" sz="67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2024.12.24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标题 3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366770" y="1389380"/>
            <a:ext cx="5401310" cy="1126490"/>
          </a:xfrm>
          <a:prstGeom prst="rect">
            <a:avLst/>
          </a:prstGeom>
        </p:spPr>
        <p:txBody>
          <a:bodyPr vert="horz" lIns="101600" tIns="38100" rIns="76200" bIns="0" rtlCol="0" anchor="b" anchorCtr="0">
            <a:normAutofit/>
          </a:bodyPr>
          <a:lstStyle>
            <a:lvl1pPr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规范化下单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6" name="副标题 4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3389630" y="2741295"/>
            <a:ext cx="5378450" cy="507365"/>
          </a:xfrm>
          <a:prstGeom prst="rect">
            <a:avLst/>
          </a:prstGeom>
        </p:spPr>
        <p:txBody>
          <a:bodyPr vert="horz" lIns="101600" tIns="0" rIns="82550" bIns="46800" rtlCol="0" anchor="t">
            <a:normAutofit fontScale="92500" lnSpcReduction="20000"/>
          </a:bodyPr>
          <a:lstStyle>
            <a:lvl1pPr marL="0" indent="0" algn="di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80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20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8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</a:rPr>
              <a:t>如何做好清单</a:t>
            </a:r>
            <a:endParaRPr lang="zh-CN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1.3.2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有效水单示例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2 -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系统认领截图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1391920"/>
            <a:ext cx="7509510" cy="4842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1.3.3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有效水单示例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3 -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酒店付给代理的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" y="1459230"/>
            <a:ext cx="10594975" cy="52558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2585385"/>
            <a:ext cx="7768800" cy="766800"/>
          </a:xfrm>
        </p:spPr>
        <p:txBody>
          <a:bodyPr>
            <a:normAutofit/>
          </a:bodyPr>
          <a:lstStyle/>
          <a:p>
            <a:pPr algn="ctr"/>
            <a:r>
              <a:rPr lang="zh-CN" altLang="en-US" spc="30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合同有效性和标准化清单</a:t>
            </a:r>
            <a:endParaRPr lang="zh-CN" altLang="en-US" spc="300" dirty="0"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46259" y="902791"/>
            <a:ext cx="1273859" cy="113861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</a:rPr>
              <a:t>/02</a:t>
            </a:r>
            <a:endParaRPr lang="en-US" altLang="zh-CN" spc="100" dirty="0">
              <a:solidFill>
                <a:schemeClr val="accent1"/>
              </a:solidFill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2.1.1 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有效合同标准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全款已到订单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a.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合同（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），有明确的产品明细、数量、单价等；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b.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合同可以无公章无签字；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可以没有信保审批单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自主掌控限额；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2.1.2 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有效合同标准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发货前全款订单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a.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合同（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有明确的产品明细、数量、单价等；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b.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合同上要有明确的付款方式；</a:t>
            </a: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合同有公章、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签字合同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、无签字的客户系统制式合同；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d.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可以没有信保审批单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自主掌控限额；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2.1.3 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有效合同标准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-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部分定金和无定金订单</a:t>
            </a: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a.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合同（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有明确的产品明细、数量、单价等；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b.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合同上要有明确的付款方式；</a:t>
            </a: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合同有公章、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签字合同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、无签字的客户系统制式合同（补货订单）；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d.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需要申请信保（信用限额审批单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自主掌控限额）；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信保抬头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VS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合同抬头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VS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公章，三者要一致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2.1.4 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有效合同标准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港澳地区订单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a.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合同（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,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有明确的产品明细、数量、单价等；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b.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合同上不用关注是否有公章、付款方式、是否有信保；</a:t>
            </a: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c.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不允许是可手动修改的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Excel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版和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Word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版文件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报价单等，否则内勤可退单；</a:t>
            </a: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2.2.1 </a:t>
            </a:r>
            <a:r>
              <a:rPr lang="zh-CN" altLang="en-US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有效合同示例</a:t>
            </a:r>
            <a:r>
              <a:rPr lang="en-US" altLang="zh-CN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1</a:t>
            </a:r>
            <a:endParaRPr lang="en-US" altLang="zh-CN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>
                <a:latin typeface="幼圆" panose="02010509060101010101" charset="-122"/>
                <a:ea typeface="幼圆" panose="02010509060101010101" charset="-122"/>
                <a:sym typeface="+mn-ea"/>
              </a:rPr>
              <a:t>合同主体和客户公章和信保买方名三者完全一致</a:t>
            </a:r>
            <a:endParaRPr lang="zh-CN" altLang="en-US"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2785745"/>
            <a:ext cx="3171825" cy="15525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570" y="2785745"/>
            <a:ext cx="2238375" cy="201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25" y="2785745"/>
            <a:ext cx="3524250" cy="14287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377260"/>
            <a:ext cx="10969200" cy="705600"/>
          </a:xfrm>
        </p:spPr>
        <p:txBody>
          <a:bodyPr/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2.2.2 </a:t>
            </a:r>
            <a:r>
              <a:rPr lang="zh-CN" altLang="en-US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有效合同示例</a:t>
            </a:r>
            <a:r>
              <a:rPr lang="en-US" altLang="zh-CN" dirty="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2</a:t>
            </a:r>
            <a:endParaRPr lang="en-US" altLang="zh-CN" dirty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04330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>
                <a:latin typeface="幼圆" panose="02010509060101010101" charset="-122"/>
                <a:ea typeface="幼圆" panose="02010509060101010101" charset="-122"/>
                <a:sym typeface="+mn-ea"/>
              </a:rPr>
              <a:t>合同主体和客户签字（</a:t>
            </a:r>
            <a:r>
              <a:rPr lang="en-US" altLang="zh-CN" b="1">
                <a:latin typeface="幼圆" panose="02010509060101010101" charset="-122"/>
                <a:ea typeface="幼圆" panose="02010509060101010101" charset="-122"/>
                <a:sym typeface="+mn-ea"/>
              </a:rPr>
              <a:t>+</a:t>
            </a:r>
            <a:r>
              <a:rPr lang="zh-CN" altLang="en-US" b="1">
                <a:latin typeface="幼圆" panose="02010509060101010101" charset="-122"/>
                <a:ea typeface="幼圆" panose="02010509060101010101" charset="-122"/>
                <a:sym typeface="+mn-ea"/>
              </a:rPr>
              <a:t>官方邮箱）和信保买方名三者一致</a:t>
            </a:r>
            <a:endParaRPr lang="zh-CN" altLang="en-US">
              <a:latin typeface="幼圆" panose="02010509060101010101" charset="-122"/>
              <a:ea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1588770"/>
            <a:ext cx="4409440" cy="4759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920" y="1529715"/>
            <a:ext cx="6024880" cy="24752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410" y="4058285"/>
            <a:ext cx="4972050" cy="26479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2.3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国内合同模板，需要注意合同起诉地</a:t>
            </a:r>
            <a:endParaRPr 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、国内合同一定要有双方公章和骑缝章；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公章内容和合同主体要一致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起诉地是双方所在地正常下单，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起诉地在甲方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则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需要销售总监审批；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pic>
        <p:nvPicPr>
          <p:cNvPr id="6" name="图片 5" descr="正常起诉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360" y="2984500"/>
            <a:ext cx="8982075" cy="1333500"/>
          </a:xfrm>
          <a:prstGeom prst="rect">
            <a:avLst/>
          </a:prstGeom>
        </p:spPr>
      </p:pic>
      <p:pic>
        <p:nvPicPr>
          <p:cNvPr id="7" name="图片 6" descr="起诉地在甲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360" y="4487545"/>
            <a:ext cx="9925050" cy="14859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>
            <p:custDataLst>
              <p:tags r:id="rId1"/>
            </p:custDataLst>
          </p:nvPr>
        </p:nvSpPr>
        <p:spPr>
          <a:xfrm>
            <a:off x="4318000" y="1761748"/>
            <a:ext cx="3556000" cy="1009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>
            <p:custDataLst>
              <p:tags r:id="rId2"/>
            </p:custDataLst>
          </p:nvPr>
        </p:nvSpPr>
        <p:spPr>
          <a:xfrm>
            <a:off x="6220143" y="1275973"/>
            <a:ext cx="1366520" cy="400050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幼圆" panose="02010509060101010101" charset="-122"/>
                <a:cs typeface="Times New Roman" panose="02020603050405020304" charset="0"/>
                <a:sym typeface="Arial" panose="020B0604020202020204" pitchFamily="34" charset="0"/>
              </a:rPr>
              <a:t>/ Contents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ea typeface="幼圆" panose="02010509060101010101" charset="-122"/>
              <a:cs typeface="Times New Roman" panose="02020603050405020304" charset="0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>
            <p:custDataLst>
              <p:tags r:id="rId3"/>
            </p:custDataLst>
          </p:nvPr>
        </p:nvSpPr>
        <p:spPr>
          <a:xfrm>
            <a:off x="4605338" y="863858"/>
            <a:ext cx="1604010" cy="831215"/>
          </a:xfrm>
          <a:prstGeom prst="rect">
            <a:avLst/>
          </a:prstGeom>
        </p:spPr>
        <p:txBody>
          <a:bodyPr wrap="square" anchor="b" anchorCtr="0">
            <a:normAutofit fontScale="92500" lnSpcReduction="10000"/>
          </a:bodyPr>
          <a:lstStyle/>
          <a:p>
            <a:pPr algn="r" fontAlgn="auto">
              <a:lnSpc>
                <a:spcPct val="120000"/>
              </a:lnSpc>
            </a:pPr>
            <a:r>
              <a:rPr lang="zh-CN" altLang="en-US" sz="480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目 录</a:t>
            </a:r>
            <a:endParaRPr lang="zh-CN" altLang="en-US" sz="480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1943100" y="4623435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5"/>
            </p:custDataLst>
          </p:nvPr>
        </p:nvSpPr>
        <p:spPr>
          <a:xfrm>
            <a:off x="2930525" y="4606290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常见错误类型</a:t>
            </a:r>
            <a:endParaRPr lang="zh-CN" altLang="en-US" sz="20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2930525" y="5067935"/>
            <a:ext cx="3041015" cy="1634490"/>
          </a:xfrm>
          <a:prstGeom prst="rect">
            <a:avLst/>
          </a:prstGeom>
          <a:noFill/>
        </p:spPr>
        <p:txBody>
          <a:bodyPr wrap="square" lIns="91440" tIns="0" rIns="91440" bIns="4572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通过特定角度去控制不规范</a:t>
            </a:r>
            <a:endParaRPr lang="zh-CN" altLang="en-US" sz="15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  <a:p>
            <a:pPr lvl="0" algn="l">
              <a:lnSpc>
                <a:spcPct val="120000"/>
              </a:lnSpc>
              <a:buClrTx/>
              <a:buSzTx/>
              <a:buFontTx/>
            </a:pPr>
            <a:endParaRPr lang="zh-CN" altLang="en-US" sz="15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>
            <p:custDataLst>
              <p:tags r:id="rId7"/>
            </p:custDataLst>
          </p:nvPr>
        </p:nvSpPr>
        <p:spPr>
          <a:xfrm>
            <a:off x="2019935" y="4739005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03</a:t>
            </a:r>
            <a:endParaRPr lang="en-US" altLang="zh-CN" sz="3200" b="1" dirty="0">
              <a:solidFill>
                <a:schemeClr val="accent2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6391275" y="4623435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9"/>
            </p:custDataLst>
          </p:nvPr>
        </p:nvSpPr>
        <p:spPr>
          <a:xfrm>
            <a:off x="7378700" y="4606290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改善措施与方法</a:t>
            </a:r>
            <a:endParaRPr lang="zh-CN" altLang="en-US" sz="20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0"/>
            </p:custDataLst>
          </p:nvPr>
        </p:nvSpPr>
        <p:spPr>
          <a:xfrm>
            <a:off x="7378700" y="5067935"/>
            <a:ext cx="3089910" cy="1704975"/>
          </a:xfrm>
          <a:prstGeom prst="rect">
            <a:avLst/>
          </a:prstGeom>
          <a:noFill/>
        </p:spPr>
        <p:txBody>
          <a:bodyPr wrap="square" lIns="91440" tIns="0" rIns="91440" bIns="4572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精益求精，臻于至善</a:t>
            </a:r>
            <a:endParaRPr lang="zh-CN" altLang="en-US" sz="15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>
            <p:custDataLst>
              <p:tags r:id="rId11"/>
            </p:custDataLst>
          </p:nvPr>
        </p:nvSpPr>
        <p:spPr>
          <a:xfrm>
            <a:off x="6468110" y="4739005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04</a:t>
            </a:r>
            <a:endParaRPr lang="en-US" altLang="zh-CN" sz="3200" b="1" dirty="0">
              <a:solidFill>
                <a:schemeClr val="accent2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2"/>
            </p:custDataLst>
          </p:nvPr>
        </p:nvSpPr>
        <p:spPr>
          <a:xfrm>
            <a:off x="1943100" y="2561590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>
            <p:custDataLst>
              <p:tags r:id="rId13"/>
            </p:custDataLst>
          </p:nvPr>
        </p:nvSpPr>
        <p:spPr>
          <a:xfrm>
            <a:off x="2930525" y="2544445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>
            <a:norm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20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订单评审下单条件</a:t>
            </a:r>
            <a:endParaRPr lang="zh-CN" altLang="en-US" sz="20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5" name="文本框 34"/>
          <p:cNvSpPr txBox="1"/>
          <p:nvPr>
            <p:custDataLst>
              <p:tags r:id="rId14"/>
            </p:custDataLst>
          </p:nvPr>
        </p:nvSpPr>
        <p:spPr>
          <a:xfrm>
            <a:off x="2930525" y="3006090"/>
            <a:ext cx="3040380" cy="1344930"/>
          </a:xfrm>
          <a:prstGeom prst="rect">
            <a:avLst/>
          </a:prstGeom>
          <a:noFill/>
        </p:spPr>
        <p:txBody>
          <a:bodyPr wrap="square" lIns="91440" tIns="0" rIns="91440" bIns="4572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兵马未动，粮草先行</a:t>
            </a:r>
            <a:endParaRPr lang="zh-CN" altLang="en-US" sz="15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15"/>
            </p:custDataLst>
          </p:nvPr>
        </p:nvSpPr>
        <p:spPr>
          <a:xfrm>
            <a:off x="2019935" y="2677160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01</a:t>
            </a:r>
            <a:endParaRPr lang="en-US" altLang="zh-CN" sz="3200" b="1" dirty="0">
              <a:solidFill>
                <a:schemeClr val="accent2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6"/>
            </p:custDataLst>
          </p:nvPr>
        </p:nvSpPr>
        <p:spPr>
          <a:xfrm>
            <a:off x="6391275" y="2561590"/>
            <a:ext cx="793115" cy="79311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>
            <p:custDataLst>
              <p:tags r:id="rId17"/>
            </p:custDataLst>
          </p:nvPr>
        </p:nvSpPr>
        <p:spPr>
          <a:xfrm>
            <a:off x="7378700" y="2544445"/>
            <a:ext cx="2870200" cy="4178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0" numCol="1" spcCol="0" rtlCol="0" fromWordArt="0" anchor="ctr" anchorCtr="0" forceAA="0" compatLnSpc="1"/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600" b="1" spc="30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合同有效性和标准化清单</a:t>
            </a:r>
            <a:endParaRPr lang="zh-CN" altLang="en-US" sz="1600" b="1" spc="300">
              <a:solidFill>
                <a:schemeClr val="tx1">
                  <a:lumMod val="85000"/>
                  <a:lumOff val="1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>
            <p:custDataLst>
              <p:tags r:id="rId18"/>
            </p:custDataLst>
          </p:nvPr>
        </p:nvSpPr>
        <p:spPr>
          <a:xfrm>
            <a:off x="7378700" y="3005455"/>
            <a:ext cx="2980055" cy="1344930"/>
          </a:xfrm>
          <a:prstGeom prst="rect">
            <a:avLst/>
          </a:prstGeom>
          <a:noFill/>
        </p:spPr>
        <p:txBody>
          <a:bodyPr wrap="square" lIns="91440" tIns="0" rIns="91440" bIns="45720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</a:pPr>
            <a:r>
              <a:rPr lang="zh-CN" altLang="en-US" sz="1500" spc="15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捍卫安全与正确的清单革命</a:t>
            </a:r>
            <a:endParaRPr lang="zh-CN" altLang="en-US" sz="1500" spc="150">
              <a:solidFill>
                <a:schemeClr val="tx1">
                  <a:lumMod val="65000"/>
                  <a:lumOff val="35000"/>
                </a:schemeClr>
              </a:solidFill>
              <a:uFillTx/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>
            <p:custDataLst>
              <p:tags r:id="rId19"/>
            </p:custDataLst>
          </p:nvPr>
        </p:nvSpPr>
        <p:spPr>
          <a:xfrm>
            <a:off x="6468110" y="2677160"/>
            <a:ext cx="640080" cy="58483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 dirty="0">
                <a:solidFill>
                  <a:schemeClr val="accent2"/>
                </a:solidFill>
                <a:latin typeface="幼圆" panose="02010509060101010101" charset="-122"/>
                <a:ea typeface="幼圆" panose="02010509060101010101" charset="-122"/>
                <a:sym typeface="Arial" panose="020B0604020202020204" pitchFamily="34" charset="0"/>
              </a:rPr>
              <a:t>02</a:t>
            </a:r>
            <a:endParaRPr lang="en-US" altLang="zh-CN" sz="3200" b="1" dirty="0">
              <a:solidFill>
                <a:schemeClr val="accent2"/>
              </a:solidFill>
              <a:latin typeface="幼圆" panose="02010509060101010101" charset="-122"/>
              <a:ea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09870" y="5321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2.4.1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endParaRPr 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360170"/>
            <a:ext cx="10741025" cy="5020310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系统客户名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（如果是代理商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经销商，可以写系统客户名（具体酒店名））；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、订单号（系统里不允许跨月新增，注意月初单号更改为本月）；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、订单性质（新开业酒店、老酒店首单、老酒店补单、代理商补货、经销商补货）；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参数：产品名称、颜色、面料（毛巾是纱支）、填充物、规格重量、尺寸类型、数量、单价（要注明币种）、扣率（折扣）、款式、缝边方式、其他特殊备注（绣花、色线、牙条、毛巾重量正偏等）、毛巾数量偏差、毛巾柔软剂（亲水、亲油、不加）、羽绒执行标准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价外费用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（价格条款非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FOB/EXW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的都需要）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、交期（销售和计管提前沟通好，不能乱写）；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、加标方式（要提前确认好，加康标、客标、无标，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个及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个以上的需要注明叠缝还是并排缝，哪种在上或在前）；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、包装方式（一般外销是纸箱包装，有特殊包装要求的需要写清楚）；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8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、报关抬头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:</a:t>
            </a:r>
            <a:r>
              <a:rPr lang="zh-CN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合同和水单是什么抬头，下单就备注什么抬头，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以后尽量按照国纺抬头。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2.4.2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endParaRPr 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1099800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、下单清单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不要有隐藏项！！！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很容易被筛选出录单（如果是待确认直接标黄备注不下单即可）！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、本次需要下什么产品就放什么产品，不要把之前下过的产品再放上去，容易重复录单！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、下单清单错误达到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处及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处以上，则内勤退单！</a:t>
            </a: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下单规格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VS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合同规格（尺寸、面料、色线等）明显有很大差别的：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a.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如因客户系统一直是错的，返单一直也这样做，客户合同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/PO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无法更改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,</a:t>
            </a:r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①需做正确的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PI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给客户回签，且在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下单清单备注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“PO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错误，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xx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按照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PI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和下单为准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”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②只有细微差别的，可直接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下单清单备注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</a:t>
            </a:r>
            <a:r>
              <a:rPr 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错误，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xx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按照下单为准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”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b.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合同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/PO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与下单不一致，回签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PI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也不正确的，则内勤退单！</a:t>
            </a: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2.4.3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--</a:t>
            </a:r>
            <a:r>
              <a:rPr lang="zh-CN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毛巾类</a:t>
            </a:r>
            <a:endParaRPr lang="zh-CN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950575" cy="477710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、纱支：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16S,20S/2,32S/2 </a:t>
            </a:r>
            <a:r>
              <a:rPr lang="zh-CN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等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en-US" altLang="zh-CN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、工艺：平螺，平螺缎，提螺，提螺缎，平织，平缎，提缎，提花；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 a.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提花要备注单面提花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or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双面提花；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 b.</a:t>
            </a:r>
            <a:r>
              <a:rPr lang="zh-CN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缎：</a:t>
            </a:r>
            <a:r>
              <a:rPr lang="zh-CN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备注清楚是缎档还是缎边，同什么样的。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、尺寸类型：洗涤尺寸，交货尺寸；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、缝边方式：三针五线，平缝，平缝双道线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,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二针四线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柔软剂：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亲水性柔软剂，亲油性柔软剂，不加柔软剂；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、染色：活性染色、士林染色，要备注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色卡名称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和色号（潘通色号需要提前打样确认）；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、重量偏差：常规毛巾是重量负偏（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-3%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）不用备注，特殊要求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重量正偏（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0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需要写在小备注；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484575"/>
            <a:ext cx="10969200" cy="705600"/>
          </a:xfrm>
        </p:spPr>
        <p:txBody>
          <a:bodyPr>
            <a:normAutofit/>
          </a:bodyPr>
          <a:p>
            <a:r>
              <a:rPr lang="zh-CN" altLang="en-US" b="0"/>
              <a:t>牛刀小试</a:t>
            </a:r>
            <a:r>
              <a:rPr lang="en-US" altLang="zh-CN" b="0"/>
              <a:t> 1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AutoShape_205"/>
          <p:cNvPicPr/>
          <p:nvPr/>
        </p:nvPicPr>
        <p:blipFill>
          <a:blip r:embed="rId1"/>
          <a:stretch>
            <a:fillRect/>
          </a:stretch>
        </p:blipFill>
        <p:spPr>
          <a:xfrm>
            <a:off x="183197" y="3849688"/>
            <a:ext cx="304165" cy="411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AutoShape_205"/>
          <p:cNvPicPr/>
          <p:nvPr/>
        </p:nvPicPr>
        <p:blipFill>
          <a:blip r:embed="rId1"/>
          <a:stretch>
            <a:fillRect/>
          </a:stretch>
        </p:blipFill>
        <p:spPr>
          <a:xfrm>
            <a:off x="183197" y="3849688"/>
            <a:ext cx="304165" cy="411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609600" y="3546475"/>
            <a:ext cx="7758430" cy="28822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</a:t>
            </a:r>
            <a:r>
              <a:rPr lang="zh-CN" altLang="zh-CN">
                <a:solidFill>
                  <a:srgbClr val="FF0000"/>
                </a:solidFill>
              </a:rPr>
              <a:t>没有写毛巾柔软剂；</a:t>
            </a:r>
            <a:endParaRPr lang="zh-CN" altLang="zh-CN">
              <a:solidFill>
                <a:srgbClr val="FF0000"/>
              </a:solidFill>
            </a:endParaRPr>
          </a:p>
          <a:p>
            <a:endParaRPr lang="zh-CN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</a:t>
            </a:r>
            <a:r>
              <a:rPr lang="zh-CN" altLang="zh-CN">
                <a:solidFill>
                  <a:srgbClr val="FF0000"/>
                </a:solidFill>
                <a:sym typeface="+mn-ea"/>
              </a:rPr>
              <a:t>平螺缎毛巾缎边缎档没有备注；</a:t>
            </a:r>
            <a:endParaRPr lang="zh-CN" altLang="zh-CN">
              <a:solidFill>
                <a:srgbClr val="FF0000"/>
              </a:solidFill>
              <a:sym typeface="+mn-ea"/>
            </a:endParaRPr>
          </a:p>
          <a:p>
            <a:endParaRPr lang="zh-CN" altLang="zh-CN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</a:t>
            </a:r>
            <a:r>
              <a:rPr lang="zh-CN" altLang="zh-CN">
                <a:solidFill>
                  <a:srgbClr val="FF0000"/>
                </a:solidFill>
                <a:sym typeface="+mn-ea"/>
              </a:rPr>
              <a:t>提花地巾没有注明单面提花，还是双面提花，提花同什么；</a:t>
            </a:r>
            <a:endParaRPr lang="zh-CN" altLang="zh-CN">
              <a:solidFill>
                <a:srgbClr val="FF0000"/>
              </a:solidFill>
              <a:sym typeface="+mn-ea"/>
            </a:endParaRPr>
          </a:p>
          <a:p>
            <a:endParaRPr lang="zh-CN" altLang="zh-CN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、浴巾规格克重没写，长宽颠倒；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、蓝色色卡名没写具体；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endParaRPr lang="zh-CN" altLang="zh-CN">
              <a:solidFill>
                <a:srgbClr val="FF0000"/>
              </a:solidFill>
            </a:endParaRPr>
          </a:p>
          <a:p>
            <a:endParaRPr lang="zh-CN" altLang="zh-CN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09600" y="1354328"/>
          <a:ext cx="14408150" cy="2451100"/>
        </p:xfrm>
        <a:graphic>
          <a:graphicData uri="http://schemas.openxmlformats.org/drawingml/2006/table">
            <a:tbl>
              <a:tblPr/>
              <a:tblGrid>
                <a:gridCol w="481965"/>
                <a:gridCol w="525145"/>
                <a:gridCol w="480695"/>
                <a:gridCol w="1501775"/>
                <a:gridCol w="427990"/>
                <a:gridCol w="1042670"/>
                <a:gridCol w="684530"/>
                <a:gridCol w="464185"/>
                <a:gridCol w="897890"/>
                <a:gridCol w="897255"/>
                <a:gridCol w="1260475"/>
                <a:gridCol w="775970"/>
                <a:gridCol w="1532255"/>
              </a:tblGrid>
              <a:tr h="3194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重量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g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尺寸（长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单价人民币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总价人民币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柔软剂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（是否绣花等）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1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C16S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33*33cm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2.79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1,372.68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通标品：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X6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升级版方巾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1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面巾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蓝色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C16S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200g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80*40cm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8.34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4,103.28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新色卡 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NO.5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，活性染色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735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浴巾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C16S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90*150cm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656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37.05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24,304.80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71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地巾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C32S/2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提花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500g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90*50cm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22.02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5,416.92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2.4.4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--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套类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、面料：按照系统下单语言；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尺寸类型：注意缩水率，匹配芯类；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、规格：飞边款式的规格是包含飞边尺寸的；信封式、压舌款注意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重叠片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、款式：要写完整，不要简写省略；枕套被套产品要注意是否有飞边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、绣花：是确认的，新产品可以提前打样；返单产品要备注同具体单号行号；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、小备注：开口大小要求（全开口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半开口）、色线、绣花等特殊要求；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套类返单只能同近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年单号；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8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、套类产品加拉链式都需要邮件审批，抄送卢艾香；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269945"/>
            <a:ext cx="10969200" cy="705600"/>
          </a:xfrm>
        </p:spPr>
        <p:txBody>
          <a:bodyPr/>
          <a:p>
            <a:r>
              <a:rPr lang="zh-CN" altLang="zh-CN" b="0"/>
              <a:t>牛刀小试</a:t>
            </a:r>
            <a:r>
              <a:rPr lang="en-US" altLang="zh-CN" b="0"/>
              <a:t> 2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54405" y="4341495"/>
            <a:ext cx="60293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、同一床体被套床单色线不一致；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、信封式枕套规格没有重叠片；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、枕套同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年以外订单号；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、被套尺寸与被芯不匹配，没有考虑缩水率；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09600" y="1514665"/>
          <a:ext cx="17534890" cy="3975100"/>
        </p:xfrm>
        <a:graphic>
          <a:graphicData uri="http://schemas.openxmlformats.org/drawingml/2006/table">
            <a:tbl>
              <a:tblPr/>
              <a:tblGrid>
                <a:gridCol w="335280"/>
                <a:gridCol w="610870"/>
                <a:gridCol w="528955"/>
                <a:gridCol w="1571625"/>
                <a:gridCol w="603250"/>
                <a:gridCol w="305435"/>
                <a:gridCol w="1214120"/>
                <a:gridCol w="558800"/>
                <a:gridCol w="409575"/>
                <a:gridCol w="491490"/>
                <a:gridCol w="335280"/>
                <a:gridCol w="544195"/>
                <a:gridCol w="1593850"/>
                <a:gridCol w="1870075"/>
              </a:tblGrid>
              <a:tr h="26225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填充物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/cm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USD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折扣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总金额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USD)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1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K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320*310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$13.79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$3,130.33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方块形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1cm,1.4cm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宽度两头加皇冠红色线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0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320*200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$9.19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$698.44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方块形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1cm,1.4cm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宽度两头加快捷蓝色线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1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K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235*260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$23.29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$5,286.83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三飞边双层口叠边口袋无系带式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被尾开口加标单片内侧缝快捷蓝色线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0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235*190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$15.06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$1,144.56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三飞边双层口叠边口袋无系带式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被尾开口加标单片内侧缝皇冠红色线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1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被芯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K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白鸭绒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920g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230*250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$128.50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$14,649.00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双针有牙条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加红色牙条，欧标二级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750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被芯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T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白鸭绒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662g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230*180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$114.20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$4,339.60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双针有牙条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加蓝色牙条，欧标二级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81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枕套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80*50cm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$1.68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$127.68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无飞边平口信封式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同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19AE0521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2.4.5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--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自产芯类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、面料：按照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系统下单语言；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、不要忘记写填充物；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、规格：芯类规格不要忘记克重（有些是含面料重，有些只是填充物重，根据价格表）；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、如果加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有色牙条，需要备注色号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（标准品手册上有）；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、牙条位置：三边有色牙条（一般是被芯宽度一头，长度两边）；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、下单参数明确的就不要再同前订单（保护垫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被芯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枕芯）；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要注意软硬枕的配置（硬枕重量要比软枕的大）；</a:t>
            </a:r>
            <a:endParaRPr lang="zh-CN" altLang="zh-CN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牛刀小试</a:t>
            </a:r>
            <a:r>
              <a:rPr lang="en-US" altLang="zh-CN" b="0"/>
              <a:t> 3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927735" y="395668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、保护垫没有填充物；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、自产被芯有色牙条没有写色号；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、枕芯重量没写；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09600" y="1632776"/>
          <a:ext cx="17049115" cy="2959100"/>
        </p:xfrm>
        <a:graphic>
          <a:graphicData uri="http://schemas.openxmlformats.org/drawingml/2006/table">
            <a:tbl>
              <a:tblPr/>
              <a:tblGrid>
                <a:gridCol w="407035"/>
                <a:gridCol w="444500"/>
                <a:gridCol w="405765"/>
                <a:gridCol w="2850515"/>
                <a:gridCol w="751205"/>
                <a:gridCol w="361315"/>
                <a:gridCol w="881380"/>
                <a:gridCol w="578485"/>
                <a:gridCol w="392430"/>
                <a:gridCol w="758825"/>
                <a:gridCol w="758190"/>
                <a:gridCol w="1064895"/>
                <a:gridCol w="1318260"/>
              </a:tblGrid>
              <a:tr h="26987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纱支、密度、工艺、花型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填充物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成份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（面料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填充物）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endParaRPr lang="en-US" altLang="zh-CN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尺寸（长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尺寸类型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条、件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单价人民币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总价人民币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款式、缝边方式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其他备注要求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（是否绣花等）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保护垫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三防磨毛平纹布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/75D*150D/104*72+TPU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膜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化纤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针织弹力布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涤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929g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203*183+40cm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67.32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6,462.72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四周切包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床笠式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新品：双重防水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TPU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保护垫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39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保护垫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三防磨毛平纹布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/75D*150D/104*72+TPU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膜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化纤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针织弹力布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涤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467g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203*92+40cm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45.25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2,172.00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四周切包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床笠式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新品：双重防水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TPU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保护垫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被芯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超柔三防防羽布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/T50D*(T65/C35)45S/210*96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仿鹅绒（三代）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2520g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210*240cm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163.35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15,681.60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内缝有牙条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加红色牙条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被芯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超柔三防防羽布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/T50D*(T65/C35)45S/210*96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仿鹅绒（三代）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1470g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210*140cm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97.02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4,656.96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内缝有牙条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加绿色牙条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02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枕芯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馨荷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防羽布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/C40S*C40S/133*98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云绒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73*45cm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33.66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8,145.72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内缝有牙条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新品：馨荷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云绒枕芯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2.4.6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--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浴衣类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906760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、面料：按照系统下单语言，注意是双层（是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种面料）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或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单层；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款式：青果领、和服领、风帽领；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、缝边方式：加牙条、拷边、包边；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、绣花：绣花要是确认的（内容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色线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大小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位置），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左胸袋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”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左衣片</a:t>
            </a: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”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、其他具体位置；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、小备注：尺码标、双腰节、腰带长度、牙条颜色、有无口袋（贴袋）等；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牛刀小试</a:t>
            </a:r>
            <a:r>
              <a:rPr lang="en-US" altLang="zh-CN" b="0"/>
              <a:t> 4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62000" y="3651250"/>
            <a:ext cx="68948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、浴衣面料颜色是多色，下单却写白色；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、备注有加牙条，缝边方式却写拷边；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、左胸片绣花应该是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左衣片绣花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；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609600" y="1827085"/>
          <a:ext cx="16284575" cy="1612900"/>
        </p:xfrm>
        <a:graphic>
          <a:graphicData uri="http://schemas.openxmlformats.org/drawingml/2006/table">
            <a:tbl>
              <a:tblPr/>
              <a:tblGrid>
                <a:gridCol w="426085"/>
                <a:gridCol w="465455"/>
                <a:gridCol w="424815"/>
                <a:gridCol w="2799715"/>
                <a:gridCol w="922655"/>
                <a:gridCol w="605790"/>
                <a:gridCol w="410845"/>
                <a:gridCol w="793750"/>
                <a:gridCol w="794385"/>
                <a:gridCol w="1115060"/>
                <a:gridCol w="2214245"/>
              </a:tblGrid>
              <a:tr h="28257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纱支、密度、工艺、花型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填充物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尺寸（长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尺寸类型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条、件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单价人民币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总价人民币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款式、缝边方式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其他备注要求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（是否绣花等）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95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浴衣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外层：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华达呢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150D*150D/158*80/145CM/180G/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富茂灰色</a:t>
                      </a:r>
                      <a:b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内层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短毛绒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涤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/T75D/160CM/215G/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漂白色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 L</a:t>
                      </a:r>
                      <a:b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132*68+55cm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125.64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20,604.96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双层青果领</a:t>
                      </a:r>
                      <a:b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拷边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新品：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宜家双层浴衣。左胸片绣花，绣花同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1102411SG10106-3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，加白色牙条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95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浴衣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外层：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华达呢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150D*150D/158*80/145CM/180G/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浅驼色</a:t>
                      </a:r>
                      <a:b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内层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短毛绒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/100%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涤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/T75D/160CM/215G/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漂白色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Size M</a:t>
                      </a:r>
                      <a:b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118*63+50cm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112.77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￥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18,494.28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双层青果领</a:t>
                      </a:r>
                      <a:b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拷边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新品：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GRS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宜家双层浴衣。左胸片片绣花，绣花同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1102411SG10106-3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，加白色牙条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2610150"/>
            <a:ext cx="7768800" cy="766800"/>
          </a:xfrm>
        </p:spPr>
        <p:txBody>
          <a:bodyPr>
            <a:normAutofit/>
          </a:bodyPr>
          <a:lstStyle/>
          <a:p>
            <a:pPr algn="ctr"/>
            <a:r>
              <a:rPr lang="zh-CN" altLang="en-US" spc="30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订单评审下单条件</a:t>
            </a:r>
            <a:endParaRPr lang="zh-CN" altLang="en-US" spc="300" dirty="0"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46259" y="1051381"/>
            <a:ext cx="1273859" cy="113861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</a:rPr>
              <a:t>/01</a:t>
            </a:r>
            <a:endParaRPr lang="en-US" altLang="zh-CN" spc="100" dirty="0">
              <a:solidFill>
                <a:schemeClr val="accent1"/>
              </a:solidFill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2.4.7 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标准化清单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--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外购品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、面料：按照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系统下单语言；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、羽绒类：需要备注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羽绒执行标准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；三层工艺枕芯分里层和外层；鸭绒和鹅绒要分清；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舒适垫：立高要在规格中体现；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、床笠式保护垫要注意床笠部分面料（一般是针织弹力布）；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、拖鞋：款式全包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半包；是否有绣花、印花；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、网购产品需要发邮件审批；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要注意软硬枕的配置（硬枕重量要比软枕的大）；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牛刀小试</a:t>
            </a:r>
            <a:r>
              <a:rPr lang="en-US" altLang="zh-CN" b="0"/>
              <a:t> 5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7" name="表格 6"/>
          <p:cNvGraphicFramePr/>
          <p:nvPr/>
        </p:nvGraphicFramePr>
        <p:xfrm>
          <a:off x="609600" y="1441640"/>
          <a:ext cx="16215995" cy="3403600"/>
        </p:xfrm>
        <a:graphic>
          <a:graphicData uri="http://schemas.openxmlformats.org/drawingml/2006/table">
            <a:tbl>
              <a:tblPr/>
              <a:tblGrid>
                <a:gridCol w="354330"/>
                <a:gridCol w="603885"/>
                <a:gridCol w="459105"/>
                <a:gridCol w="2630170"/>
                <a:gridCol w="695960"/>
                <a:gridCol w="579755"/>
                <a:gridCol w="1127760"/>
                <a:gridCol w="619760"/>
                <a:gridCol w="406400"/>
                <a:gridCol w="595630"/>
                <a:gridCol w="532130"/>
                <a:gridCol w="1038860"/>
                <a:gridCol w="1329055"/>
              </a:tblGrid>
              <a:tr h="28384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填充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重量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/g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/cm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USD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总金额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USD)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5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超柔三防防羽布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/T50D*(35T/65C)45S/210*96/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白鹅绒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1147g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245*260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160.00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480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5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枕芯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馨荷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Pro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白鹅绒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1500g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90*50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452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枕芯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馨荷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Pro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白鹅绒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1170g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91*51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80.00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欧标一级，三层工艺，外层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白鸭绒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，内层毛片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1000g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417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保护垫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馨荷静音防羽布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+25G/M2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无纺布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磨毛斜纹布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/T75D*T150D/100*70/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斜纹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140gsm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水洗棉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1586g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203*203+38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17.66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52.98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切包蒙布，床笠式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endParaRPr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353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舒适垫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白鹅绒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6440g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200*200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52.57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157.71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单针牙条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立高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709295" y="4090670"/>
            <a:ext cx="103879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、被芯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枕芯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en-US">
                <a:solidFill>
                  <a:srgbClr val="FF0000"/>
                </a:solidFill>
              </a:rPr>
              <a:t>舒适垫羽绒执行标准没写；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、三层工艺枕芯内层毛片没有写是鹅毛片还是鸭毛片（信息遗漏）；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zh-CN">
                <a:solidFill>
                  <a:srgbClr val="FF0000"/>
                </a:solidFill>
                <a:sym typeface="+mn-ea"/>
              </a:rPr>
              <a:t>、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三层工艺枕芯</a:t>
            </a:r>
            <a:r>
              <a:rPr lang="zh-CN" altLang="zh-CN">
                <a:solidFill>
                  <a:srgbClr val="FF0000"/>
                </a:solidFill>
                <a:sym typeface="+mn-ea"/>
              </a:rPr>
              <a:t>前面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50%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白鹅绒，后面又备注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90%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白鸭绒（前后矛盾）；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、床笠式保护垫床笠部分面料没写；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5</a:t>
            </a:r>
            <a:r>
              <a:rPr lang="zh-CN" altLang="en-US">
                <a:solidFill>
                  <a:srgbClr val="FF0000"/>
                </a:solidFill>
              </a:rPr>
              <a:t>、舒适垫立高没写；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2585385"/>
            <a:ext cx="7768800" cy="766800"/>
          </a:xfrm>
        </p:spPr>
        <p:txBody>
          <a:bodyPr>
            <a:normAutofit/>
          </a:bodyPr>
          <a:lstStyle/>
          <a:p>
            <a:pPr algn="ctr"/>
            <a:r>
              <a:rPr lang="zh-CN" altLang="en-US" spc="300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常见错误类型</a:t>
            </a:r>
            <a:endParaRPr lang="zh-CN" altLang="en-US" spc="300" dirty="0"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90800" y="3542050"/>
            <a:ext cx="7768800" cy="867600"/>
          </a:xfrm>
        </p:spPr>
        <p:txBody>
          <a:bodyPr>
            <a:noAutofit/>
          </a:bodyPr>
          <a:lstStyle/>
          <a:p>
            <a:pPr lvl="0" algn="l"/>
            <a:r>
              <a:rPr lang="zh-CN" altLang="en-US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目前统计的有</a:t>
            </a:r>
            <a:r>
              <a:rPr lang="en-US" alt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13</a:t>
            </a:r>
            <a:r>
              <a:rPr lang="zh-CN" altLang="en-US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种：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规格错误、</a:t>
            </a:r>
            <a:r>
              <a:rPr lang="zh-CN" altLang="en-US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Arial" panose="020B0604020202020204" pitchFamily="34" charset="0"/>
              </a:rPr>
              <a:t>同前不规范、工艺错误、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数量单价错误、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信息遗漏、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前后信息矛盾、款式错误、尺寸类型错误、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面料错误、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产品颜色错误</a:t>
            </a:r>
            <a:r>
              <a:rPr lang="zh-CN" sz="140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、标签错误、色线错误、绣花错误。</a:t>
            </a:r>
            <a:endParaRPr lang="zh-CN" altLang="en-US" sz="1400">
              <a:solidFill>
                <a:schemeClr val="accent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5446259" y="1175206"/>
            <a:ext cx="1273859" cy="113861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</a:rPr>
              <a:t>/03</a:t>
            </a:r>
            <a:endParaRPr lang="en-US" altLang="zh-CN" spc="100" dirty="0">
              <a:solidFill>
                <a:schemeClr val="accent1"/>
              </a:solidFill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规格错误（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23%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、被套或枕套跟被芯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枕芯不匹配（没有考虑飞边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尺寸类型缩水率）；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规格长宽颠倒；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下单规格与合同规格不一样；</a:t>
            </a: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、舒适垫立高没写（写在备注里不行），一定要体现在规格里；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、床笠式保护垫床笠高度下错（要考虑比床垫高度大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5/8cm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、重叠片不写或写错；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、毛巾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芯类重量不写；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1 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0" name="表格 9"/>
          <p:cNvGraphicFramePr/>
          <p:nvPr/>
        </p:nvGraphicFramePr>
        <p:xfrm>
          <a:off x="609600" y="1530858"/>
          <a:ext cx="13592175" cy="1562100"/>
        </p:xfrm>
        <a:graphic>
          <a:graphicData uri="http://schemas.openxmlformats.org/drawingml/2006/table">
            <a:tbl>
              <a:tblPr/>
              <a:tblGrid>
                <a:gridCol w="346075"/>
                <a:gridCol w="576580"/>
                <a:gridCol w="376555"/>
                <a:gridCol w="2106930"/>
                <a:gridCol w="330835"/>
                <a:gridCol w="761365"/>
                <a:gridCol w="546100"/>
                <a:gridCol w="461010"/>
                <a:gridCol w="530860"/>
                <a:gridCol w="568960"/>
                <a:gridCol w="1399540"/>
                <a:gridCol w="930275"/>
                <a:gridCol w="2037715"/>
              </a:tblGrid>
              <a:tr h="415290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纱支、密度、工艺、花型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填充物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尺寸类型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条、件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金额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美元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款式、缝边方式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柔软剂类型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其他备注要求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（是否绣花等）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45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浴巾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C16S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825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 x 150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洗涤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400 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$7.16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$2,864.00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亲水性柔软剂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22BH8088-4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基础上加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SWR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工艺；缎边同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X6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风格，只缎边不缎档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6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被套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贡缎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/JC80S*JC60S/200*(92+92)/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缎纹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285 x 180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200 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$34.75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$6,950.00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被尾单飞边双层口叠边口袋无系带迎宾式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被尾单飞边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5cm,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口叠边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，两侧距被头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处开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手洞，被尾开口加标单片内侧缝快捷蓝线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3523298"/>
            <a:ext cx="10020300" cy="279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6628130" y="5414645"/>
            <a:ext cx="1224915" cy="3924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90995" y="4336415"/>
            <a:ext cx="1097280" cy="3486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14825" y="1958975"/>
            <a:ext cx="766445" cy="2876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314825" y="2380615"/>
            <a:ext cx="765810" cy="3041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14705" y="2995930"/>
            <a:ext cx="806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rgbClr val="FF0000"/>
                </a:solidFill>
              </a:rPr>
              <a:t>注意：客户习惯是</a:t>
            </a:r>
            <a:r>
              <a:rPr lang="en-US" altLang="zh-CN">
                <a:solidFill>
                  <a:srgbClr val="FF0000"/>
                </a:solidFill>
              </a:rPr>
              <a:t>W * L , </a:t>
            </a:r>
            <a:r>
              <a:rPr lang="zh-CN" altLang="en-US">
                <a:solidFill>
                  <a:srgbClr val="FF0000"/>
                </a:solidFill>
              </a:rPr>
              <a:t>内部下单规则是</a:t>
            </a:r>
            <a:r>
              <a:rPr lang="en-US" altLang="zh-CN">
                <a:solidFill>
                  <a:srgbClr val="FF0000"/>
                </a:solidFill>
              </a:rPr>
              <a:t>L * W </a:t>
            </a:r>
            <a:r>
              <a:rPr lang="zh-CN" altLang="en-US">
                <a:solidFill>
                  <a:srgbClr val="FF0000"/>
                </a:solidFill>
              </a:rPr>
              <a:t>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3" grpId="0" bldLvl="0" animBg="1"/>
      <p:bldP spid="13" grpId="1" animBg="1"/>
      <p:bldP spid="15" grpId="0" bldLvl="0" animBg="1"/>
      <p:bldP spid="15" grpId="1" animBg="1"/>
      <p:bldP spid="12" grpId="0" animBg="1"/>
      <p:bldP spid="12" grpId="1" animBg="1"/>
      <p:bldP spid="3" grpId="0"/>
      <p:bldP spid="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2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同前不规范（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17%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1229340" cy="477710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所有参数（颜色、面料、规格、尺寸类型、款式、备注等）都一样，才能同前，标签不同没关系；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、如果只有一个参数不同，可以备注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除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**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外，其余同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订单号行号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、如果只有一个参数同，可以备注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“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提花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绣花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颜色同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xx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订单号行号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”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同前订单同错行号（错行）；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、同前订单只写同单号，特殊备注没有明示（绣花、特殊工艺、色线等）；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、返单的时候，没有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关注订单大备注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（特别容易遗漏）；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、套类订单，只能同近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年的订单，太久远的工艺查不到；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8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、毛巾返单可以同之前订单，没有时间限制，但是尽量同最近的订单号；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PS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：如果是以前订单返单做，不可以直接用以前的清单，一定要看系统信息。</a:t>
            </a: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46120"/>
            <a:ext cx="10969200" cy="705600"/>
          </a:xfrm>
        </p:spPr>
        <p:txBody>
          <a:bodyPr/>
          <a:p>
            <a:r>
              <a:rPr lang="zh-CN" altLang="en-US" sz="3200" b="0">
                <a:solidFill>
                  <a:schemeClr val="tx2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系统下单后，经过工艺沟通又有更改的</a:t>
            </a:r>
            <a:r>
              <a:rPr lang="en-US" altLang="zh-CN" sz="3200" b="0">
                <a:solidFill>
                  <a:schemeClr val="tx2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 </a:t>
            </a:r>
            <a:endParaRPr lang="en-US" altLang="zh-CN" sz="3200" b="0">
              <a:solidFill>
                <a:schemeClr val="tx2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1229340" cy="477710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155" y="762635"/>
            <a:ext cx="5618480" cy="18580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2657475"/>
            <a:ext cx="6978650" cy="2349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120005"/>
            <a:ext cx="10467975" cy="16764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 sz="3200" b="0">
                <a:solidFill>
                  <a:schemeClr val="tx2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系统下单后，经过工艺沟通又有更改的</a:t>
            </a:r>
            <a:r>
              <a:rPr lang="en-US" altLang="zh-CN" sz="3200" b="0">
                <a:solidFill>
                  <a:schemeClr val="tx2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2 </a:t>
            </a:r>
            <a:endParaRPr lang="en-US" altLang="zh-CN" sz="3200" b="0">
              <a:solidFill>
                <a:schemeClr val="tx2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1229340" cy="4777105"/>
          </a:xfrm>
          <a:prstGeom prst="rect">
            <a:avLst/>
          </a:prstGeom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225" y="1313815"/>
            <a:ext cx="5293360" cy="2007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5" y="3425825"/>
            <a:ext cx="7458075" cy="1028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75" y="1472565"/>
            <a:ext cx="3533775" cy="16859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235" y="3317240"/>
            <a:ext cx="2914650" cy="1762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5" y="4721860"/>
            <a:ext cx="5715000" cy="10382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2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11505" y="1612900"/>
          <a:ext cx="10475595" cy="951865"/>
        </p:xfrm>
        <a:graphic>
          <a:graphicData uri="http://schemas.openxmlformats.org/drawingml/2006/table">
            <a:tbl>
              <a:tblPr/>
              <a:tblGrid>
                <a:gridCol w="314325"/>
                <a:gridCol w="709295"/>
                <a:gridCol w="426720"/>
                <a:gridCol w="2916555"/>
                <a:gridCol w="921385"/>
                <a:gridCol w="714375"/>
                <a:gridCol w="442595"/>
                <a:gridCol w="749300"/>
                <a:gridCol w="668020"/>
                <a:gridCol w="1275715"/>
                <a:gridCol w="1337310"/>
              </a:tblGrid>
              <a:tr h="421005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单价（美元）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金额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5308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浴衣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多色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外层全涤斜纹布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/150D*150D/165*80/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内层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XS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短毛绒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涤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/T75D/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128x68+50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$19.70 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$591.00 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青果领，加牙条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加尺码标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XL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21CG9106/3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980690"/>
            <a:ext cx="10493375" cy="10858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678670" y="2120265"/>
            <a:ext cx="1421130" cy="3924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13880" y="3758565"/>
            <a:ext cx="3840480" cy="3670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10590" y="5214620"/>
            <a:ext cx="5810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注意：备注同前订单号一定要把特殊备注也写上。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3" grpId="0"/>
      <p:bldP spid="3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3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工艺错误（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10%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、毛巾</a:t>
            </a:r>
            <a:r>
              <a:rPr lang="zh-CN" altLang="zh-CN" dirty="0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纱支、</a:t>
            </a:r>
            <a:r>
              <a:rPr lang="zh-CN" altLang="zh-CN" dirty="0" smtClean="0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工艺（</a:t>
            </a:r>
            <a:r>
              <a:rPr 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平螺下成平螺缎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等）</a:t>
            </a:r>
            <a:r>
              <a:rPr lang="zh-CN" altLang="en-US" dirty="0" smtClean="0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chemeClr val="tx1"/>
              </a:solidFill>
              <a:effectLst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、提花毛巾，双面提花，单面提花下错；</a:t>
            </a:r>
            <a:endParaRPr lang="zh-CN" altLang="en-US">
              <a:solidFill>
                <a:schemeClr val="tx1"/>
              </a:solidFill>
              <a:effectLst/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、泳池巾只写了高定纱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精梳纱，忘了写做什么工艺（平织</a:t>
            </a: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提花等）；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、羽绒执行标准实际是欧标一级，下成欧标二级；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</a:t>
            </a:r>
            <a:r>
              <a:rPr lang="zh-CN" altLang="en-US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、填充物错误（鸭绒下成鹅绒）；</a:t>
            </a:r>
            <a:endParaRPr lang="zh-CN" altLang="en-US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71825"/>
            <a:ext cx="10969200" cy="705600"/>
          </a:xfrm>
        </p:spPr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CRM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界面图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" y="737235"/>
            <a:ext cx="9177655" cy="60725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3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04520" y="1863090"/>
          <a:ext cx="10606405" cy="742950"/>
        </p:xfrm>
        <a:graphic>
          <a:graphicData uri="http://schemas.openxmlformats.org/drawingml/2006/table">
            <a:tbl>
              <a:tblPr/>
              <a:tblGrid>
                <a:gridCol w="347345"/>
                <a:gridCol w="698500"/>
                <a:gridCol w="357505"/>
                <a:gridCol w="1649095"/>
                <a:gridCol w="952500"/>
                <a:gridCol w="404495"/>
                <a:gridCol w="1102995"/>
                <a:gridCol w="554355"/>
                <a:gridCol w="457835"/>
                <a:gridCol w="655320"/>
                <a:gridCol w="780415"/>
                <a:gridCol w="857885"/>
                <a:gridCol w="1788160"/>
              </a:tblGrid>
              <a:tr h="255905"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成份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（面料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填充物）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单条重量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g</a:t>
                      </a:r>
                      <a:endParaRPr lang="en-US" altLang="zh-CN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单价（人民币）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金额（人民币）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7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04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被芯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Twin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白鹅绒； 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140gsm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656g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240x195cm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交货尺寸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484.40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16,954.00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执行欧标二级；填充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90%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白鹅绒； 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等线" panose="02010600030101010101" charset="-122"/>
                          <a:ea typeface="等线" panose="02010600030101010101" charset="-122"/>
                        </a:rPr>
                        <a:t>140gsm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" y="3177540"/>
            <a:ext cx="10667365" cy="9321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14280" y="2120265"/>
            <a:ext cx="985520" cy="3911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636645" y="2153920"/>
            <a:ext cx="984885" cy="3581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83710" y="3448050"/>
            <a:ext cx="2540000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4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数量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单价错误（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9%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数量和合同数量不一致，上下行错位等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</a:t>
            </a:r>
            <a:r>
              <a:rPr lang="zh-CN" altLang="en-US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下单清单顺序与合同顺序要一致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币种错误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（币种没有写中文，只是货币符号）；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179140"/>
            <a:ext cx="10969200" cy="705600"/>
          </a:xfrm>
        </p:spPr>
        <p:txBody>
          <a:bodyPr/>
          <a:p>
            <a:r>
              <a:rPr lang="zh-CN" altLang="en-US" sz="3200" b="0"/>
              <a:t>案例</a:t>
            </a:r>
            <a:r>
              <a:rPr lang="en-US" altLang="zh-CN" sz="3200" b="0"/>
              <a:t> 4 </a:t>
            </a:r>
            <a:endParaRPr lang="en-US" altLang="zh-CN" sz="3200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609600" y="992505"/>
          <a:ext cx="10422890" cy="2274570"/>
        </p:xfrm>
        <a:graphic>
          <a:graphicData uri="http://schemas.openxmlformats.org/drawingml/2006/table">
            <a:tbl>
              <a:tblPr/>
              <a:tblGrid>
                <a:gridCol w="304800"/>
                <a:gridCol w="463550"/>
                <a:gridCol w="499110"/>
                <a:gridCol w="2094865"/>
                <a:gridCol w="834390"/>
                <a:gridCol w="695960"/>
                <a:gridCol w="593090"/>
                <a:gridCol w="470535"/>
                <a:gridCol w="711200"/>
                <a:gridCol w="1041400"/>
                <a:gridCol w="2713990"/>
              </a:tblGrid>
              <a:tr h="456565"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FOB</a:t>
                      </a: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总价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310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300x230cm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US$19.51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US$6,828.50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方块形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2.5CM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、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宽度方向一头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折边处缝快捷蓝色色线，长度允许下偏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5-6CM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  完全同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22CR3051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5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贡缎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300x310cm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US$14.43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US$4,329.00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方块形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2.5CM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、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宽度方向一头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折边处缝金黄色色线， 完全同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22CR3051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床单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5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华尔道夫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耶路撒冷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)/JC60S*JC80S/173*(110+110)/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缎纹大提花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235x183+30cm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350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US$37.15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US$13,002.50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无飞边平口信封迎宾式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开口处下片叠边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处用快捷蓝色色线缝制，距被头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开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小洞，小洞叠边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 完全同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1102409SR60099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被套打样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6565"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华尔道夫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耶路撒冷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)/JC60S*JC80S/173*(110+110)/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缎纹大提花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235x284+30cm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300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US$23.26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US$6,978.00</a:t>
                      </a:r>
                      <a:endParaRPr lang="en-US" altLang="zh-CN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无飞边平口信封迎宾式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开口处下片叠边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处用金黄色色线缝制，距被头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开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小洞叠边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1CM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 完全同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22CR3051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</a:t>
                      </a:r>
                      <a:r>
                        <a:rPr lang="zh-CN" altLang="en-US" sz="7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endParaRPr lang="zh-CN" altLang="en-US" sz="7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3379470"/>
            <a:ext cx="10426700" cy="281051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90010" y="1496060"/>
            <a:ext cx="984885" cy="750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92680" y="5183505"/>
            <a:ext cx="1019810" cy="8915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90010" y="2440305"/>
            <a:ext cx="984885" cy="750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392680" y="4065905"/>
            <a:ext cx="1019810" cy="8464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05815" y="6394450"/>
            <a:ext cx="6396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tips</a:t>
            </a:r>
            <a:r>
              <a:rPr lang="zh-CN" altLang="en-US">
                <a:solidFill>
                  <a:srgbClr val="FF0000"/>
                </a:solidFill>
              </a:rPr>
              <a:t>：下单顺序和合同顺序一致可避免数量错误问题。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bldLvl="0" animBg="1"/>
      <p:bldP spid="12" grpId="1" animBg="1"/>
      <p:bldP spid="6" grpId="0" animBg="1"/>
      <p:bldP spid="6" grpId="1" animBg="1"/>
      <p:bldP spid="5" grpId="0" bldLvl="0" animBg="1"/>
      <p:bldP spid="5" grpId="1" animBg="1"/>
      <p:bldP spid="8" grpId="0"/>
      <p:bldP spid="8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5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信息遗漏（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9%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7717790" cy="4777105"/>
          </a:xfrm>
          <a:prstGeom prst="rect">
            <a:avLst/>
          </a:prstGeom>
        </p:spPr>
        <p:txBody>
          <a:bodyPr vert="horz" lIns="90000" tIns="46800" rIns="90000" bIns="46800" rtlCol="0"/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提花类毛巾不写是单面提花还是双面提花；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有缎的毛巾，不写是缎档还是缎边，同什么缎；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染色毛巾不写色卡色号；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芯类产品（被芯，枕芯，保护垫）不写填充物，克重；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羽绒执行标准没写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；三层工艺枕芯内层不写是鹅毛片还是鸭毛片；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6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、产品特殊工艺没备注（例如：被套全开口，开口大小，非常规飞边等）；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7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、产品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款式没写；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8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、色线、牙条忘了加；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9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毛巾重量正偏没有备注；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10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、实际是通标品毛巾，没备注；宜家</a:t>
            </a: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宜家</a:t>
            </a:r>
            <a:r>
              <a:rPr lang="en-US" altLang="zh-CN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XS</a:t>
            </a:r>
            <a:r>
              <a:rPr lang="zh-CN" altLang="en-US" sz="160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浴衣没备注。</a:t>
            </a: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endParaRPr lang="zh-CN" altLang="en-US" sz="1600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6 — 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前后信息矛盾（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 dirty="0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前面下单参数与后面备注不一致的；</a:t>
            </a:r>
            <a:endParaRPr lang="zh-CN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、毛巾产品颜色写漂白，备注又写色号；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5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9600" y="1888363"/>
          <a:ext cx="13054965" cy="1306830"/>
        </p:xfrm>
        <a:graphic>
          <a:graphicData uri="http://schemas.openxmlformats.org/drawingml/2006/table">
            <a:tbl>
              <a:tblPr/>
              <a:tblGrid>
                <a:gridCol w="311150"/>
                <a:gridCol w="648335"/>
                <a:gridCol w="441960"/>
                <a:gridCol w="1753235"/>
                <a:gridCol w="392430"/>
                <a:gridCol w="915035"/>
                <a:gridCol w="628650"/>
                <a:gridCol w="616585"/>
                <a:gridCol w="584835"/>
                <a:gridCol w="579120"/>
                <a:gridCol w="1027430"/>
                <a:gridCol w="3074035"/>
              </a:tblGrid>
              <a:tr h="432435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颜色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纱支、密度、工艺、花型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填充物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重量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尺寸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尺寸类型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条、件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单价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金额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美元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款式、缝边方式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其他备注要求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（是否绣花等）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42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羽绒枕芯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防羽布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/C40S*C40S/133*98/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平纹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填充物 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白鸭绒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71*51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交货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13.56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3390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双针有牙条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内层衬涤丝纺三层工艺，外层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白鸭绒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128g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，内层全毛片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822g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，执行欧标二级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羽绒枕芯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防羽布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/C40S*C40S/133*98/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平纹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填充物 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白鸭绒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1233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71*51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交货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16.3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4075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双针有牙条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内层衬涤丝纺三层工艺，外层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白鸭绒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170g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，内层全毛片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1063g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，缝浅灰色牙条，执行欧标二级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2606040" y="2313305"/>
            <a:ext cx="984885" cy="750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888220" y="2236470"/>
            <a:ext cx="984885" cy="75057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2" name="表格 11"/>
          <p:cNvGraphicFramePr/>
          <p:nvPr/>
        </p:nvGraphicFramePr>
        <p:xfrm>
          <a:off x="609600" y="4497261"/>
          <a:ext cx="23869650" cy="1631950"/>
        </p:xfrm>
        <a:graphic>
          <a:graphicData uri="http://schemas.openxmlformats.org/drawingml/2006/table">
            <a:tbl>
              <a:tblPr/>
              <a:tblGrid>
                <a:gridCol w="297815"/>
                <a:gridCol w="520700"/>
                <a:gridCol w="464185"/>
                <a:gridCol w="1427480"/>
                <a:gridCol w="1200150"/>
                <a:gridCol w="577850"/>
                <a:gridCol w="358775"/>
                <a:gridCol w="556260"/>
                <a:gridCol w="709295"/>
                <a:gridCol w="875665"/>
                <a:gridCol w="985520"/>
                <a:gridCol w="520700"/>
                <a:gridCol w="2478405"/>
              </a:tblGrid>
              <a:tr h="323850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颜色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纱支、密度、工艺、花型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CM/G</a:t>
                      </a:r>
                      <a:b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长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高）或直径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尺寸类型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U8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总价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款式、缝边方式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柔软剂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重量偏差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其他备注要求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（是否绣花、返单等）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6085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面巾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C20S/2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提花，单面提花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76*40cm/132.5g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交货尺寸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896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US$0.90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US$806.40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亲水性柔软剂减半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大边平缝双道线，双面提花，提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AMORA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花型，同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23AH8085-5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，加标签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amora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2663190" y="4790440"/>
            <a:ext cx="687705" cy="4559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888220" y="4790440"/>
            <a:ext cx="687705" cy="4559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7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款式错误（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7%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产品款式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写不完整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或者写错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被套款式应该是无飞边平口信封迎宾式，下成了无飞边平口信封式；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浴衣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款式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：青果领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和服领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风帽领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下错；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、浴衣缝边方式应该是加牙条，下成拷边；</a:t>
            </a:r>
            <a:endParaRPr lang="en-US" altLang="zh-CN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毛巾的缝边方式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：三针五线、平缝、平缝双道线；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6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79450" y="1653413"/>
          <a:ext cx="14568805" cy="1765300"/>
        </p:xfrm>
        <a:graphic>
          <a:graphicData uri="http://schemas.openxmlformats.org/drawingml/2006/table">
            <a:tbl>
              <a:tblPr/>
              <a:tblGrid>
                <a:gridCol w="432435"/>
                <a:gridCol w="819785"/>
                <a:gridCol w="487680"/>
                <a:gridCol w="2109470"/>
                <a:gridCol w="1068705"/>
                <a:gridCol w="688340"/>
                <a:gridCol w="739140"/>
                <a:gridCol w="652780"/>
                <a:gridCol w="609600"/>
                <a:gridCol w="1550035"/>
                <a:gridCol w="1814830"/>
              </a:tblGrid>
              <a:tr h="315595"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总金额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736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King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9CM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缎纹小提花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257*305m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交货尺寸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US$23.71 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$1,659.70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无飞边口袋无系带迎宾式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被尾拼接，同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234H9014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673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Twin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9CM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方格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/JC60S*C40S/173*120/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缎纹小提花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257*218cm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交货尺寸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US$13.19 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$1,319.00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无飞边口袋无系带迎宾式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被尾拼接，同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234H9014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行号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9450" y="4208780"/>
            <a:ext cx="10439400" cy="78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8368030" y="2090420"/>
            <a:ext cx="1420495" cy="7931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9639300" y="4461510"/>
            <a:ext cx="1369060" cy="6045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9" grpId="0" animBg="1"/>
      <p:bldP spid="9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8 — 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尺寸类型错误（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、洗涤尺寸下成交货尺寸或者交货尺寸下成洗涤尺寸（毛巾和浴衣类错比较多）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、套类与芯类匹配的时候，也需要考虑套类的尺寸类型、缩水率、飞边等；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7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9600" y="1571180"/>
          <a:ext cx="14249400" cy="1841500"/>
        </p:xfrm>
        <a:graphic>
          <a:graphicData uri="http://schemas.openxmlformats.org/drawingml/2006/table">
            <a:tbl>
              <a:tblPr/>
              <a:tblGrid>
                <a:gridCol w="417830"/>
                <a:gridCol w="704215"/>
                <a:gridCol w="469900"/>
                <a:gridCol w="1723390"/>
                <a:gridCol w="1136650"/>
                <a:gridCol w="579755"/>
                <a:gridCol w="440055"/>
                <a:gridCol w="506095"/>
                <a:gridCol w="557530"/>
                <a:gridCol w="1195705"/>
                <a:gridCol w="3241675"/>
              </a:tblGrid>
              <a:tr h="322580"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总金额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8005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和服领浴袍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毛圈布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华夫格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603G)/C12S/380G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137*72+55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US$13.40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US$804.00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单层和服领，加牙条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无胸袋，有两个暗袋，领口，袖口加白色牙条，右袖上绣酒店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，亚丽丝黑色，完全同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1102401SW80007-5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加尺码标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XL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，尺码标和客标后领中叠缝，尺码标在上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370"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和服领浴袍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毛圈布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华夫格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603G)/C12S/380G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130*68+50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60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US$13.29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US$797.40</a:t>
                      </a:r>
                      <a:endParaRPr lang="en-US" altLang="zh-CN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单层和服领，加牙条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无胸袋，有两个暗袋，领口，袖口加白色牙条，右袖上绣酒店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logo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如右，亚丽丝黑色，除尺寸不同，其余完全同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1102401SW80007-5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b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加尺码标</a:t>
                      </a:r>
                      <a:r>
                        <a:rPr lang="en-US" altLang="zh-CN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</a:t>
                      </a: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，尺码标和客标后领中叠缝，尺码标在上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3977005"/>
            <a:ext cx="6496050" cy="16287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47615" y="1570990"/>
            <a:ext cx="574040" cy="136398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60720" y="5283835"/>
            <a:ext cx="1149985" cy="3219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9" grpId="0" bldLvl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1.2.1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订单评审下单条件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03250" y="1210945"/>
            <a:ext cx="10210800" cy="5282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一、新开业酒店订单：</a:t>
            </a:r>
            <a:endParaRPr lang="en-US" altLang="zh-CN" sz="20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、至少提供三张酒店照片（外景、大堂、客房内装、客房通道等）；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、有效合同：盖章合同（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）、签字合同（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 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、定金到账，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以单证提供的水单和系统认领截图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为准，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无定金不得下单（销售总监审批后方可下单）；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CRM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中选择定金未到账的，可先下单，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定金在未来一周（</a:t>
            </a:r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个工作日）内一定要到账，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逾期未到账必须在有销售经理的对接群内通报；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、样品确认单（没有，则需要销售总监审批才可下单）；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5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、信保审批单（全款已到和发货前全款的可不提供）。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不符合以上五点中任何一点，内勤都可以退单或者销售总监额外审批。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9 — 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面料错误（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6%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毛巾纱支写错（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20S/2下成32S/2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等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、下单面料与合同面料不一致（例如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全棉的下成涤棉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有些产品是2种面料，只写了一种（床笠式保护垫等）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面料描述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不是系统下单语言（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面料名称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纱支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密度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 b="0"/>
              <a:t>案例</a:t>
            </a:r>
            <a:r>
              <a:rPr lang="en-US" altLang="zh-CN" b="0"/>
              <a:t> 8</a:t>
            </a:r>
            <a:endParaRPr lang="en-US" altLang="zh-CN" b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表格 5"/>
          <p:cNvGraphicFramePr/>
          <p:nvPr/>
        </p:nvGraphicFramePr>
        <p:xfrm>
          <a:off x="604520" y="1654048"/>
          <a:ext cx="13649325" cy="1193800"/>
        </p:xfrm>
        <a:graphic>
          <a:graphicData uri="http://schemas.openxmlformats.org/drawingml/2006/table">
            <a:tbl>
              <a:tblPr/>
              <a:tblGrid>
                <a:gridCol w="329565"/>
                <a:gridCol w="551180"/>
                <a:gridCol w="428625"/>
                <a:gridCol w="1730375"/>
                <a:gridCol w="873125"/>
                <a:gridCol w="551180"/>
                <a:gridCol w="1148715"/>
                <a:gridCol w="597535"/>
                <a:gridCol w="512445"/>
                <a:gridCol w="742950"/>
                <a:gridCol w="566420"/>
                <a:gridCol w="957580"/>
                <a:gridCol w="1983105"/>
              </a:tblGrid>
              <a:tr h="480060"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成份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（面料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填充物）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单条重量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(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条、件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)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单价（美元）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金额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006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被芯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防羽布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/C40S*C40S/133*98/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平纹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50%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白鸭绒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D310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交货尺寸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$108.00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$324.00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双针牙条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欧标二级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,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填充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150g/m2 ,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被芯长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236cm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</a:t>
                      </a:r>
                      <a:b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宽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264cm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，直径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310cm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，垂径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81cm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4526280"/>
            <a:ext cx="9324975" cy="8858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3184525"/>
            <a:ext cx="9077325" cy="6286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925320" y="2216785"/>
            <a:ext cx="1691640" cy="31305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69670" y="3491230"/>
            <a:ext cx="694055" cy="32194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76545" y="4808220"/>
            <a:ext cx="1829435" cy="3486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14705" y="58788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防羽布</a:t>
            </a:r>
            <a:r>
              <a:rPr lang="en-US" altLang="zh-CN">
                <a:solidFill>
                  <a:srgbClr val="FF0000"/>
                </a:solidFill>
              </a:rPr>
              <a:t>/JC60S*JC60S/140*140/</a:t>
            </a:r>
            <a:r>
              <a:rPr lang="zh-CN" altLang="en-US">
                <a:solidFill>
                  <a:srgbClr val="FF0000"/>
                </a:solidFill>
              </a:rPr>
              <a:t>平纹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  <p:bldP spid="17" grpId="0"/>
      <p:bldP spid="1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10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产品颜色错误（</a:t>
            </a:r>
            <a:r>
              <a:rPr lang="en-US" altLang="zh-CN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3%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、产品颜色不写，或者下单颜色和合同颜色不一致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、产品颜色和面料颜色不对应（有色套类</a:t>
            </a: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保健枕等）；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11 — 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标签错误（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、加标方式有：无标，客标，</a:t>
            </a:r>
            <a:r>
              <a:rPr lang="zh-CN" altLang="en-US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客标</a:t>
            </a:r>
            <a:r>
              <a:rPr lang="en-US" altLang="zh-CN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</a:t>
            </a:r>
            <a:r>
              <a:rPr lang="zh-CN" altLang="en-US" b="1">
                <a:solidFill>
                  <a:srgbClr val="FF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芯片标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，英文康标；</a:t>
            </a:r>
            <a:endParaRPr lang="zh-CN" altLang="en-US">
              <a:solidFill>
                <a:schemeClr val="tx1"/>
              </a:solidFill>
              <a:effectLst/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、订单产品需要加芯片标的，需要在下单时就要确认；</a:t>
            </a:r>
            <a:endParaRPr lang="zh-CN" altLang="en-US" dirty="0" smtClean="0">
              <a:solidFill>
                <a:srgbClr val="000000"/>
              </a:solidFill>
              <a:effectLst/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种及</a:t>
            </a: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种以上标签，需要备注缝制方式（叠缝、并排缝）；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graphicFrame>
        <p:nvGraphicFramePr>
          <p:cNvPr id="6" name="表格 5"/>
          <p:cNvGraphicFramePr/>
          <p:nvPr/>
        </p:nvGraphicFramePr>
        <p:xfrm>
          <a:off x="609600" y="3054223"/>
          <a:ext cx="12382500" cy="3762375"/>
        </p:xfrm>
        <a:graphic>
          <a:graphicData uri="http://schemas.openxmlformats.org/drawingml/2006/table">
            <a:tbl>
              <a:tblPr/>
              <a:tblGrid>
                <a:gridCol w="261620"/>
                <a:gridCol w="481330"/>
                <a:gridCol w="387985"/>
                <a:gridCol w="1249045"/>
                <a:gridCol w="540385"/>
                <a:gridCol w="1038225"/>
                <a:gridCol w="548640"/>
                <a:gridCol w="312420"/>
                <a:gridCol w="894715"/>
                <a:gridCol w="869315"/>
                <a:gridCol w="371475"/>
                <a:gridCol w="810260"/>
                <a:gridCol w="3207385"/>
              </a:tblGrid>
              <a:tr h="455930"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序号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产品名称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颜色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纱支、密度、工艺、花型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单条重量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g</a:t>
                      </a:r>
                      <a:endParaRPr lang="en-US" altLang="zh-CN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规格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CM</a:t>
                      </a:r>
                      <a:b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长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*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宽（</a:t>
                      </a:r>
                      <a:r>
                        <a:rPr lang="en-US" altLang="zh-CN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高）或直径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尺寸类型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数量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单价（人民币）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金额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柔软剂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款式、缝边方式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其他备注要求</a:t>
                      </a:r>
                      <a:b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</a:br>
                      <a:r>
                        <a:rPr lang="zh-CN" altLang="en-US" sz="9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（是否绣花、返单等）</a:t>
                      </a:r>
                      <a:endParaRPr lang="zh-CN" altLang="en-US" sz="9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6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浴巾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16S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718g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150*75cm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1008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40.50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40,824.00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亲水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上手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，缝客标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芯片标（芯片缝在大边里，不贴边，芯片两端加止口线）。同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1102409SG10082-2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6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面巾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16S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平螺缎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242g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75*50cm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2016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13.65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27,518.40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亲水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上手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，缝客标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芯片标（芯片缝在大边里，不贴边，芯片两端加止口线）。同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1102409SG10082-3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2610"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地巾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漂白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20S/2 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提花 单面提花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378g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85*50cm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洗涤尺寸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504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21.15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10,659.60</a:t>
                      </a:r>
                      <a:endParaRPr lang="en-US" altLang="zh-CN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亲水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三针五线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上手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3.5cm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，缝客标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芯片标（芯片缝在大边里，不贴边，芯片两端加止口线）。同</a:t>
                      </a:r>
                      <a:r>
                        <a:rPr lang="en-US" altLang="zh-CN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1102409SG10082-5</a:t>
                      </a:r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。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9730">
                <a:tc>
                  <a:txBody>
                    <a:bodyPr/>
                    <a:p>
                      <a:pPr algn="ctr" fontAlgn="ctr"/>
                      <a:endParaRPr sz="9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合计</a:t>
                      </a:r>
                      <a:endParaRPr lang="zh-CN" altLang="en-US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小写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0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￥</a:t>
                      </a:r>
                      <a:r>
                        <a:rPr lang="en-US" altLang="zh-CN" sz="10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79,002.00</a:t>
                      </a:r>
                      <a:endParaRPr lang="en-US" altLang="zh-CN" sz="10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0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100" b="0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130">
                <a:tc gridSpan="13">
                  <a:txBody>
                    <a:bodyPr/>
                    <a:p>
                      <a:pPr algn="l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1</a:t>
                      </a:r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、交货期：</a:t>
                      </a: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2/10</a:t>
                      </a:r>
                      <a:endParaRPr lang="en-US" altLang="zh-CN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5130">
                <a:tc gridSpan="13">
                  <a:txBody>
                    <a:bodyPr/>
                    <a:p>
                      <a:pPr algn="l" fontAlgn="ctr"/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2</a:t>
                      </a:r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、加标方式及要求：芯片标</a:t>
                      </a:r>
                      <a:r>
                        <a:rPr lang="en-US" altLang="zh-CN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+</a:t>
                      </a:r>
                      <a:r>
                        <a:rPr lang="zh-CN" altLang="en-US" sz="1100" b="1" i="0">
                          <a:solidFill>
                            <a:srgbClr val="000000"/>
                          </a:solidFill>
                          <a:latin typeface="Times New Roman" panose="02020603050405020304"/>
                          <a:ea typeface="Times New Roman" panose="02020603050405020304"/>
                        </a:rPr>
                        <a:t>客标</a:t>
                      </a:r>
                      <a:endParaRPr lang="zh-CN" altLang="en-US" sz="1100" b="1" i="0">
                        <a:solidFill>
                          <a:srgbClr val="000000"/>
                        </a:solidFill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12 — </a:t>
            </a:r>
            <a:r>
              <a:rPr lang="zh-CN" altLang="en-US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色线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错误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、色线颜色错误（一般是同一床体缝相同色线）；</a:t>
            </a:r>
            <a:endParaRPr lang="zh-CN" altLang="en-US">
              <a:solidFill>
                <a:schemeClr val="tx1"/>
              </a:solidFill>
              <a:effectLst/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色线位置没写（一般床单宽度两头加；被套被尾开口加标单片内侧加色线等）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、应该加色线，实际下单却没有备注加；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4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没有写标准色线号（皇冠红、水游城黄、快捷蓝、假日绿、红豆粉等）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错误类型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13 — 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绣花错误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</a:t>
            </a:r>
            <a:r>
              <a:rPr lang="en-US" altLang="zh-CN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1%</a:t>
            </a:r>
            <a:r>
              <a:rPr lang="zh-CN" altLang="en-US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endParaRPr lang="zh-CN" altLang="en-US">
              <a:solidFill>
                <a:srgbClr val="FF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9" name="内容占位符 2"/>
          <p:cNvSpPr/>
          <p:nvPr/>
        </p:nvSpPr>
        <p:spPr>
          <a:xfrm>
            <a:off x="478155" y="1472565"/>
            <a:ext cx="10295255" cy="477710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合同有绣花，下单却没有绣花的</a:t>
            </a:r>
            <a:r>
              <a:rPr lang="zh-CN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2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绣花（内容，绣线颜色，大小位置）没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</a:t>
            </a:r>
            <a:r>
              <a:rPr 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确认的</a:t>
            </a:r>
            <a:r>
              <a:rPr lang="zh-CN" altLang="en-US">
                <a:solidFill>
                  <a:srgbClr val="00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；</a:t>
            </a:r>
            <a:endParaRPr lang="zh-CN" altLang="en-US">
              <a:solidFill>
                <a:srgbClr val="000000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dirty="0" smtClean="0">
                <a:solidFill>
                  <a:srgbClr val="000000"/>
                </a:solidFill>
                <a:effectLst/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、绣花同错单号的；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0800" y="2585385"/>
            <a:ext cx="7768800" cy="766800"/>
          </a:xfrm>
        </p:spPr>
        <p:txBody>
          <a:bodyPr>
            <a:normAutofit/>
          </a:bodyPr>
          <a:lstStyle/>
          <a:p>
            <a:pPr algn="ctr"/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  <a:sym typeface="Arial" panose="020B0604020202020204" pitchFamily="34" charset="0"/>
              </a:rPr>
              <a:t>改善措施与方法</a:t>
            </a:r>
            <a:endParaRPr lang="zh-CN" altLang="en-US" dirty="0"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5446259" y="902791"/>
            <a:ext cx="1273859" cy="1138615"/>
          </a:xfrm>
          <a:prstGeom prst="rect">
            <a:avLst/>
          </a:prstGeom>
          <a:noFill/>
          <a:ln w="117475"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accent1"/>
                </a:solidFill>
                <a:latin typeface="幼圆" panose="02010509060101010101" charset="-122"/>
                <a:ea typeface="幼圆" panose="02010509060101010101" charset="-122"/>
                <a:cs typeface="Arial" panose="020B0604020202020204" pitchFamily="34" charset="0"/>
              </a:rPr>
              <a:t>/04</a:t>
            </a:r>
            <a:endParaRPr lang="en-US" altLang="zh-CN" spc="100" dirty="0">
              <a:solidFill>
                <a:schemeClr val="accent1"/>
              </a:solidFill>
              <a:latin typeface="幼圆" panose="02010509060101010101" charset="-122"/>
              <a:ea typeface="幼圆" panose="02010509060101010101" charset="-122"/>
              <a:cs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68725" y="144835"/>
          <a:ext cx="10968990" cy="598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30"/>
                <a:gridCol w="1767840"/>
                <a:gridCol w="8084820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序号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错误类型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注意事项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1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规格错误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下单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规格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与合同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规格要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一致，不一致的需要和客户确认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，并提供确认记录；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注意规格的长宽，不要颠倒；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注意套类规格和芯类的匹配（飞边、尺寸类型）；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同前不规范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需要同的时候再同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并且备注要写的准确，没有歧义；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产品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有特殊工艺的，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也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需要备注完整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，不要遗漏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套类产品只能同近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3年的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；其他品类没有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3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年限制，但是尽量同最近单号；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3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工艺错误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主要是毛巾，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要了解认识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平织，螺旋，缎边缎档，提花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（单面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/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双面）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是什么样的工艺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4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数量/单价错误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需要细心，下单顺序与合同清单顺序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最好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一致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，方便核对；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5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信息遗漏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了解公司所有产品的基本参数构成，根据标准化清单模板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完整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填写参数信息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，不遗漏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毛巾重量正偏要备注，自产芯类加牙条，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毛巾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色号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要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备注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，同前特殊要求要备注；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6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前后信息矛盾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三层工艺羽绒枕芯，前后克重不一样；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备注是通标品毛巾，但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前面参数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写的不是此通标品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参数；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550615" y="275010"/>
          <a:ext cx="1096899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330"/>
                <a:gridCol w="1767840"/>
                <a:gridCol w="8084820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序号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错误类型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注意事项</a:t>
                      </a:r>
                      <a:endParaRPr lang="en-US" altLang="en-US" sz="1600" b="1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7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款式错误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任何产品都有款式，不要漏写；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款式要写完整（例如三飞边双层口叠边口袋无系带式，不能只写到三飞边双层口叠边）；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要注意款式和规格要一致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（例如信封式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/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压舌式款式规格肯定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有重叠片的）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有立高的产品（舒适垫，床笠式保护垫），规格里要有体现立高；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8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尺寸类型错误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只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2种洗涤尺寸和交货尺寸，套类的就要考虑规格跟芯类的匹不匹配</a:t>
                      </a:r>
                      <a:r>
                        <a:rPr lang="zh-CN" altLang="en-US" sz="160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  <a:sym typeface="+mn-ea"/>
                        </a:rPr>
                        <a:t>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9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面料错误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面料要写完整的系统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下单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语言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（多看价格表）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；全棉和涤棉要分清；面料纱支密度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10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产品颜色错误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+mn-ea"/>
                        </a:rPr>
                        <a:t>细心，根据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+mn-ea"/>
                        </a:rPr>
                        <a:t>合同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+mn-ea"/>
                        </a:rPr>
                        <a:t>做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+mn-ea"/>
                        </a:rPr>
                        <a:t>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+mn-ea"/>
                      </a:endParaRPr>
                    </a:p>
                    <a:p>
                      <a:pPr indent="0">
                        <a:buNone/>
                      </a:pP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+mn-ea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+mn-ea"/>
                        </a:rPr>
                        <a:t>注意产品颜色和面料颜色一致；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+mn-ea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11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标签错误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订单是加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1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个标签，</a:t>
                      </a:r>
                      <a:r>
                        <a:rPr lang="en-US" altLang="zh-CN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2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幼圆" panose="02010509060101010101" charset="-122"/>
                        </a:rPr>
                        <a:t>个标签，是否有芯片标，都要提前确认清楚；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12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色线错误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一般同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一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床体是同一种色线，异常的需要和客户确认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合同有色线或加有色牙条，实际下单却没有或者颜色做不一样的，需要和客户确认；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  <a:cs typeface="Times New Roman" panose="02020603050405020304" charset="0"/>
                        </a:rPr>
                        <a:t>13 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  <a:cs typeface="Times New Roman" panose="02020603050405020304" charset="0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绣花错误</a:t>
                      </a:r>
                      <a:endParaRPr lang="en-US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有绣花产品都需要提前出样给客户确认，绣花内容、位置、绣线颜色待确认的都不可下单；</a:t>
                      </a: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endParaRPr 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浴衣绣花要写清楚是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左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胸袋绣花还是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左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衣片绣花</a:t>
                      </a:r>
                      <a:r>
                        <a:rPr lang="zh-CN" altLang="en-US" sz="1600" b="0">
                          <a:solidFill>
                            <a:srgbClr val="000000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；</a:t>
                      </a:r>
                      <a:endParaRPr lang="zh-CN" altLang="en-US" sz="1600" b="0">
                        <a:solidFill>
                          <a:srgbClr val="000000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346960" y="1721485"/>
            <a:ext cx="7498080" cy="34150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>
                <a:latin typeface="华文行楷" panose="02010800040101010101" charset="-122"/>
                <a:ea typeface="华文行楷" panose="02010800040101010101" charset="-122"/>
                <a:sym typeface="+mn-ea"/>
              </a:rPr>
              <a:t>对订单要有敬畏心</a:t>
            </a:r>
            <a:endParaRPr lang="zh-CN" altLang="en-US" sz="7200"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pPr algn="ctr"/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  <a:p>
            <a:pPr algn="ctr"/>
            <a:r>
              <a:rPr lang="zh-CN" altLang="en-US" sz="7200">
                <a:latin typeface="华文行楷" panose="02010800040101010101" charset="-122"/>
                <a:ea typeface="华文行楷" panose="02010800040101010101" charset="-122"/>
                <a:sym typeface="+mn-ea"/>
              </a:rPr>
              <a:t>谢谢观看！</a:t>
            </a:r>
            <a:endParaRPr lang="zh-CN" altLang="en-US" sz="72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华文行楷" panose="02010800040101010101" charset="-122"/>
              <a:ea typeface="华文行楷" panose="02010800040101010101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1.2.2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订单评审下单条件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628015" y="1202690"/>
            <a:ext cx="10210800" cy="5282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二、老酒店首单订单：</a:t>
            </a:r>
            <a:endParaRPr lang="zh-CN" altLang="en-US" sz="20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有效合同：盖章合同（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）、签字合同（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 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定金到账，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以单证提供的水单和系统认领截图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为准；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CRM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中选择定金未到账的，可先下单，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定金在未来一周（</a:t>
            </a:r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个工作日）内一定要到账，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逾期未到账必须在有销售经理的对接群内通报；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、样品确认单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（没有，则需要销售总监审批才可下单）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、信保审批单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（全款已到和发货前全款的可不提供）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不符合以上四点中任何一点，内勤都可以退单或者销售总监额外审批。</a:t>
            </a:r>
            <a:endParaRPr lang="zh-CN" altLang="en-US" sz="16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1.2.3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订单评审下单条件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36270" y="1202690"/>
            <a:ext cx="10210800" cy="5282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三、老酒店补单订单：</a:t>
            </a:r>
            <a:endParaRPr lang="zh-CN" altLang="en-US" sz="20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有效合同：盖章合同（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）、签字合同（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 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客户官方邮箱下单截图、无签字的客户系统制式合同；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、定金到账，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以单证提供的水单和系统认领截图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为准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CRM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中选择定金未到账的，可先下单，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定金在未来一周（</a:t>
            </a:r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个工作日）内一定要到账，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逾期未到账必须在有销售经理的对接群内通报；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3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、样品确认单：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CRM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若选择写明【无需确认】，则默认销售经理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/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销售总监已知情审批，直接下单；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4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、信保审批单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（全款已到和发货前全款的可不提供）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不符合以上四点中任何一点，内勤都可以退单或者销售总监额外审批。</a:t>
            </a:r>
            <a:endParaRPr lang="zh-CN" altLang="en-US" sz="16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1.2.4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</a:t>
            </a:r>
            <a:r>
              <a:rPr lang="zh-CN" altLang="en-US" dirty="0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订单评审下单条件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636270" y="1202690"/>
            <a:ext cx="10210800" cy="52825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20000"/>
          </a:bodyPr>
          <a:lstStyle>
            <a:lvl1pPr indent="0">
              <a:lnSpc>
                <a:spcPct val="18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20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四、代理商订单：</a:t>
            </a:r>
            <a:endParaRPr lang="zh-CN" altLang="en-US" sz="20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有效合同：盖章合同（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）、签字合同（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PO/PI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）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+ 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客户官方邮箱下单截图、无签字的客户系统制式合同；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2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、定金到账：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a.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【代理商补货订单】</a:t>
            </a:r>
            <a:r>
              <a:rPr lang="zh-CN" altLang="en-US" sz="1600">
                <a:solidFill>
                  <a:schemeClr val="tx2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单证提供的水单和系统认领截图或者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酒店向代理付款的水单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（可视为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“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定金已到账</a:t>
            </a:r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”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）；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b.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【代理新开业</a:t>
            </a:r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/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首单】必须是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单证提供的水单和系统认领截图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c.CRM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中选择定金未到账的，可先下单，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定金在未来一周（</a:t>
            </a:r>
            <a:r>
              <a:rPr lang="en-US" altLang="zh-CN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5</a:t>
            </a:r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个工作日）内一定要到账，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逾期未到账必须在有销售经理的对接群内通报；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en-US" altLang="zh-CN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3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、信保审批单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（全款已到和发货前全款的可不提供）</a:t>
            </a:r>
            <a:r>
              <a:rPr lang="zh-CN" altLang="en-US" sz="1600">
                <a:solidFill>
                  <a:schemeClr val="tx1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。</a:t>
            </a:r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r>
              <a:rPr lang="zh-CN" altLang="en-US" sz="1600" b="1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  <a:sym typeface="+mn-ea"/>
              </a:rPr>
              <a:t>不符合以上三点中任何一点，内勤都可以退单或者销售总监额外审批。</a:t>
            </a:r>
            <a:endParaRPr lang="zh-CN" altLang="en-US" sz="1600" b="1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  <a:p>
            <a:endParaRPr lang="zh-CN" altLang="en-US" sz="1600" dirty="0" smtClean="0">
              <a:solidFill>
                <a:schemeClr val="tx1"/>
              </a:solidFill>
              <a:latin typeface="幼圆" panose="02010509060101010101" charset="-122"/>
              <a:ea typeface="幼圆" panose="02010509060101010101" charset="-122"/>
              <a:cs typeface="幼圆" panose="020105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标题 1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1.3.1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有效水单示例</a:t>
            </a:r>
            <a:r>
              <a:rPr lang="en-US" altLang="zh-CN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 1 -</a:t>
            </a:r>
            <a:r>
              <a:rPr lang="zh-CN" altLang="en-US">
                <a:latin typeface="幼圆" panose="02010509060101010101" charset="-122"/>
                <a:ea typeface="幼圆" panose="02010509060101010101" charset="-122"/>
                <a:cs typeface="幼圆" panose="02010509060101010101" charset="-122"/>
              </a:rPr>
              <a:t>单证提供的</a:t>
            </a:r>
            <a:endParaRPr lang="zh-CN" altLang="en-US">
              <a:latin typeface="幼圆" panose="02010509060101010101" charset="-122"/>
              <a:ea typeface="幼圆" panose="02010509060101010101" charset="-122"/>
              <a:cs typeface="幼圆" panose="02010509060101010101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mtClean="0">
                <a:latin typeface="幼圆" panose="02010509060101010101" charset="-122"/>
                <a:ea typeface="幼圆" panose="02010509060101010101" charset="-122"/>
              </a:rPr>
            </a:fld>
            <a:endParaRPr lang="zh-CN" altLang="en-US" smtClean="0">
              <a:latin typeface="幼圆" panose="02010509060101010101" charset="-122"/>
              <a:ea typeface="幼圆" panose="02010509060101010101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70" y="1330960"/>
            <a:ext cx="8858885" cy="49834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CATEGORY" val="custom"/>
  <p:tag name="KSO_WM_TEMPLATE_INDEX" val="20191224"/>
  <p:tag name="KSO_WM_UNIT_TYPE" val="f"/>
  <p:tag name="KSO_WM_UNIT_INDEX" val="1"/>
  <p:tag name="KSO_WM_UNIT_ID" val="custom20191224_15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  <p:tag name="KSO_WM_UNIT_SUBTYPE" val="a"/>
</p:tagLst>
</file>

<file path=ppt/tags/tag101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1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103.xml><?xml version="1.0" encoding="utf-8"?>
<p:tagLst xmlns:p="http://schemas.openxmlformats.org/presentationml/2006/main">
  <p:tag name="KSO_WM_TEMPLATE_CATEGORY" val="custom"/>
  <p:tag name="KSO_WM_TEMPLATE_INDEX" val="20191224"/>
  <p:tag name="KSO_WM_UNIT_TYPE" val="f"/>
  <p:tag name="KSO_WM_UNIT_INDEX" val="1"/>
  <p:tag name="KSO_WM_UNIT_ID" val="custom20191224_15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  <p:tag name="KSO_WM_UNIT_SUBTYPE" val="a"/>
</p:tagLst>
</file>

<file path=ppt/tags/tag104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10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106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1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108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11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24_6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112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24_6*e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13.xml><?xml version="1.0" encoding="utf-8"?>
<p:tagLst xmlns:p="http://schemas.openxmlformats.org/presentationml/2006/main">
  <p:tag name="KSO_WM_SLIDE_ID" val="custom20191224_6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191224"/>
  <p:tag name="KSO_WM_SLIDE_LAYOUT" val="a_b_e"/>
  <p:tag name="KSO_WM_SLIDE_LAYOUT_CNT" val="1_1_1"/>
  <p:tag name="KSO_WM_SLIDE_TYPE" val="sectionTitle"/>
  <p:tag name="KSO_WM_SLIDE_SUBTYPE" val="pureTxt"/>
  <p:tag name="KSO_WM_TEMPLATE_SUBCATEGORY" val="0"/>
  <p:tag name="KSO_WM_TEMPLATE_MASTER_TYPE" val="0"/>
  <p:tag name="KSO_WM_TEMPLATE_COLOR_TYPE" val="0"/>
  <p:tag name="KSO_WM_SPECIAL_SOURCE" val="jmoperation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3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24_6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134.xml><?xml version="1.0" encoding="utf-8"?>
<p:tagLst xmlns:p="http://schemas.openxmlformats.org/presentationml/2006/main">
  <p:tag name="KSO_WM_UNIT_ISCONTENTSTITLE" val="0"/>
  <p:tag name="KSO_WM_UNIT_PRESET_TEXT" val="单击此处添加文本具体内容，简明扼要的阐述您的观点。"/>
  <p:tag name="KSO_WM_UNIT_VALUE" val="40"/>
  <p:tag name="KSO_WM_UNIT_HIGHLIGHT" val="0"/>
  <p:tag name="KSO_WM_UNIT_COMPATIBLE" val="0"/>
  <p:tag name="KSO_WM_UNIT_TYPE" val="b"/>
  <p:tag name="KSO_WM_UNIT_INDEX" val="1"/>
  <p:tag name="KSO_WM_UNIT_ID" val="custom20191224_6*b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135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24_6*e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36.xml><?xml version="1.0" encoding="utf-8"?>
<p:tagLst xmlns:p="http://schemas.openxmlformats.org/presentationml/2006/main">
  <p:tag name="KSO_WM_SLIDE_ID" val="custom20191224_6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191224"/>
  <p:tag name="KSO_WM_SLIDE_LAYOUT" val="a_b_e"/>
  <p:tag name="KSO_WM_SLIDE_LAYOUT_CNT" val="1_1_1"/>
  <p:tag name="KSO_WM_SLIDE_TYPE" val="sectionTitle"/>
  <p:tag name="KSO_WM_SLIDE_SUBTYPE" val="pureTxt"/>
  <p:tag name="KSO_WM_TEMPLATE_SUBCATEGORY" val="0"/>
  <p:tag name="KSO_WM_TEMPLATE_MASTER_TYPE" val="0"/>
  <p:tag name="KSO_WM_TEMPLATE_COLOR_TYPE" val="0"/>
  <p:tag name="KSO_WM_SPECIAL_SOURCE" val="jmoperation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2.xml><?xml version="1.0" encoding="utf-8"?>
<p:tagLst xmlns:p="http://schemas.openxmlformats.org/presentationml/2006/main">
  <p:tag name="TABLE_ENDDRAG_ORIGIN_RECT" val="824*73"/>
  <p:tag name="TABLE_ENDDRAG_RECT" val="87*127*824*73"/>
</p:tagLst>
</file>

<file path=ppt/tags/tag1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5.xml><?xml version="1.0" encoding="utf-8"?>
<p:tagLst xmlns:p="http://schemas.openxmlformats.org/presentationml/2006/main">
  <p:tag name="TABLE_ENDDRAG_ORIGIN_RECT" val="835*58"/>
  <p:tag name="TABLE_ENDDRAG_RECT" val="47*146*835*58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8.xml><?xml version="1.0" encoding="utf-8"?>
<p:tagLst xmlns:p="http://schemas.openxmlformats.org/presentationml/2006/main">
  <p:tag name="TABLE_ENDDRAG_ORIGIN_RECT" val="820*179"/>
  <p:tag name="TABLE_ENDDRAG_RECT" val="48*71*820*179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63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24_6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164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24_6*e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65.xml><?xml version="1.0" encoding="utf-8"?>
<p:tagLst xmlns:p="http://schemas.openxmlformats.org/presentationml/2006/main">
  <p:tag name="KSO_WM_SLIDE_ID" val="custom20191224_6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191224"/>
  <p:tag name="KSO_WM_SLIDE_LAYOUT" val="a_b_e"/>
  <p:tag name="KSO_WM_SLIDE_LAYOUT_CNT" val="1_1_1"/>
  <p:tag name="KSO_WM_SLIDE_TYPE" val="sectionTitle"/>
  <p:tag name="KSO_WM_SLIDE_SUBTYPE" val="pureTxt"/>
  <p:tag name="KSO_WM_TEMPLATE_SUBCATEGORY" val="0"/>
  <p:tag name="KSO_WM_TEMPLATE_MASTER_TYPE" val="0"/>
  <p:tag name="KSO_WM_TEMPLATE_COLOR_TYPE" val="0"/>
  <p:tag name="KSO_WM_SPECIAL_SOURCE" val="jmoperation"/>
</p:tagLst>
</file>

<file path=ppt/tags/tag166.xml><?xml version="1.0" encoding="utf-8"?>
<p:tagLst xmlns:p="http://schemas.openxmlformats.org/presentationml/2006/main">
  <p:tag name="KSO_WM_UNIT_TABLE_BEAUTIFY" val="smartTable{79457f0b-9b54-4219-bd97-067893eb456c}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</p:tagLst>
</file>

<file path=ppt/tags/tag168.xml><?xml version="1.0" encoding="utf-8"?>
<p:tagLst xmlns:p="http://schemas.openxmlformats.org/presentationml/2006/main">
  <p:tag name="KSO_WM_UNIT_TABLE_BEAUTIFY" val="smartTable{def795bb-48d5-43a2-9a25-96029e18ad57}"/>
  <p:tag name="KSO_WM_BEAUTIFY_FLAG" val="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191224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71.xml><?xml version="1.0" encoding="utf-8"?>
<p:tagLst xmlns:p="http://schemas.openxmlformats.org/presentationml/2006/main">
  <p:tag name="KSO_WPP_MARK_KEY" val="82f1b52d-8b1c-4d53-a5c4-dcb41bada94b"/>
  <p:tag name="COMMONDATA" val="eyJoZGlkIjoiMzhhNDc2MGVmOTAzMTM3ZjllNmU0NjU5MTBlMWM0YTEifQ=="/>
  <p:tag name="resource_record_key" val="{&quot;65&quot;:[20205176],&quot;70&quot;:[3322494,3312292,3312357]}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ISCONTENTSTITLE" val="0"/>
  <p:tag name="KSO_WM_UNIT_PRESET_TEXT" val="企业培训"/>
  <p:tag name="KSO_WM_UNIT_VALUE" val="8"/>
  <p:tag name="KSO_WM_UNIT_HIGHLIGHT" val="0"/>
  <p:tag name="KSO_WM_UNIT_COMPATIBLE" val="0"/>
  <p:tag name="KSO_WM_UNIT_TYPE" val="a"/>
  <p:tag name="KSO_WM_UNIT_INDEX" val="1"/>
  <p:tag name="KSO_WM_UNIT_ID" val="custom20191224_1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66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VALUE" val="17"/>
  <p:tag name="KSO_WM_UNIT_HIGHLIGHT" val="0"/>
  <p:tag name="KSO_WM_UNIT_COMPATIBLE" val="0"/>
  <p:tag name="KSO_WM_UNIT_TYPE" val="b"/>
  <p:tag name="KSO_WM_UNIT_INDEX" val="1"/>
  <p:tag name="KSO_WM_UNIT_ID" val="custom20191224_1*b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custom20191224_4*l_i*1_1"/>
  <p:tag name="KSO_WM_TEMPLATE_CATEGORY" val="custom"/>
  <p:tag name="KSO_WM_TEMPLATE_INDEX" val="20191224"/>
  <p:tag name="KSO_WM_UNIT_LAYERLEVEL" val="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69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191224_4*b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PRESET_TEXT" val="/ Contents"/>
  <p:tag name="KSO_WM_UNIT_ISNUMDGMTITLE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1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191224_4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PRESET_TEXT" val="目 录"/>
  <p:tag name="KSO_WM_UNIT_ISNUMDGMTITLE" val="0"/>
</p:tagLst>
</file>

<file path=ppt/tags/tag71.xml><?xml version="1.0" encoding="utf-8"?>
<p:tagLst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191224_4*l_h_i*1_3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72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191224_4*l_h_a*1_3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  <p:tag name="KSO_WM_DIAGRAM_VIRTUALLY_FRAME" val="{&quot;height&quot;:394.5796850393701,&quot;left&quot;:153,&quot;top&quot;:138.7203149606299,&quot;width&quot;:671.3}"/>
</p:tagLst>
</file>

<file path=ppt/tags/tag73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191224_4*l_h_f*1_3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输入你的正文，文字是您思想的提炼，请尽量言简意赅的阐述观点"/>
  <p:tag name="KSO_WM_UNIT_SUBTYPE" val="a"/>
  <p:tag name="KSO_WM_DIAGRAM_VIRTUALLY_FRAME" val="{&quot;height&quot;:394.5796850393701,&quot;left&quot;:153,&quot;top&quot;:138.7203149606299,&quot;width&quot;:671.3}"/>
</p:tagLst>
</file>

<file path=ppt/tags/tag74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custom20191224_4*l_h_i*1_3_2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75.xml><?xml version="1.0" encoding="utf-8"?>
<p:tagLst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191224_4*l_h_i*1_4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76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custom20191224_4*l_h_a*1_4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  <p:tag name="KSO_WM_DIAGRAM_VIRTUALLY_FRAME" val="{&quot;height&quot;:394.5796850393701,&quot;left&quot;:153,&quot;top&quot;:138.7203149606299,&quot;width&quot;:671.3}"/>
</p:tagLst>
</file>

<file path=ppt/tags/tag77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191224_4*l_h_f*1_4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输入你的正文，文字是您思想的提炼，请尽量言简意赅的阐述观点"/>
  <p:tag name="KSO_WM_UNIT_SUBTYPE" val="a"/>
  <p:tag name="KSO_WM_DIAGRAM_VIRTUALLY_FRAME" val="{&quot;height&quot;:394.5796850393701,&quot;left&quot;:153,&quot;top&quot;:138.7203149606299,&quot;width&quot;:671.3}"/>
</p:tagLst>
</file>

<file path=ppt/tags/tag78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custom20191224_4*l_h_i*1_4_2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79.xml><?xml version="1.0" encoding="utf-8"?>
<p:tagLst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191224_4*l_h_i*1_1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191224_4*l_h_a*1_1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  <p:tag name="KSO_WM_DIAGRAM_VIRTUALLY_FRAME" val="{&quot;height&quot;:394.5796850393701,&quot;left&quot;:153,&quot;top&quot;:138.7203149606299,&quot;width&quot;:671.3}"/>
</p:tagLst>
</file>

<file path=ppt/tags/tag81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191224_4*l_h_f*1_1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输入你的正文，文字是您思想的提炼，请尽量言简意赅的阐述观点"/>
  <p:tag name="KSO_WM_UNIT_SUBTYPE" val="a"/>
  <p:tag name="KSO_WM_DIAGRAM_VIRTUALLY_FRAME" val="{&quot;height&quot;:394.5796850393701,&quot;left&quot;:153,&quot;top&quot;:138.7203149606299,&quot;width&quot;:671.3}"/>
</p:tagLst>
</file>

<file path=ppt/tags/tag82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custom20191224_4*l_h_i*1_1_2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83.xml><?xml version="1.0" encoding="utf-8"?>
<p:tagLst xmlns:p="http://schemas.openxmlformats.org/presentationml/2006/main"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191224_4*l_h_i*1_2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84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191224_4*l_h_a*1_2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添加标题"/>
  <p:tag name="KSO_WM_UNIT_ISNUMDGMTITLE" val="0"/>
  <p:tag name="KSO_WM_DIAGRAM_VIRTUALLY_FRAME" val="{&quot;height&quot;:394.5796850393701,&quot;left&quot;:153,&quot;top&quot;:138.7203149606299,&quot;width&quot;:671.3}"/>
</p:tagLst>
</file>

<file path=ppt/tags/tag85.xml><?xml version="1.0" encoding="utf-8"?>
<p:tagLst xmlns:p="http://schemas.openxmlformats.org/presentationml/2006/main">
  <p:tag name="KSO_WM_UNIT_TEXT_FILL_FORE_SCHEMECOLOR_INDEX" val="13"/>
  <p:tag name="KSO_WM_UNIT_TEXT_FILL_TYPE" val="1"/>
  <p:tag name="KSO_WM_UNIT_USESOURCEFORMAT_APPLY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191224_4*l_h_f*1_2_1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UNIT_PRESET_TEXT" val="单击此处输入你的正文，文字是您思想的提炼，请尽量言简意赅的阐述观点"/>
  <p:tag name="KSO_WM_UNIT_SUBTYPE" val="a"/>
  <p:tag name="KSO_WM_DIAGRAM_VIRTUALLY_FRAME" val="{&quot;height&quot;:394.5796850393701,&quot;left&quot;:153,&quot;top&quot;:138.7203149606299,&quot;width&quot;:671.3}"/>
</p:tagLst>
</file>

<file path=ppt/tags/tag86.xml><?xml version="1.0" encoding="utf-8"?>
<p:tagLst xmlns:p="http://schemas.openxmlformats.org/presentationml/2006/main">
  <p:tag name="KSO_WM_UNIT_TEXT_FILL_FORE_SCHEMECOLOR_INDEX" val="5"/>
  <p:tag name="KSO_WM_UNIT_TEXT_FILL_TYPE" val="1"/>
  <p:tag name="KSO_WM_UNIT_USESOURCEFORMAT_APPLY" val="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custom20191224_4*l_h_i*1_2_2"/>
  <p:tag name="KSO_WM_TEMPLATE_CATEGORY" val="custom"/>
  <p:tag name="KSO_WM_TEMPLATE_INDEX" val="20191224"/>
  <p:tag name="KSO_WM_UNIT_LAYERLEVEL" val="1_1_1"/>
  <p:tag name="KSO_WM_TAG_VERSION" val="1.0"/>
  <p:tag name="KSO_WM_BEAUTIFY_FLAG" val="#wm#"/>
  <p:tag name="KSO_WM_DIAGRAM_VIRTUALLY_FRAME" val="{&quot;height&quot;:394.5796850393701,&quot;left&quot;:153,&quot;top&quot;:138.7203149606299,&quot;width&quot;:671.3}"/>
</p:tagLst>
</file>

<file path=ppt/tags/tag87.xml><?xml version="1.0" encoding="utf-8"?>
<p:tagLst xmlns:p="http://schemas.openxmlformats.org/presentationml/2006/main">
  <p:tag name="KSO_WM_SLIDE_ID" val="custom20191224_4"/>
  <p:tag name="KSO_WM_TEMPLATE_SUBCATEGORY" val="0"/>
  <p:tag name="KSO_WM_TEMPLATE_MASTER_TYPE" val="0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191224"/>
  <p:tag name="KSO_WM_SLIDE_LAYOUT" val="a_b_l"/>
  <p:tag name="KSO_WM_SLIDE_LAYOUT_CNT" val="1_1_1"/>
  <p:tag name="KSO_WM_SPECIAL_SOURCE" val="jmoperation"/>
</p:tagLst>
</file>

<file path=ppt/tags/tag88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1224_6*a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  <p:tag name="KSO_WM_UNIT_ISNUMDGMTITLE" val="0"/>
</p:tagLst>
</file>

<file path=ppt/tags/tag89.xml><?xml version="1.0" encoding="utf-8"?>
<p:tagLst xmlns:p="http://schemas.openxmlformats.org/presentationml/2006/main">
  <p:tag name="KSO_WM_UNIT_PRESET_TEXT" val="/01"/>
  <p:tag name="KSO_WM_UNIT_VALUE" val="16"/>
  <p:tag name="KSO_WM_UNIT_HIGHLIGHT" val="0"/>
  <p:tag name="KSO_WM_UNIT_COMPATIBLE" val="0"/>
  <p:tag name="KSO_WM_UNIT_TYPE" val="e"/>
  <p:tag name="KSO_WM_UNIT_INDEX" val="1"/>
  <p:tag name="KSO_WM_UNIT_ID" val="custom20191224_6*e*1"/>
  <p:tag name="KSO_WM_TEMPLATE_CATEGORY" val="custom"/>
  <p:tag name="KSO_WM_TEMPLATE_INDEX" val="20191224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ID" val="custom20191224_6"/>
  <p:tag name="KSO_WM_SLIDE_ITEM_CNT" val="0"/>
  <p:tag name="KSO_WM_SLIDE_INDEX" val="6"/>
  <p:tag name="KSO_WM_TAG_VERSION" val="1.0"/>
  <p:tag name="KSO_WM_BEAUTIFY_FLAG" val="#wm#"/>
  <p:tag name="KSO_WM_TEMPLATE_CATEGORY" val="custom"/>
  <p:tag name="KSO_WM_TEMPLATE_INDEX" val="20191224"/>
  <p:tag name="KSO_WM_SLIDE_LAYOUT" val="a_b_e"/>
  <p:tag name="KSO_WM_SLIDE_LAYOUT_CNT" val="1_1_1"/>
  <p:tag name="KSO_WM_SLIDE_TYPE" val="sectionTitle"/>
  <p:tag name="KSO_WM_SLIDE_SUBTYPE" val="pureTxt"/>
  <p:tag name="KSO_WM_TEMPLATE_SUBCATEGORY" val="0"/>
  <p:tag name="KSO_WM_TEMPLATE_MASTER_TYPE" val="0"/>
  <p:tag name="KSO_WM_TEMPLATE_COLOR_TYPE" val="0"/>
  <p:tag name="KSO_WM_SPECIAL_SOURCE" val="jmoperation"/>
</p:tagLst>
</file>

<file path=ppt/tags/tag9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92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9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94.xml><?xml version="1.0" encoding="utf-8"?>
<p:tagLst xmlns:p="http://schemas.openxmlformats.org/presentationml/2006/main">
  <p:tag name="KSO_WM_TEMPLATE_CATEGORY" val="custom"/>
  <p:tag name="KSO_WM_TEMPLATE_INDEX" val="20191224"/>
  <p:tag name="KSO_WM_UNIT_TYPE" val="f"/>
  <p:tag name="KSO_WM_UNIT_INDEX" val="1"/>
  <p:tag name="KSO_WM_UNIT_ID" val="custom20191224_15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  <p:tag name="KSO_WM_UNIT_SUBTYPE" val="a"/>
</p:tagLst>
</file>

<file path=ppt/tags/tag95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9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ags/tag97.xml><?xml version="1.0" encoding="utf-8"?>
<p:tagLst xmlns:p="http://schemas.openxmlformats.org/presentationml/2006/main">
  <p:tag name="KSO_WM_TEMPLATE_CATEGORY" val="custom"/>
  <p:tag name="KSO_WM_TEMPLATE_INDEX" val="20191224"/>
  <p:tag name="KSO_WM_UNIT_TYPE" val="f"/>
  <p:tag name="KSO_WM_UNIT_INDEX" val="1"/>
  <p:tag name="KSO_WM_UNIT_ID" val="custom20191224_15*f*1"/>
  <p:tag name="KSO_WM_UNIT_LAYERLEVEL" val="1"/>
  <p:tag name="KSO_WM_UNIT_VALUE" val="190"/>
  <p:tag name="KSO_WM_UNIT_HIGHLIGHT" val="0"/>
  <p:tag name="KSO_WM_UNIT_COMPATIBLE" val="0"/>
  <p:tag name="KSO_WM_BEAUTIFY_FLAG" val="#wm#"/>
  <p:tag name="KSO_WM_TAG_VERSION" val="1.0"/>
  <p:tag name="KSO_WM_UNIT_PRESET_TEXT" val="单击此处添加文本具体内容，简明扼要的阐述您的观点。&#10;根据需要可酌情增减文字，以便观者准确的理解您传达的思想。"/>
  <p:tag name="KSO_WM_UNIT_DIAGRAM_ISNUMVISUAL" val="0"/>
  <p:tag name="KSO_WM_UNIT_DIAGRAM_ISREFERUNIT" val="0"/>
  <p:tag name="KSO_WM_UNIT_NOCLEAR" val="0"/>
  <p:tag name="KSO_WM_UNIT_SUBTYPE" val="a"/>
</p:tagLst>
</file>

<file path=ppt/tags/tag98.xml><?xml version="1.0" encoding="utf-8"?>
<p:tagLst xmlns:p="http://schemas.openxmlformats.org/presentationml/2006/main">
  <p:tag name="KSO_WM_SLIDE_ID" val="custom20234974_1"/>
  <p:tag name="KSO_WM_TEMPLATE_SUBCATEGORY" val="0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4974"/>
  <p:tag name="KSO_WM_SLIDE_TYPE" val="text"/>
  <p:tag name="KSO_WM_SLIDE_SUBTYPE" val="picTxt"/>
  <p:tag name="KSO_WM_SLIDE_SIZE" val="850.45*302.9"/>
  <p:tag name="KSO_WM_SLIDE_POSITION" val="54.75*156.15"/>
  <p:tag name="KSO_WM_SLIDE_LAYOUT" val="a_h"/>
  <p:tag name="KSO_WM_SLIDE_LAYOUT_CNT" val="1_1"/>
  <p:tag name="KSO_WM_SPECIAL_SOURCE" val="bdnull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4974_1*a*1"/>
  <p:tag name="KSO_WM_TEMPLATE_CATEGORY" val="custom"/>
  <p:tag name="KSO_WM_TEMPLATE_INDEX" val="20234974"/>
  <p:tag name="KSO_WM_UNIT_LAYERLEVEL" val="1"/>
  <p:tag name="KSO_WM_TAG_VERSION" val="3.0"/>
  <p:tag name="KSO_WM_BEAUTIFY_FLAG" val="#wm#"/>
  <p:tag name="KSO_WM_UNIT_PRESET_TEXT" val="单击此处添加标题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12850</Words>
  <Application>WPS 演示</Application>
  <PresentationFormat>宽屏</PresentationFormat>
  <Paragraphs>2105</Paragraphs>
  <Slides>59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Wingdings</vt:lpstr>
      <vt:lpstr>幼圆</vt:lpstr>
      <vt:lpstr>Times New Roman</vt:lpstr>
      <vt:lpstr>Arial Unicode MS</vt:lpstr>
      <vt:lpstr>Calibri</vt:lpstr>
      <vt:lpstr>Times New Roman</vt:lpstr>
      <vt:lpstr>等线</vt:lpstr>
      <vt:lpstr>华文行楷</vt:lpstr>
      <vt:lpstr>Office 主题​​</vt:lpstr>
      <vt:lpstr> </vt:lpstr>
      <vt:lpstr>PowerPoint 演示文稿</vt:lpstr>
      <vt:lpstr>订单评审下单条件</vt:lpstr>
      <vt:lpstr>1.1 CRM界面图</vt:lpstr>
      <vt:lpstr>1.2.1 订单评审下单条件</vt:lpstr>
      <vt:lpstr>1.2.2 订单评审下单条件</vt:lpstr>
      <vt:lpstr>1.2.3 订单评审下单条件</vt:lpstr>
      <vt:lpstr>1.2.4 订单评审下单条件</vt:lpstr>
      <vt:lpstr>1.3.1 有效水单示例 1 -单证提供的</vt:lpstr>
      <vt:lpstr>1.3.2 有效水单示例 2 -系统认领截图</vt:lpstr>
      <vt:lpstr>1.3.3 有效水单示例 3 -酒店付给代理的</vt:lpstr>
      <vt:lpstr>合同有效性和标准化清单</vt:lpstr>
      <vt:lpstr>2.1.1 有效合同标准-全款已到订单</vt:lpstr>
      <vt:lpstr>2.1.2 有效合同标准-发货前全款订单</vt:lpstr>
      <vt:lpstr>2.1.3 有效合同标准-部分定金和无定金订单</vt:lpstr>
      <vt:lpstr>2.1.4 有效合同标准-港澳地区订单</vt:lpstr>
      <vt:lpstr>2.2.1 有效合同示例 1</vt:lpstr>
      <vt:lpstr>2.2.2 有效合同示例 2</vt:lpstr>
      <vt:lpstr>2.3 国内合同模板，需要注意合同起诉地</vt:lpstr>
      <vt:lpstr>2.4.1 标准化清单</vt:lpstr>
      <vt:lpstr>2.4.2 标准化清单</vt:lpstr>
      <vt:lpstr>2.4.3 标准化清单--毛巾类</vt:lpstr>
      <vt:lpstr>牛刀小试 1</vt:lpstr>
      <vt:lpstr>2.4.4 标准化清单--套类</vt:lpstr>
      <vt:lpstr>牛刀小试 2</vt:lpstr>
      <vt:lpstr>2.4.5 标准化清单--自产芯类</vt:lpstr>
      <vt:lpstr>牛刀小试 3</vt:lpstr>
      <vt:lpstr>2.4.6 标准化清单--浴衣类</vt:lpstr>
      <vt:lpstr>牛刀小试 4</vt:lpstr>
      <vt:lpstr>2.4.7 标准化清单--外购品</vt:lpstr>
      <vt:lpstr>牛刀小试 5</vt:lpstr>
      <vt:lpstr>常见错误类型</vt:lpstr>
      <vt:lpstr>错误类型 1 — 规格错误（23%）</vt:lpstr>
      <vt:lpstr>案例 1 </vt:lpstr>
      <vt:lpstr>错误类型 2 — 同前不规范（17%）</vt:lpstr>
      <vt:lpstr>系统下单后，经过工艺沟通又有更改的 1 </vt:lpstr>
      <vt:lpstr>系统下单后，经过工艺沟通又有更改的 2 </vt:lpstr>
      <vt:lpstr>案例 2</vt:lpstr>
      <vt:lpstr>错误类型 3 — 工艺错误（10%）</vt:lpstr>
      <vt:lpstr>案例 3</vt:lpstr>
      <vt:lpstr>错误类型 4 — 数量/单价错误（9%）</vt:lpstr>
      <vt:lpstr>案例 4 </vt:lpstr>
      <vt:lpstr>错误类型 5 — 信息遗漏（9%）</vt:lpstr>
      <vt:lpstr>错误类型 6 — 前后信息矛盾（7%）</vt:lpstr>
      <vt:lpstr>案例 5</vt:lpstr>
      <vt:lpstr>错误类型 7 — 款式错误（7%）</vt:lpstr>
      <vt:lpstr>案例 6</vt:lpstr>
      <vt:lpstr>错误类型 8 — 尺寸类型错误（6%）</vt:lpstr>
      <vt:lpstr>案例 7</vt:lpstr>
      <vt:lpstr>错误类型 9 — 面料错误（6%）</vt:lpstr>
      <vt:lpstr>案例 8</vt:lpstr>
      <vt:lpstr>错误类型 10 — 产品颜色错误（3%）</vt:lpstr>
      <vt:lpstr>错误类型 11 — 标签错误（1%）</vt:lpstr>
      <vt:lpstr>错误类型 12 — 色线错误（1%）</vt:lpstr>
      <vt:lpstr>错误类型 13 — 绣花错误（1%）</vt:lpstr>
      <vt:lpstr>改善措施与方法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沈守清</cp:lastModifiedBy>
  <cp:revision>759</cp:revision>
  <dcterms:created xsi:type="dcterms:W3CDTF">2019-06-19T02:08:00Z</dcterms:created>
  <dcterms:modified xsi:type="dcterms:W3CDTF">2024-12-25T07:10:53Z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EAAB1750C44346269DF9BDAB71BB27C2</vt:lpwstr>
  </property>
</Properties>
</file>