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Override1.xml" ContentType="application/vnd.openxmlformats-officedocument.themeOverr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9"/>
  </p:notesMasterIdLst>
  <p:sldIdLst>
    <p:sldId id="257" r:id="rId3"/>
    <p:sldId id="267" r:id="rId4"/>
    <p:sldId id="283" r:id="rId5"/>
    <p:sldId id="274" r:id="rId6"/>
    <p:sldId id="265" r:id="rId7"/>
    <p:sldId id="260" r:id="rId8"/>
    <p:sldId id="280" r:id="rId9"/>
    <p:sldId id="284" r:id="rId10"/>
    <p:sldId id="282" r:id="rId11"/>
    <p:sldId id="281" r:id="rId12"/>
    <p:sldId id="279" r:id="rId13"/>
    <p:sldId id="278" r:id="rId14"/>
    <p:sldId id="16768809" r:id="rId15"/>
    <p:sldId id="16768810" r:id="rId16"/>
    <p:sldId id="16768806" r:id="rId17"/>
    <p:sldId id="16768811" r:id="rId18"/>
    <p:sldId id="16768855" r:id="rId19"/>
    <p:sldId id="285" r:id="rId20"/>
    <p:sldId id="275" r:id="rId21"/>
    <p:sldId id="276" r:id="rId22"/>
    <p:sldId id="261" r:id="rId23"/>
    <p:sldId id="16768856" r:id="rId24"/>
    <p:sldId id="286" r:id="rId25"/>
    <p:sldId id="288" r:id="rId26"/>
    <p:sldId id="287" r:id="rId27"/>
    <p:sldId id="289" r:id="rId28"/>
  </p:sldIdLst>
  <p:sldSz cx="12192000" cy="6858000"/>
  <p:notesSz cx="6811963" cy="9942513"/>
  <p:custDataLst>
    <p:tags r:id="rId3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even Lai Hou" initials="SLH" lastIdx="1" clrIdx="0">
    <p:extLst>
      <p:ext uri="{19B8F6BF-5375-455C-9EA6-DF929625EA0E}">
        <p15:presenceInfo xmlns:p15="http://schemas.microsoft.com/office/powerpoint/2012/main" userId="S-1-5-21-706763690-313548223-9522986-34307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341"/>
    <a:srgbClr val="91C1B2"/>
    <a:srgbClr val="4F8E7A"/>
    <a:srgbClr val="FFFFFF"/>
    <a:srgbClr val="B99C71"/>
    <a:srgbClr val="2847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017" autoAdjust="0"/>
    <p:restoredTop sz="94660"/>
  </p:normalViewPr>
  <p:slideViewPr>
    <p:cSldViewPr snapToGrid="0">
      <p:cViewPr varScale="1">
        <p:scale>
          <a:sx n="143" d="100"/>
          <a:sy n="143" d="100"/>
        </p:scale>
        <p:origin x="126" y="3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tags" Target="tags/tag1.xml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050-4A5E-ACB0-4DA9CA5C849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050-4A5E-ACB0-4DA9CA5C849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系列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050-4A5E-ACB0-4DA9CA5C84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00131423"/>
        <c:axId val="1316314767"/>
      </c:lineChart>
      <c:catAx>
        <c:axId val="1900131423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316314767"/>
        <c:crosses val="autoZero"/>
        <c:auto val="1"/>
        <c:lblAlgn val="ctr"/>
        <c:lblOffset val="100"/>
        <c:noMultiLvlLbl val="0"/>
      </c:catAx>
      <c:valAx>
        <c:axId val="1316314767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90013142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+mn-lt"/>
          <a:ea typeface="+mn-ea"/>
          <a:cs typeface="+mn-ea"/>
          <a:sym typeface="+mn-lt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59213" y="0"/>
            <a:ext cx="2951162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C9445B-4B60-4CE6-8329-3A8A4001305E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1038" y="4784725"/>
            <a:ext cx="5449887" cy="3914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44038"/>
            <a:ext cx="295116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59213" y="9444038"/>
            <a:ext cx="2951162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3441FF-45EA-4F41-90A8-A43C9DC38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3079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95A699-AB68-4A20-99FB-6F69DC266D45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95A699-AB68-4A20-99FB-6F69DC266D45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4E80A42-D979-4EA0-9303-C2486F1213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C0336CA-2B66-462F-988B-544594AD69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9FD5D2B-93CE-4F39-8588-C474930D7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84CB1-5A87-4810-AA74-F431C2C0C412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19626FF-4EEC-42FD-ABEF-63A564BC6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591801E-C88E-44FD-8F69-11E27D465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97986-23A1-4792-B6A0-32E6AB0893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681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EC0945D-A3B6-4F0D-B1A7-1AE88BC40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10A927B-BB79-4472-AE93-9035CDCB0D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3440735-1178-469F-953F-6C621D6EF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84CB1-5A87-4810-AA74-F431C2C0C412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C934D14-8529-4E03-879C-5121AF694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58215AB-5527-4EC9-98AF-9D52DA355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97986-23A1-4792-B6A0-32E6AB0893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018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3F6E9B02-50FE-4650-A243-D34B4C959C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0BB6292-C2BA-4C51-850F-BD25C3660A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7DCBC77-3DD1-4F1B-B97E-52E4CE5CB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84CB1-5A87-4810-AA74-F431C2C0C412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74A313D-5FA7-4EC5-BDA8-EC09BAF71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637F62A-AAFB-43D0-BA45-88444E1B3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97986-23A1-4792-B6A0-32E6AB0893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3935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图片 37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3937" y="4000585"/>
            <a:ext cx="4510737" cy="2817967"/>
          </a:xfrm>
          <a:prstGeom prst="rect">
            <a:avLst/>
          </a:prstGeom>
        </p:spPr>
      </p:pic>
      <p:sp>
        <p:nvSpPr>
          <p:cNvPr id="55" name="Freeform 24"/>
          <p:cNvSpPr/>
          <p:nvPr userDrawn="1"/>
        </p:nvSpPr>
        <p:spPr>
          <a:xfrm>
            <a:off x="9067044" y="6293959"/>
            <a:ext cx="561464" cy="244685"/>
          </a:xfrm>
          <a:custGeom>
            <a:avLst/>
            <a:gdLst/>
            <a:ahLst/>
            <a:cxnLst>
              <a:cxn ang="0">
                <a:pos x="448270" y="0"/>
              </a:cxn>
              <a:cxn ang="0">
                <a:pos x="2349604" y="0"/>
              </a:cxn>
              <a:cxn ang="0">
                <a:pos x="2374000" y="55145"/>
              </a:cxn>
              <a:cxn ang="0">
                <a:pos x="1989769" y="1497335"/>
              </a:cxn>
              <a:cxn ang="0">
                <a:pos x="1934879" y="1553246"/>
              </a:cxn>
              <a:cxn ang="0">
                <a:pos x="33544" y="1553246"/>
              </a:cxn>
              <a:cxn ang="0">
                <a:pos x="8386" y="1497335"/>
              </a:cxn>
              <a:cxn ang="0">
                <a:pos x="393380" y="55145"/>
              </a:cxn>
              <a:cxn ang="0">
                <a:pos x="448270" y="0"/>
              </a:cxn>
            </a:cxnLst>
            <a:rect l="0" t="0" r="0" b="0"/>
            <a:pathLst>
              <a:path w="3125" h="2028">
                <a:moveTo>
                  <a:pt x="588" y="0"/>
                </a:moveTo>
                <a:lnTo>
                  <a:pt x="3082" y="0"/>
                </a:lnTo>
                <a:cubicBezTo>
                  <a:pt x="3110" y="0"/>
                  <a:pt x="3125" y="32"/>
                  <a:pt x="3114" y="72"/>
                </a:cubicBezTo>
                <a:lnTo>
                  <a:pt x="2610" y="1955"/>
                </a:lnTo>
                <a:cubicBezTo>
                  <a:pt x="2599" y="1995"/>
                  <a:pt x="2567" y="2028"/>
                  <a:pt x="2538" y="2028"/>
                </a:cubicBezTo>
                <a:lnTo>
                  <a:pt x="44" y="2028"/>
                </a:lnTo>
                <a:cubicBezTo>
                  <a:pt x="15" y="2028"/>
                  <a:pt x="0" y="1995"/>
                  <a:pt x="11" y="1955"/>
                </a:cubicBezTo>
                <a:lnTo>
                  <a:pt x="516" y="72"/>
                </a:lnTo>
                <a:cubicBezTo>
                  <a:pt x="527" y="32"/>
                  <a:pt x="559" y="0"/>
                  <a:pt x="588" y="0"/>
                </a:cubicBezTo>
                <a:close/>
              </a:path>
            </a:pathLst>
          </a:custGeom>
          <a:solidFill>
            <a:srgbClr val="039EE6"/>
          </a:solidFill>
          <a:ln w="9525">
            <a:noFill/>
          </a:ln>
        </p:spPr>
        <p:txBody>
          <a:bodyPr/>
          <a:lstStyle/>
          <a:p>
            <a:endParaRPr lang="zh-CN" altLang="en-US" sz="2400" dirty="0">
              <a:latin typeface="微软雅黑" panose="020B0703020204020201" pitchFamily="34" charset="-122"/>
              <a:ea typeface="微软雅黑" panose="020B0703020204020201" pitchFamily="34" charset="-122"/>
              <a:cs typeface="微软雅黑" panose="020B0703020204020201" pitchFamily="34" charset="-122"/>
            </a:endParaRPr>
          </a:p>
        </p:txBody>
      </p:sp>
      <p:sp>
        <p:nvSpPr>
          <p:cNvPr id="19" name="TextBox 93"/>
          <p:cNvSpPr txBox="1"/>
          <p:nvPr userDrawn="1"/>
        </p:nvSpPr>
        <p:spPr bwMode="auto">
          <a:xfrm>
            <a:off x="1128441" y="340699"/>
            <a:ext cx="7870136" cy="688035"/>
          </a:xfrm>
          <a:prstGeom prst="rect">
            <a:avLst/>
          </a:prstGeom>
        </p:spPr>
        <p:txBody>
          <a:bodyPr wrap="square" lIns="0" tIns="0" rIns="0" bIns="0" anchor="ctr" anchorCtr="1">
            <a:noAutofit/>
          </a:bodyPr>
          <a:lstStyle/>
          <a:p>
            <a:pPr>
              <a:lnSpc>
                <a:spcPct val="120000"/>
              </a:lnSpc>
              <a:defRPr/>
            </a:pPr>
            <a:endParaRPr lang="zh-CN" altLang="en-US" sz="3733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703020204020201" pitchFamily="34" charset="-122"/>
              <a:ea typeface="微软雅黑" panose="020B0703020204020201" pitchFamily="34" charset="-122"/>
              <a:cs typeface="微软雅黑" panose="020B0703020204020201" pitchFamily="34" charset="-122"/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8998578" y="6210747"/>
            <a:ext cx="314609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i="1" dirty="0">
                <a:solidFill>
                  <a:schemeClr val="bg1"/>
                </a:solidFill>
                <a:latin typeface="微软雅黑" panose="020B0703020204020201" pitchFamily="34" charset="-122"/>
                <a:ea typeface="微软雅黑" panose="020B0703020204020201" pitchFamily="34" charset="-122"/>
                <a:cs typeface="微软雅黑" panose="020B0703020204020201" pitchFamily="34" charset="-122"/>
              </a:rPr>
              <a:t>云腾</a:t>
            </a:r>
            <a:r>
              <a:rPr lang="en-US" altLang="zh-CN" sz="1600" i="1" dirty="0">
                <a:solidFill>
                  <a:schemeClr val="bg1"/>
                </a:solidFill>
                <a:latin typeface="微软雅黑" panose="020B0703020204020201" pitchFamily="34" charset="-122"/>
                <a:ea typeface="微软雅黑" panose="020B0703020204020201" pitchFamily="34" charset="-122"/>
                <a:cs typeface="微软雅黑" panose="020B0703020204020201" pitchFamily="34" charset="-122"/>
              </a:rPr>
              <a:t>    </a:t>
            </a:r>
            <a:r>
              <a:rPr lang="zh-CN" altLang="en-US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703020204020201" pitchFamily="34" charset="-122"/>
                <a:ea typeface="微软雅黑" panose="020B0703020204020201" pitchFamily="34" charset="-122"/>
                <a:cs typeface="微软雅黑" panose="020B0703020204020201" pitchFamily="34" charset="-122"/>
              </a:rPr>
              <a:t>云创新产品与服务提供商 </a:t>
            </a:r>
          </a:p>
        </p:txBody>
      </p:sp>
      <p:grpSp>
        <p:nvGrpSpPr>
          <p:cNvPr id="50" name="组合 49"/>
          <p:cNvGrpSpPr/>
          <p:nvPr userDrawn="1"/>
        </p:nvGrpSpPr>
        <p:grpSpPr>
          <a:xfrm flipV="1">
            <a:off x="1584245" y="6405352"/>
            <a:ext cx="7392000" cy="48001"/>
            <a:chOff x="0" y="374160"/>
            <a:chExt cx="11835685" cy="718151"/>
          </a:xfrm>
        </p:grpSpPr>
        <p:sp>
          <p:nvSpPr>
            <p:cNvPr id="51" name="五边形 2"/>
            <p:cNvSpPr/>
            <p:nvPr userDrawn="1"/>
          </p:nvSpPr>
          <p:spPr>
            <a:xfrm>
              <a:off x="0" y="374160"/>
              <a:ext cx="11835685" cy="718131"/>
            </a:xfrm>
            <a:prstGeom prst="homePlate">
              <a:avLst/>
            </a:prstGeom>
            <a:solidFill>
              <a:schemeClr val="bg1">
                <a:lumMod val="65000"/>
              </a:schemeClr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微软雅黑" panose="020B0703020204020201" pitchFamily="34" charset="-122"/>
                <a:ea typeface="微软雅黑" panose="020B0703020204020201" pitchFamily="34" charset="-122"/>
                <a:cs typeface="微软雅黑" panose="020B0703020204020201" pitchFamily="34" charset="-122"/>
              </a:endParaRPr>
            </a:p>
          </p:txBody>
        </p:sp>
        <p:sp>
          <p:nvSpPr>
            <p:cNvPr id="52" name="五边形 3"/>
            <p:cNvSpPr/>
            <p:nvPr userDrawn="1"/>
          </p:nvSpPr>
          <p:spPr>
            <a:xfrm>
              <a:off x="34943" y="374160"/>
              <a:ext cx="11526159" cy="718131"/>
            </a:xfrm>
            <a:prstGeom prst="homePlate">
              <a:avLst/>
            </a:prstGeom>
            <a:solidFill>
              <a:schemeClr val="bg1">
                <a:lumMod val="65000"/>
              </a:schemeClr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微软雅黑" panose="020B0703020204020201" pitchFamily="34" charset="-122"/>
                <a:ea typeface="微软雅黑" panose="020B0703020204020201" pitchFamily="34" charset="-122"/>
                <a:cs typeface="微软雅黑" panose="020B0703020204020201" pitchFamily="34" charset="-122"/>
              </a:endParaRPr>
            </a:p>
          </p:txBody>
        </p:sp>
        <p:sp>
          <p:nvSpPr>
            <p:cNvPr id="53" name="五边形 4"/>
            <p:cNvSpPr/>
            <p:nvPr userDrawn="1"/>
          </p:nvSpPr>
          <p:spPr>
            <a:xfrm>
              <a:off x="0" y="374180"/>
              <a:ext cx="11261098" cy="718131"/>
            </a:xfrm>
            <a:prstGeom prst="homePlate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微软雅黑" panose="020B0703020204020201" pitchFamily="34" charset="-122"/>
                <a:ea typeface="微软雅黑" panose="020B0703020204020201" pitchFamily="34" charset="-122"/>
                <a:cs typeface="微软雅黑" panose="020B0703020204020201" pitchFamily="34" charset="-122"/>
              </a:endParaRPr>
            </a:p>
          </p:txBody>
        </p:sp>
      </p:grpSp>
      <p:sp>
        <p:nvSpPr>
          <p:cNvPr id="54" name="椭圆 53"/>
          <p:cNvSpPr/>
          <p:nvPr userDrawn="1"/>
        </p:nvSpPr>
        <p:spPr>
          <a:xfrm>
            <a:off x="9650102" y="6385823"/>
            <a:ext cx="60959" cy="60959"/>
          </a:xfrm>
          <a:prstGeom prst="ellipse">
            <a:avLst/>
          </a:prstGeom>
          <a:solidFill>
            <a:srgbClr val="039E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微软雅黑" panose="020B0703020204020201" pitchFamily="34" charset="-122"/>
              <a:ea typeface="微软雅黑" panose="020B0703020204020201" pitchFamily="34" charset="-122"/>
              <a:cs typeface="微软雅黑" panose="020B0703020204020201" pitchFamily="34" charset="-122"/>
            </a:endParaRPr>
          </a:p>
        </p:txBody>
      </p:sp>
      <p:sp>
        <p:nvSpPr>
          <p:cNvPr id="70" name="任意多边形 8"/>
          <p:cNvSpPr/>
          <p:nvPr userDrawn="1"/>
        </p:nvSpPr>
        <p:spPr>
          <a:xfrm>
            <a:off x="466549" y="367241"/>
            <a:ext cx="317767" cy="511751"/>
          </a:xfrm>
          <a:custGeom>
            <a:avLst/>
            <a:gdLst>
              <a:gd name="connsiteX0" fmla="*/ 3959469 w 5222758"/>
              <a:gd name="connsiteY0" fmla="*/ 0 h 6858001"/>
              <a:gd name="connsiteX1" fmla="*/ 5222758 w 5222758"/>
              <a:gd name="connsiteY1" fmla="*/ 0 h 6858001"/>
              <a:gd name="connsiteX2" fmla="*/ 1263289 w 5222758"/>
              <a:gd name="connsiteY2" fmla="*/ 6858001 h 6858001"/>
              <a:gd name="connsiteX3" fmla="*/ 0 w 5222758"/>
              <a:gd name="connsiteY3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2758" h="6858001">
                <a:moveTo>
                  <a:pt x="3959469" y="0"/>
                </a:moveTo>
                <a:lnTo>
                  <a:pt x="5222758" y="0"/>
                </a:lnTo>
                <a:lnTo>
                  <a:pt x="1263289" y="6858001"/>
                </a:lnTo>
                <a:lnTo>
                  <a:pt x="0" y="6858001"/>
                </a:lnTo>
                <a:close/>
              </a:path>
            </a:pathLst>
          </a:custGeom>
          <a:solidFill>
            <a:srgbClr val="039E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07" dirty="0">
              <a:latin typeface="微软雅黑" panose="020B0703020204020201" pitchFamily="34" charset="-122"/>
              <a:ea typeface="微软雅黑" panose="020B0703020204020201" pitchFamily="34" charset="-122"/>
              <a:cs typeface="微软雅黑" panose="020B0703020204020201" pitchFamily="34" charset="-122"/>
            </a:endParaRPr>
          </a:p>
        </p:txBody>
      </p:sp>
      <p:pic>
        <p:nvPicPr>
          <p:cNvPr id="74" name="图片 7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67241"/>
            <a:ext cx="650672" cy="51175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4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39" y="6238491"/>
            <a:ext cx="1094879" cy="352219"/>
          </a:xfrm>
          <a:prstGeom prst="rect">
            <a:avLst/>
          </a:prstGeom>
        </p:spPr>
      </p:pic>
      <p:sp>
        <p:nvSpPr>
          <p:cNvPr id="22" name="矩形 21"/>
          <p:cNvSpPr/>
          <p:nvPr userDrawn="1"/>
        </p:nvSpPr>
        <p:spPr>
          <a:xfrm>
            <a:off x="1326035" y="6293959"/>
            <a:ext cx="19200" cy="312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n>
                <a:noFill/>
              </a:ln>
              <a:latin typeface="微软雅黑" panose="020B0703020204020201" pitchFamily="34" charset="-122"/>
              <a:ea typeface="微软雅黑" panose="020B0703020204020201" pitchFamily="34" charset="-122"/>
              <a:cs typeface="微软雅黑" panose="020B0703020204020201" pitchFamily="34" charset="-122"/>
            </a:endParaRPr>
          </a:p>
        </p:txBody>
      </p:sp>
      <p:sp>
        <p:nvSpPr>
          <p:cNvPr id="2" name="内容占位符 2"/>
          <p:cNvSpPr>
            <a:spLocks noGrp="1"/>
          </p:cNvSpPr>
          <p:nvPr>
            <p:ph idx="1"/>
          </p:nvPr>
        </p:nvSpPr>
        <p:spPr>
          <a:xfrm>
            <a:off x="429541" y="1001979"/>
            <a:ext cx="11363947" cy="5142236"/>
          </a:xfrm>
          <a:prstGeom prst="rect">
            <a:avLst/>
          </a:prstGeom>
        </p:spPr>
        <p:txBody>
          <a:bodyPr>
            <a:normAutofit/>
          </a:bodyPr>
          <a:lstStyle>
            <a:lvl1pPr marL="243834" indent="-243834">
              <a:lnSpc>
                <a:spcPct val="150000"/>
              </a:lnSpc>
              <a:spcBef>
                <a:spcPts val="0"/>
              </a:spcBef>
              <a:defRPr sz="2400">
                <a:latin typeface="微软雅黑" panose="020B0703020204020201" pitchFamily="34" charset="-122"/>
                <a:ea typeface="微软雅黑" panose="020B0703020204020201" pitchFamily="34" charset="-122"/>
              </a:defRPr>
            </a:lvl1pPr>
            <a:lvl2pPr>
              <a:lnSpc>
                <a:spcPct val="150000"/>
              </a:lnSpc>
              <a:spcBef>
                <a:spcPts val="0"/>
              </a:spcBef>
              <a:defRPr sz="2133">
                <a:latin typeface="微软雅黑" panose="020B0703020204020201" pitchFamily="34" charset="-122"/>
                <a:ea typeface="微软雅黑" panose="020B0703020204020201" pitchFamily="34" charset="-122"/>
              </a:defRPr>
            </a:lvl2pPr>
            <a:lvl3pPr>
              <a:lnSpc>
                <a:spcPct val="150000"/>
              </a:lnSpc>
              <a:spcBef>
                <a:spcPts val="0"/>
              </a:spcBef>
              <a:defRPr sz="1867">
                <a:latin typeface="微软雅黑" panose="020B0703020204020201" pitchFamily="34" charset="-122"/>
                <a:ea typeface="微软雅黑" panose="020B0703020204020201" pitchFamily="34" charset="-122"/>
              </a:defRPr>
            </a:lvl3pPr>
            <a:lvl4pPr>
              <a:lnSpc>
                <a:spcPct val="150000"/>
              </a:lnSpc>
              <a:spcBef>
                <a:spcPts val="0"/>
              </a:spcBef>
              <a:defRPr sz="1600">
                <a:latin typeface="微软雅黑" panose="020B0703020204020201" pitchFamily="34" charset="-122"/>
                <a:ea typeface="微软雅黑" panose="020B0703020204020201" pitchFamily="34" charset="-122"/>
              </a:defRPr>
            </a:lvl4pPr>
            <a:lvl5pPr>
              <a:lnSpc>
                <a:spcPct val="150000"/>
              </a:lnSpc>
              <a:spcBef>
                <a:spcPts val="0"/>
              </a:spcBef>
              <a:defRPr sz="1600">
                <a:latin typeface="微软雅黑" panose="020B0703020204020201" pitchFamily="34" charset="-122"/>
                <a:ea typeface="微软雅黑" panose="020B0703020204020201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" name="标题 1"/>
          <p:cNvSpPr>
            <a:spLocks noGrp="1"/>
          </p:cNvSpPr>
          <p:nvPr>
            <p:ph type="title"/>
          </p:nvPr>
        </p:nvSpPr>
        <p:spPr>
          <a:xfrm>
            <a:off x="784315" y="340699"/>
            <a:ext cx="11009172" cy="592797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667" b="1">
                <a:solidFill>
                  <a:srgbClr val="039EE6"/>
                </a:solidFill>
                <a:latin typeface="微软雅黑" panose="020B0703020204020201" pitchFamily="34" charset="-122"/>
                <a:ea typeface="微软雅黑" panose="020B0703020204020201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874206363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09522" y="1393039"/>
            <a:ext cx="10961848" cy="4861719"/>
          </a:xfrm>
          <a:prstGeom prst="rect">
            <a:avLst/>
          </a:prstGeom>
        </p:spPr>
        <p:txBody>
          <a:bodyPr lIns="91322"/>
          <a:lstStyle>
            <a:lvl1pPr marL="370958" indent="-370958">
              <a:defRPr sz="2400" baseline="0">
                <a:solidFill>
                  <a:schemeClr val="tx1">
                    <a:lumMod val="20000"/>
                    <a:lumOff val="80000"/>
                  </a:schemeClr>
                </a:solidFill>
                <a:latin typeface="+mn-lt"/>
              </a:defRPr>
            </a:lvl1pPr>
            <a:lvl2pPr marL="1141399" indent="-376506">
              <a:buFont typeface="Arial" panose="020B0604020202020204" pitchFamily="34" charset="0"/>
              <a:buChar char="•"/>
              <a:defRPr sz="2150" baseline="0">
                <a:solidFill>
                  <a:schemeClr val="tx1">
                    <a:lumMod val="20000"/>
                    <a:lumOff val="80000"/>
                  </a:schemeClr>
                </a:solidFill>
                <a:latin typeface="+mn-lt"/>
              </a:defRPr>
            </a:lvl2pPr>
            <a:lvl3pPr marL="1826241" indent="-295656">
              <a:buFont typeface="Corbel" panose="020B0503020204020204" pitchFamily="34" charset="0"/>
              <a:buChar char="–"/>
              <a:defRPr sz="2000" baseline="0">
                <a:solidFill>
                  <a:schemeClr val="tx1">
                    <a:lumMod val="20000"/>
                    <a:lumOff val="80000"/>
                  </a:schemeClr>
                </a:solidFill>
                <a:latin typeface="+mn-lt"/>
              </a:defRPr>
            </a:lvl3pPr>
            <a:lvl4pPr marL="2596689" indent="-300409">
              <a:defRPr sz="2000" baseline="0">
                <a:solidFill>
                  <a:schemeClr val="tx1">
                    <a:lumMod val="20000"/>
                    <a:lumOff val="80000"/>
                  </a:schemeClr>
                </a:solidFill>
                <a:latin typeface="+mn-lt"/>
              </a:defRPr>
            </a:lvl4pPr>
            <a:lvl5pPr>
              <a:defRPr sz="2000" baseline="0">
                <a:solidFill>
                  <a:schemeClr val="tx1">
                    <a:lumMod val="20000"/>
                    <a:lumOff val="80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Arial 48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529" y="268289"/>
            <a:ext cx="10972959" cy="828675"/>
          </a:xfrm>
          <a:prstGeom prst="rect">
            <a:avLst/>
          </a:prstGeom>
        </p:spPr>
        <p:txBody>
          <a:bodyPr/>
          <a:lstStyle>
            <a:lvl1pPr algn="l">
              <a:defRPr sz="295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69059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9567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0007" y="544512"/>
            <a:ext cx="10972959" cy="828676"/>
          </a:xfrm>
        </p:spPr>
        <p:txBody>
          <a:bodyPr/>
          <a:lstStyle/>
          <a:p>
            <a:r>
              <a:rPr lang="en-US" sz="2950" dirty="0">
                <a:solidFill>
                  <a:schemeClr val="tx1">
                    <a:lumMod val="20000"/>
                    <a:lumOff val="80000"/>
                  </a:schemeClr>
                </a:solidFill>
                <a:latin typeface="+mj-lt"/>
                <a:cs typeface="Arial"/>
              </a:rPr>
              <a:t>Title Here, </a:t>
            </a:r>
            <a:br>
              <a:rPr lang="en-US" sz="2950" dirty="0">
                <a:solidFill>
                  <a:schemeClr val="tx1">
                    <a:lumMod val="20000"/>
                    <a:lumOff val="80000"/>
                  </a:schemeClr>
                </a:solidFill>
                <a:latin typeface="+mj-lt"/>
                <a:cs typeface="Arial"/>
              </a:rPr>
            </a:br>
            <a:r>
              <a:rPr lang="en-US" sz="2950" dirty="0">
                <a:solidFill>
                  <a:schemeClr val="tx1">
                    <a:lumMod val="20000"/>
                    <a:lumOff val="80000"/>
                  </a:schemeClr>
                </a:solidFill>
                <a:latin typeface="+mj-lt"/>
                <a:cs typeface="Arial"/>
              </a:rPr>
              <a:t>Maximum Two Lines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5185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06356" y="269183"/>
            <a:ext cx="10972959" cy="810318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pPr>
              <a:lnSpc>
                <a:spcPct val="90000"/>
              </a:lnSpc>
            </a:pPr>
            <a:r>
              <a:rPr lang="zh-CN" altLang="en-US" sz="2950">
                <a:solidFill>
                  <a:schemeClr val="tx1">
                    <a:lumMod val="20000"/>
                    <a:lumOff val="80000"/>
                  </a:schemeClr>
                </a:solidFill>
                <a:latin typeface="Arial"/>
                <a:cs typeface="Arial"/>
              </a:rPr>
              <a:t>单击此处编辑母版标题样式</a:t>
            </a:r>
            <a:endParaRPr lang="en-US" sz="2950" dirty="0">
              <a:solidFill>
                <a:schemeClr val="tx1">
                  <a:lumMod val="20000"/>
                  <a:lumOff val="8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716088"/>
            <a:ext cx="12192000" cy="514191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950">
                <a:solidFill>
                  <a:srgbClr val="3D3935"/>
                </a:solidFill>
              </a:defRPr>
            </a:lvl1pPr>
          </a:lstStyle>
          <a:p>
            <a:r>
              <a:rPr lang="en-US" dirty="0"/>
              <a:t>PHOTO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406349" y="1244601"/>
            <a:ext cx="5672985" cy="342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zh-CN" altLang="en-US" sz="1750">
                <a:solidFill>
                  <a:schemeClr val="tx1">
                    <a:lumMod val="20000"/>
                    <a:lumOff val="80000"/>
                  </a:schemeClr>
                </a:solidFill>
                <a:latin typeface="+mn-lt"/>
                <a:cs typeface="Arial"/>
              </a:rPr>
              <a:t>单击此处编辑母版文本样式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9114239" y="1244601"/>
            <a:ext cx="2676180" cy="3429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1600">
                <a:latin typeface="+mj-lt"/>
              </a:defRPr>
            </a:lvl1pPr>
          </a:lstStyle>
          <a:p>
            <a:r>
              <a:rPr lang="en-US" sz="1750" dirty="0">
                <a:solidFill>
                  <a:schemeClr val="tx1">
                    <a:lumMod val="20000"/>
                    <a:lumOff val="80000"/>
                  </a:schemeClr>
                </a:solidFill>
                <a:latin typeface="+mn-lt"/>
                <a:cs typeface="Arial"/>
              </a:rPr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3640173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0007" y="544512"/>
            <a:ext cx="10972959" cy="828676"/>
          </a:xfrm>
        </p:spPr>
        <p:txBody>
          <a:bodyPr/>
          <a:lstStyle/>
          <a:p>
            <a:r>
              <a:rPr lang="en-US" sz="2950" dirty="0">
                <a:solidFill>
                  <a:schemeClr val="tx1">
                    <a:lumMod val="20000"/>
                    <a:lumOff val="80000"/>
                  </a:schemeClr>
                </a:solidFill>
                <a:latin typeface="+mj-lt"/>
                <a:cs typeface="Arial"/>
              </a:rPr>
              <a:t>Title Here, </a:t>
            </a:r>
            <a:br>
              <a:rPr lang="en-US" sz="2950" dirty="0">
                <a:solidFill>
                  <a:schemeClr val="tx1">
                    <a:lumMod val="20000"/>
                    <a:lumOff val="80000"/>
                  </a:schemeClr>
                </a:solidFill>
                <a:latin typeface="+mj-lt"/>
                <a:cs typeface="Arial"/>
              </a:rPr>
            </a:br>
            <a:r>
              <a:rPr lang="en-US" sz="2950" dirty="0">
                <a:solidFill>
                  <a:schemeClr val="tx1">
                    <a:lumMod val="20000"/>
                    <a:lumOff val="80000"/>
                  </a:schemeClr>
                </a:solidFill>
                <a:latin typeface="+mj-lt"/>
                <a:cs typeface="Arial"/>
              </a:rPr>
              <a:t>Maximum Two Lines</a:t>
            </a:r>
            <a:endParaRPr lang="en-CA" dirty="0"/>
          </a:p>
        </p:txBody>
      </p:sp>
      <p:pic>
        <p:nvPicPr>
          <p:cNvPr id="7" name="Picture 6" descr="leaves.png"/>
          <p:cNvPicPr>
            <a:picLocks noChangeAspect="1"/>
          </p:cNvPicPr>
          <p:nvPr userDrawn="1"/>
        </p:nvPicPr>
        <p:blipFill rotWithShape="1">
          <a:blip r:embed="rId2" cstate="print">
            <a:alphaModFix amt="1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28"/>
          <a:stretch/>
        </p:blipFill>
        <p:spPr>
          <a:xfrm>
            <a:off x="4419092" y="1"/>
            <a:ext cx="8077629" cy="2268203"/>
          </a:xfrm>
          <a:prstGeom prst="rect">
            <a:avLst/>
          </a:prstGeom>
        </p:spPr>
      </p:pic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3405982"/>
            <a:ext cx="12192000" cy="3452019"/>
          </a:xfrm>
        </p:spPr>
        <p:txBody>
          <a:bodyPr anchor="ctr"/>
          <a:lstStyle>
            <a:lvl1pPr marL="0" indent="0" algn="ctr">
              <a:buNone/>
              <a:defRPr>
                <a:solidFill>
                  <a:srgbClr val="3D3935"/>
                </a:solidFill>
              </a:defRPr>
            </a:lvl1pPr>
          </a:lstStyle>
          <a:p>
            <a:r>
              <a:rPr lang="en-CA" dirty="0"/>
              <a:t>PHOTO</a:t>
            </a:r>
          </a:p>
        </p:txBody>
      </p:sp>
    </p:spTree>
    <p:extLst>
      <p:ext uri="{BB962C8B-B14F-4D97-AF65-F5344CB8AC3E}">
        <p14:creationId xmlns:p14="http://schemas.microsoft.com/office/powerpoint/2010/main" val="33162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81726" y="806450"/>
            <a:ext cx="5199974" cy="909638"/>
          </a:xfrm>
        </p:spPr>
        <p:txBody>
          <a:bodyPr/>
          <a:lstStyle/>
          <a:p>
            <a:r>
              <a:rPr lang="en-US" sz="2950" dirty="0">
                <a:solidFill>
                  <a:schemeClr val="tx1">
                    <a:lumMod val="20000"/>
                    <a:lumOff val="80000"/>
                  </a:schemeClr>
                </a:solidFill>
                <a:latin typeface="+mj-lt"/>
                <a:cs typeface="Arial"/>
              </a:rPr>
              <a:t>Title Here, </a:t>
            </a:r>
            <a:br>
              <a:rPr lang="en-US" sz="2950" dirty="0">
                <a:solidFill>
                  <a:schemeClr val="tx1">
                    <a:lumMod val="20000"/>
                    <a:lumOff val="80000"/>
                  </a:schemeClr>
                </a:solidFill>
                <a:latin typeface="+mj-lt"/>
                <a:cs typeface="Arial"/>
              </a:rPr>
            </a:br>
            <a:r>
              <a:rPr lang="en-US" sz="2950" dirty="0">
                <a:solidFill>
                  <a:schemeClr val="tx1">
                    <a:lumMod val="20000"/>
                    <a:lumOff val="80000"/>
                  </a:schemeClr>
                </a:solidFill>
                <a:latin typeface="+mj-lt"/>
                <a:cs typeface="Arial"/>
              </a:rPr>
              <a:t>Maximum Two Lines</a:t>
            </a:r>
            <a:endParaRPr lang="en-CA" dirty="0"/>
          </a:p>
        </p:txBody>
      </p:sp>
      <p:pic>
        <p:nvPicPr>
          <p:cNvPr id="4" name="Picture 3" descr="leaves.png"/>
          <p:cNvPicPr>
            <a:picLocks noChangeAspect="1"/>
          </p:cNvPicPr>
          <p:nvPr userDrawn="1"/>
        </p:nvPicPr>
        <p:blipFill rotWithShape="1">
          <a:blip r:embed="rId2" cstate="print">
            <a:alphaModFix amt="1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28" t="-2"/>
          <a:stretch/>
        </p:blipFill>
        <p:spPr>
          <a:xfrm>
            <a:off x="4114371" y="4589800"/>
            <a:ext cx="8077629" cy="2268203"/>
          </a:xfrm>
          <a:prstGeom prst="rect">
            <a:avLst/>
          </a:prstGeom>
        </p:spPr>
      </p:pic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3047603" cy="6858000"/>
          </a:xfrm>
        </p:spPr>
        <p:txBody>
          <a:bodyPr anchor="ctr"/>
          <a:lstStyle>
            <a:lvl1pPr marL="0" marR="0" indent="0" algn="ctr" defTabSz="76531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3D3935"/>
                </a:solidFill>
              </a:defRPr>
            </a:lvl1pPr>
          </a:lstStyle>
          <a:p>
            <a:r>
              <a:rPr lang="en-US" dirty="0"/>
              <a:t>PHOTO</a:t>
            </a:r>
          </a:p>
        </p:txBody>
      </p:sp>
    </p:spTree>
    <p:extLst>
      <p:ext uri="{BB962C8B-B14F-4D97-AF65-F5344CB8AC3E}">
        <p14:creationId xmlns:p14="http://schemas.microsoft.com/office/powerpoint/2010/main" val="3200172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89647" y="806450"/>
            <a:ext cx="5199974" cy="909638"/>
          </a:xfrm>
        </p:spPr>
        <p:txBody>
          <a:bodyPr/>
          <a:lstStyle/>
          <a:p>
            <a:r>
              <a:rPr lang="en-US" sz="2950" dirty="0">
                <a:solidFill>
                  <a:schemeClr val="tx1">
                    <a:lumMod val="20000"/>
                    <a:lumOff val="80000"/>
                  </a:schemeClr>
                </a:solidFill>
                <a:latin typeface="+mj-lt"/>
                <a:cs typeface="Arial"/>
              </a:rPr>
              <a:t>Title Here, </a:t>
            </a:r>
            <a:br>
              <a:rPr lang="en-US" sz="2950" dirty="0">
                <a:solidFill>
                  <a:schemeClr val="tx1">
                    <a:lumMod val="20000"/>
                    <a:lumOff val="80000"/>
                  </a:schemeClr>
                </a:solidFill>
                <a:latin typeface="+mj-lt"/>
                <a:cs typeface="Arial"/>
              </a:rPr>
            </a:br>
            <a:r>
              <a:rPr lang="en-US" sz="2950" dirty="0">
                <a:solidFill>
                  <a:schemeClr val="tx1">
                    <a:lumMod val="20000"/>
                    <a:lumOff val="80000"/>
                  </a:schemeClr>
                </a:solidFill>
                <a:latin typeface="+mj-lt"/>
                <a:cs typeface="Arial"/>
              </a:rPr>
              <a:t>Maximum Two Lines</a:t>
            </a:r>
            <a:endParaRPr lang="en-CA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079334" cy="6858000"/>
          </a:xfrm>
        </p:spPr>
        <p:txBody>
          <a:bodyPr anchor="ctr"/>
          <a:lstStyle>
            <a:lvl1pPr marL="0" indent="0" algn="ctr">
              <a:buNone/>
              <a:defRPr>
                <a:solidFill>
                  <a:srgbClr val="3D3935"/>
                </a:solidFill>
              </a:defRPr>
            </a:lvl1pPr>
          </a:lstStyle>
          <a:p>
            <a:r>
              <a:rPr lang="en-CA" dirty="0"/>
              <a:t>PHOTO</a:t>
            </a:r>
          </a:p>
        </p:txBody>
      </p:sp>
    </p:spTree>
    <p:extLst>
      <p:ext uri="{BB962C8B-B14F-4D97-AF65-F5344CB8AC3E}">
        <p14:creationId xmlns:p14="http://schemas.microsoft.com/office/powerpoint/2010/main" val="522589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3163C94-287D-4021-AAF0-F7C25338E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4473FD8-0792-441D-8A11-12329378DD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3F1F33A-6CF0-42C7-BA93-15F966E6F1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84CB1-5A87-4810-AA74-F431C2C0C412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804DB17-C87C-494D-8CD9-575D0B832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EBF3AF8-7FD8-4A75-B46A-F295DBB7C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97986-23A1-4792-B6A0-32E6AB0893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034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7C17504-CE7D-4781-85F8-CD2FC9FBF9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D9A2BDB-02FD-40CC-A11C-D676483C73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E37DB3A-3014-435B-B2AA-B28B68671C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84CB1-5A87-4810-AA74-F431C2C0C412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25E038A-7928-4491-AD77-89DD9FB1F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ACC34F4-7237-4348-B0D1-E1AB4102E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97986-23A1-4792-B6A0-32E6AB0893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001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689B84C-AD37-438C-9205-88AA8DE531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E0D12CF-F56C-4EDF-B90C-F0FF09A371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D14E4E0-75BD-4C75-B342-9B1E475EC2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BB4A583-B1E3-428E-A803-E14B40E878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84CB1-5A87-4810-AA74-F431C2C0C412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331B996-529D-4B5C-82CF-A8554C8F45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8E81A57-73AB-4A95-BD1B-4C1422363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97986-23A1-4792-B6A0-32E6AB0893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737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639C1B9-E32E-4BE5-BAD0-358824F9D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9AB34BF-86E4-4BEF-81AF-F837F4EA6D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2ADBF73-428F-4276-AAD5-39BC111616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4527F0A7-0A48-4094-940D-40C7C88E7A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13732078-AADB-4752-BCD0-7F2B7BE865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A5410B0B-4CEB-4E87-83ED-F6A24BEE04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84CB1-5A87-4810-AA74-F431C2C0C412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E84D523A-698E-4EAA-92A0-11F0E48A14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CFD57640-24A8-4860-8AF1-BA3F53EEF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97986-23A1-4792-B6A0-32E6AB0893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350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9A9666D-1C44-4686-BCFC-75548D9D55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75B620E4-FE9A-4781-B667-05D68BC127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84CB1-5A87-4810-AA74-F431C2C0C412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92BED3F7-D945-4C10-9101-63E59D3BDB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954A5651-3F66-40CC-99F0-6C7D95823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97986-23A1-4792-B6A0-32E6AB0893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905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C7FE96C8-6B0E-4A94-BBE6-08E001788B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84CB1-5A87-4810-AA74-F431C2C0C412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B34D2ECF-A569-4398-B5FD-5D818F6E2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4C76DBF-B3C7-4560-BEE1-C814932D1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97986-23A1-4792-B6A0-32E6AB0893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068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0A69A1D-2287-4B5C-B21B-A184F99270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A8C4234-D69C-47A7-803E-BB5D4A4639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98B2BAE-C8BF-4A26-85BB-60EC1BFF21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6AD29EF-0813-4687-8EC0-961843061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84CB1-5A87-4810-AA74-F431C2C0C412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BE576F7-EB9C-4158-B5C0-DEA86B0901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3782226-08E4-4757-974E-D19E748BD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97986-23A1-4792-B6A0-32E6AB0893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3331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4A58929-8B12-40C5-9368-9460982FD5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2AEFDAC9-8D6C-43CA-829B-6EE87028D1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DF65951-B3FF-409D-A22C-D21611A7A1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D2AFADD-016B-4898-8FB9-79992598E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84CB1-5A87-4810-AA74-F431C2C0C412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BB14386-30DA-488A-A42E-71994AA9C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89745A5-76E2-4EFD-A4A9-2D941E6D2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97986-23A1-4792-B6A0-32E6AB0893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878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65817FBE-BC97-4D6D-BDC1-1926C5B34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CAB5D06-4F63-45AE-8C53-0CABE89522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B4CA414-0167-4141-9764-AA304351F2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384CB1-5A87-4810-AA74-F431C2C0C412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CDF5FBD-B758-4323-BE8B-55EDEFFEFB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CEFB95-6AA4-4BB4-91D9-87FD388C9B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D97986-23A1-4792-B6A0-32E6AB0893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232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09529" y="268289"/>
            <a:ext cx="10972959" cy="828675"/>
          </a:xfrm>
          <a:prstGeom prst="rect">
            <a:avLst/>
          </a:prstGeom>
        </p:spPr>
        <p:txBody>
          <a:bodyPr vert="horz" lIns="91322" tIns="45656" rIns="91322" bIns="45656" rtlCol="0" anchor="ctr">
            <a:noAutofit/>
          </a:bodyPr>
          <a:lstStyle/>
          <a:p>
            <a:r>
              <a:rPr lang="zh-CN" altLang="en-US"/>
              <a:t>单击此处编辑母版标题样式</a:t>
            </a:r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09529" y="1381126"/>
            <a:ext cx="10972959" cy="4953000"/>
          </a:xfrm>
          <a:prstGeom prst="rect">
            <a:avLst/>
          </a:prstGeom>
        </p:spPr>
        <p:txBody>
          <a:bodyPr vert="horz" lIns="91322" tIns="45656" rIns="91322" bIns="45656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3562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/>
  <p:txStyles>
    <p:titleStyle>
      <a:lvl1pPr algn="l" defTabSz="765310" rtl="0" eaLnBrk="1" latinLnBrk="0" hangingPunct="1">
        <a:lnSpc>
          <a:spcPct val="90000"/>
        </a:lnSpc>
        <a:spcBef>
          <a:spcPct val="0"/>
        </a:spcBef>
        <a:buNone/>
        <a:defRPr sz="2950" kern="1200">
          <a:solidFill>
            <a:schemeClr val="tx1">
              <a:lumMod val="20000"/>
              <a:lumOff val="80000"/>
            </a:schemeClr>
          </a:solidFill>
          <a:latin typeface="+mj-lt"/>
          <a:ea typeface="+mj-ea"/>
          <a:cs typeface="+mj-cs"/>
        </a:defRPr>
      </a:lvl1pPr>
    </p:titleStyle>
    <p:bodyStyle>
      <a:lvl1pPr marL="370958" indent="-370958" algn="l" defTabSz="76531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>
              <a:lumMod val="20000"/>
              <a:lumOff val="80000"/>
            </a:schemeClr>
          </a:solidFill>
          <a:latin typeface="+mn-lt"/>
          <a:ea typeface="+mn-ea"/>
          <a:cs typeface="+mn-cs"/>
        </a:defRPr>
      </a:lvl1pPr>
      <a:lvl2pPr marL="1141399" indent="-376506" algn="l" defTabSz="765310" rtl="0" eaLnBrk="1" latinLnBrk="0" hangingPunct="1">
        <a:spcBef>
          <a:spcPct val="20000"/>
        </a:spcBef>
        <a:buFont typeface="Arial" panose="020B0604020202020204" pitchFamily="34" charset="0"/>
        <a:buChar char="•"/>
        <a:defRPr sz="2150" kern="1200">
          <a:solidFill>
            <a:schemeClr val="tx1">
              <a:lumMod val="20000"/>
              <a:lumOff val="80000"/>
            </a:schemeClr>
          </a:solidFill>
          <a:latin typeface="+mn-lt"/>
          <a:ea typeface="+mn-ea"/>
          <a:cs typeface="+mn-cs"/>
        </a:defRPr>
      </a:lvl2pPr>
      <a:lvl3pPr marL="1854777" indent="-324188" algn="l" defTabSz="76531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>
              <a:lumMod val="20000"/>
              <a:lumOff val="80000"/>
            </a:schemeClr>
          </a:solidFill>
          <a:latin typeface="+mn-lt"/>
          <a:ea typeface="+mn-ea"/>
          <a:cs typeface="+mn-cs"/>
        </a:defRPr>
      </a:lvl3pPr>
      <a:lvl4pPr marL="2625221" indent="-328942" algn="l" defTabSz="76531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>
              <a:lumMod val="20000"/>
              <a:lumOff val="80000"/>
            </a:schemeClr>
          </a:solidFill>
          <a:latin typeface="+mn-lt"/>
          <a:ea typeface="+mn-ea"/>
          <a:cs typeface="+mn-cs"/>
        </a:defRPr>
      </a:lvl4pPr>
      <a:lvl5pPr marL="3443892" indent="-382657" algn="l" defTabSz="76531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>
              <a:lumMod val="20000"/>
              <a:lumOff val="80000"/>
            </a:schemeClr>
          </a:solidFill>
          <a:latin typeface="+mn-lt"/>
          <a:ea typeface="+mn-ea"/>
          <a:cs typeface="+mn-cs"/>
        </a:defRPr>
      </a:lvl5pPr>
      <a:lvl6pPr marL="4209199" indent="-382657" algn="l" defTabSz="765310" rtl="0" eaLnBrk="1" latinLnBrk="0" hangingPunct="1">
        <a:spcBef>
          <a:spcPct val="20000"/>
        </a:spcBef>
        <a:buFont typeface="Arial"/>
        <a:buChar char="•"/>
        <a:defRPr sz="3349" kern="1200">
          <a:solidFill>
            <a:schemeClr val="tx1"/>
          </a:solidFill>
          <a:latin typeface="+mn-lt"/>
          <a:ea typeface="+mn-ea"/>
          <a:cs typeface="+mn-cs"/>
        </a:defRPr>
      </a:lvl6pPr>
      <a:lvl7pPr marL="4974510" indent="-382657" algn="l" defTabSz="765310" rtl="0" eaLnBrk="1" latinLnBrk="0" hangingPunct="1">
        <a:spcBef>
          <a:spcPct val="20000"/>
        </a:spcBef>
        <a:buFont typeface="Arial"/>
        <a:buChar char="•"/>
        <a:defRPr sz="3349" kern="1200">
          <a:solidFill>
            <a:schemeClr val="tx1"/>
          </a:solidFill>
          <a:latin typeface="+mn-lt"/>
          <a:ea typeface="+mn-ea"/>
          <a:cs typeface="+mn-cs"/>
        </a:defRPr>
      </a:lvl7pPr>
      <a:lvl8pPr marL="5739820" indent="-382657" algn="l" defTabSz="765310" rtl="0" eaLnBrk="1" latinLnBrk="0" hangingPunct="1">
        <a:spcBef>
          <a:spcPct val="20000"/>
        </a:spcBef>
        <a:buFont typeface="Arial"/>
        <a:buChar char="•"/>
        <a:defRPr sz="3349" kern="1200">
          <a:solidFill>
            <a:schemeClr val="tx1"/>
          </a:solidFill>
          <a:latin typeface="+mn-lt"/>
          <a:ea typeface="+mn-ea"/>
          <a:cs typeface="+mn-cs"/>
        </a:defRPr>
      </a:lvl8pPr>
      <a:lvl9pPr marL="6505128" indent="-382657" algn="l" defTabSz="765310" rtl="0" eaLnBrk="1" latinLnBrk="0" hangingPunct="1">
        <a:spcBef>
          <a:spcPct val="20000"/>
        </a:spcBef>
        <a:buFont typeface="Arial"/>
        <a:buChar char="•"/>
        <a:defRPr sz="334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5310" rtl="0" eaLnBrk="1" latinLnBrk="0" hangingPunct="1">
        <a:defRPr sz="2950" kern="1200">
          <a:solidFill>
            <a:schemeClr val="tx1"/>
          </a:solidFill>
          <a:latin typeface="+mn-lt"/>
          <a:ea typeface="+mn-ea"/>
          <a:cs typeface="+mn-cs"/>
        </a:defRPr>
      </a:lvl1pPr>
      <a:lvl2pPr marL="765310" algn="l" defTabSz="765310" rtl="0" eaLnBrk="1" latinLnBrk="0" hangingPunct="1">
        <a:defRPr sz="2950" kern="1200">
          <a:solidFill>
            <a:schemeClr val="tx1"/>
          </a:solidFill>
          <a:latin typeface="+mn-lt"/>
          <a:ea typeface="+mn-ea"/>
          <a:cs typeface="+mn-cs"/>
        </a:defRPr>
      </a:lvl2pPr>
      <a:lvl3pPr marL="1530618" algn="l" defTabSz="765310" rtl="0" eaLnBrk="1" latinLnBrk="0" hangingPunct="1">
        <a:defRPr sz="2950" kern="1200">
          <a:solidFill>
            <a:schemeClr val="tx1"/>
          </a:solidFill>
          <a:latin typeface="+mn-lt"/>
          <a:ea typeface="+mn-ea"/>
          <a:cs typeface="+mn-cs"/>
        </a:defRPr>
      </a:lvl3pPr>
      <a:lvl4pPr marL="2295930" algn="l" defTabSz="765310" rtl="0" eaLnBrk="1" latinLnBrk="0" hangingPunct="1">
        <a:defRPr sz="2950" kern="1200">
          <a:solidFill>
            <a:schemeClr val="tx1"/>
          </a:solidFill>
          <a:latin typeface="+mn-lt"/>
          <a:ea typeface="+mn-ea"/>
          <a:cs typeface="+mn-cs"/>
        </a:defRPr>
      </a:lvl4pPr>
      <a:lvl5pPr marL="3061235" algn="l" defTabSz="765310" rtl="0" eaLnBrk="1" latinLnBrk="0" hangingPunct="1">
        <a:defRPr sz="2950" kern="1200">
          <a:solidFill>
            <a:schemeClr val="tx1"/>
          </a:solidFill>
          <a:latin typeface="+mn-lt"/>
          <a:ea typeface="+mn-ea"/>
          <a:cs typeface="+mn-cs"/>
        </a:defRPr>
      </a:lvl5pPr>
      <a:lvl6pPr marL="3826548" algn="l" defTabSz="765310" rtl="0" eaLnBrk="1" latinLnBrk="0" hangingPunct="1">
        <a:defRPr sz="2950" kern="1200">
          <a:solidFill>
            <a:schemeClr val="tx1"/>
          </a:solidFill>
          <a:latin typeface="+mn-lt"/>
          <a:ea typeface="+mn-ea"/>
          <a:cs typeface="+mn-cs"/>
        </a:defRPr>
      </a:lvl6pPr>
      <a:lvl7pPr marL="4591855" algn="l" defTabSz="765310" rtl="0" eaLnBrk="1" latinLnBrk="0" hangingPunct="1">
        <a:defRPr sz="2950" kern="1200">
          <a:solidFill>
            <a:schemeClr val="tx1"/>
          </a:solidFill>
          <a:latin typeface="+mn-lt"/>
          <a:ea typeface="+mn-ea"/>
          <a:cs typeface="+mn-cs"/>
        </a:defRPr>
      </a:lvl7pPr>
      <a:lvl8pPr marL="5357164" algn="l" defTabSz="765310" rtl="0" eaLnBrk="1" latinLnBrk="0" hangingPunct="1">
        <a:defRPr sz="2950" kern="1200">
          <a:solidFill>
            <a:schemeClr val="tx1"/>
          </a:solidFill>
          <a:latin typeface="+mn-lt"/>
          <a:ea typeface="+mn-ea"/>
          <a:cs typeface="+mn-cs"/>
        </a:defRPr>
      </a:lvl8pPr>
      <a:lvl9pPr marL="6122473" algn="l" defTabSz="765310" rtl="0" eaLnBrk="1" latinLnBrk="0" hangingPunct="1">
        <a:defRPr sz="29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tags" Target="../tags/tag12.xml"/><Relationship Id="rId7" Type="http://schemas.openxmlformats.org/officeDocument/2006/relationships/image" Target="../media/image22.pn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14.xml"/><Relationship Id="rId4" Type="http://schemas.openxmlformats.org/officeDocument/2006/relationships/tags" Target="../tags/tag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23.xml"/><Relationship Id="rId13" Type="http://schemas.openxmlformats.org/officeDocument/2006/relationships/tags" Target="../tags/tag28.xml"/><Relationship Id="rId18" Type="http://schemas.openxmlformats.org/officeDocument/2006/relationships/tags" Target="../tags/tag33.xml"/><Relationship Id="rId3" Type="http://schemas.openxmlformats.org/officeDocument/2006/relationships/tags" Target="../tags/tag18.xml"/><Relationship Id="rId7" Type="http://schemas.openxmlformats.org/officeDocument/2006/relationships/tags" Target="../tags/tag22.xml"/><Relationship Id="rId12" Type="http://schemas.openxmlformats.org/officeDocument/2006/relationships/tags" Target="../tags/tag27.xml"/><Relationship Id="rId17" Type="http://schemas.openxmlformats.org/officeDocument/2006/relationships/tags" Target="../tags/tag32.xml"/><Relationship Id="rId2" Type="http://schemas.openxmlformats.org/officeDocument/2006/relationships/tags" Target="../tags/tag17.xml"/><Relationship Id="rId16" Type="http://schemas.openxmlformats.org/officeDocument/2006/relationships/tags" Target="../tags/tag31.xml"/><Relationship Id="rId20" Type="http://schemas.openxmlformats.org/officeDocument/2006/relationships/slideLayout" Target="../slideLayouts/slideLayout7.xml"/><Relationship Id="rId1" Type="http://schemas.openxmlformats.org/officeDocument/2006/relationships/tags" Target="../tags/tag16.xml"/><Relationship Id="rId6" Type="http://schemas.openxmlformats.org/officeDocument/2006/relationships/tags" Target="../tags/tag21.xml"/><Relationship Id="rId11" Type="http://schemas.openxmlformats.org/officeDocument/2006/relationships/tags" Target="../tags/tag26.xml"/><Relationship Id="rId5" Type="http://schemas.openxmlformats.org/officeDocument/2006/relationships/tags" Target="../tags/tag20.xml"/><Relationship Id="rId15" Type="http://schemas.openxmlformats.org/officeDocument/2006/relationships/tags" Target="../tags/tag30.xml"/><Relationship Id="rId10" Type="http://schemas.openxmlformats.org/officeDocument/2006/relationships/tags" Target="../tags/tag25.xml"/><Relationship Id="rId19" Type="http://schemas.openxmlformats.org/officeDocument/2006/relationships/tags" Target="../tags/tag34.xml"/><Relationship Id="rId4" Type="http://schemas.openxmlformats.org/officeDocument/2006/relationships/tags" Target="../tags/tag19.xml"/><Relationship Id="rId9" Type="http://schemas.openxmlformats.org/officeDocument/2006/relationships/tags" Target="../tags/tag24.xml"/><Relationship Id="rId14" Type="http://schemas.openxmlformats.org/officeDocument/2006/relationships/tags" Target="../tags/tag2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microsoft.com/office/2007/relationships/hdphoto" Target="../media/hdphoto2.wdp"/><Relationship Id="rId7" Type="http://schemas.openxmlformats.org/officeDocument/2006/relationships/image" Target="../media/image3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microsoft.com/office/2007/relationships/hdphoto" Target="../media/hdphoto3.wdp"/><Relationship Id="rId4" Type="http://schemas.openxmlformats.org/officeDocument/2006/relationships/image" Target="../media/image28.png"/><Relationship Id="rId9" Type="http://schemas.microsoft.com/office/2007/relationships/hdphoto" Target="../media/hdphoto4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microsoft.com/office/2007/relationships/hdphoto" Target="../media/hdphoto3.wdp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35.png"/><Relationship Id="rId4" Type="http://schemas.openxmlformats.org/officeDocument/2006/relationships/image" Target="../media/image1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tags" Target="../tags/tag41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tags" Target="../tags/tag44.xml"/><Relationship Id="rId5" Type="http://schemas.openxmlformats.org/officeDocument/2006/relationships/tags" Target="../tags/tag43.xml"/><Relationship Id="rId4" Type="http://schemas.openxmlformats.org/officeDocument/2006/relationships/tags" Target="../tags/tag4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tags" Target="../tags/tag47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6" Type="http://schemas.openxmlformats.org/officeDocument/2006/relationships/tags" Target="../tags/tag50.xml"/><Relationship Id="rId5" Type="http://schemas.openxmlformats.org/officeDocument/2006/relationships/tags" Target="../tags/tag49.xml"/><Relationship Id="rId4" Type="http://schemas.openxmlformats.org/officeDocument/2006/relationships/tags" Target="../tags/tag48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58.xml"/><Relationship Id="rId3" Type="http://schemas.openxmlformats.org/officeDocument/2006/relationships/tags" Target="../tags/tag53.xml"/><Relationship Id="rId7" Type="http://schemas.openxmlformats.org/officeDocument/2006/relationships/tags" Target="../tags/tag57.xml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6" Type="http://schemas.openxmlformats.org/officeDocument/2006/relationships/tags" Target="../tags/tag56.xml"/><Relationship Id="rId11" Type="http://schemas.openxmlformats.org/officeDocument/2006/relationships/image" Target="../media/image39.png"/><Relationship Id="rId5" Type="http://schemas.openxmlformats.org/officeDocument/2006/relationships/tags" Target="../tags/tag55.xml"/><Relationship Id="rId10" Type="http://schemas.openxmlformats.org/officeDocument/2006/relationships/image" Target="../media/image38.png"/><Relationship Id="rId4" Type="http://schemas.openxmlformats.org/officeDocument/2006/relationships/tags" Target="../tags/tag54.xml"/><Relationship Id="rId9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2.svg"/><Relationship Id="rId3" Type="http://schemas.openxmlformats.org/officeDocument/2006/relationships/tags" Target="../tags/tag4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11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microsoft.com/office/2007/relationships/hdphoto" Target="../media/hdphoto1.wdp"/><Relationship Id="rId5" Type="http://schemas.openxmlformats.org/officeDocument/2006/relationships/tags" Target="../tags/tag6.xml"/><Relationship Id="rId15" Type="http://schemas.openxmlformats.org/officeDocument/2006/relationships/image" Target="../media/image14.png"/><Relationship Id="rId10" Type="http://schemas.openxmlformats.org/officeDocument/2006/relationships/image" Target="../media/image10.png"/><Relationship Id="rId4" Type="http://schemas.openxmlformats.org/officeDocument/2006/relationships/tags" Target="../tags/tag5.xml"/><Relationship Id="rId9" Type="http://schemas.openxmlformats.org/officeDocument/2006/relationships/image" Target="../media/image9.jpeg"/><Relationship Id="rId1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15.png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626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lh6.googleusercontent.com/UUM7pVkySvHrQTmSLKkyjM3CsTW8iDuOPHaBRbsbU9nACAiZQOyCDTFzqge4jxXigvhgkhaWWyFTApHiLxHm2vt43cqkJ5pC_QU7K4ocJJxeu6hMOX7-cQKDmP3utX9WzEPgwe0oBNs">
            <a:extLst>
              <a:ext uri="{FF2B5EF4-FFF2-40B4-BE49-F238E27FC236}">
                <a16:creationId xmlns:a16="http://schemas.microsoft.com/office/drawing/2014/main" id="{57176345-B7AA-C645-A0F8-4160961752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0000"/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harpenSoften amount="-5000"/>
                    </a14:imgEffect>
                    <a14:imgEffect>
                      <a14:colorTemperature colorTemp="7636"/>
                    </a14:imgEffect>
                    <a14:imgEffect>
                      <a14:brightnessContrast bright="-30000" contrast="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420"/>
          <a:stretch/>
        </p:blipFill>
        <p:spPr bwMode="auto">
          <a:xfrm flipH="1">
            <a:off x="0" y="447"/>
            <a:ext cx="12192000" cy="6857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s://lh6.googleusercontent.com/vknm0Kzez2Tjg6sPPtRymYJO71lnO-ia7IdvTMswVQG3Dm-Ei5GMur0bmf2y4uoPEokSZHONra9ajph74Lh9Z80X5z2dUjEVnhwFAjbPIv1uwhuDjBNWtDPJq1WdvbxISek8q3L1K8g">
            <a:extLst>
              <a:ext uri="{FF2B5EF4-FFF2-40B4-BE49-F238E27FC236}">
                <a16:creationId xmlns:a16="http://schemas.microsoft.com/office/drawing/2014/main" id="{1FE765C5-3157-8A40-B881-929AB900F3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180" y="2144330"/>
            <a:ext cx="907505" cy="925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3">
            <a:extLst>
              <a:ext uri="{FF2B5EF4-FFF2-40B4-BE49-F238E27FC236}">
                <a16:creationId xmlns:a16="http://schemas.microsoft.com/office/drawing/2014/main" id="{E1EEBFF8-DBC8-C34B-9AEB-C6C82C160EDA}"/>
              </a:ext>
            </a:extLst>
          </p:cNvPr>
          <p:cNvSpPr txBox="1">
            <a:spLocks/>
          </p:cNvSpPr>
          <p:nvPr/>
        </p:nvSpPr>
        <p:spPr>
          <a:xfrm>
            <a:off x="1246181" y="3429000"/>
            <a:ext cx="9909388" cy="22260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153077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900" kern="1200">
                <a:solidFill>
                  <a:schemeClr val="tx1">
                    <a:lumMod val="20000"/>
                    <a:lumOff val="8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76538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1D3831">
                    <a:lumMod val="20000"/>
                    <a:lumOff val="8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AI POC</a:t>
            </a:r>
          </a:p>
          <a:p>
            <a:pPr marL="0" marR="0" lvl="0" indent="0" algn="l" defTabSz="76538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300" normalizeH="0" baseline="0" noProof="0" dirty="0">
              <a:ln>
                <a:noFill/>
              </a:ln>
              <a:solidFill>
                <a:srgbClr val="FEFFFE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0" marR="0" lvl="0" indent="0" algn="l" defTabSz="76538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300" normalizeH="0" baseline="0" noProof="0" dirty="0">
                <a:ln>
                  <a:noFill/>
                </a:ln>
                <a:solidFill>
                  <a:srgbClr val="FEFFFE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2025.5.7</a:t>
            </a:r>
          </a:p>
        </p:txBody>
      </p:sp>
    </p:spTree>
    <p:extLst>
      <p:ext uri="{BB962C8B-B14F-4D97-AF65-F5344CB8AC3E}">
        <p14:creationId xmlns:p14="http://schemas.microsoft.com/office/powerpoint/2010/main" val="895642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9B8C1DAC-ECF7-4FDB-BB61-93196F4B7109}"/>
              </a:ext>
            </a:extLst>
          </p:cNvPr>
          <p:cNvCxnSpPr/>
          <p:nvPr/>
        </p:nvCxnSpPr>
        <p:spPr>
          <a:xfrm>
            <a:off x="391265" y="720193"/>
            <a:ext cx="10160000" cy="0"/>
          </a:xfrm>
          <a:prstGeom prst="line">
            <a:avLst/>
          </a:prstGeom>
          <a:ln w="15875">
            <a:solidFill>
              <a:srgbClr val="0063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>
            <a:extLst>
              <a:ext uri="{FF2B5EF4-FFF2-40B4-BE49-F238E27FC236}">
                <a16:creationId xmlns:a16="http://schemas.microsoft.com/office/drawing/2014/main" id="{B88F6CFA-66CB-4533-B409-164D7356BF26}"/>
              </a:ext>
            </a:extLst>
          </p:cNvPr>
          <p:cNvSpPr/>
          <p:nvPr/>
        </p:nvSpPr>
        <p:spPr>
          <a:xfrm>
            <a:off x="94774" y="62356"/>
            <a:ext cx="459625" cy="459625"/>
          </a:xfrm>
          <a:prstGeom prst="rect">
            <a:avLst/>
          </a:prstGeom>
          <a:noFill/>
          <a:ln w="25400">
            <a:solidFill>
              <a:srgbClr val="00634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30383917-49CF-41C1-9F5D-A30A3E0A2BBB}"/>
              </a:ext>
            </a:extLst>
          </p:cNvPr>
          <p:cNvSpPr/>
          <p:nvPr/>
        </p:nvSpPr>
        <p:spPr>
          <a:xfrm>
            <a:off x="254311" y="148038"/>
            <a:ext cx="459625" cy="459625"/>
          </a:xfrm>
          <a:prstGeom prst="rect">
            <a:avLst/>
          </a:prstGeom>
          <a:solidFill>
            <a:srgbClr val="006341"/>
          </a:solidFill>
          <a:ln w="25400">
            <a:solidFill>
              <a:srgbClr val="4F8E7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0F1026EC-FA20-4423-87F5-EC4AAF402EDD}"/>
              </a:ext>
            </a:extLst>
          </p:cNvPr>
          <p:cNvSpPr txBox="1"/>
          <p:nvPr/>
        </p:nvSpPr>
        <p:spPr>
          <a:xfrm>
            <a:off x="761756" y="101105"/>
            <a:ext cx="55722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gradFill flip="none" rotWithShape="1">
                  <a:gsLst>
                    <a:gs pos="0">
                      <a:srgbClr val="28473D">
                        <a:shade val="30000"/>
                        <a:satMod val="115000"/>
                      </a:srgbClr>
                    </a:gs>
                    <a:gs pos="50000">
                      <a:srgbClr val="28473D">
                        <a:shade val="67500"/>
                        <a:satMod val="115000"/>
                      </a:srgbClr>
                    </a:gs>
                    <a:gs pos="100000">
                      <a:srgbClr val="28473D">
                        <a:shade val="100000"/>
                        <a:satMod val="115000"/>
                      </a:srgbClr>
                    </a:gs>
                  </a:gsLst>
                  <a:lin ang="0" scaled="1"/>
                  <a:tileRect/>
                </a:gradFill>
                <a:cs typeface="+mn-ea"/>
                <a:sym typeface="+mn-lt"/>
              </a:rPr>
              <a:t>POC</a:t>
            </a:r>
            <a:r>
              <a:rPr lang="zh-CN" altLang="en-US" sz="2800" dirty="0">
                <a:gradFill flip="none" rotWithShape="1">
                  <a:gsLst>
                    <a:gs pos="0">
                      <a:srgbClr val="28473D">
                        <a:shade val="30000"/>
                        <a:satMod val="115000"/>
                      </a:srgbClr>
                    </a:gs>
                    <a:gs pos="50000">
                      <a:srgbClr val="28473D">
                        <a:shade val="67500"/>
                        <a:satMod val="115000"/>
                      </a:srgbClr>
                    </a:gs>
                    <a:gs pos="100000">
                      <a:srgbClr val="28473D">
                        <a:shade val="100000"/>
                        <a:satMod val="115000"/>
                      </a:srgbClr>
                    </a:gs>
                  </a:gsLst>
                  <a:lin ang="0" scaled="1"/>
                  <a:tileRect/>
                </a:gradFill>
                <a:cs typeface="+mn-ea"/>
                <a:sym typeface="+mn-lt"/>
              </a:rPr>
              <a:t>的核心目标</a:t>
            </a:r>
            <a:endParaRPr lang="en-US" sz="2800" dirty="0">
              <a:gradFill flip="none" rotWithShape="1">
                <a:gsLst>
                  <a:gs pos="0">
                    <a:srgbClr val="28473D">
                      <a:shade val="30000"/>
                      <a:satMod val="115000"/>
                    </a:srgbClr>
                  </a:gs>
                  <a:gs pos="50000">
                    <a:srgbClr val="28473D">
                      <a:shade val="67500"/>
                      <a:satMod val="115000"/>
                    </a:srgbClr>
                  </a:gs>
                  <a:gs pos="100000">
                    <a:srgbClr val="28473D">
                      <a:shade val="100000"/>
                      <a:satMod val="115000"/>
                    </a:srgbClr>
                  </a:gs>
                </a:gsLst>
                <a:lin ang="0" scaled="1"/>
                <a:tileRect/>
              </a:gradFill>
              <a:cs typeface="+mn-ea"/>
              <a:sym typeface="+mn-lt"/>
            </a:endParaRPr>
          </a:p>
        </p:txBody>
      </p:sp>
      <p:grpSp>
        <p:nvGrpSpPr>
          <p:cNvPr id="32" name="ïṣļiḑè">
            <a:extLst>
              <a:ext uri="{FF2B5EF4-FFF2-40B4-BE49-F238E27FC236}">
                <a16:creationId xmlns:a16="http://schemas.microsoft.com/office/drawing/2014/main" id="{EFF3DBAE-11EF-412C-AA76-89A9AB0A6CBB}"/>
              </a:ext>
            </a:extLst>
          </p:cNvPr>
          <p:cNvGrpSpPr/>
          <p:nvPr/>
        </p:nvGrpSpPr>
        <p:grpSpPr>
          <a:xfrm>
            <a:off x="254311" y="1699343"/>
            <a:ext cx="3670300" cy="3634653"/>
            <a:chOff x="3263899" y="1804987"/>
            <a:chExt cx="3656457" cy="3243834"/>
          </a:xfrm>
        </p:grpSpPr>
        <p:sp>
          <p:nvSpPr>
            <p:cNvPr id="33" name="i$1ïḋe">
              <a:extLst>
                <a:ext uri="{FF2B5EF4-FFF2-40B4-BE49-F238E27FC236}">
                  <a16:creationId xmlns:a16="http://schemas.microsoft.com/office/drawing/2014/main" id="{D675CBB7-20F1-4621-AED9-963761625A0A}"/>
                </a:ext>
              </a:extLst>
            </p:cNvPr>
            <p:cNvSpPr/>
            <p:nvPr/>
          </p:nvSpPr>
          <p:spPr>
            <a:xfrm>
              <a:off x="3263899" y="4043838"/>
              <a:ext cx="3656457" cy="907828"/>
            </a:xfrm>
            <a:custGeom>
              <a:avLst/>
              <a:gdLst>
                <a:gd name="connsiteX0" fmla="*/ 1822975 w 3656457"/>
                <a:gd name="connsiteY0" fmla="*/ 36 h 907828"/>
                <a:gd name="connsiteX1" fmla="*/ 3141902 w 3656457"/>
                <a:gd name="connsiteY1" fmla="*/ 74331 h 907828"/>
                <a:gd name="connsiteX2" fmla="*/ 3157999 w 3656457"/>
                <a:gd name="connsiteY2" fmla="*/ 82236 h 907828"/>
                <a:gd name="connsiteX3" fmla="*/ 3157999 w 3656457"/>
                <a:gd name="connsiteY3" fmla="*/ 82236 h 907828"/>
                <a:gd name="connsiteX4" fmla="*/ 3173620 w 3656457"/>
                <a:gd name="connsiteY4" fmla="*/ 99096 h 907828"/>
                <a:gd name="connsiteX5" fmla="*/ 3656347 w 3656457"/>
                <a:gd name="connsiteY5" fmla="*/ 907578 h 907828"/>
                <a:gd name="connsiteX6" fmla="*/ -110 w 3656457"/>
                <a:gd name="connsiteY6" fmla="*/ 907578 h 907828"/>
                <a:gd name="connsiteX7" fmla="*/ 465377 w 3656457"/>
                <a:gd name="connsiteY7" fmla="*/ 110144 h 907828"/>
                <a:gd name="connsiteX8" fmla="*/ 480236 w 3656457"/>
                <a:gd name="connsiteY8" fmla="*/ 91094 h 907828"/>
                <a:gd name="connsiteX9" fmla="*/ 480236 w 3656457"/>
                <a:gd name="connsiteY9" fmla="*/ 91094 h 907828"/>
                <a:gd name="connsiteX10" fmla="*/ 518336 w 3656457"/>
                <a:gd name="connsiteY10" fmla="*/ 70235 h 907828"/>
                <a:gd name="connsiteX11" fmla="*/ 1823261 w 3656457"/>
                <a:gd name="connsiteY11" fmla="*/ -250 h 907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656457" h="907828">
                  <a:moveTo>
                    <a:pt x="1822975" y="36"/>
                  </a:moveTo>
                  <a:cubicBezTo>
                    <a:pt x="2463341" y="36"/>
                    <a:pt x="2999979" y="31754"/>
                    <a:pt x="3141902" y="74331"/>
                  </a:cubicBezTo>
                  <a:cubicBezTo>
                    <a:pt x="3147636" y="76131"/>
                    <a:pt x="3153065" y="78798"/>
                    <a:pt x="3157999" y="82236"/>
                  </a:cubicBezTo>
                  <a:lnTo>
                    <a:pt x="3157999" y="82236"/>
                  </a:lnTo>
                  <a:cubicBezTo>
                    <a:pt x="3164314" y="86713"/>
                    <a:pt x="3169629" y="92457"/>
                    <a:pt x="3173620" y="99096"/>
                  </a:cubicBezTo>
                  <a:lnTo>
                    <a:pt x="3656347" y="907578"/>
                  </a:lnTo>
                  <a:lnTo>
                    <a:pt x="-110" y="907578"/>
                  </a:lnTo>
                  <a:lnTo>
                    <a:pt x="465377" y="110144"/>
                  </a:lnTo>
                  <a:cubicBezTo>
                    <a:pt x="469406" y="103125"/>
                    <a:pt x="474406" y="96715"/>
                    <a:pt x="480236" y="91094"/>
                  </a:cubicBezTo>
                  <a:lnTo>
                    <a:pt x="480236" y="91094"/>
                  </a:lnTo>
                  <a:cubicBezTo>
                    <a:pt x="490923" y="80960"/>
                    <a:pt x="504048" y="73778"/>
                    <a:pt x="518336" y="70235"/>
                  </a:cubicBezTo>
                  <a:cubicBezTo>
                    <a:pt x="678737" y="29563"/>
                    <a:pt x="1202231" y="-250"/>
                    <a:pt x="1823261" y="-250"/>
                  </a:cubicBezTo>
                  <a:close/>
                </a:path>
              </a:pathLst>
            </a:custGeom>
            <a:solidFill>
              <a:srgbClr val="91C1B2">
                <a:alpha val="60000"/>
              </a:srgb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kumimoji="1" lang="en-US" altLang="zh-CN" sz="2400" b="1" dirty="0">
                  <a:solidFill>
                    <a:srgbClr val="006341"/>
                  </a:solidFill>
                  <a:cs typeface="+mn-ea"/>
                  <a:sym typeface="+mn-lt"/>
                </a:rPr>
                <a:t>03</a:t>
              </a:r>
              <a:endParaRPr kumimoji="1" lang="zh-CN" altLang="en-US" sz="2400" b="1" dirty="0">
                <a:solidFill>
                  <a:srgbClr val="006341"/>
                </a:solidFill>
                <a:cs typeface="+mn-ea"/>
                <a:sym typeface="+mn-lt"/>
              </a:endParaRPr>
            </a:p>
          </p:txBody>
        </p:sp>
        <p:sp>
          <p:nvSpPr>
            <p:cNvPr id="34" name="iS1îďe">
              <a:extLst>
                <a:ext uri="{FF2B5EF4-FFF2-40B4-BE49-F238E27FC236}">
                  <a16:creationId xmlns:a16="http://schemas.microsoft.com/office/drawing/2014/main" id="{3C4C5369-2D51-469E-A9CE-290848F73425}"/>
                </a:ext>
              </a:extLst>
            </p:cNvPr>
            <p:cNvSpPr/>
            <p:nvPr/>
          </p:nvSpPr>
          <p:spPr>
            <a:xfrm>
              <a:off x="4588637" y="1804987"/>
              <a:ext cx="1005839" cy="866393"/>
            </a:xfrm>
            <a:custGeom>
              <a:avLst/>
              <a:gdLst>
                <a:gd name="connsiteX0" fmla="*/ 502920 w 1005839"/>
                <a:gd name="connsiteY0" fmla="*/ 0 h 866393"/>
                <a:gd name="connsiteX1" fmla="*/ 1005840 w 1005839"/>
                <a:gd name="connsiteY1" fmla="*/ 866394 h 866393"/>
                <a:gd name="connsiteX2" fmla="*/ 0 w 1005839"/>
                <a:gd name="connsiteY2" fmla="*/ 866394 h 86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5839" h="866393">
                  <a:moveTo>
                    <a:pt x="502920" y="0"/>
                  </a:moveTo>
                  <a:lnTo>
                    <a:pt x="1005840" y="866394"/>
                  </a:lnTo>
                  <a:lnTo>
                    <a:pt x="0" y="866394"/>
                  </a:lnTo>
                </a:path>
              </a:pathLst>
            </a:custGeom>
            <a:solidFill>
              <a:srgbClr val="91C1B2">
                <a:alpha val="60000"/>
              </a:srgb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kumimoji="1" lang="en-US" altLang="zh-CN" sz="2400" b="1" dirty="0">
                  <a:solidFill>
                    <a:srgbClr val="006341"/>
                  </a:solidFill>
                  <a:cs typeface="+mn-ea"/>
                  <a:sym typeface="+mn-lt"/>
                </a:rPr>
                <a:t>01</a:t>
              </a:r>
              <a:endParaRPr kumimoji="1" lang="zh-CN" altLang="en-US" sz="2400" b="1" dirty="0">
                <a:solidFill>
                  <a:srgbClr val="006341"/>
                </a:solidFill>
                <a:cs typeface="+mn-ea"/>
                <a:sym typeface="+mn-lt"/>
              </a:endParaRPr>
            </a:p>
          </p:txBody>
        </p:sp>
        <p:sp>
          <p:nvSpPr>
            <p:cNvPr id="35" name="iśḻíḓe">
              <a:extLst>
                <a:ext uri="{FF2B5EF4-FFF2-40B4-BE49-F238E27FC236}">
                  <a16:creationId xmlns:a16="http://schemas.microsoft.com/office/drawing/2014/main" id="{F2511F96-3136-406E-9DCB-E583296D3138}"/>
                </a:ext>
              </a:extLst>
            </p:cNvPr>
            <p:cNvSpPr/>
            <p:nvPr/>
          </p:nvSpPr>
          <p:spPr>
            <a:xfrm>
              <a:off x="4588636" y="2583560"/>
              <a:ext cx="1005839" cy="170021"/>
            </a:xfrm>
            <a:custGeom>
              <a:avLst/>
              <a:gdLst>
                <a:gd name="connsiteX0" fmla="*/ -110 w 1005839"/>
                <a:gd name="connsiteY0" fmla="*/ 84808 h 170021"/>
                <a:gd name="connsiteX1" fmla="*/ 502810 w 1005839"/>
                <a:gd name="connsiteY1" fmla="*/ -250 h 170021"/>
                <a:gd name="connsiteX2" fmla="*/ 1005730 w 1005839"/>
                <a:gd name="connsiteY2" fmla="*/ 84808 h 170021"/>
                <a:gd name="connsiteX3" fmla="*/ 502810 w 1005839"/>
                <a:gd name="connsiteY3" fmla="*/ 169771 h 170021"/>
                <a:gd name="connsiteX4" fmla="*/ -110 w 1005839"/>
                <a:gd name="connsiteY4" fmla="*/ 84808 h 170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5839" h="170021">
                  <a:moveTo>
                    <a:pt x="-110" y="84808"/>
                  </a:moveTo>
                  <a:cubicBezTo>
                    <a:pt x="-110" y="37755"/>
                    <a:pt x="225061" y="-250"/>
                    <a:pt x="502810" y="-250"/>
                  </a:cubicBezTo>
                  <a:cubicBezTo>
                    <a:pt x="780559" y="-250"/>
                    <a:pt x="1005730" y="37850"/>
                    <a:pt x="1005730" y="84808"/>
                  </a:cubicBezTo>
                  <a:cubicBezTo>
                    <a:pt x="1005730" y="131766"/>
                    <a:pt x="780559" y="169771"/>
                    <a:pt x="502810" y="169771"/>
                  </a:cubicBezTo>
                  <a:cubicBezTo>
                    <a:pt x="225061" y="169771"/>
                    <a:pt x="-110" y="131671"/>
                    <a:pt x="-110" y="84808"/>
                  </a:cubicBezTo>
                  <a:close/>
                </a:path>
              </a:pathLst>
            </a:custGeom>
            <a:solidFill>
              <a:srgbClr val="00634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6" name="iS1ïdê">
              <a:extLst>
                <a:ext uri="{FF2B5EF4-FFF2-40B4-BE49-F238E27FC236}">
                  <a16:creationId xmlns:a16="http://schemas.microsoft.com/office/drawing/2014/main" id="{D55AD79E-E81F-4975-8269-B08C3B38E53C}"/>
                </a:ext>
              </a:extLst>
            </p:cNvPr>
            <p:cNvSpPr/>
            <p:nvPr/>
          </p:nvSpPr>
          <p:spPr>
            <a:xfrm>
              <a:off x="3263899" y="4855654"/>
              <a:ext cx="3656457" cy="193167"/>
            </a:xfrm>
            <a:custGeom>
              <a:avLst/>
              <a:gdLst>
                <a:gd name="connsiteX0" fmla="*/ -110 w 3656457"/>
                <a:gd name="connsiteY0" fmla="*/ 96333 h 193167"/>
                <a:gd name="connsiteX1" fmla="*/ 1828119 w 3656457"/>
                <a:gd name="connsiteY1" fmla="*/ -250 h 193167"/>
                <a:gd name="connsiteX2" fmla="*/ 3656347 w 3656457"/>
                <a:gd name="connsiteY2" fmla="*/ 96333 h 193167"/>
                <a:gd name="connsiteX3" fmla="*/ 1828119 w 3656457"/>
                <a:gd name="connsiteY3" fmla="*/ 192917 h 193167"/>
                <a:gd name="connsiteX4" fmla="*/ -110 w 3656457"/>
                <a:gd name="connsiteY4" fmla="*/ 96333 h 193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56457" h="193167">
                  <a:moveTo>
                    <a:pt x="-110" y="96333"/>
                  </a:moveTo>
                  <a:cubicBezTo>
                    <a:pt x="-110" y="42612"/>
                    <a:pt x="818468" y="-250"/>
                    <a:pt x="1828119" y="-250"/>
                  </a:cubicBezTo>
                  <a:cubicBezTo>
                    <a:pt x="2837769" y="-250"/>
                    <a:pt x="3656347" y="42612"/>
                    <a:pt x="3656347" y="96333"/>
                  </a:cubicBezTo>
                  <a:cubicBezTo>
                    <a:pt x="3656347" y="150055"/>
                    <a:pt x="2837769" y="192917"/>
                    <a:pt x="1828119" y="192917"/>
                  </a:cubicBezTo>
                  <a:cubicBezTo>
                    <a:pt x="818468" y="192917"/>
                    <a:pt x="-110" y="149673"/>
                    <a:pt x="-110" y="96333"/>
                  </a:cubicBezTo>
                  <a:close/>
                </a:path>
              </a:pathLst>
            </a:custGeom>
            <a:solidFill>
              <a:srgbClr val="00634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7" name="ïśḻïdé">
              <a:extLst>
                <a:ext uri="{FF2B5EF4-FFF2-40B4-BE49-F238E27FC236}">
                  <a16:creationId xmlns:a16="http://schemas.microsoft.com/office/drawing/2014/main" id="{FB10B530-B558-4C2D-80FA-FD73277800B9}"/>
                </a:ext>
              </a:extLst>
            </p:cNvPr>
            <p:cNvSpPr/>
            <p:nvPr/>
          </p:nvSpPr>
          <p:spPr>
            <a:xfrm>
              <a:off x="3914266" y="2879216"/>
              <a:ext cx="2354675" cy="955833"/>
            </a:xfrm>
            <a:custGeom>
              <a:avLst/>
              <a:gdLst>
                <a:gd name="connsiteX0" fmla="*/ 1177752 w 2354675"/>
                <a:gd name="connsiteY0" fmla="*/ -250 h 955833"/>
                <a:gd name="connsiteX1" fmla="*/ 1825452 w 2354675"/>
                <a:gd name="connsiteY1" fmla="*/ 67472 h 955833"/>
                <a:gd name="connsiteX2" fmla="*/ 1851074 w 2354675"/>
                <a:gd name="connsiteY2" fmla="*/ 88809 h 955833"/>
                <a:gd name="connsiteX3" fmla="*/ 1852217 w 2354675"/>
                <a:gd name="connsiteY3" fmla="*/ 88809 h 955833"/>
                <a:gd name="connsiteX4" fmla="*/ 2354565 w 2354675"/>
                <a:gd name="connsiteY4" fmla="*/ 955584 h 955833"/>
                <a:gd name="connsiteX5" fmla="*/ -110 w 2354675"/>
                <a:gd name="connsiteY5" fmla="*/ 955584 h 955833"/>
                <a:gd name="connsiteX6" fmla="*/ 504715 w 2354675"/>
                <a:gd name="connsiteY6" fmla="*/ 88809 h 955833"/>
                <a:gd name="connsiteX7" fmla="*/ 504715 w 2354675"/>
                <a:gd name="connsiteY7" fmla="*/ 88809 h 955833"/>
                <a:gd name="connsiteX8" fmla="*/ 530337 w 2354675"/>
                <a:gd name="connsiteY8" fmla="*/ 67472 h 955833"/>
                <a:gd name="connsiteX9" fmla="*/ 1178037 w 2354675"/>
                <a:gd name="connsiteY9" fmla="*/ -250 h 955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54675" h="955833">
                  <a:moveTo>
                    <a:pt x="1177752" y="-250"/>
                  </a:moveTo>
                  <a:cubicBezTo>
                    <a:pt x="1481409" y="-250"/>
                    <a:pt x="1738488" y="28325"/>
                    <a:pt x="1825452" y="67472"/>
                  </a:cubicBezTo>
                  <a:cubicBezTo>
                    <a:pt x="1835729" y="72197"/>
                    <a:pt x="1844568" y="79560"/>
                    <a:pt x="1851074" y="88809"/>
                  </a:cubicBezTo>
                  <a:lnTo>
                    <a:pt x="1852217" y="88809"/>
                  </a:lnTo>
                  <a:lnTo>
                    <a:pt x="2354565" y="955584"/>
                  </a:lnTo>
                  <a:lnTo>
                    <a:pt x="-110" y="955584"/>
                  </a:lnTo>
                  <a:lnTo>
                    <a:pt x="504715" y="88809"/>
                  </a:lnTo>
                  <a:lnTo>
                    <a:pt x="504715" y="88809"/>
                  </a:lnTo>
                  <a:cubicBezTo>
                    <a:pt x="511221" y="79560"/>
                    <a:pt x="520060" y="72197"/>
                    <a:pt x="530337" y="67472"/>
                  </a:cubicBezTo>
                  <a:cubicBezTo>
                    <a:pt x="616919" y="28229"/>
                    <a:pt x="873999" y="-250"/>
                    <a:pt x="1178037" y="-250"/>
                  </a:cubicBezTo>
                  <a:close/>
                </a:path>
              </a:pathLst>
            </a:custGeom>
            <a:solidFill>
              <a:srgbClr val="91C1B2">
                <a:alpha val="60000"/>
              </a:srgb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kumimoji="1" lang="en-US" altLang="zh-CN" sz="2400" b="1" dirty="0">
                  <a:solidFill>
                    <a:srgbClr val="006341"/>
                  </a:solidFill>
                  <a:cs typeface="+mn-ea"/>
                  <a:sym typeface="+mn-lt"/>
                </a:rPr>
                <a:t>02</a:t>
              </a:r>
              <a:endParaRPr kumimoji="1" lang="zh-CN" altLang="en-US" sz="2400" b="1" dirty="0">
                <a:solidFill>
                  <a:srgbClr val="006341"/>
                </a:solidFill>
                <a:cs typeface="+mn-ea"/>
                <a:sym typeface="+mn-lt"/>
              </a:endParaRPr>
            </a:p>
          </p:txBody>
        </p:sp>
        <p:sp>
          <p:nvSpPr>
            <p:cNvPr id="38" name="iṥḷídé">
              <a:extLst>
                <a:ext uri="{FF2B5EF4-FFF2-40B4-BE49-F238E27FC236}">
                  <a16:creationId xmlns:a16="http://schemas.microsoft.com/office/drawing/2014/main" id="{960E80C0-15BD-49C6-9BCD-71A4C1331A99}"/>
                </a:ext>
              </a:extLst>
            </p:cNvPr>
            <p:cNvSpPr/>
            <p:nvPr/>
          </p:nvSpPr>
          <p:spPr>
            <a:xfrm>
              <a:off x="3914266" y="3740086"/>
              <a:ext cx="2354580" cy="194309"/>
            </a:xfrm>
            <a:custGeom>
              <a:avLst/>
              <a:gdLst>
                <a:gd name="connsiteX0" fmla="*/ -110 w 2354580"/>
                <a:gd name="connsiteY0" fmla="*/ 96905 h 194309"/>
                <a:gd name="connsiteX1" fmla="*/ 1177180 w 2354580"/>
                <a:gd name="connsiteY1" fmla="*/ -250 h 194309"/>
                <a:gd name="connsiteX2" fmla="*/ 2354470 w 2354580"/>
                <a:gd name="connsiteY2" fmla="*/ 96905 h 194309"/>
                <a:gd name="connsiteX3" fmla="*/ 1177180 w 2354580"/>
                <a:gd name="connsiteY3" fmla="*/ 194060 h 194309"/>
                <a:gd name="connsiteX4" fmla="*/ -110 w 2354580"/>
                <a:gd name="connsiteY4" fmla="*/ 96905 h 194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4580" h="194309">
                  <a:moveTo>
                    <a:pt x="-110" y="96905"/>
                  </a:moveTo>
                  <a:cubicBezTo>
                    <a:pt x="-110" y="43279"/>
                    <a:pt x="527003" y="-250"/>
                    <a:pt x="1177180" y="-250"/>
                  </a:cubicBezTo>
                  <a:cubicBezTo>
                    <a:pt x="1827357" y="-250"/>
                    <a:pt x="2354470" y="43279"/>
                    <a:pt x="2354470" y="96905"/>
                  </a:cubicBezTo>
                  <a:cubicBezTo>
                    <a:pt x="2354470" y="150530"/>
                    <a:pt x="1827357" y="194060"/>
                    <a:pt x="1177180" y="194060"/>
                  </a:cubicBezTo>
                  <a:cubicBezTo>
                    <a:pt x="527003" y="194060"/>
                    <a:pt x="-110" y="150530"/>
                    <a:pt x="-110" y="96905"/>
                  </a:cubicBezTo>
                  <a:close/>
                </a:path>
              </a:pathLst>
            </a:custGeom>
            <a:solidFill>
              <a:srgbClr val="00634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</p:grpSp>
      <p:cxnSp>
        <p:nvCxnSpPr>
          <p:cNvPr id="56" name="直接连接符 55">
            <a:extLst>
              <a:ext uri="{FF2B5EF4-FFF2-40B4-BE49-F238E27FC236}">
                <a16:creationId xmlns:a16="http://schemas.microsoft.com/office/drawing/2014/main" id="{51ED7B2E-8422-4CCA-81BD-52D87F323465}"/>
              </a:ext>
            </a:extLst>
          </p:cNvPr>
          <p:cNvCxnSpPr/>
          <p:nvPr/>
        </p:nvCxnSpPr>
        <p:spPr>
          <a:xfrm>
            <a:off x="2351308" y="2252133"/>
            <a:ext cx="3523101" cy="0"/>
          </a:xfrm>
          <a:prstGeom prst="line">
            <a:avLst/>
          </a:prstGeom>
          <a:ln w="19050">
            <a:solidFill>
              <a:srgbClr val="00634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文本框 56">
            <a:extLst>
              <a:ext uri="{FF2B5EF4-FFF2-40B4-BE49-F238E27FC236}">
                <a16:creationId xmlns:a16="http://schemas.microsoft.com/office/drawing/2014/main" id="{15580B29-A8C6-4304-81DE-3D7544F0967D}"/>
              </a:ext>
            </a:extLst>
          </p:cNvPr>
          <p:cNvSpPr txBox="1"/>
          <p:nvPr/>
        </p:nvSpPr>
        <p:spPr>
          <a:xfrm>
            <a:off x="6000441" y="2067467"/>
            <a:ext cx="22426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cs typeface="+mn-ea"/>
                <a:sym typeface="+mn-lt"/>
              </a:rPr>
              <a:t>数据的实时更新</a:t>
            </a:r>
            <a:endParaRPr lang="en-US" dirty="0">
              <a:cs typeface="+mn-ea"/>
              <a:sym typeface="+mn-lt"/>
            </a:endParaRPr>
          </a:p>
        </p:txBody>
      </p:sp>
      <p:sp>
        <p:nvSpPr>
          <p:cNvPr id="58" name="矩形 57">
            <a:extLst>
              <a:ext uri="{FF2B5EF4-FFF2-40B4-BE49-F238E27FC236}">
                <a16:creationId xmlns:a16="http://schemas.microsoft.com/office/drawing/2014/main" id="{118CC186-E29C-4C9F-A955-83DF7FAAC3C7}"/>
              </a:ext>
            </a:extLst>
          </p:cNvPr>
          <p:cNvSpPr/>
          <p:nvPr/>
        </p:nvSpPr>
        <p:spPr>
          <a:xfrm>
            <a:off x="6000441" y="4479760"/>
            <a:ext cx="1800493" cy="4654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cs typeface="+mn-ea"/>
                <a:sym typeface="+mn-lt"/>
              </a:rPr>
              <a:t>复用至更多场景</a:t>
            </a:r>
            <a:endParaRPr lang="en-US" dirty="0">
              <a:cs typeface="+mn-ea"/>
              <a:sym typeface="+mn-lt"/>
            </a:endParaRPr>
          </a:p>
        </p:txBody>
      </p:sp>
      <p:cxnSp>
        <p:nvCxnSpPr>
          <p:cNvPr id="59" name="直接连接符 58">
            <a:extLst>
              <a:ext uri="{FF2B5EF4-FFF2-40B4-BE49-F238E27FC236}">
                <a16:creationId xmlns:a16="http://schemas.microsoft.com/office/drawing/2014/main" id="{81AA1443-9665-4DF2-BB52-6F3DC1CCF3D9}"/>
              </a:ext>
            </a:extLst>
          </p:cNvPr>
          <p:cNvCxnSpPr/>
          <p:nvPr/>
        </p:nvCxnSpPr>
        <p:spPr>
          <a:xfrm>
            <a:off x="2357519" y="3454400"/>
            <a:ext cx="3523101" cy="0"/>
          </a:xfrm>
          <a:prstGeom prst="line">
            <a:avLst/>
          </a:prstGeom>
          <a:ln w="19050">
            <a:solidFill>
              <a:srgbClr val="00634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文本框 59">
            <a:extLst>
              <a:ext uri="{FF2B5EF4-FFF2-40B4-BE49-F238E27FC236}">
                <a16:creationId xmlns:a16="http://schemas.microsoft.com/office/drawing/2014/main" id="{9C0BACC9-7A2C-4FD7-A3D1-82C9654785F1}"/>
              </a:ext>
            </a:extLst>
          </p:cNvPr>
          <p:cNvSpPr txBox="1"/>
          <p:nvPr/>
        </p:nvSpPr>
        <p:spPr>
          <a:xfrm>
            <a:off x="6006652" y="3269734"/>
            <a:ext cx="22426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cs typeface="+mn-ea"/>
                <a:sym typeface="+mn-lt"/>
              </a:rPr>
              <a:t>定位问题并解决</a:t>
            </a:r>
            <a:endParaRPr lang="en-US" dirty="0">
              <a:cs typeface="+mn-ea"/>
              <a:sym typeface="+mn-lt"/>
            </a:endParaRPr>
          </a:p>
        </p:txBody>
      </p:sp>
      <p:cxnSp>
        <p:nvCxnSpPr>
          <p:cNvPr id="61" name="直接连接符 60">
            <a:extLst>
              <a:ext uri="{FF2B5EF4-FFF2-40B4-BE49-F238E27FC236}">
                <a16:creationId xmlns:a16="http://schemas.microsoft.com/office/drawing/2014/main" id="{70497CA7-AE1D-4DC0-957F-AA1D9A20473B}"/>
              </a:ext>
            </a:extLst>
          </p:cNvPr>
          <p:cNvCxnSpPr/>
          <p:nvPr/>
        </p:nvCxnSpPr>
        <p:spPr>
          <a:xfrm>
            <a:off x="2351308" y="4759688"/>
            <a:ext cx="3523101" cy="0"/>
          </a:xfrm>
          <a:prstGeom prst="line">
            <a:avLst/>
          </a:prstGeom>
          <a:ln w="19050">
            <a:solidFill>
              <a:srgbClr val="00634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文本框 61">
            <a:extLst>
              <a:ext uri="{FF2B5EF4-FFF2-40B4-BE49-F238E27FC236}">
                <a16:creationId xmlns:a16="http://schemas.microsoft.com/office/drawing/2014/main" id="{34F7CD44-BFD9-4BF3-9BF9-36F17152BBB4}"/>
              </a:ext>
            </a:extLst>
          </p:cNvPr>
          <p:cNvSpPr txBox="1"/>
          <p:nvPr/>
        </p:nvSpPr>
        <p:spPr>
          <a:xfrm>
            <a:off x="9197836" y="2525082"/>
            <a:ext cx="1964267" cy="17119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dirty="0">
                <a:cs typeface="+mn-ea"/>
                <a:sym typeface="+mn-lt"/>
              </a:rPr>
              <a:t>伙伴开心</a:t>
            </a:r>
            <a:endParaRPr lang="en-US" altLang="zh-CN" dirty="0">
              <a:cs typeface="+mn-ea"/>
              <a:sym typeface="+mn-lt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dirty="0">
                <a:cs typeface="+mn-ea"/>
                <a:sym typeface="+mn-lt"/>
              </a:rPr>
              <a:t>优秀服务</a:t>
            </a:r>
            <a:endParaRPr lang="en-US" altLang="zh-CN" dirty="0">
              <a:cs typeface="+mn-ea"/>
              <a:sym typeface="+mn-lt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dirty="0">
                <a:cs typeface="+mn-ea"/>
                <a:sym typeface="+mn-lt"/>
              </a:rPr>
              <a:t>顾客开心</a:t>
            </a:r>
            <a:endParaRPr lang="en-US" altLang="zh-CN" dirty="0">
              <a:cs typeface="+mn-ea"/>
              <a:sym typeface="+mn-lt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dirty="0">
                <a:cs typeface="+mn-ea"/>
                <a:sym typeface="+mn-lt"/>
              </a:rPr>
              <a:t>业绩达成</a:t>
            </a:r>
            <a:endParaRPr lang="en-US" dirty="0">
              <a:cs typeface="+mn-ea"/>
              <a:sym typeface="+mn-lt"/>
            </a:endParaRPr>
          </a:p>
        </p:txBody>
      </p:sp>
      <p:sp>
        <p:nvSpPr>
          <p:cNvPr id="63" name="任意多边形: 形状 62">
            <a:extLst>
              <a:ext uri="{FF2B5EF4-FFF2-40B4-BE49-F238E27FC236}">
                <a16:creationId xmlns:a16="http://schemas.microsoft.com/office/drawing/2014/main" id="{FAB079A1-A54C-4803-9DBC-ADF83ED66F8C}"/>
              </a:ext>
            </a:extLst>
          </p:cNvPr>
          <p:cNvSpPr/>
          <p:nvPr/>
        </p:nvSpPr>
        <p:spPr>
          <a:xfrm rot="8020892" flipV="1">
            <a:off x="7986167" y="3085992"/>
            <a:ext cx="780603" cy="761188"/>
          </a:xfrm>
          <a:custGeom>
            <a:avLst/>
            <a:gdLst>
              <a:gd name="connsiteX0" fmla="*/ 0 w 892521"/>
              <a:gd name="connsiteY0" fmla="*/ 888223 h 888223"/>
              <a:gd name="connsiteX1" fmla="*/ 0 w 892521"/>
              <a:gd name="connsiteY1" fmla="*/ 399160 h 888223"/>
              <a:gd name="connsiteX2" fmla="*/ 154463 w 892521"/>
              <a:gd name="connsiteY2" fmla="*/ 553623 h 888223"/>
              <a:gd name="connsiteX3" fmla="*/ 169189 w 892521"/>
              <a:gd name="connsiteY3" fmla="*/ 544363 h 888223"/>
              <a:gd name="connsiteX4" fmla="*/ 449600 w 892521"/>
              <a:gd name="connsiteY4" fmla="*/ 217665 h 888223"/>
              <a:gd name="connsiteX5" fmla="*/ 539586 w 892521"/>
              <a:gd name="connsiteY5" fmla="*/ 10819 h 888223"/>
              <a:gd name="connsiteX6" fmla="*/ 542407 w 892521"/>
              <a:gd name="connsiteY6" fmla="*/ 0 h 888223"/>
              <a:gd name="connsiteX7" fmla="*/ 892521 w 892521"/>
              <a:gd name="connsiteY7" fmla="*/ 345299 h 888223"/>
              <a:gd name="connsiteX8" fmla="*/ 833898 w 892521"/>
              <a:gd name="connsiteY8" fmla="*/ 361456 h 888223"/>
              <a:gd name="connsiteX9" fmla="*/ 628317 w 892521"/>
              <a:gd name="connsiteY9" fmla="*/ 454297 h 888223"/>
              <a:gd name="connsiteX10" fmla="*/ 393535 w 892521"/>
              <a:gd name="connsiteY10" fmla="*/ 635223 h 888223"/>
              <a:gd name="connsiteX11" fmla="*/ 321353 w 892521"/>
              <a:gd name="connsiteY11" fmla="*/ 720513 h 888223"/>
              <a:gd name="connsiteX12" fmla="*/ 489063 w 892521"/>
              <a:gd name="connsiteY12" fmla="*/ 888223 h 888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92521" h="888223">
                <a:moveTo>
                  <a:pt x="0" y="888223"/>
                </a:moveTo>
                <a:lnTo>
                  <a:pt x="0" y="399160"/>
                </a:lnTo>
                <a:lnTo>
                  <a:pt x="154463" y="553623"/>
                </a:lnTo>
                <a:lnTo>
                  <a:pt x="169189" y="544363"/>
                </a:lnTo>
                <a:cubicBezTo>
                  <a:pt x="274968" y="465499"/>
                  <a:pt x="373288" y="354096"/>
                  <a:pt x="449600" y="217665"/>
                </a:cubicBezTo>
                <a:cubicBezTo>
                  <a:pt x="487756" y="149449"/>
                  <a:pt x="517701" y="79821"/>
                  <a:pt x="539586" y="10819"/>
                </a:cubicBezTo>
                <a:lnTo>
                  <a:pt x="542407" y="0"/>
                </a:lnTo>
                <a:lnTo>
                  <a:pt x="892521" y="345299"/>
                </a:lnTo>
                <a:lnTo>
                  <a:pt x="833898" y="361456"/>
                </a:lnTo>
                <a:cubicBezTo>
                  <a:pt x="765206" y="384294"/>
                  <a:pt x="695998" y="415200"/>
                  <a:pt x="628317" y="454297"/>
                </a:cubicBezTo>
                <a:cubicBezTo>
                  <a:pt x="538077" y="506427"/>
                  <a:pt x="459095" y="568183"/>
                  <a:pt x="393535" y="635223"/>
                </a:cubicBezTo>
                <a:lnTo>
                  <a:pt x="321353" y="720513"/>
                </a:lnTo>
                <a:lnTo>
                  <a:pt x="489063" y="888223"/>
                </a:lnTo>
                <a:close/>
              </a:path>
            </a:pathLst>
          </a:custGeom>
          <a:gradFill flip="none" rotWithShape="1">
            <a:gsLst>
              <a:gs pos="0">
                <a:srgbClr val="006341"/>
              </a:gs>
              <a:gs pos="100000">
                <a:srgbClr val="4F8E7A">
                  <a:alpha val="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64" name="文本框 63">
            <a:extLst>
              <a:ext uri="{FF2B5EF4-FFF2-40B4-BE49-F238E27FC236}">
                <a16:creationId xmlns:a16="http://schemas.microsoft.com/office/drawing/2014/main" id="{1556C900-55C2-43E3-9D4D-0D87379C9108}"/>
              </a:ext>
            </a:extLst>
          </p:cNvPr>
          <p:cNvSpPr txBox="1"/>
          <p:nvPr/>
        </p:nvSpPr>
        <p:spPr>
          <a:xfrm>
            <a:off x="8551333" y="4575876"/>
            <a:ext cx="6465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cs typeface="+mn-ea"/>
                <a:sym typeface="+mn-lt"/>
              </a:rPr>
              <a:t>伙伴</a:t>
            </a:r>
            <a:endParaRPr lang="en-US" dirty="0">
              <a:cs typeface="+mn-ea"/>
              <a:sym typeface="+mn-lt"/>
            </a:endParaRPr>
          </a:p>
        </p:txBody>
      </p:sp>
      <p:sp>
        <p:nvSpPr>
          <p:cNvPr id="65" name="任意多边形: 形状 64">
            <a:extLst>
              <a:ext uri="{FF2B5EF4-FFF2-40B4-BE49-F238E27FC236}">
                <a16:creationId xmlns:a16="http://schemas.microsoft.com/office/drawing/2014/main" id="{56EE8B53-23AA-4799-B9BF-5A19F0ECDCB6}"/>
              </a:ext>
            </a:extLst>
          </p:cNvPr>
          <p:cNvSpPr/>
          <p:nvPr/>
        </p:nvSpPr>
        <p:spPr>
          <a:xfrm rot="8020892" flipV="1">
            <a:off x="9244865" y="4379094"/>
            <a:ext cx="780603" cy="761188"/>
          </a:xfrm>
          <a:custGeom>
            <a:avLst/>
            <a:gdLst>
              <a:gd name="connsiteX0" fmla="*/ 0 w 892521"/>
              <a:gd name="connsiteY0" fmla="*/ 888223 h 888223"/>
              <a:gd name="connsiteX1" fmla="*/ 0 w 892521"/>
              <a:gd name="connsiteY1" fmla="*/ 399160 h 888223"/>
              <a:gd name="connsiteX2" fmla="*/ 154463 w 892521"/>
              <a:gd name="connsiteY2" fmla="*/ 553623 h 888223"/>
              <a:gd name="connsiteX3" fmla="*/ 169189 w 892521"/>
              <a:gd name="connsiteY3" fmla="*/ 544363 h 888223"/>
              <a:gd name="connsiteX4" fmla="*/ 449600 w 892521"/>
              <a:gd name="connsiteY4" fmla="*/ 217665 h 888223"/>
              <a:gd name="connsiteX5" fmla="*/ 539586 w 892521"/>
              <a:gd name="connsiteY5" fmla="*/ 10819 h 888223"/>
              <a:gd name="connsiteX6" fmla="*/ 542407 w 892521"/>
              <a:gd name="connsiteY6" fmla="*/ 0 h 888223"/>
              <a:gd name="connsiteX7" fmla="*/ 892521 w 892521"/>
              <a:gd name="connsiteY7" fmla="*/ 345299 h 888223"/>
              <a:gd name="connsiteX8" fmla="*/ 833898 w 892521"/>
              <a:gd name="connsiteY8" fmla="*/ 361456 h 888223"/>
              <a:gd name="connsiteX9" fmla="*/ 628317 w 892521"/>
              <a:gd name="connsiteY9" fmla="*/ 454297 h 888223"/>
              <a:gd name="connsiteX10" fmla="*/ 393535 w 892521"/>
              <a:gd name="connsiteY10" fmla="*/ 635223 h 888223"/>
              <a:gd name="connsiteX11" fmla="*/ 321353 w 892521"/>
              <a:gd name="connsiteY11" fmla="*/ 720513 h 888223"/>
              <a:gd name="connsiteX12" fmla="*/ 489063 w 892521"/>
              <a:gd name="connsiteY12" fmla="*/ 888223 h 888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92521" h="888223">
                <a:moveTo>
                  <a:pt x="0" y="888223"/>
                </a:moveTo>
                <a:lnTo>
                  <a:pt x="0" y="399160"/>
                </a:lnTo>
                <a:lnTo>
                  <a:pt x="154463" y="553623"/>
                </a:lnTo>
                <a:lnTo>
                  <a:pt x="169189" y="544363"/>
                </a:lnTo>
                <a:cubicBezTo>
                  <a:pt x="274968" y="465499"/>
                  <a:pt x="373288" y="354096"/>
                  <a:pt x="449600" y="217665"/>
                </a:cubicBezTo>
                <a:cubicBezTo>
                  <a:pt x="487756" y="149449"/>
                  <a:pt x="517701" y="79821"/>
                  <a:pt x="539586" y="10819"/>
                </a:cubicBezTo>
                <a:lnTo>
                  <a:pt x="542407" y="0"/>
                </a:lnTo>
                <a:lnTo>
                  <a:pt x="892521" y="345299"/>
                </a:lnTo>
                <a:lnTo>
                  <a:pt x="833898" y="361456"/>
                </a:lnTo>
                <a:cubicBezTo>
                  <a:pt x="765206" y="384294"/>
                  <a:pt x="695998" y="415200"/>
                  <a:pt x="628317" y="454297"/>
                </a:cubicBezTo>
                <a:cubicBezTo>
                  <a:pt x="538077" y="506427"/>
                  <a:pt x="459095" y="568183"/>
                  <a:pt x="393535" y="635223"/>
                </a:cubicBezTo>
                <a:lnTo>
                  <a:pt x="321353" y="720513"/>
                </a:lnTo>
                <a:lnTo>
                  <a:pt x="489063" y="888223"/>
                </a:lnTo>
                <a:close/>
              </a:path>
            </a:pathLst>
          </a:custGeom>
          <a:gradFill flip="none" rotWithShape="1">
            <a:gsLst>
              <a:gs pos="0">
                <a:srgbClr val="006341"/>
              </a:gs>
              <a:gs pos="100000">
                <a:srgbClr val="4F8E7A">
                  <a:alpha val="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66" name="文本框 65">
            <a:extLst>
              <a:ext uri="{FF2B5EF4-FFF2-40B4-BE49-F238E27FC236}">
                <a16:creationId xmlns:a16="http://schemas.microsoft.com/office/drawing/2014/main" id="{9C20D4D2-6996-45FD-8C34-9DABA59CF24E}"/>
              </a:ext>
            </a:extLst>
          </p:cNvPr>
          <p:cNvSpPr txBox="1"/>
          <p:nvPr/>
        </p:nvSpPr>
        <p:spPr>
          <a:xfrm>
            <a:off x="10228013" y="4575022"/>
            <a:ext cx="6465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cs typeface="+mn-ea"/>
                <a:sym typeface="+mn-lt"/>
              </a:rPr>
              <a:t>顾客</a:t>
            </a:r>
            <a:endParaRPr lang="en-US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40597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73174BBB-F81B-46CB-AE21-8C419FA8E934}"/>
              </a:ext>
            </a:extLst>
          </p:cNvPr>
          <p:cNvSpPr txBox="1"/>
          <p:nvPr/>
        </p:nvSpPr>
        <p:spPr>
          <a:xfrm>
            <a:off x="761756" y="101105"/>
            <a:ext cx="55722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gradFill flip="none" rotWithShape="1">
                  <a:gsLst>
                    <a:gs pos="0">
                      <a:srgbClr val="28473D">
                        <a:shade val="30000"/>
                        <a:satMod val="115000"/>
                      </a:srgbClr>
                    </a:gs>
                    <a:gs pos="50000">
                      <a:srgbClr val="28473D">
                        <a:shade val="67500"/>
                        <a:satMod val="115000"/>
                      </a:srgbClr>
                    </a:gs>
                    <a:gs pos="100000">
                      <a:srgbClr val="28473D">
                        <a:shade val="100000"/>
                        <a:satMod val="115000"/>
                      </a:srgbClr>
                    </a:gs>
                  </a:gsLst>
                  <a:lin ang="0" scaled="1"/>
                  <a:tileRect/>
                </a:gradFill>
                <a:cs typeface="+mn-ea"/>
                <a:sym typeface="+mn-lt"/>
              </a:rPr>
              <a:t>POC</a:t>
            </a:r>
            <a:r>
              <a:rPr lang="zh-CN" altLang="en-US" sz="2800" dirty="0">
                <a:gradFill flip="none" rotWithShape="1">
                  <a:gsLst>
                    <a:gs pos="0">
                      <a:srgbClr val="28473D">
                        <a:shade val="30000"/>
                        <a:satMod val="115000"/>
                      </a:srgbClr>
                    </a:gs>
                    <a:gs pos="50000">
                      <a:srgbClr val="28473D">
                        <a:shade val="67500"/>
                        <a:satMod val="115000"/>
                      </a:srgbClr>
                    </a:gs>
                    <a:gs pos="100000">
                      <a:srgbClr val="28473D">
                        <a:shade val="100000"/>
                        <a:satMod val="115000"/>
                      </a:srgbClr>
                    </a:gs>
                  </a:gsLst>
                  <a:lin ang="0" scaled="1"/>
                  <a:tileRect/>
                </a:gradFill>
                <a:cs typeface="+mn-ea"/>
                <a:sym typeface="+mn-lt"/>
              </a:rPr>
              <a:t>如何体现价值？</a:t>
            </a:r>
            <a:endParaRPr lang="en-US" sz="2800" dirty="0">
              <a:gradFill flip="none" rotWithShape="1">
                <a:gsLst>
                  <a:gs pos="0">
                    <a:srgbClr val="28473D">
                      <a:shade val="30000"/>
                      <a:satMod val="115000"/>
                    </a:srgbClr>
                  </a:gs>
                  <a:gs pos="50000">
                    <a:srgbClr val="28473D">
                      <a:shade val="67500"/>
                      <a:satMod val="115000"/>
                    </a:srgbClr>
                  </a:gs>
                  <a:gs pos="100000">
                    <a:srgbClr val="28473D">
                      <a:shade val="100000"/>
                      <a:satMod val="115000"/>
                    </a:srgbClr>
                  </a:gs>
                </a:gsLst>
                <a:lin ang="0" scaled="1"/>
                <a:tileRect/>
              </a:gradFill>
              <a:cs typeface="+mn-ea"/>
              <a:sym typeface="+mn-lt"/>
            </a:endParaRPr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31162BEF-8E52-4503-9DDD-641B679C991B}"/>
              </a:ext>
            </a:extLst>
          </p:cNvPr>
          <p:cNvCxnSpPr>
            <a:cxnSpLocks/>
          </p:cNvCxnSpPr>
          <p:nvPr/>
        </p:nvCxnSpPr>
        <p:spPr>
          <a:xfrm>
            <a:off x="391265" y="720193"/>
            <a:ext cx="6941138" cy="1"/>
          </a:xfrm>
          <a:prstGeom prst="line">
            <a:avLst/>
          </a:prstGeom>
          <a:ln w="15875">
            <a:solidFill>
              <a:srgbClr val="0063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>
            <a:extLst>
              <a:ext uri="{FF2B5EF4-FFF2-40B4-BE49-F238E27FC236}">
                <a16:creationId xmlns:a16="http://schemas.microsoft.com/office/drawing/2014/main" id="{A5040E5F-7A1E-4CF0-BB86-20DCA160A5EA}"/>
              </a:ext>
            </a:extLst>
          </p:cNvPr>
          <p:cNvSpPr/>
          <p:nvPr/>
        </p:nvSpPr>
        <p:spPr>
          <a:xfrm>
            <a:off x="94774" y="62356"/>
            <a:ext cx="459625" cy="459625"/>
          </a:xfrm>
          <a:prstGeom prst="rect">
            <a:avLst/>
          </a:prstGeom>
          <a:noFill/>
          <a:ln w="25400">
            <a:solidFill>
              <a:srgbClr val="00634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B342FCA6-B7FF-4289-B848-575D1F454402}"/>
              </a:ext>
            </a:extLst>
          </p:cNvPr>
          <p:cNvSpPr/>
          <p:nvPr/>
        </p:nvSpPr>
        <p:spPr>
          <a:xfrm>
            <a:off x="254311" y="148038"/>
            <a:ext cx="459625" cy="459625"/>
          </a:xfrm>
          <a:prstGeom prst="rect">
            <a:avLst/>
          </a:prstGeom>
          <a:solidFill>
            <a:srgbClr val="006341"/>
          </a:solidFill>
          <a:ln w="25400">
            <a:solidFill>
              <a:srgbClr val="4F8E7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8DA7BBCD-D449-4B93-980A-CFF7DDD071A5}"/>
              </a:ext>
            </a:extLst>
          </p:cNvPr>
          <p:cNvGrpSpPr/>
          <p:nvPr/>
        </p:nvGrpSpPr>
        <p:grpSpPr>
          <a:xfrm>
            <a:off x="1088378" y="1211662"/>
            <a:ext cx="6388283" cy="2886205"/>
            <a:chOff x="-96528" y="1828801"/>
            <a:chExt cx="7983227" cy="3606796"/>
          </a:xfrm>
        </p:grpSpPr>
        <p:grpSp>
          <p:nvGrpSpPr>
            <p:cNvPr id="10" name="组合 9">
              <a:extLst>
                <a:ext uri="{FF2B5EF4-FFF2-40B4-BE49-F238E27FC236}">
                  <a16:creationId xmlns:a16="http://schemas.microsoft.com/office/drawing/2014/main" id="{0A0D3677-CB4C-410F-B781-E8CD4DBB0530}"/>
                </a:ext>
              </a:extLst>
            </p:cNvPr>
            <p:cNvGrpSpPr/>
            <p:nvPr/>
          </p:nvGrpSpPr>
          <p:grpSpPr>
            <a:xfrm>
              <a:off x="4279901" y="1828801"/>
              <a:ext cx="3606798" cy="3606796"/>
              <a:chOff x="4488146" y="2037046"/>
              <a:chExt cx="3190308" cy="3190306"/>
            </a:xfrm>
          </p:grpSpPr>
          <p:sp>
            <p:nvSpPr>
              <p:cNvPr id="14" name="Oval 48_1">
                <a:extLst>
                  <a:ext uri="{FF2B5EF4-FFF2-40B4-BE49-F238E27FC236}">
                    <a16:creationId xmlns:a16="http://schemas.microsoft.com/office/drawing/2014/main" id="{AE1F6990-CE13-4F66-9511-F6E86B76926D}"/>
                  </a:ext>
                </a:extLst>
              </p:cNvPr>
              <p:cNvSpPr/>
              <p:nvPr/>
            </p:nvSpPr>
            <p:spPr>
              <a:xfrm>
                <a:off x="4488146" y="2037046"/>
                <a:ext cx="3190308" cy="3190306"/>
              </a:xfrm>
              <a:prstGeom prst="pie">
                <a:avLst>
                  <a:gd name="adj1" fmla="val 10800000"/>
                  <a:gd name="adj2" fmla="val 16200000"/>
                </a:avLst>
              </a:prstGeom>
              <a:solidFill>
                <a:srgbClr val="006341"/>
              </a:solidFill>
              <a:ln w="38100" cap="flat" cmpd="sng" algn="ctr">
                <a:solidFill>
                  <a:schemeClr val="bg1"/>
                </a:solidFill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5" name="Picture">
                <a:extLst>
                  <a:ext uri="{FF2B5EF4-FFF2-40B4-BE49-F238E27FC236}">
                    <a16:creationId xmlns:a16="http://schemas.microsoft.com/office/drawing/2014/main" id="{8DDC7E35-79A8-4B59-A0A8-BED4B45A17B2}"/>
                  </a:ext>
                </a:extLst>
              </p:cNvPr>
              <p:cNvSpPr/>
              <p:nvPr/>
            </p:nvSpPr>
            <p:spPr>
              <a:xfrm>
                <a:off x="4891329" y="2440229"/>
                <a:ext cx="2383942" cy="2383940"/>
              </a:xfrm>
              <a:prstGeom prst="pie">
                <a:avLst>
                  <a:gd name="adj1" fmla="val 10800000"/>
                  <a:gd name="adj2" fmla="val 16200000"/>
                </a:avLst>
              </a:prstGeom>
              <a:solidFill>
                <a:srgbClr val="91C1B2"/>
              </a:solidFill>
              <a:ln w="38100" cap="flat" cmpd="sng" algn="ctr">
                <a:solidFill>
                  <a:schemeClr val="bg1"/>
                </a:solidFill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2" name="Bullet">
              <a:extLst>
                <a:ext uri="{FF2B5EF4-FFF2-40B4-BE49-F238E27FC236}">
                  <a16:creationId xmlns:a16="http://schemas.microsoft.com/office/drawing/2014/main" id="{CEDC3C2B-1F91-4AC9-B44C-1034D2C72663}"/>
                </a:ext>
              </a:extLst>
            </p:cNvPr>
            <p:cNvSpPr>
              <a:spLocks/>
            </p:cNvSpPr>
            <p:nvPr/>
          </p:nvSpPr>
          <p:spPr>
            <a:xfrm flipH="1">
              <a:off x="-96528" y="2284615"/>
              <a:ext cx="4356640" cy="80295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b" anchorCtr="0">
              <a:normAutofit fontScale="92500"/>
            </a:bodyPr>
            <a:lstStyle/>
            <a:p>
              <a:r>
                <a:rPr kumimoji="1" lang="zh-CN" altLang="en-US" sz="2400" b="1" dirty="0">
                  <a:solidFill>
                    <a:schemeClr val="tx1"/>
                  </a:solidFill>
                  <a:cs typeface="+mn-ea"/>
                  <a:sym typeface="+mn-lt"/>
                </a:rPr>
                <a:t>现有能力提升至何种层次</a:t>
              </a:r>
              <a:r>
                <a:rPr kumimoji="1" lang="en-US" altLang="zh-CN" sz="2400" b="1" dirty="0">
                  <a:solidFill>
                    <a:schemeClr val="tx1"/>
                  </a:solidFill>
                  <a:cs typeface="+mn-ea"/>
                  <a:sym typeface="+mn-lt"/>
                </a:rPr>
                <a:t>?</a:t>
              </a:r>
            </a:p>
          </p:txBody>
        </p:sp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6E83158B-8957-483E-B25B-C26BDCC99C1A}"/>
              </a:ext>
            </a:extLst>
          </p:cNvPr>
          <p:cNvGrpSpPr/>
          <p:nvPr/>
        </p:nvGrpSpPr>
        <p:grpSpPr>
          <a:xfrm>
            <a:off x="4605698" y="1211658"/>
            <a:ext cx="6249254" cy="2886207"/>
            <a:chOff x="-1155701" y="1828799"/>
            <a:chExt cx="7809484" cy="3606798"/>
          </a:xfrm>
        </p:grpSpPr>
        <p:grpSp>
          <p:nvGrpSpPr>
            <p:cNvPr id="20" name="组合 19">
              <a:extLst>
                <a:ext uri="{FF2B5EF4-FFF2-40B4-BE49-F238E27FC236}">
                  <a16:creationId xmlns:a16="http://schemas.microsoft.com/office/drawing/2014/main" id="{8A159EDE-92F1-474E-B526-02DAA3CFF6A0}"/>
                </a:ext>
              </a:extLst>
            </p:cNvPr>
            <p:cNvGrpSpPr/>
            <p:nvPr/>
          </p:nvGrpSpPr>
          <p:grpSpPr>
            <a:xfrm>
              <a:off x="-1155701" y="1828799"/>
              <a:ext cx="3606796" cy="3606798"/>
              <a:chOff x="-319787" y="2037044"/>
              <a:chExt cx="3190306" cy="3190308"/>
            </a:xfrm>
          </p:grpSpPr>
          <p:sp>
            <p:nvSpPr>
              <p:cNvPr id="24" name="Oval 48_1">
                <a:extLst>
                  <a:ext uri="{FF2B5EF4-FFF2-40B4-BE49-F238E27FC236}">
                    <a16:creationId xmlns:a16="http://schemas.microsoft.com/office/drawing/2014/main" id="{533E5761-E0D6-46A8-BC6B-1D48D7739A61}"/>
                  </a:ext>
                </a:extLst>
              </p:cNvPr>
              <p:cNvSpPr/>
              <p:nvPr/>
            </p:nvSpPr>
            <p:spPr>
              <a:xfrm rot="5400000">
                <a:off x="-319788" y="2037045"/>
                <a:ext cx="3190308" cy="3190306"/>
              </a:xfrm>
              <a:prstGeom prst="pie">
                <a:avLst>
                  <a:gd name="adj1" fmla="val 10800000"/>
                  <a:gd name="adj2" fmla="val 16200000"/>
                </a:avLst>
              </a:prstGeom>
              <a:solidFill>
                <a:srgbClr val="006341"/>
              </a:solidFill>
              <a:ln w="38100" cap="flat" cmpd="sng" algn="ctr">
                <a:solidFill>
                  <a:schemeClr val="bg1"/>
                </a:solidFill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5" name="Picture">
                <a:extLst>
                  <a:ext uri="{FF2B5EF4-FFF2-40B4-BE49-F238E27FC236}">
                    <a16:creationId xmlns:a16="http://schemas.microsoft.com/office/drawing/2014/main" id="{B413B02A-8485-4B50-9D7C-DC72DDC4D87F}"/>
                  </a:ext>
                </a:extLst>
              </p:cNvPr>
              <p:cNvSpPr/>
              <p:nvPr/>
            </p:nvSpPr>
            <p:spPr>
              <a:xfrm rot="5400000">
                <a:off x="83395" y="2440228"/>
                <a:ext cx="2383942" cy="2383940"/>
              </a:xfrm>
              <a:prstGeom prst="pie">
                <a:avLst>
                  <a:gd name="adj1" fmla="val 10800000"/>
                  <a:gd name="adj2" fmla="val 16200000"/>
                </a:avLst>
              </a:prstGeom>
              <a:solidFill>
                <a:srgbClr val="91C1B2"/>
              </a:solidFill>
              <a:ln w="38100" cap="flat" cmpd="sng" algn="ctr">
                <a:solidFill>
                  <a:schemeClr val="bg1"/>
                </a:solidFill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22" name="Bullet">
              <a:extLst>
                <a:ext uri="{FF2B5EF4-FFF2-40B4-BE49-F238E27FC236}">
                  <a16:creationId xmlns:a16="http://schemas.microsoft.com/office/drawing/2014/main" id="{8E672947-0B5D-4CB7-BDD3-9883A6FF7081}"/>
                </a:ext>
              </a:extLst>
            </p:cNvPr>
            <p:cNvSpPr>
              <a:spLocks/>
            </p:cNvSpPr>
            <p:nvPr/>
          </p:nvSpPr>
          <p:spPr>
            <a:xfrm flipH="1">
              <a:off x="2868812" y="2204039"/>
              <a:ext cx="3784971" cy="88727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b" anchorCtr="0">
              <a:normAutofit/>
            </a:bodyPr>
            <a:lstStyle/>
            <a:p>
              <a:r>
                <a:rPr kumimoji="1" lang="zh-CN" altLang="en-US" sz="2400" b="1" dirty="0">
                  <a:solidFill>
                    <a:schemeClr val="tx1"/>
                  </a:solidFill>
                  <a:cs typeface="+mn-ea"/>
                  <a:sym typeface="+mn-lt"/>
                </a:rPr>
                <a:t>复合型问题的价值</a:t>
              </a:r>
              <a:r>
                <a:rPr kumimoji="1" lang="en-US" altLang="zh-CN" sz="2400" b="1" dirty="0">
                  <a:solidFill>
                    <a:schemeClr val="tx1"/>
                  </a:solidFill>
                  <a:cs typeface="+mn-ea"/>
                  <a:sym typeface="+mn-lt"/>
                </a:rPr>
                <a:t>?</a:t>
              </a:r>
            </a:p>
          </p:txBody>
        </p:sp>
      </p:grpSp>
      <p:sp>
        <p:nvSpPr>
          <p:cNvPr id="29" name="任意多边形: 形状 28">
            <a:extLst>
              <a:ext uri="{FF2B5EF4-FFF2-40B4-BE49-F238E27FC236}">
                <a16:creationId xmlns:a16="http://schemas.microsoft.com/office/drawing/2014/main" id="{60E79244-337D-45BF-A0EB-B1681497DCEF}"/>
              </a:ext>
            </a:extLst>
          </p:cNvPr>
          <p:cNvSpPr/>
          <p:nvPr/>
        </p:nvSpPr>
        <p:spPr>
          <a:xfrm rot="13468234" flipV="1">
            <a:off x="4943224" y="2500781"/>
            <a:ext cx="2218304" cy="2208304"/>
          </a:xfrm>
          <a:custGeom>
            <a:avLst/>
            <a:gdLst>
              <a:gd name="connsiteX0" fmla="*/ 0 w 892521"/>
              <a:gd name="connsiteY0" fmla="*/ 888223 h 888223"/>
              <a:gd name="connsiteX1" fmla="*/ 0 w 892521"/>
              <a:gd name="connsiteY1" fmla="*/ 399160 h 888223"/>
              <a:gd name="connsiteX2" fmla="*/ 154463 w 892521"/>
              <a:gd name="connsiteY2" fmla="*/ 553623 h 888223"/>
              <a:gd name="connsiteX3" fmla="*/ 169189 w 892521"/>
              <a:gd name="connsiteY3" fmla="*/ 544363 h 888223"/>
              <a:gd name="connsiteX4" fmla="*/ 449600 w 892521"/>
              <a:gd name="connsiteY4" fmla="*/ 217665 h 888223"/>
              <a:gd name="connsiteX5" fmla="*/ 539586 w 892521"/>
              <a:gd name="connsiteY5" fmla="*/ 10819 h 888223"/>
              <a:gd name="connsiteX6" fmla="*/ 542407 w 892521"/>
              <a:gd name="connsiteY6" fmla="*/ 0 h 888223"/>
              <a:gd name="connsiteX7" fmla="*/ 892521 w 892521"/>
              <a:gd name="connsiteY7" fmla="*/ 345299 h 888223"/>
              <a:gd name="connsiteX8" fmla="*/ 833898 w 892521"/>
              <a:gd name="connsiteY8" fmla="*/ 361456 h 888223"/>
              <a:gd name="connsiteX9" fmla="*/ 628317 w 892521"/>
              <a:gd name="connsiteY9" fmla="*/ 454297 h 888223"/>
              <a:gd name="connsiteX10" fmla="*/ 393535 w 892521"/>
              <a:gd name="connsiteY10" fmla="*/ 635223 h 888223"/>
              <a:gd name="connsiteX11" fmla="*/ 321353 w 892521"/>
              <a:gd name="connsiteY11" fmla="*/ 720513 h 888223"/>
              <a:gd name="connsiteX12" fmla="*/ 489063 w 892521"/>
              <a:gd name="connsiteY12" fmla="*/ 888223 h 888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92521" h="888223">
                <a:moveTo>
                  <a:pt x="0" y="888223"/>
                </a:moveTo>
                <a:lnTo>
                  <a:pt x="0" y="399160"/>
                </a:lnTo>
                <a:lnTo>
                  <a:pt x="154463" y="553623"/>
                </a:lnTo>
                <a:lnTo>
                  <a:pt x="169189" y="544363"/>
                </a:lnTo>
                <a:cubicBezTo>
                  <a:pt x="274968" y="465499"/>
                  <a:pt x="373288" y="354096"/>
                  <a:pt x="449600" y="217665"/>
                </a:cubicBezTo>
                <a:cubicBezTo>
                  <a:pt x="487756" y="149449"/>
                  <a:pt x="517701" y="79821"/>
                  <a:pt x="539586" y="10819"/>
                </a:cubicBezTo>
                <a:lnTo>
                  <a:pt x="542407" y="0"/>
                </a:lnTo>
                <a:lnTo>
                  <a:pt x="892521" y="345299"/>
                </a:lnTo>
                <a:lnTo>
                  <a:pt x="833898" y="361456"/>
                </a:lnTo>
                <a:cubicBezTo>
                  <a:pt x="765206" y="384294"/>
                  <a:pt x="695998" y="415200"/>
                  <a:pt x="628317" y="454297"/>
                </a:cubicBezTo>
                <a:cubicBezTo>
                  <a:pt x="538077" y="506427"/>
                  <a:pt x="459095" y="568183"/>
                  <a:pt x="393535" y="635223"/>
                </a:cubicBezTo>
                <a:lnTo>
                  <a:pt x="321353" y="720513"/>
                </a:lnTo>
                <a:lnTo>
                  <a:pt x="489063" y="888223"/>
                </a:lnTo>
                <a:close/>
              </a:path>
            </a:pathLst>
          </a:custGeom>
          <a:gradFill flip="none" rotWithShape="1">
            <a:gsLst>
              <a:gs pos="0">
                <a:srgbClr val="006341"/>
              </a:gs>
              <a:gs pos="100000">
                <a:srgbClr val="4F8E7A">
                  <a:alpha val="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8F3EBBDD-30B3-4A84-BDFC-3B1E71EB4D98}"/>
              </a:ext>
            </a:extLst>
          </p:cNvPr>
          <p:cNvSpPr txBox="1"/>
          <p:nvPr/>
        </p:nvSpPr>
        <p:spPr>
          <a:xfrm>
            <a:off x="4686300" y="5525895"/>
            <a:ext cx="2819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>
                <a:solidFill>
                  <a:srgbClr val="006341"/>
                </a:solidFill>
                <a:cs typeface="+mn-ea"/>
                <a:sym typeface="+mn-lt"/>
              </a:rPr>
              <a:t>TIC</a:t>
            </a:r>
          </a:p>
          <a:p>
            <a:pPr algn="ctr"/>
            <a:r>
              <a:rPr lang="zh-CN" altLang="en-US" sz="3200" b="1" u="sng" dirty="0">
                <a:solidFill>
                  <a:srgbClr val="006341"/>
                </a:solidFill>
                <a:cs typeface="+mn-ea"/>
                <a:sym typeface="+mn-lt"/>
              </a:rPr>
              <a:t>阐述和演示</a:t>
            </a:r>
            <a:endParaRPr lang="en-US" sz="3200" b="1" u="sng" dirty="0">
              <a:solidFill>
                <a:srgbClr val="006341"/>
              </a:solidFill>
              <a:cs typeface="+mn-ea"/>
              <a:sym typeface="+mn-lt"/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BA07236C-82AD-4516-998A-CBC165234501}"/>
              </a:ext>
            </a:extLst>
          </p:cNvPr>
          <p:cNvSpPr txBox="1"/>
          <p:nvPr/>
        </p:nvSpPr>
        <p:spPr>
          <a:xfrm>
            <a:off x="5851551" y="2690336"/>
            <a:ext cx="3945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cs typeface="+mn-ea"/>
                <a:sym typeface="+mn-lt"/>
              </a:rPr>
              <a:t>量化</a:t>
            </a:r>
            <a:r>
              <a:rPr lang="en-US" altLang="zh-CN" sz="2000" b="1" dirty="0">
                <a:solidFill>
                  <a:schemeClr val="bg1"/>
                </a:solidFill>
                <a:cs typeface="+mn-ea"/>
                <a:sym typeface="+mn-lt"/>
              </a:rPr>
              <a:t>POC</a:t>
            </a:r>
            <a:r>
              <a:rPr lang="zh-CN" altLang="en-US" sz="2000" b="1" dirty="0">
                <a:solidFill>
                  <a:schemeClr val="bg1"/>
                </a:solidFill>
                <a:cs typeface="+mn-ea"/>
                <a:sym typeface="+mn-lt"/>
              </a:rPr>
              <a:t>结果</a:t>
            </a:r>
            <a:endParaRPr 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7E439980-5D83-4730-AE41-43B0BF1E83D5}"/>
              </a:ext>
            </a:extLst>
          </p:cNvPr>
          <p:cNvSpPr txBox="1"/>
          <p:nvPr/>
        </p:nvSpPr>
        <p:spPr>
          <a:xfrm>
            <a:off x="6319016" y="3213555"/>
            <a:ext cx="6416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FF0000"/>
                </a:solidFill>
                <a:cs typeface="+mn-ea"/>
                <a:sym typeface="+mn-lt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4704937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7EDAC55E-F48B-40C9-842A-BE64F8A16670}"/>
              </a:ext>
            </a:extLst>
          </p:cNvPr>
          <p:cNvSpPr txBox="1"/>
          <p:nvPr/>
        </p:nvSpPr>
        <p:spPr>
          <a:xfrm>
            <a:off x="761756" y="101105"/>
            <a:ext cx="55722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gradFill flip="none" rotWithShape="1">
                  <a:gsLst>
                    <a:gs pos="0">
                      <a:srgbClr val="28473D">
                        <a:shade val="30000"/>
                        <a:satMod val="115000"/>
                      </a:srgbClr>
                    </a:gs>
                    <a:gs pos="50000">
                      <a:srgbClr val="28473D">
                        <a:shade val="67500"/>
                        <a:satMod val="115000"/>
                      </a:srgbClr>
                    </a:gs>
                    <a:gs pos="100000">
                      <a:srgbClr val="28473D">
                        <a:shade val="100000"/>
                        <a:satMod val="115000"/>
                      </a:srgbClr>
                    </a:gs>
                  </a:gsLst>
                  <a:lin ang="0" scaled="1"/>
                  <a:tileRect/>
                </a:gradFill>
                <a:cs typeface="+mn-ea"/>
                <a:sym typeface="+mn-lt"/>
              </a:rPr>
              <a:t>为什么要着重看复合型问题能力？</a:t>
            </a:r>
            <a:endParaRPr lang="en-US" sz="2800" dirty="0">
              <a:gradFill flip="none" rotWithShape="1">
                <a:gsLst>
                  <a:gs pos="0">
                    <a:srgbClr val="28473D">
                      <a:shade val="30000"/>
                      <a:satMod val="115000"/>
                    </a:srgbClr>
                  </a:gs>
                  <a:gs pos="50000">
                    <a:srgbClr val="28473D">
                      <a:shade val="67500"/>
                      <a:satMod val="115000"/>
                    </a:srgbClr>
                  </a:gs>
                  <a:gs pos="100000">
                    <a:srgbClr val="28473D">
                      <a:shade val="100000"/>
                      <a:satMod val="115000"/>
                    </a:srgbClr>
                  </a:gs>
                </a:gsLst>
                <a:lin ang="0" scaled="1"/>
                <a:tileRect/>
              </a:gradFill>
              <a:cs typeface="+mn-ea"/>
              <a:sym typeface="+mn-lt"/>
            </a:endParaRPr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C18BF384-B951-47B9-9540-7E208D19DF53}"/>
              </a:ext>
            </a:extLst>
          </p:cNvPr>
          <p:cNvCxnSpPr/>
          <p:nvPr/>
        </p:nvCxnSpPr>
        <p:spPr>
          <a:xfrm>
            <a:off x="391265" y="720193"/>
            <a:ext cx="10160000" cy="0"/>
          </a:xfrm>
          <a:prstGeom prst="line">
            <a:avLst/>
          </a:prstGeom>
          <a:ln w="15875">
            <a:solidFill>
              <a:srgbClr val="0063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>
            <a:extLst>
              <a:ext uri="{FF2B5EF4-FFF2-40B4-BE49-F238E27FC236}">
                <a16:creationId xmlns:a16="http://schemas.microsoft.com/office/drawing/2014/main" id="{CAB1EA11-6A79-4058-B2C5-8C5EB9C24221}"/>
              </a:ext>
            </a:extLst>
          </p:cNvPr>
          <p:cNvSpPr/>
          <p:nvPr/>
        </p:nvSpPr>
        <p:spPr>
          <a:xfrm>
            <a:off x="94774" y="62356"/>
            <a:ext cx="459625" cy="459625"/>
          </a:xfrm>
          <a:prstGeom prst="rect">
            <a:avLst/>
          </a:prstGeom>
          <a:noFill/>
          <a:ln w="25400">
            <a:solidFill>
              <a:srgbClr val="00634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EEA7E753-8EB5-4342-AFBC-FB24D9B04CB2}"/>
              </a:ext>
            </a:extLst>
          </p:cNvPr>
          <p:cNvSpPr/>
          <p:nvPr/>
        </p:nvSpPr>
        <p:spPr>
          <a:xfrm>
            <a:off x="254311" y="148038"/>
            <a:ext cx="459625" cy="459625"/>
          </a:xfrm>
          <a:prstGeom prst="rect">
            <a:avLst/>
          </a:prstGeom>
          <a:solidFill>
            <a:srgbClr val="006341"/>
          </a:solidFill>
          <a:ln w="25400">
            <a:solidFill>
              <a:srgbClr val="4F8E7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88" name="组合 87">
            <a:extLst>
              <a:ext uri="{FF2B5EF4-FFF2-40B4-BE49-F238E27FC236}">
                <a16:creationId xmlns:a16="http://schemas.microsoft.com/office/drawing/2014/main" id="{39B27B2C-B88D-4981-AA9E-726759389373}"/>
              </a:ext>
            </a:extLst>
          </p:cNvPr>
          <p:cNvGrpSpPr/>
          <p:nvPr/>
        </p:nvGrpSpPr>
        <p:grpSpPr>
          <a:xfrm>
            <a:off x="391265" y="632858"/>
            <a:ext cx="2817130" cy="4457133"/>
            <a:chOff x="821878" y="2793399"/>
            <a:chExt cx="2817130" cy="2751488"/>
          </a:xfrm>
        </p:grpSpPr>
        <p:grpSp>
          <p:nvGrpSpPr>
            <p:cNvPr id="89" name="组合 88">
              <a:extLst>
                <a:ext uri="{FF2B5EF4-FFF2-40B4-BE49-F238E27FC236}">
                  <a16:creationId xmlns:a16="http://schemas.microsoft.com/office/drawing/2014/main" id="{B182306F-D7D0-493A-9486-164A8A23009C}"/>
                </a:ext>
              </a:extLst>
            </p:cNvPr>
            <p:cNvGrpSpPr/>
            <p:nvPr/>
          </p:nvGrpSpPr>
          <p:grpSpPr>
            <a:xfrm>
              <a:off x="821878" y="2793399"/>
              <a:ext cx="2817130" cy="1097563"/>
              <a:chOff x="821878" y="2793399"/>
              <a:chExt cx="2817130" cy="1097563"/>
            </a:xfrm>
          </p:grpSpPr>
          <p:sp>
            <p:nvSpPr>
              <p:cNvPr id="94" name="shape1">
                <a:extLst>
                  <a:ext uri="{FF2B5EF4-FFF2-40B4-BE49-F238E27FC236}">
                    <a16:creationId xmlns:a16="http://schemas.microsoft.com/office/drawing/2014/main" id="{4FB2E518-46B5-4184-9A32-E47642E3509A}"/>
                  </a:ext>
                </a:extLst>
              </p:cNvPr>
              <p:cNvSpPr/>
              <p:nvPr/>
            </p:nvSpPr>
            <p:spPr>
              <a:xfrm>
                <a:off x="821878" y="2967038"/>
                <a:ext cx="174151" cy="923924"/>
              </a:xfrm>
              <a:prstGeom prst="roundRect">
                <a:avLst>
                  <a:gd name="adj" fmla="val 50000"/>
                </a:avLst>
              </a:prstGeom>
              <a:solidFill>
                <a:srgbClr val="91C1B2"/>
              </a:solidFill>
              <a:ln w="57150" cap="rnd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rmAutofit/>
              </a:bodyPr>
              <a:lstStyle/>
              <a:p>
                <a:pPr algn="ctr" defTabSz="913765"/>
                <a:endParaRPr lang="zh-CN" altLang="en-US" sz="2000" b="1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5" name="Bullet1">
                <a:extLst>
                  <a:ext uri="{FF2B5EF4-FFF2-40B4-BE49-F238E27FC236}">
                    <a16:creationId xmlns:a16="http://schemas.microsoft.com/office/drawing/2014/main" id="{00477255-B5D5-4490-ADE5-0340C89E1814}"/>
                  </a:ext>
                </a:extLst>
              </p:cNvPr>
              <p:cNvSpPr/>
              <p:nvPr/>
            </p:nvSpPr>
            <p:spPr>
              <a:xfrm flipH="1">
                <a:off x="1118411" y="2793399"/>
                <a:ext cx="2520597" cy="501651"/>
              </a:xfrm>
              <a:prstGeom prst="rect">
                <a:avLst/>
              </a:prstGeom>
              <a:noFill/>
              <a:ln w="762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b" anchorCtr="0" forceAA="0" compatLnSpc="1">
                <a:normAutofit/>
              </a:bodyPr>
              <a:lstStyle/>
              <a:p>
                <a:r>
                  <a:rPr lang="en-US" altLang="zh-CN" sz="2400" b="1" dirty="0">
                    <a:solidFill>
                      <a:schemeClr val="tx1"/>
                    </a:solidFill>
                    <a:cs typeface="+mn-ea"/>
                    <a:sym typeface="+mn-lt"/>
                  </a:rPr>
                  <a:t>PT</a:t>
                </a:r>
                <a:r>
                  <a:rPr lang="zh-CN" altLang="en-US" sz="2400" b="1" dirty="0">
                    <a:solidFill>
                      <a:schemeClr val="tx1"/>
                    </a:solidFill>
                    <a:cs typeface="+mn-ea"/>
                    <a:sym typeface="+mn-lt"/>
                  </a:rPr>
                  <a:t>伙伴占比增加</a:t>
                </a:r>
                <a:endParaRPr lang="en-US" altLang="zh-CN" sz="2400" b="1" dirty="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90" name="组合 89">
              <a:extLst>
                <a:ext uri="{FF2B5EF4-FFF2-40B4-BE49-F238E27FC236}">
                  <a16:creationId xmlns:a16="http://schemas.microsoft.com/office/drawing/2014/main" id="{D7D0C4F0-C77B-4D3E-855E-2133A4C68BF1}"/>
                </a:ext>
              </a:extLst>
            </p:cNvPr>
            <p:cNvGrpSpPr/>
            <p:nvPr/>
          </p:nvGrpSpPr>
          <p:grpSpPr>
            <a:xfrm>
              <a:off x="821878" y="4620963"/>
              <a:ext cx="2817130" cy="923924"/>
              <a:chOff x="821878" y="4620963"/>
              <a:chExt cx="2817130" cy="923924"/>
            </a:xfrm>
          </p:grpSpPr>
          <p:sp>
            <p:nvSpPr>
              <p:cNvPr id="91" name="shape4">
                <a:extLst>
                  <a:ext uri="{FF2B5EF4-FFF2-40B4-BE49-F238E27FC236}">
                    <a16:creationId xmlns:a16="http://schemas.microsoft.com/office/drawing/2014/main" id="{385FF829-715E-4B22-B594-AE4E37C3B42A}"/>
                  </a:ext>
                </a:extLst>
              </p:cNvPr>
              <p:cNvSpPr/>
              <p:nvPr/>
            </p:nvSpPr>
            <p:spPr>
              <a:xfrm>
                <a:off x="821878" y="4620963"/>
                <a:ext cx="174151" cy="923924"/>
              </a:xfrm>
              <a:prstGeom prst="roundRect">
                <a:avLst>
                  <a:gd name="adj" fmla="val 50000"/>
                </a:avLst>
              </a:prstGeom>
              <a:solidFill>
                <a:srgbClr val="006341"/>
              </a:solidFill>
              <a:ln w="57150" cap="rnd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rmAutofit/>
              </a:bodyPr>
              <a:lstStyle/>
              <a:p>
                <a:pPr algn="ctr" defTabSz="913765"/>
                <a:endParaRPr lang="zh-CN" altLang="en-US" sz="200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2" name="Bullet2">
                <a:extLst>
                  <a:ext uri="{FF2B5EF4-FFF2-40B4-BE49-F238E27FC236}">
                    <a16:creationId xmlns:a16="http://schemas.microsoft.com/office/drawing/2014/main" id="{434A0144-0E20-4599-8E0E-6FC76EBEB2C2}"/>
                  </a:ext>
                </a:extLst>
              </p:cNvPr>
              <p:cNvSpPr/>
              <p:nvPr/>
            </p:nvSpPr>
            <p:spPr>
              <a:xfrm flipH="1">
                <a:off x="1118411" y="4712961"/>
                <a:ext cx="2520597" cy="501651"/>
              </a:xfrm>
              <a:prstGeom prst="rect">
                <a:avLst/>
              </a:prstGeom>
              <a:noFill/>
              <a:ln w="762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b" anchorCtr="0" forceAA="0" compatLnSpc="1">
                <a:normAutofit/>
              </a:bodyPr>
              <a:lstStyle/>
              <a:p>
                <a:r>
                  <a:rPr lang="zh-CN" altLang="en-US" sz="2400" b="1" dirty="0">
                    <a:solidFill>
                      <a:schemeClr val="tx1"/>
                    </a:solidFill>
                    <a:cs typeface="+mn-ea"/>
                    <a:sym typeface="+mn-lt"/>
                  </a:rPr>
                  <a:t>外部环境变化</a:t>
                </a:r>
              </a:p>
            </p:txBody>
          </p:sp>
        </p:grpSp>
      </p:grpSp>
      <p:sp>
        <p:nvSpPr>
          <p:cNvPr id="97" name="curved-up-arrow_20901">
            <a:extLst>
              <a:ext uri="{FF2B5EF4-FFF2-40B4-BE49-F238E27FC236}">
                <a16:creationId xmlns:a16="http://schemas.microsoft.com/office/drawing/2014/main" id="{77644D63-51B8-4BF5-BF4D-1D960DC71923}"/>
              </a:ext>
            </a:extLst>
          </p:cNvPr>
          <p:cNvSpPr/>
          <p:nvPr/>
        </p:nvSpPr>
        <p:spPr>
          <a:xfrm rot="1576004">
            <a:off x="1446618" y="1747932"/>
            <a:ext cx="512861" cy="609685"/>
          </a:xfrm>
          <a:custGeom>
            <a:avLst/>
            <a:gdLst>
              <a:gd name="T0" fmla="*/ 1363 w 1738"/>
              <a:gd name="T1" fmla="*/ 606 h 2069"/>
              <a:gd name="T2" fmla="*/ 1738 w 1738"/>
              <a:gd name="T3" fmla="*/ 606 h 2069"/>
              <a:gd name="T4" fmla="*/ 1133 w 1738"/>
              <a:gd name="T5" fmla="*/ 0 h 2069"/>
              <a:gd name="T6" fmla="*/ 527 w 1738"/>
              <a:gd name="T7" fmla="*/ 606 h 2069"/>
              <a:gd name="T8" fmla="*/ 907 w 1738"/>
              <a:gd name="T9" fmla="*/ 606 h 2069"/>
              <a:gd name="T10" fmla="*/ 0 w 1738"/>
              <a:gd name="T11" fmla="*/ 2036 h 2069"/>
              <a:gd name="T12" fmla="*/ 228 w 1738"/>
              <a:gd name="T13" fmla="*/ 2069 h 2069"/>
              <a:gd name="T14" fmla="*/ 1363 w 1738"/>
              <a:gd name="T15" fmla="*/ 606 h 20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738" h="2069">
                <a:moveTo>
                  <a:pt x="1363" y="606"/>
                </a:moveTo>
                <a:lnTo>
                  <a:pt x="1738" y="606"/>
                </a:lnTo>
                <a:lnTo>
                  <a:pt x="1133" y="0"/>
                </a:lnTo>
                <a:lnTo>
                  <a:pt x="527" y="606"/>
                </a:lnTo>
                <a:lnTo>
                  <a:pt x="907" y="606"/>
                </a:lnTo>
                <a:cubicBezTo>
                  <a:pt x="854" y="1319"/>
                  <a:pt x="482" y="1896"/>
                  <a:pt x="0" y="2036"/>
                </a:cubicBezTo>
                <a:cubicBezTo>
                  <a:pt x="74" y="2057"/>
                  <a:pt x="150" y="2069"/>
                  <a:pt x="228" y="2069"/>
                </a:cubicBezTo>
                <a:cubicBezTo>
                  <a:pt x="816" y="2069"/>
                  <a:pt x="1301" y="1428"/>
                  <a:pt x="1363" y="606"/>
                </a:cubicBezTo>
                <a:close/>
              </a:path>
            </a:pathLst>
          </a:custGeom>
          <a:solidFill>
            <a:srgbClr val="91C1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FA60DEFB-CBB7-49F0-859F-BD950E308F63}"/>
              </a:ext>
            </a:extLst>
          </p:cNvPr>
          <p:cNvSpPr txBox="1"/>
          <p:nvPr/>
        </p:nvSpPr>
        <p:spPr>
          <a:xfrm>
            <a:off x="2067909" y="1514331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  <a:cs typeface="+mn-ea"/>
                <a:sym typeface="+mn-lt"/>
              </a:rPr>
              <a:t>1:1</a:t>
            </a:r>
          </a:p>
        </p:txBody>
      </p:sp>
      <p:sp>
        <p:nvSpPr>
          <p:cNvPr id="98" name="文本框 97">
            <a:extLst>
              <a:ext uri="{FF2B5EF4-FFF2-40B4-BE49-F238E27FC236}">
                <a16:creationId xmlns:a16="http://schemas.microsoft.com/office/drawing/2014/main" id="{9C83159A-331E-4C6E-8418-6352B56BC02F}"/>
              </a:ext>
            </a:extLst>
          </p:cNvPr>
          <p:cNvSpPr txBox="1"/>
          <p:nvPr/>
        </p:nvSpPr>
        <p:spPr>
          <a:xfrm>
            <a:off x="835440" y="2070291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  <a:cs typeface="+mn-ea"/>
                <a:sym typeface="+mn-lt"/>
              </a:rPr>
              <a:t>1:3</a:t>
            </a:r>
          </a:p>
        </p:txBody>
      </p:sp>
      <p:sp>
        <p:nvSpPr>
          <p:cNvPr id="3" name="矩形: 圆角 2">
            <a:extLst>
              <a:ext uri="{FF2B5EF4-FFF2-40B4-BE49-F238E27FC236}">
                <a16:creationId xmlns:a16="http://schemas.microsoft.com/office/drawing/2014/main" id="{FD3F41AA-2747-4B6B-984B-F531010FD093}"/>
              </a:ext>
            </a:extLst>
          </p:cNvPr>
          <p:cNvSpPr/>
          <p:nvPr/>
        </p:nvSpPr>
        <p:spPr>
          <a:xfrm>
            <a:off x="3330778" y="916778"/>
            <a:ext cx="2318532" cy="1496661"/>
          </a:xfrm>
          <a:prstGeom prst="roundRect">
            <a:avLst/>
          </a:prstGeom>
          <a:solidFill>
            <a:srgbClr val="91C1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cs typeface="+mn-ea"/>
                <a:sym typeface="+mn-lt"/>
              </a:rPr>
              <a:t>培训</a:t>
            </a:r>
            <a:endParaRPr lang="en-US" altLang="zh-CN" sz="2800" b="1" dirty="0">
              <a:cs typeface="+mn-ea"/>
              <a:sym typeface="+mn-lt"/>
            </a:endParaRPr>
          </a:p>
          <a:p>
            <a:pPr algn="ctr"/>
            <a:endParaRPr lang="en-US" dirty="0">
              <a:cs typeface="+mn-ea"/>
              <a:sym typeface="+mn-lt"/>
            </a:endParaRPr>
          </a:p>
          <a:p>
            <a:pPr algn="ctr"/>
            <a:r>
              <a:rPr lang="zh-CN" altLang="en-US" dirty="0">
                <a:cs typeface="+mn-ea"/>
                <a:sym typeface="+mn-lt"/>
              </a:rPr>
              <a:t>点状，缺乏系统性</a:t>
            </a:r>
            <a:endParaRPr lang="en-US" altLang="zh-CN" dirty="0">
              <a:cs typeface="+mn-ea"/>
              <a:sym typeface="+mn-lt"/>
            </a:endParaRPr>
          </a:p>
        </p:txBody>
      </p:sp>
      <p:sp>
        <p:nvSpPr>
          <p:cNvPr id="168" name="矩形: 圆角 167">
            <a:extLst>
              <a:ext uri="{FF2B5EF4-FFF2-40B4-BE49-F238E27FC236}">
                <a16:creationId xmlns:a16="http://schemas.microsoft.com/office/drawing/2014/main" id="{A2BE7F39-DD73-4386-9820-47A08FEE2238}"/>
              </a:ext>
            </a:extLst>
          </p:cNvPr>
          <p:cNvSpPr/>
          <p:nvPr/>
        </p:nvSpPr>
        <p:spPr>
          <a:xfrm>
            <a:off x="5801710" y="917481"/>
            <a:ext cx="2942807" cy="1496661"/>
          </a:xfrm>
          <a:prstGeom prst="roundRect">
            <a:avLst/>
          </a:prstGeom>
          <a:solidFill>
            <a:srgbClr val="91C1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cs typeface="+mn-ea"/>
                <a:sym typeface="+mn-lt"/>
              </a:rPr>
              <a:t>供班时间</a:t>
            </a:r>
            <a:endParaRPr lang="en-US" altLang="zh-CN" sz="2800" b="1" dirty="0">
              <a:cs typeface="+mn-ea"/>
              <a:sym typeface="+mn-lt"/>
            </a:endParaRPr>
          </a:p>
          <a:p>
            <a:pPr algn="ctr"/>
            <a:endParaRPr lang="en-US" dirty="0">
              <a:cs typeface="+mn-ea"/>
              <a:sym typeface="+mn-lt"/>
            </a:endParaRPr>
          </a:p>
          <a:p>
            <a:pPr algn="ctr"/>
            <a:r>
              <a:rPr lang="zh-CN" altLang="en-US" dirty="0">
                <a:cs typeface="+mn-ea"/>
                <a:sym typeface="+mn-lt"/>
              </a:rPr>
              <a:t>无法提供稳定的上班时间</a:t>
            </a:r>
            <a:endParaRPr lang="en-US" dirty="0">
              <a:cs typeface="+mn-ea"/>
              <a:sym typeface="+mn-lt"/>
            </a:endParaRPr>
          </a:p>
        </p:txBody>
      </p:sp>
      <p:sp>
        <p:nvSpPr>
          <p:cNvPr id="169" name="任意多边形: 形状 168">
            <a:extLst>
              <a:ext uri="{FF2B5EF4-FFF2-40B4-BE49-F238E27FC236}">
                <a16:creationId xmlns:a16="http://schemas.microsoft.com/office/drawing/2014/main" id="{6D74AA71-1FD8-4FF3-B63E-61A8A94AADBA}"/>
              </a:ext>
            </a:extLst>
          </p:cNvPr>
          <p:cNvSpPr/>
          <p:nvPr/>
        </p:nvSpPr>
        <p:spPr>
          <a:xfrm rot="7945262" flipV="1">
            <a:off x="8672803" y="1492536"/>
            <a:ext cx="535649" cy="530703"/>
          </a:xfrm>
          <a:custGeom>
            <a:avLst/>
            <a:gdLst>
              <a:gd name="connsiteX0" fmla="*/ 0 w 892521"/>
              <a:gd name="connsiteY0" fmla="*/ 888223 h 888223"/>
              <a:gd name="connsiteX1" fmla="*/ 0 w 892521"/>
              <a:gd name="connsiteY1" fmla="*/ 399160 h 888223"/>
              <a:gd name="connsiteX2" fmla="*/ 154463 w 892521"/>
              <a:gd name="connsiteY2" fmla="*/ 553623 h 888223"/>
              <a:gd name="connsiteX3" fmla="*/ 169189 w 892521"/>
              <a:gd name="connsiteY3" fmla="*/ 544363 h 888223"/>
              <a:gd name="connsiteX4" fmla="*/ 449600 w 892521"/>
              <a:gd name="connsiteY4" fmla="*/ 217665 h 888223"/>
              <a:gd name="connsiteX5" fmla="*/ 539586 w 892521"/>
              <a:gd name="connsiteY5" fmla="*/ 10819 h 888223"/>
              <a:gd name="connsiteX6" fmla="*/ 542407 w 892521"/>
              <a:gd name="connsiteY6" fmla="*/ 0 h 888223"/>
              <a:gd name="connsiteX7" fmla="*/ 892521 w 892521"/>
              <a:gd name="connsiteY7" fmla="*/ 345299 h 888223"/>
              <a:gd name="connsiteX8" fmla="*/ 833898 w 892521"/>
              <a:gd name="connsiteY8" fmla="*/ 361456 h 888223"/>
              <a:gd name="connsiteX9" fmla="*/ 628317 w 892521"/>
              <a:gd name="connsiteY9" fmla="*/ 454297 h 888223"/>
              <a:gd name="connsiteX10" fmla="*/ 393535 w 892521"/>
              <a:gd name="connsiteY10" fmla="*/ 635223 h 888223"/>
              <a:gd name="connsiteX11" fmla="*/ 321353 w 892521"/>
              <a:gd name="connsiteY11" fmla="*/ 720513 h 888223"/>
              <a:gd name="connsiteX12" fmla="*/ 489063 w 892521"/>
              <a:gd name="connsiteY12" fmla="*/ 888223 h 888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92521" h="888223">
                <a:moveTo>
                  <a:pt x="0" y="888223"/>
                </a:moveTo>
                <a:lnTo>
                  <a:pt x="0" y="399160"/>
                </a:lnTo>
                <a:lnTo>
                  <a:pt x="154463" y="553623"/>
                </a:lnTo>
                <a:lnTo>
                  <a:pt x="169189" y="544363"/>
                </a:lnTo>
                <a:cubicBezTo>
                  <a:pt x="274968" y="465499"/>
                  <a:pt x="373288" y="354096"/>
                  <a:pt x="449600" y="217665"/>
                </a:cubicBezTo>
                <a:cubicBezTo>
                  <a:pt x="487756" y="149449"/>
                  <a:pt x="517701" y="79821"/>
                  <a:pt x="539586" y="10819"/>
                </a:cubicBezTo>
                <a:lnTo>
                  <a:pt x="542407" y="0"/>
                </a:lnTo>
                <a:lnTo>
                  <a:pt x="892521" y="345299"/>
                </a:lnTo>
                <a:lnTo>
                  <a:pt x="833898" y="361456"/>
                </a:lnTo>
                <a:cubicBezTo>
                  <a:pt x="765206" y="384294"/>
                  <a:pt x="695998" y="415200"/>
                  <a:pt x="628317" y="454297"/>
                </a:cubicBezTo>
                <a:cubicBezTo>
                  <a:pt x="538077" y="506427"/>
                  <a:pt x="459095" y="568183"/>
                  <a:pt x="393535" y="635223"/>
                </a:cubicBezTo>
                <a:lnTo>
                  <a:pt x="321353" y="720513"/>
                </a:lnTo>
                <a:lnTo>
                  <a:pt x="489063" y="888223"/>
                </a:lnTo>
                <a:close/>
              </a:path>
            </a:pathLst>
          </a:custGeom>
          <a:gradFill flip="none" rotWithShape="1">
            <a:gsLst>
              <a:gs pos="0">
                <a:srgbClr val="006341"/>
              </a:gs>
              <a:gs pos="100000">
                <a:srgbClr val="4F8E7A">
                  <a:alpha val="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B66500A4-FF91-4F5E-9140-D42A62FE1617}"/>
              </a:ext>
            </a:extLst>
          </p:cNvPr>
          <p:cNvSpPr txBox="1"/>
          <p:nvPr/>
        </p:nvSpPr>
        <p:spPr>
          <a:xfrm>
            <a:off x="9321137" y="1296221"/>
            <a:ext cx="23185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cs typeface="+mn-ea"/>
                <a:sym typeface="+mn-lt"/>
              </a:rPr>
              <a:t>导致上班期间会遇到各种问题，技能方面的、活动方面的</a:t>
            </a:r>
            <a:endParaRPr lang="en-US" dirty="0">
              <a:cs typeface="+mn-ea"/>
              <a:sym typeface="+mn-lt"/>
            </a:endParaRPr>
          </a:p>
        </p:txBody>
      </p: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638BE2DB-8560-4A76-8743-EF597840F6E6}"/>
              </a:ext>
            </a:extLst>
          </p:cNvPr>
          <p:cNvGrpSpPr/>
          <p:nvPr/>
        </p:nvGrpSpPr>
        <p:grpSpPr>
          <a:xfrm>
            <a:off x="3330777" y="3410919"/>
            <a:ext cx="2877592" cy="1770187"/>
            <a:chOff x="750536" y="1626809"/>
            <a:chExt cx="4918598" cy="4546686"/>
          </a:xfrm>
        </p:grpSpPr>
        <p:grpSp>
          <p:nvGrpSpPr>
            <p:cNvPr id="23" name="组合 22">
              <a:extLst>
                <a:ext uri="{FF2B5EF4-FFF2-40B4-BE49-F238E27FC236}">
                  <a16:creationId xmlns:a16="http://schemas.microsoft.com/office/drawing/2014/main" id="{B20518A2-3E5C-46C3-A1D7-114845416BCD}"/>
                </a:ext>
              </a:extLst>
            </p:cNvPr>
            <p:cNvGrpSpPr/>
            <p:nvPr/>
          </p:nvGrpSpPr>
          <p:grpSpPr>
            <a:xfrm flipH="1">
              <a:off x="750536" y="1626809"/>
              <a:ext cx="4918598" cy="1329905"/>
              <a:chOff x="3636701" y="2132919"/>
              <a:chExt cx="4918598" cy="1329905"/>
            </a:xfrm>
          </p:grpSpPr>
          <p:sp>
            <p:nvSpPr>
              <p:cNvPr id="34" name="îšḷíḓê">
                <a:extLst>
                  <a:ext uri="{FF2B5EF4-FFF2-40B4-BE49-F238E27FC236}">
                    <a16:creationId xmlns:a16="http://schemas.microsoft.com/office/drawing/2014/main" id="{36A4C6D1-8A49-49B7-BA28-A624A420CAE1}"/>
                  </a:ext>
                </a:extLst>
              </p:cNvPr>
              <p:cNvSpPr/>
              <p:nvPr/>
            </p:nvSpPr>
            <p:spPr>
              <a:xfrm>
                <a:off x="8092311" y="2334883"/>
                <a:ext cx="462988" cy="925976"/>
              </a:xfrm>
              <a:custGeom>
                <a:avLst/>
                <a:gdLst>
                  <a:gd name="connsiteX0" fmla="*/ 0 w 462988"/>
                  <a:gd name="connsiteY0" fmla="*/ 0 h 925976"/>
                  <a:gd name="connsiteX1" fmla="*/ 462988 w 462988"/>
                  <a:gd name="connsiteY1" fmla="*/ 462988 h 925976"/>
                  <a:gd name="connsiteX2" fmla="*/ 0 w 462988"/>
                  <a:gd name="connsiteY2" fmla="*/ 925976 h 925976"/>
                  <a:gd name="connsiteX3" fmla="*/ 0 w 462988"/>
                  <a:gd name="connsiteY3" fmla="*/ 0 h 9259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62988" h="925976">
                    <a:moveTo>
                      <a:pt x="0" y="0"/>
                    </a:moveTo>
                    <a:cubicBezTo>
                      <a:pt x="255701" y="0"/>
                      <a:pt x="462988" y="207287"/>
                      <a:pt x="462988" y="462988"/>
                    </a:cubicBezTo>
                    <a:cubicBezTo>
                      <a:pt x="462988" y="718689"/>
                      <a:pt x="255701" y="925976"/>
                      <a:pt x="0" y="925976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341"/>
              </a:solidFill>
              <a:ln w="57150" cap="rnd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rmAutofit/>
              </a:bodyPr>
              <a:lstStyle/>
              <a:p>
                <a:pPr algn="ctr" defTabSz="913765"/>
                <a:r>
                  <a:rPr lang="en-US" altLang="zh-CN" sz="1600" b="1" dirty="0">
                    <a:solidFill>
                      <a:srgbClr val="FFFFFF"/>
                    </a:solidFill>
                    <a:cs typeface="+mn-ea"/>
                    <a:sym typeface="+mn-lt"/>
                  </a:rPr>
                  <a:t>1</a:t>
                </a:r>
                <a:endParaRPr lang="zh-CN" altLang="en-US" sz="1600" b="1" dirty="0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5" name="îṧ1íde">
                <a:extLst>
                  <a:ext uri="{FF2B5EF4-FFF2-40B4-BE49-F238E27FC236}">
                    <a16:creationId xmlns:a16="http://schemas.microsoft.com/office/drawing/2014/main" id="{B5A8384B-E147-43F8-8B59-415C9E6DF0DA}"/>
                  </a:ext>
                </a:extLst>
              </p:cNvPr>
              <p:cNvSpPr/>
              <p:nvPr/>
            </p:nvSpPr>
            <p:spPr>
              <a:xfrm>
                <a:off x="3636701" y="2132919"/>
                <a:ext cx="4455610" cy="1329905"/>
              </a:xfrm>
              <a:prstGeom prst="roundRect">
                <a:avLst>
                  <a:gd name="adj" fmla="val 0"/>
                </a:avLst>
              </a:prstGeom>
              <a:solidFill>
                <a:srgbClr val="91C1B2">
                  <a:alpha val="1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ctr" anchorCtr="0">
                <a:noAutofit/>
              </a:bodyPr>
              <a:lstStyle/>
              <a:p>
                <a:pPr algn="ctr">
                  <a:lnSpc>
                    <a:spcPct val="130000"/>
                  </a:lnSpc>
                </a:pPr>
                <a:endParaRPr kumimoji="1" lang="zh-CN" altLang="en-US" sz="1200" dirty="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7" name="Bullet">
                <a:extLst>
                  <a:ext uri="{FF2B5EF4-FFF2-40B4-BE49-F238E27FC236}">
                    <a16:creationId xmlns:a16="http://schemas.microsoft.com/office/drawing/2014/main" id="{E8BAB587-EF0A-4452-A7A2-99BD4020B9C2}"/>
                  </a:ext>
                </a:extLst>
              </p:cNvPr>
              <p:cNvSpPr txBox="1"/>
              <p:nvPr/>
            </p:nvSpPr>
            <p:spPr>
              <a:xfrm>
                <a:off x="3775130" y="2290667"/>
                <a:ext cx="4110835" cy="1172154"/>
              </a:xfrm>
              <a:prstGeom prst="rect">
                <a:avLst/>
              </a:prstGeom>
              <a:noFill/>
            </p:spPr>
            <p:txBody>
              <a:bodyPr wrap="square" rtlCol="0">
                <a:normAutofit/>
              </a:bodyPr>
              <a:lstStyle/>
              <a:p>
                <a:r>
                  <a:rPr kumimoji="0" lang="zh-CN" altLang="en-US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cs typeface="+mn-ea"/>
                    <a:sym typeface="+mn-lt"/>
                  </a:rPr>
                  <a:t>市场</a:t>
                </a:r>
                <a:endParaRPr kumimoji="0" lang="en-US" altLang="zh-CN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24" name="Group 27_1">
              <a:extLst>
                <a:ext uri="{FF2B5EF4-FFF2-40B4-BE49-F238E27FC236}">
                  <a16:creationId xmlns:a16="http://schemas.microsoft.com/office/drawing/2014/main" id="{C3201B68-AC3B-4FD7-993B-640A955676CB}"/>
                </a:ext>
              </a:extLst>
            </p:cNvPr>
            <p:cNvGrpSpPr/>
            <p:nvPr/>
          </p:nvGrpSpPr>
          <p:grpSpPr>
            <a:xfrm flipH="1">
              <a:off x="750536" y="3235199"/>
              <a:ext cx="4918598" cy="1329905"/>
              <a:chOff x="3636701" y="2132919"/>
              <a:chExt cx="4918598" cy="1329905"/>
            </a:xfrm>
          </p:grpSpPr>
          <p:sp>
            <p:nvSpPr>
              <p:cNvPr id="30" name="îšḷíḓê">
                <a:extLst>
                  <a:ext uri="{FF2B5EF4-FFF2-40B4-BE49-F238E27FC236}">
                    <a16:creationId xmlns:a16="http://schemas.microsoft.com/office/drawing/2014/main" id="{D8800A02-5610-47EF-BAA5-9EC3889C18D9}"/>
                  </a:ext>
                </a:extLst>
              </p:cNvPr>
              <p:cNvSpPr/>
              <p:nvPr/>
            </p:nvSpPr>
            <p:spPr>
              <a:xfrm>
                <a:off x="8092311" y="2334883"/>
                <a:ext cx="462988" cy="925976"/>
              </a:xfrm>
              <a:custGeom>
                <a:avLst/>
                <a:gdLst>
                  <a:gd name="connsiteX0" fmla="*/ 0 w 462988"/>
                  <a:gd name="connsiteY0" fmla="*/ 0 h 925976"/>
                  <a:gd name="connsiteX1" fmla="*/ 462988 w 462988"/>
                  <a:gd name="connsiteY1" fmla="*/ 462988 h 925976"/>
                  <a:gd name="connsiteX2" fmla="*/ 0 w 462988"/>
                  <a:gd name="connsiteY2" fmla="*/ 925976 h 925976"/>
                  <a:gd name="connsiteX3" fmla="*/ 0 w 462988"/>
                  <a:gd name="connsiteY3" fmla="*/ 0 h 9259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62988" h="925976">
                    <a:moveTo>
                      <a:pt x="0" y="0"/>
                    </a:moveTo>
                    <a:cubicBezTo>
                      <a:pt x="255701" y="0"/>
                      <a:pt x="462988" y="207287"/>
                      <a:pt x="462988" y="462988"/>
                    </a:cubicBezTo>
                    <a:cubicBezTo>
                      <a:pt x="462988" y="718689"/>
                      <a:pt x="255701" y="925976"/>
                      <a:pt x="0" y="925976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341"/>
              </a:solidFill>
              <a:ln w="57150" cap="rnd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rmAutofit/>
              </a:bodyPr>
              <a:lstStyle/>
              <a:p>
                <a:pPr algn="ctr" defTabSz="913765"/>
                <a:r>
                  <a:rPr lang="en-US" altLang="zh-CN" sz="1600" b="1" dirty="0">
                    <a:solidFill>
                      <a:srgbClr val="FFFFFF"/>
                    </a:solidFill>
                    <a:cs typeface="+mn-ea"/>
                    <a:sym typeface="+mn-lt"/>
                  </a:rPr>
                  <a:t>2</a:t>
                </a:r>
                <a:endParaRPr lang="zh-CN" altLang="en-US" sz="1600" b="1" dirty="0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1" name="îṧ1íde">
                <a:extLst>
                  <a:ext uri="{FF2B5EF4-FFF2-40B4-BE49-F238E27FC236}">
                    <a16:creationId xmlns:a16="http://schemas.microsoft.com/office/drawing/2014/main" id="{C78D76AC-2336-4974-B3F2-2EEF772B5FAE}"/>
                  </a:ext>
                </a:extLst>
              </p:cNvPr>
              <p:cNvSpPr/>
              <p:nvPr/>
            </p:nvSpPr>
            <p:spPr>
              <a:xfrm>
                <a:off x="3636701" y="2132919"/>
                <a:ext cx="4455610" cy="1329905"/>
              </a:xfrm>
              <a:prstGeom prst="roundRect">
                <a:avLst>
                  <a:gd name="adj" fmla="val 0"/>
                </a:avLst>
              </a:prstGeom>
              <a:solidFill>
                <a:srgbClr val="91C1B2">
                  <a:alpha val="1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ctr" anchorCtr="0">
                <a:noAutofit/>
              </a:bodyPr>
              <a:lstStyle/>
              <a:p>
                <a:pPr algn="ctr">
                  <a:lnSpc>
                    <a:spcPct val="130000"/>
                  </a:lnSpc>
                </a:pPr>
                <a:endParaRPr kumimoji="1" lang="zh-CN" altLang="en-US" sz="1200" dirty="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3" name="Bullet">
                <a:extLst>
                  <a:ext uri="{FF2B5EF4-FFF2-40B4-BE49-F238E27FC236}">
                    <a16:creationId xmlns:a16="http://schemas.microsoft.com/office/drawing/2014/main" id="{3D0EBABC-D8AE-4185-B5D7-D0C9996BBEB7}"/>
                  </a:ext>
                </a:extLst>
              </p:cNvPr>
              <p:cNvSpPr txBox="1"/>
              <p:nvPr/>
            </p:nvSpPr>
            <p:spPr>
              <a:xfrm>
                <a:off x="3775130" y="2290667"/>
                <a:ext cx="4110835" cy="1172154"/>
              </a:xfrm>
              <a:prstGeom prst="rect">
                <a:avLst/>
              </a:prstGeom>
              <a:noFill/>
            </p:spPr>
            <p:txBody>
              <a:bodyPr wrap="square" rtlCol="0">
                <a:normAutofit/>
              </a:bodyPr>
              <a:lstStyle/>
              <a:p>
                <a:r>
                  <a:rPr lang="zh-CN" altLang="en-US" b="1" dirty="0">
                    <a:cs typeface="+mn-ea"/>
                    <a:sym typeface="+mn-lt"/>
                  </a:rPr>
                  <a:t>竞品</a:t>
                </a:r>
                <a:endParaRPr kumimoji="0" lang="en-US" altLang="zh-CN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25" name="Group 27_1_1">
              <a:extLst>
                <a:ext uri="{FF2B5EF4-FFF2-40B4-BE49-F238E27FC236}">
                  <a16:creationId xmlns:a16="http://schemas.microsoft.com/office/drawing/2014/main" id="{294E7B92-CF03-4757-AB2A-26FD9AA40D87}"/>
                </a:ext>
              </a:extLst>
            </p:cNvPr>
            <p:cNvGrpSpPr/>
            <p:nvPr/>
          </p:nvGrpSpPr>
          <p:grpSpPr>
            <a:xfrm flipH="1">
              <a:off x="750536" y="4843590"/>
              <a:ext cx="4918598" cy="1329905"/>
              <a:chOff x="3636701" y="2132919"/>
              <a:chExt cx="4918598" cy="1329905"/>
            </a:xfrm>
          </p:grpSpPr>
          <p:sp>
            <p:nvSpPr>
              <p:cNvPr id="26" name="îšḷíḓê">
                <a:extLst>
                  <a:ext uri="{FF2B5EF4-FFF2-40B4-BE49-F238E27FC236}">
                    <a16:creationId xmlns:a16="http://schemas.microsoft.com/office/drawing/2014/main" id="{69914BB2-9513-4975-8E5B-A00B714F1789}"/>
                  </a:ext>
                </a:extLst>
              </p:cNvPr>
              <p:cNvSpPr/>
              <p:nvPr/>
            </p:nvSpPr>
            <p:spPr>
              <a:xfrm>
                <a:off x="8092311" y="2334883"/>
                <a:ext cx="462988" cy="925976"/>
              </a:xfrm>
              <a:custGeom>
                <a:avLst/>
                <a:gdLst>
                  <a:gd name="connsiteX0" fmla="*/ 0 w 462988"/>
                  <a:gd name="connsiteY0" fmla="*/ 0 h 925976"/>
                  <a:gd name="connsiteX1" fmla="*/ 462988 w 462988"/>
                  <a:gd name="connsiteY1" fmla="*/ 462988 h 925976"/>
                  <a:gd name="connsiteX2" fmla="*/ 0 w 462988"/>
                  <a:gd name="connsiteY2" fmla="*/ 925976 h 925976"/>
                  <a:gd name="connsiteX3" fmla="*/ 0 w 462988"/>
                  <a:gd name="connsiteY3" fmla="*/ 0 h 9259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62988" h="925976">
                    <a:moveTo>
                      <a:pt x="0" y="0"/>
                    </a:moveTo>
                    <a:cubicBezTo>
                      <a:pt x="255701" y="0"/>
                      <a:pt x="462988" y="207287"/>
                      <a:pt x="462988" y="462988"/>
                    </a:cubicBezTo>
                    <a:cubicBezTo>
                      <a:pt x="462988" y="718689"/>
                      <a:pt x="255701" y="925976"/>
                      <a:pt x="0" y="925976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341"/>
              </a:solidFill>
              <a:ln w="57150" cap="rnd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rmAutofit/>
              </a:bodyPr>
              <a:lstStyle/>
              <a:p>
                <a:pPr algn="ctr" defTabSz="913765"/>
                <a:r>
                  <a:rPr lang="en-US" altLang="zh-CN" sz="1600" b="1" dirty="0">
                    <a:solidFill>
                      <a:srgbClr val="FFFFFF"/>
                    </a:solidFill>
                    <a:cs typeface="+mn-ea"/>
                    <a:sym typeface="+mn-lt"/>
                  </a:rPr>
                  <a:t>3</a:t>
                </a:r>
                <a:endParaRPr lang="zh-CN" altLang="en-US" sz="1600" b="1" dirty="0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7" name="îṧ1íde">
                <a:extLst>
                  <a:ext uri="{FF2B5EF4-FFF2-40B4-BE49-F238E27FC236}">
                    <a16:creationId xmlns:a16="http://schemas.microsoft.com/office/drawing/2014/main" id="{3C70CEAA-419B-46A2-9588-32D8670B1EE1}"/>
                  </a:ext>
                </a:extLst>
              </p:cNvPr>
              <p:cNvSpPr/>
              <p:nvPr/>
            </p:nvSpPr>
            <p:spPr>
              <a:xfrm>
                <a:off x="3636701" y="2132919"/>
                <a:ext cx="4455610" cy="1329905"/>
              </a:xfrm>
              <a:prstGeom prst="roundRect">
                <a:avLst>
                  <a:gd name="adj" fmla="val 0"/>
                </a:avLst>
              </a:prstGeom>
              <a:solidFill>
                <a:srgbClr val="91C1B2">
                  <a:alpha val="1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ctr" anchorCtr="0">
                <a:noAutofit/>
              </a:bodyPr>
              <a:lstStyle/>
              <a:p>
                <a:pPr algn="ctr">
                  <a:lnSpc>
                    <a:spcPct val="130000"/>
                  </a:lnSpc>
                </a:pPr>
                <a:endParaRPr kumimoji="1" lang="zh-CN" altLang="en-US" sz="1200" dirty="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39" name="Bullet">
            <a:extLst>
              <a:ext uri="{FF2B5EF4-FFF2-40B4-BE49-F238E27FC236}">
                <a16:creationId xmlns:a16="http://schemas.microsoft.com/office/drawing/2014/main" id="{14F62FDE-0DDD-467E-A870-4D274AD0914E}"/>
              </a:ext>
            </a:extLst>
          </p:cNvPr>
          <p:cNvSpPr txBox="1"/>
          <p:nvPr/>
        </p:nvSpPr>
        <p:spPr>
          <a:xfrm flipH="1">
            <a:off x="3732837" y="4733455"/>
            <a:ext cx="2405016" cy="456361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人才能力</a:t>
            </a:r>
            <a:endParaRPr kumimoji="0" lang="en-US" altLang="zh-CN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0" name="任意多边形: 形状 39">
            <a:extLst>
              <a:ext uri="{FF2B5EF4-FFF2-40B4-BE49-F238E27FC236}">
                <a16:creationId xmlns:a16="http://schemas.microsoft.com/office/drawing/2014/main" id="{A53C6DBD-581E-4AAA-A240-BF0D93489689}"/>
              </a:ext>
            </a:extLst>
          </p:cNvPr>
          <p:cNvSpPr/>
          <p:nvPr/>
        </p:nvSpPr>
        <p:spPr>
          <a:xfrm rot="8020892" flipV="1">
            <a:off x="6317812" y="3484979"/>
            <a:ext cx="1669544" cy="1594423"/>
          </a:xfrm>
          <a:custGeom>
            <a:avLst/>
            <a:gdLst>
              <a:gd name="connsiteX0" fmla="*/ 0 w 892521"/>
              <a:gd name="connsiteY0" fmla="*/ 888223 h 888223"/>
              <a:gd name="connsiteX1" fmla="*/ 0 w 892521"/>
              <a:gd name="connsiteY1" fmla="*/ 399160 h 888223"/>
              <a:gd name="connsiteX2" fmla="*/ 154463 w 892521"/>
              <a:gd name="connsiteY2" fmla="*/ 553623 h 888223"/>
              <a:gd name="connsiteX3" fmla="*/ 169189 w 892521"/>
              <a:gd name="connsiteY3" fmla="*/ 544363 h 888223"/>
              <a:gd name="connsiteX4" fmla="*/ 449600 w 892521"/>
              <a:gd name="connsiteY4" fmla="*/ 217665 h 888223"/>
              <a:gd name="connsiteX5" fmla="*/ 539586 w 892521"/>
              <a:gd name="connsiteY5" fmla="*/ 10819 h 888223"/>
              <a:gd name="connsiteX6" fmla="*/ 542407 w 892521"/>
              <a:gd name="connsiteY6" fmla="*/ 0 h 888223"/>
              <a:gd name="connsiteX7" fmla="*/ 892521 w 892521"/>
              <a:gd name="connsiteY7" fmla="*/ 345299 h 888223"/>
              <a:gd name="connsiteX8" fmla="*/ 833898 w 892521"/>
              <a:gd name="connsiteY8" fmla="*/ 361456 h 888223"/>
              <a:gd name="connsiteX9" fmla="*/ 628317 w 892521"/>
              <a:gd name="connsiteY9" fmla="*/ 454297 h 888223"/>
              <a:gd name="connsiteX10" fmla="*/ 393535 w 892521"/>
              <a:gd name="connsiteY10" fmla="*/ 635223 h 888223"/>
              <a:gd name="connsiteX11" fmla="*/ 321353 w 892521"/>
              <a:gd name="connsiteY11" fmla="*/ 720513 h 888223"/>
              <a:gd name="connsiteX12" fmla="*/ 489063 w 892521"/>
              <a:gd name="connsiteY12" fmla="*/ 888223 h 888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92521" h="888223">
                <a:moveTo>
                  <a:pt x="0" y="888223"/>
                </a:moveTo>
                <a:lnTo>
                  <a:pt x="0" y="399160"/>
                </a:lnTo>
                <a:lnTo>
                  <a:pt x="154463" y="553623"/>
                </a:lnTo>
                <a:lnTo>
                  <a:pt x="169189" y="544363"/>
                </a:lnTo>
                <a:cubicBezTo>
                  <a:pt x="274968" y="465499"/>
                  <a:pt x="373288" y="354096"/>
                  <a:pt x="449600" y="217665"/>
                </a:cubicBezTo>
                <a:cubicBezTo>
                  <a:pt x="487756" y="149449"/>
                  <a:pt x="517701" y="79821"/>
                  <a:pt x="539586" y="10819"/>
                </a:cubicBezTo>
                <a:lnTo>
                  <a:pt x="542407" y="0"/>
                </a:lnTo>
                <a:lnTo>
                  <a:pt x="892521" y="345299"/>
                </a:lnTo>
                <a:lnTo>
                  <a:pt x="833898" y="361456"/>
                </a:lnTo>
                <a:cubicBezTo>
                  <a:pt x="765206" y="384294"/>
                  <a:pt x="695998" y="415200"/>
                  <a:pt x="628317" y="454297"/>
                </a:cubicBezTo>
                <a:cubicBezTo>
                  <a:pt x="538077" y="506427"/>
                  <a:pt x="459095" y="568183"/>
                  <a:pt x="393535" y="635223"/>
                </a:cubicBezTo>
                <a:lnTo>
                  <a:pt x="321353" y="720513"/>
                </a:lnTo>
                <a:lnTo>
                  <a:pt x="489063" y="888223"/>
                </a:lnTo>
                <a:close/>
              </a:path>
            </a:pathLst>
          </a:custGeom>
          <a:gradFill flip="none" rotWithShape="1">
            <a:gsLst>
              <a:gs pos="0">
                <a:srgbClr val="006341"/>
              </a:gs>
              <a:gs pos="100000">
                <a:srgbClr val="4F8E7A">
                  <a:alpha val="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66BF4849-A05E-4CB2-8F0E-26F3462911BF}"/>
              </a:ext>
            </a:extLst>
          </p:cNvPr>
          <p:cNvSpPr txBox="1"/>
          <p:nvPr/>
        </p:nvSpPr>
        <p:spPr>
          <a:xfrm>
            <a:off x="6397830" y="4055117"/>
            <a:ext cx="16714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cs typeface="+mn-ea"/>
                <a:sym typeface="+mn-lt"/>
              </a:rPr>
              <a:t>个性化问题</a:t>
            </a:r>
            <a:endParaRPr lang="en-US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56" name="组合 55">
            <a:extLst>
              <a:ext uri="{FF2B5EF4-FFF2-40B4-BE49-F238E27FC236}">
                <a16:creationId xmlns:a16="http://schemas.microsoft.com/office/drawing/2014/main" id="{AFB584CF-6C35-45BB-B1F5-A9FA54DE19F3}"/>
              </a:ext>
            </a:extLst>
          </p:cNvPr>
          <p:cNvGrpSpPr/>
          <p:nvPr/>
        </p:nvGrpSpPr>
        <p:grpSpPr>
          <a:xfrm>
            <a:off x="8430257" y="3410919"/>
            <a:ext cx="3370477" cy="1778898"/>
            <a:chOff x="825182" y="2023338"/>
            <a:chExt cx="5433997" cy="3896942"/>
          </a:xfrm>
        </p:grpSpPr>
        <p:grpSp>
          <p:nvGrpSpPr>
            <p:cNvPr id="57" name="îṧ1îḋè">
              <a:extLst>
                <a:ext uri="{FF2B5EF4-FFF2-40B4-BE49-F238E27FC236}">
                  <a16:creationId xmlns:a16="http://schemas.microsoft.com/office/drawing/2014/main" id="{8422E84B-3A34-4B9A-B5AA-7CF11BFE9E7D}"/>
                </a:ext>
              </a:extLst>
            </p:cNvPr>
            <p:cNvGrpSpPr/>
            <p:nvPr/>
          </p:nvGrpSpPr>
          <p:grpSpPr>
            <a:xfrm>
              <a:off x="825182" y="2023338"/>
              <a:ext cx="5433997" cy="894467"/>
              <a:chOff x="908022" y="2747822"/>
              <a:chExt cx="5433997" cy="894467"/>
            </a:xfrm>
          </p:grpSpPr>
          <p:sp>
            <p:nvSpPr>
              <p:cNvPr id="70" name="iṡľîďê">
                <a:extLst>
                  <a:ext uri="{FF2B5EF4-FFF2-40B4-BE49-F238E27FC236}">
                    <a16:creationId xmlns:a16="http://schemas.microsoft.com/office/drawing/2014/main" id="{E7F427F8-ECD9-400E-A467-21C5DB28F73D}"/>
                  </a:ext>
                </a:extLst>
              </p:cNvPr>
              <p:cNvSpPr/>
              <p:nvPr/>
            </p:nvSpPr>
            <p:spPr>
              <a:xfrm flipV="1">
                <a:off x="908023" y="2747822"/>
                <a:ext cx="5433996" cy="843102"/>
              </a:xfrm>
              <a:prstGeom prst="round2SameRect">
                <a:avLst/>
              </a:prstGeom>
              <a:solidFill>
                <a:srgbClr val="91C1B2">
                  <a:alpha val="1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grpSp>
            <p:nvGrpSpPr>
              <p:cNvPr id="71" name="íŝliḍé">
                <a:extLst>
                  <a:ext uri="{FF2B5EF4-FFF2-40B4-BE49-F238E27FC236}">
                    <a16:creationId xmlns:a16="http://schemas.microsoft.com/office/drawing/2014/main" id="{51DCE283-67AC-4244-AFBE-EC79685C9111}"/>
                  </a:ext>
                </a:extLst>
              </p:cNvPr>
              <p:cNvGrpSpPr/>
              <p:nvPr/>
            </p:nvGrpSpPr>
            <p:grpSpPr>
              <a:xfrm>
                <a:off x="908022" y="2747825"/>
                <a:ext cx="5433996" cy="894464"/>
                <a:chOff x="3230308" y="1772210"/>
                <a:chExt cx="5433996" cy="894464"/>
              </a:xfrm>
            </p:grpSpPr>
            <p:sp>
              <p:nvSpPr>
                <p:cNvPr id="72" name="Number">
                  <a:extLst>
                    <a:ext uri="{FF2B5EF4-FFF2-40B4-BE49-F238E27FC236}">
                      <a16:creationId xmlns:a16="http://schemas.microsoft.com/office/drawing/2014/main" id="{FF170ED0-2F75-4741-B07E-5F5CF4419324}"/>
                    </a:ext>
                  </a:extLst>
                </p:cNvPr>
                <p:cNvSpPr txBox="1"/>
                <p:nvPr/>
              </p:nvSpPr>
              <p:spPr>
                <a:xfrm>
                  <a:off x="3487483" y="1928856"/>
                  <a:ext cx="525078" cy="542991"/>
                </a:xfrm>
                <a:prstGeom prst="roundRect">
                  <a:avLst/>
                </a:prstGeom>
                <a:solidFill>
                  <a:srgbClr val="006341"/>
                </a:solidFill>
                <a:ln w="25400" cap="flat">
                  <a:noFill/>
                  <a:prstDash val="solid"/>
                  <a:miter/>
                </a:ln>
                <a:effectLst/>
              </p:spPr>
              <p:txBody>
                <a:bodyPr wrap="none" rtlCol="0" anchor="ctr"/>
                <a:lstStyle>
                  <a:defPPr>
                    <a:defRPr lang="zh-CN"/>
                  </a:defPPr>
                  <a:lvl1pPr algn="ctr">
                    <a:defRPr b="1">
                      <a:solidFill>
                        <a:schemeClr val="lt1">
                          <a:lumMod val="100000"/>
                        </a:schemeClr>
                      </a:solidFill>
                    </a:defRPr>
                  </a:lvl1pPr>
                </a:lstStyle>
                <a:p>
                  <a:r>
                    <a:rPr lang="en-US" altLang="zh-CN" dirty="0">
                      <a:cs typeface="+mn-ea"/>
                      <a:sym typeface="+mn-lt"/>
                    </a:rPr>
                    <a:t>SM</a:t>
                  </a:r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73" name="Bullet">
                  <a:extLst>
                    <a:ext uri="{FF2B5EF4-FFF2-40B4-BE49-F238E27FC236}">
                      <a16:creationId xmlns:a16="http://schemas.microsoft.com/office/drawing/2014/main" id="{47931658-FE70-4BE4-8BB4-7357F52534E3}"/>
                    </a:ext>
                  </a:extLst>
                </p:cNvPr>
                <p:cNvSpPr/>
                <p:nvPr/>
              </p:nvSpPr>
              <p:spPr>
                <a:xfrm>
                  <a:off x="4445728" y="1823587"/>
                  <a:ext cx="3052098" cy="843087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108000" tIns="108000" rIns="108000" bIns="108000" rtlCol="0" anchor="ctr" anchorCtr="0">
                  <a:noAutofit/>
                </a:bodyPr>
                <a:lstStyle/>
                <a:p>
                  <a:r>
                    <a:rPr kumimoji="1" lang="zh-CN" altLang="en-US" sz="1600" b="1" dirty="0">
                      <a:solidFill>
                        <a:schemeClr val="tx1"/>
                      </a:solidFill>
                      <a:cs typeface="+mn-ea"/>
                      <a:sym typeface="+mn-lt"/>
                    </a:rPr>
                    <a:t>关注生意</a:t>
                  </a:r>
                  <a:endParaRPr kumimoji="1" lang="en-US" altLang="zh-CN" sz="1600" b="1" dirty="0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  <a:p>
                  <a:r>
                    <a:rPr kumimoji="1" lang="en-US" altLang="zh-CN" sz="1050" dirty="0">
                      <a:solidFill>
                        <a:schemeClr val="tx1"/>
                      </a:solidFill>
                      <a:cs typeface="+mn-ea"/>
                      <a:sym typeface="+mn-lt"/>
                    </a:rPr>
                    <a:t>-50%/-10%</a:t>
                  </a:r>
                </a:p>
              </p:txBody>
            </p:sp>
            <p:cxnSp>
              <p:nvCxnSpPr>
                <p:cNvPr id="74" name="îṧḻíďê">
                  <a:extLst>
                    <a:ext uri="{FF2B5EF4-FFF2-40B4-BE49-F238E27FC236}">
                      <a16:creationId xmlns:a16="http://schemas.microsoft.com/office/drawing/2014/main" id="{6191ED78-7A55-4A5A-AA1D-1D14FD150D0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230308" y="1772210"/>
                  <a:ext cx="5433996" cy="0"/>
                </a:xfrm>
                <a:prstGeom prst="line">
                  <a:avLst/>
                </a:prstGeom>
                <a:ln w="25400" cap="flat">
                  <a:solidFill>
                    <a:srgbClr val="00634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58" name="îṧ1îḋè_1">
              <a:extLst>
                <a:ext uri="{FF2B5EF4-FFF2-40B4-BE49-F238E27FC236}">
                  <a16:creationId xmlns:a16="http://schemas.microsoft.com/office/drawing/2014/main" id="{67866951-CB42-4C84-A203-9DE2AEDBA2C2}"/>
                </a:ext>
              </a:extLst>
            </p:cNvPr>
            <p:cNvGrpSpPr/>
            <p:nvPr/>
          </p:nvGrpSpPr>
          <p:grpSpPr>
            <a:xfrm>
              <a:off x="825182" y="3550258"/>
              <a:ext cx="5433997" cy="843102"/>
              <a:chOff x="908022" y="2747822"/>
              <a:chExt cx="5433997" cy="843102"/>
            </a:xfrm>
          </p:grpSpPr>
          <p:sp>
            <p:nvSpPr>
              <p:cNvPr id="65" name="iṡľîďê">
                <a:extLst>
                  <a:ext uri="{FF2B5EF4-FFF2-40B4-BE49-F238E27FC236}">
                    <a16:creationId xmlns:a16="http://schemas.microsoft.com/office/drawing/2014/main" id="{CA3FBEE1-551D-4928-BE7C-36C7DDF19D07}"/>
                  </a:ext>
                </a:extLst>
              </p:cNvPr>
              <p:cNvSpPr/>
              <p:nvPr/>
            </p:nvSpPr>
            <p:spPr>
              <a:xfrm flipV="1">
                <a:off x="908023" y="2747822"/>
                <a:ext cx="5433996" cy="843102"/>
              </a:xfrm>
              <a:prstGeom prst="round2SameRect">
                <a:avLst/>
              </a:prstGeom>
              <a:solidFill>
                <a:srgbClr val="91C1B2">
                  <a:alpha val="1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grpSp>
            <p:nvGrpSpPr>
              <p:cNvPr id="66" name="íŝliḍé">
                <a:extLst>
                  <a:ext uri="{FF2B5EF4-FFF2-40B4-BE49-F238E27FC236}">
                    <a16:creationId xmlns:a16="http://schemas.microsoft.com/office/drawing/2014/main" id="{C454A597-E1C6-4C72-9560-8A664EDA65D3}"/>
                  </a:ext>
                </a:extLst>
              </p:cNvPr>
              <p:cNvGrpSpPr/>
              <p:nvPr/>
            </p:nvGrpSpPr>
            <p:grpSpPr>
              <a:xfrm>
                <a:off x="908022" y="2747825"/>
                <a:ext cx="5433996" cy="699637"/>
                <a:chOff x="3230308" y="1772210"/>
                <a:chExt cx="5433996" cy="699637"/>
              </a:xfrm>
            </p:grpSpPr>
            <p:sp>
              <p:nvSpPr>
                <p:cNvPr id="67" name="Number">
                  <a:extLst>
                    <a:ext uri="{FF2B5EF4-FFF2-40B4-BE49-F238E27FC236}">
                      <a16:creationId xmlns:a16="http://schemas.microsoft.com/office/drawing/2014/main" id="{18B0DB1C-869A-4BC0-A48B-69C33DA43E12}"/>
                    </a:ext>
                  </a:extLst>
                </p:cNvPr>
                <p:cNvSpPr txBox="1"/>
                <p:nvPr/>
              </p:nvSpPr>
              <p:spPr>
                <a:xfrm>
                  <a:off x="3487483" y="1928856"/>
                  <a:ext cx="525078" cy="542991"/>
                </a:xfrm>
                <a:prstGeom prst="roundRect">
                  <a:avLst/>
                </a:prstGeom>
                <a:solidFill>
                  <a:srgbClr val="006341"/>
                </a:solidFill>
                <a:ln w="25400" cap="flat">
                  <a:noFill/>
                  <a:prstDash val="solid"/>
                  <a:miter/>
                </a:ln>
                <a:effectLst/>
              </p:spPr>
              <p:txBody>
                <a:bodyPr wrap="none" rtlCol="0" anchor="ctr"/>
                <a:lstStyle>
                  <a:defPPr>
                    <a:defRPr lang="zh-CN"/>
                  </a:defPPr>
                  <a:lvl1pPr algn="ctr">
                    <a:defRPr b="1">
                      <a:solidFill>
                        <a:schemeClr val="lt1">
                          <a:lumMod val="100000"/>
                        </a:schemeClr>
                      </a:solidFill>
                    </a:defRPr>
                  </a:lvl1pPr>
                </a:lstStyle>
                <a:p>
                  <a:r>
                    <a:rPr lang="en-US" altLang="zh-CN" dirty="0">
                      <a:cs typeface="+mn-ea"/>
                      <a:sym typeface="+mn-lt"/>
                    </a:rPr>
                    <a:t>SS</a:t>
                  </a:r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68" name="Bullet">
                  <a:extLst>
                    <a:ext uri="{FF2B5EF4-FFF2-40B4-BE49-F238E27FC236}">
                      <a16:creationId xmlns:a16="http://schemas.microsoft.com/office/drawing/2014/main" id="{6675BCE8-EBA6-437E-93D2-8DDBA02CA020}"/>
                    </a:ext>
                  </a:extLst>
                </p:cNvPr>
                <p:cNvSpPr/>
                <p:nvPr/>
              </p:nvSpPr>
              <p:spPr>
                <a:xfrm>
                  <a:off x="4445726" y="1962711"/>
                  <a:ext cx="3958903" cy="495109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108000" tIns="108000" rIns="108000" bIns="108000" rtlCol="0" anchor="ctr" anchorCtr="0">
                  <a:noAutofit/>
                </a:bodyPr>
                <a:lstStyle/>
                <a:p>
                  <a:r>
                    <a:rPr kumimoji="1" lang="zh-CN" altLang="en-US" sz="1600" b="1" dirty="0">
                      <a:solidFill>
                        <a:schemeClr val="tx1"/>
                      </a:solidFill>
                      <a:cs typeface="+mn-ea"/>
                      <a:sym typeface="+mn-lt"/>
                    </a:rPr>
                    <a:t>关注服务，应对复杂情况</a:t>
                  </a:r>
                  <a:endParaRPr kumimoji="1" lang="en-US" altLang="zh-CN" sz="1600" b="1" dirty="0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cxnSp>
              <p:nvCxnSpPr>
                <p:cNvPr id="69" name="îṧḻíďê">
                  <a:extLst>
                    <a:ext uri="{FF2B5EF4-FFF2-40B4-BE49-F238E27FC236}">
                      <a16:creationId xmlns:a16="http://schemas.microsoft.com/office/drawing/2014/main" id="{27B03412-106E-4FFB-9ED0-1D8C9A605B6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230308" y="1772210"/>
                  <a:ext cx="5433996" cy="0"/>
                </a:xfrm>
                <a:prstGeom prst="line">
                  <a:avLst/>
                </a:prstGeom>
                <a:ln w="25400" cap="flat">
                  <a:solidFill>
                    <a:srgbClr val="00634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59" name="îṧ1îḋè_1_1">
              <a:extLst>
                <a:ext uri="{FF2B5EF4-FFF2-40B4-BE49-F238E27FC236}">
                  <a16:creationId xmlns:a16="http://schemas.microsoft.com/office/drawing/2014/main" id="{CA3D1F85-991E-4111-BF7F-E5EA65767069}"/>
                </a:ext>
              </a:extLst>
            </p:cNvPr>
            <p:cNvGrpSpPr/>
            <p:nvPr/>
          </p:nvGrpSpPr>
          <p:grpSpPr>
            <a:xfrm>
              <a:off x="825182" y="5077178"/>
              <a:ext cx="5433997" cy="843102"/>
              <a:chOff x="908022" y="2747822"/>
              <a:chExt cx="5433997" cy="843102"/>
            </a:xfrm>
          </p:grpSpPr>
          <p:sp>
            <p:nvSpPr>
              <p:cNvPr id="60" name="iṡľîďê">
                <a:extLst>
                  <a:ext uri="{FF2B5EF4-FFF2-40B4-BE49-F238E27FC236}">
                    <a16:creationId xmlns:a16="http://schemas.microsoft.com/office/drawing/2014/main" id="{BDAA07A2-CDD6-407B-8B86-51C4E202B0EC}"/>
                  </a:ext>
                </a:extLst>
              </p:cNvPr>
              <p:cNvSpPr/>
              <p:nvPr/>
            </p:nvSpPr>
            <p:spPr>
              <a:xfrm flipV="1">
                <a:off x="908023" y="2747822"/>
                <a:ext cx="5433996" cy="843102"/>
              </a:xfrm>
              <a:prstGeom prst="round2SameRect">
                <a:avLst/>
              </a:prstGeom>
              <a:solidFill>
                <a:srgbClr val="91C1B2">
                  <a:alpha val="1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grpSp>
            <p:nvGrpSpPr>
              <p:cNvPr id="61" name="íŝliḍé">
                <a:extLst>
                  <a:ext uri="{FF2B5EF4-FFF2-40B4-BE49-F238E27FC236}">
                    <a16:creationId xmlns:a16="http://schemas.microsoft.com/office/drawing/2014/main" id="{97B5AA9C-15B4-4030-81B5-0C7ED50AB92A}"/>
                  </a:ext>
                </a:extLst>
              </p:cNvPr>
              <p:cNvGrpSpPr/>
              <p:nvPr/>
            </p:nvGrpSpPr>
            <p:grpSpPr>
              <a:xfrm>
                <a:off x="908022" y="2747825"/>
                <a:ext cx="5433996" cy="699637"/>
                <a:chOff x="3230308" y="1772210"/>
                <a:chExt cx="5433996" cy="699637"/>
              </a:xfrm>
            </p:grpSpPr>
            <p:sp>
              <p:nvSpPr>
                <p:cNvPr id="62" name="Number">
                  <a:extLst>
                    <a:ext uri="{FF2B5EF4-FFF2-40B4-BE49-F238E27FC236}">
                      <a16:creationId xmlns:a16="http://schemas.microsoft.com/office/drawing/2014/main" id="{4B2CCDFA-C573-429F-9889-F256419045CE}"/>
                    </a:ext>
                  </a:extLst>
                </p:cNvPr>
                <p:cNvSpPr txBox="1"/>
                <p:nvPr/>
              </p:nvSpPr>
              <p:spPr>
                <a:xfrm>
                  <a:off x="3487483" y="1928856"/>
                  <a:ext cx="525078" cy="542991"/>
                </a:xfrm>
                <a:prstGeom prst="roundRect">
                  <a:avLst/>
                </a:prstGeom>
                <a:solidFill>
                  <a:srgbClr val="006341"/>
                </a:solidFill>
                <a:ln w="25400" cap="flat">
                  <a:noFill/>
                  <a:prstDash val="solid"/>
                  <a:miter/>
                </a:ln>
                <a:effectLst/>
              </p:spPr>
              <p:txBody>
                <a:bodyPr wrap="none" rtlCol="0" anchor="ctr"/>
                <a:lstStyle>
                  <a:defPPr>
                    <a:defRPr lang="zh-CN"/>
                  </a:defPPr>
                  <a:lvl1pPr algn="ctr">
                    <a:defRPr b="1">
                      <a:solidFill>
                        <a:schemeClr val="lt1">
                          <a:lumMod val="100000"/>
                        </a:schemeClr>
                      </a:solidFill>
                    </a:defRPr>
                  </a:lvl1pPr>
                </a:lstStyle>
                <a:p>
                  <a:r>
                    <a:rPr lang="en-US" altLang="zh-CN" dirty="0">
                      <a:cs typeface="+mn-ea"/>
                      <a:sym typeface="+mn-lt"/>
                    </a:rPr>
                    <a:t>BA</a:t>
                  </a:r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63" name="Bullet">
                  <a:extLst>
                    <a:ext uri="{FF2B5EF4-FFF2-40B4-BE49-F238E27FC236}">
                      <a16:creationId xmlns:a16="http://schemas.microsoft.com/office/drawing/2014/main" id="{060AA46A-85B2-405E-BF0B-7117011504C5}"/>
                    </a:ext>
                  </a:extLst>
                </p:cNvPr>
                <p:cNvSpPr/>
                <p:nvPr/>
              </p:nvSpPr>
              <p:spPr>
                <a:xfrm>
                  <a:off x="4445728" y="1962711"/>
                  <a:ext cx="3052098" cy="49510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108000" tIns="108000" rIns="108000" bIns="108000" rtlCol="0" anchor="ctr" anchorCtr="0">
                  <a:noAutofit/>
                </a:bodyPr>
                <a:lstStyle/>
                <a:p>
                  <a:r>
                    <a:rPr kumimoji="1" lang="zh-CN" altLang="en-US" sz="1600" b="1" dirty="0">
                      <a:solidFill>
                        <a:schemeClr val="tx1"/>
                      </a:solidFill>
                      <a:cs typeface="+mn-ea"/>
                      <a:sym typeface="+mn-lt"/>
                    </a:rPr>
                    <a:t>应对复杂情况</a:t>
                  </a:r>
                  <a:endParaRPr kumimoji="1" lang="en-US" altLang="zh-CN" sz="1600" b="1" dirty="0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cxnSp>
              <p:nvCxnSpPr>
                <p:cNvPr id="64" name="îṧḻíďê">
                  <a:extLst>
                    <a:ext uri="{FF2B5EF4-FFF2-40B4-BE49-F238E27FC236}">
                      <a16:creationId xmlns:a16="http://schemas.microsoft.com/office/drawing/2014/main" id="{1D04442A-A68B-4DB2-A61C-05812C3A033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230308" y="1772210"/>
                  <a:ext cx="5433996" cy="0"/>
                </a:xfrm>
                <a:prstGeom prst="line">
                  <a:avLst/>
                </a:prstGeom>
                <a:ln w="25400" cap="flat">
                  <a:solidFill>
                    <a:srgbClr val="00634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9" name="文本框 8">
            <a:extLst>
              <a:ext uri="{FF2B5EF4-FFF2-40B4-BE49-F238E27FC236}">
                <a16:creationId xmlns:a16="http://schemas.microsoft.com/office/drawing/2014/main" id="{C5D3E6F5-4EA8-4085-BA41-A4F23722AC4D}"/>
              </a:ext>
            </a:extLst>
          </p:cNvPr>
          <p:cNvSpPr txBox="1"/>
          <p:nvPr/>
        </p:nvSpPr>
        <p:spPr>
          <a:xfrm>
            <a:off x="1205140" y="6041625"/>
            <a:ext cx="42661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逐级咨询，不同经验不同答案</a:t>
            </a:r>
            <a:endParaRPr lang="en-US" sz="2400" dirty="0">
              <a:cs typeface="+mn-ea"/>
              <a:sym typeface="+mn-lt"/>
            </a:endParaRPr>
          </a:p>
        </p:txBody>
      </p:sp>
      <p:sp>
        <p:nvSpPr>
          <p:cNvPr id="10" name="乘号 9">
            <a:extLst>
              <a:ext uri="{FF2B5EF4-FFF2-40B4-BE49-F238E27FC236}">
                <a16:creationId xmlns:a16="http://schemas.microsoft.com/office/drawing/2014/main" id="{116D1CB0-D255-4635-949B-DB10C8B52FF0}"/>
              </a:ext>
            </a:extLst>
          </p:cNvPr>
          <p:cNvSpPr/>
          <p:nvPr/>
        </p:nvSpPr>
        <p:spPr>
          <a:xfrm>
            <a:off x="733596" y="6037623"/>
            <a:ext cx="465667" cy="465667"/>
          </a:xfrm>
          <a:prstGeom prst="mathMultiply">
            <a:avLst/>
          </a:prstGeom>
          <a:solidFill>
            <a:srgbClr val="006341"/>
          </a:solidFill>
          <a:ln>
            <a:solidFill>
              <a:srgbClr val="0063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62F03D62-BAC4-45D2-98B1-952A15C7255F}"/>
              </a:ext>
            </a:extLst>
          </p:cNvPr>
          <p:cNvSpPr txBox="1"/>
          <p:nvPr/>
        </p:nvSpPr>
        <p:spPr>
          <a:xfrm>
            <a:off x="6221203" y="5978068"/>
            <a:ext cx="4995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006341"/>
                </a:solidFill>
                <a:cs typeface="+mn-ea"/>
                <a:sym typeface="+mn-lt"/>
              </a:rPr>
              <a:t>✔</a:t>
            </a:r>
            <a:endParaRPr lang="en-US" sz="3200" dirty="0">
              <a:solidFill>
                <a:srgbClr val="006341"/>
              </a:solidFill>
              <a:cs typeface="+mn-ea"/>
              <a:sym typeface="+mn-lt"/>
            </a:endParaRPr>
          </a:p>
        </p:txBody>
      </p:sp>
      <p:sp>
        <p:nvSpPr>
          <p:cNvPr id="79" name="文本框 78">
            <a:extLst>
              <a:ext uri="{FF2B5EF4-FFF2-40B4-BE49-F238E27FC236}">
                <a16:creationId xmlns:a16="http://schemas.microsoft.com/office/drawing/2014/main" id="{DC4FA23E-7ED0-4D2F-A377-B518AEA93E47}"/>
              </a:ext>
            </a:extLst>
          </p:cNvPr>
          <p:cNvSpPr txBox="1"/>
          <p:nvPr/>
        </p:nvSpPr>
        <p:spPr>
          <a:xfrm>
            <a:off x="6813802" y="6046110"/>
            <a:ext cx="42661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拉齐伙伴解决问题的能力</a:t>
            </a:r>
            <a:endParaRPr lang="en-US" sz="2400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612584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圆角矩形 10"/>
          <p:cNvSpPr/>
          <p:nvPr/>
        </p:nvSpPr>
        <p:spPr>
          <a:xfrm>
            <a:off x="6815667" y="1038014"/>
            <a:ext cx="4798060" cy="4881033"/>
          </a:xfrm>
          <a:prstGeom prst="roundRect">
            <a:avLst>
              <a:gd name="adj" fmla="val 0"/>
            </a:avLst>
          </a:prstGeom>
          <a:ln>
            <a:noFill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l"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703020204020201" pitchFamily="34" charset="-122"/>
                <a:ea typeface="微软雅黑" panose="020B0703020204020201" pitchFamily="34" charset="-122"/>
                <a:sym typeface="+mn-ea"/>
              </a:rPr>
              <a:t>传统业务系统导致的“烟囱”效应，妨碍转型</a:t>
            </a:r>
          </a:p>
          <a:p>
            <a:pPr marL="286166" indent="-286166">
              <a:lnSpc>
                <a:spcPct val="150000"/>
              </a:lnSpc>
              <a:buFont typeface="Arial" panose="020B0604020202090204" pitchFamily="34" charset="0"/>
              <a:buChar char="•"/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703020204020201" pitchFamily="34" charset="-122"/>
                <a:ea typeface="微软雅黑" panose="020B0703020204020201" pitchFamily="34" charset="-122"/>
                <a:sym typeface="+mn-ea"/>
              </a:rPr>
              <a:t>各渠道数据不统一，不同步，不全面</a:t>
            </a:r>
          </a:p>
          <a:p>
            <a:pPr marL="286166" indent="-286166">
              <a:lnSpc>
                <a:spcPct val="150000"/>
              </a:lnSpc>
              <a:buFont typeface="Arial" panose="020B0604020202090204" pitchFamily="34" charset="0"/>
              <a:buChar char="•"/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703020204020201" pitchFamily="34" charset="-122"/>
                <a:ea typeface="微软雅黑" panose="020B0703020204020201" pitchFamily="34" charset="-122"/>
                <a:sym typeface="+mn-ea"/>
              </a:rPr>
              <a:t>数据无人分析，或人工分析效率低</a:t>
            </a:r>
          </a:p>
          <a:p>
            <a:pPr marL="286166" indent="-286166">
              <a:lnSpc>
                <a:spcPct val="150000"/>
              </a:lnSpc>
              <a:buFont typeface="Arial" panose="020B0604020202090204" pitchFamily="34" charset="0"/>
              <a:buChar char="•"/>
            </a:pP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703020204020201" pitchFamily="34" charset="-122"/>
              <a:ea typeface="微软雅黑" panose="020B0703020204020201" pitchFamily="34" charset="-122"/>
              <a:sym typeface="+mn-ea"/>
            </a:endParaRPr>
          </a:p>
          <a:p>
            <a:pPr algn="l"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703020204020201" pitchFamily="34" charset="-122"/>
                <a:ea typeface="微软雅黑" panose="020B0703020204020201" pitchFamily="34" charset="-122"/>
              </a:rPr>
              <a:t>洞察引擎：</a:t>
            </a:r>
          </a:p>
          <a:p>
            <a:pPr marL="286166" indent="-286166">
              <a:lnSpc>
                <a:spcPct val="150000"/>
              </a:lnSpc>
              <a:buFont typeface="Arial" panose="020B0604020202090204" pitchFamily="34" charset="0"/>
              <a:buChar char="•"/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703020204020201" pitchFamily="34" charset="-122"/>
                <a:ea typeface="微软雅黑" panose="020B0703020204020201" pitchFamily="34" charset="-122"/>
              </a:rPr>
              <a:t>深入客户业务部门，打通客户各部门之间数据壁垒，同时赋能多项业务，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703020204020201" pitchFamily="34" charset="-122"/>
                <a:ea typeface="微软雅黑" panose="020B0703020204020201" pitchFamily="34" charset="-122"/>
                <a:sym typeface="+mn-ea"/>
              </a:rPr>
              <a:t>洞察数据价值，基于数据做决策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703020204020201" pitchFamily="34" charset="-122"/>
              <a:ea typeface="微软雅黑" panose="020B0703020204020201" pitchFamily="34" charset="-122"/>
            </a:endParaRPr>
          </a:p>
          <a:p>
            <a:pPr marL="286166" indent="-286166">
              <a:lnSpc>
                <a:spcPct val="150000"/>
              </a:lnSpc>
              <a:buFont typeface="Arial" panose="020B0604020202090204" pitchFamily="34" charset="0"/>
              <a:buChar char="•"/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703020204020201" pitchFamily="34" charset="-122"/>
                <a:ea typeface="微软雅黑" panose="020B0703020204020201" pitchFamily="34" charset="-122"/>
              </a:rPr>
              <a:t>解决数据无人分析、人工分析慢的问题，促进数据实时流转</a:t>
            </a:r>
          </a:p>
          <a:p>
            <a:pPr marL="286166" indent="-286166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buChar char="•"/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703020204020201" pitchFamily="34" charset="-122"/>
                <a:ea typeface="微软雅黑" panose="020B0703020204020201" pitchFamily="34" charset="-122"/>
                <a:sym typeface="+mn-ea"/>
              </a:rPr>
              <a:t>使用大模型技术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703020204020201" pitchFamily="34" charset="-122"/>
              <a:ea typeface="微软雅黑" panose="020B0703020204020201" pitchFamily="34" charset="-122"/>
            </a:endParaRPr>
          </a:p>
          <a:p>
            <a:pPr marL="743355" lvl="1" indent="-286166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buChar char="•"/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703020204020201" pitchFamily="34" charset="-122"/>
                <a:ea typeface="微软雅黑" panose="020B0703020204020201" pitchFamily="34" charset="-122"/>
                <a:sym typeface="+mn-ea"/>
              </a:rPr>
              <a:t>相对人工——自动化，效率高，标准统一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703020204020201" pitchFamily="34" charset="-122"/>
              <a:ea typeface="微软雅黑" panose="020B0703020204020201" pitchFamily="34" charset="-122"/>
            </a:endParaRPr>
          </a:p>
          <a:p>
            <a:pPr marL="743355" lvl="1" indent="-286166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buChar char="•"/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703020204020201" pitchFamily="34" charset="-122"/>
                <a:ea typeface="微软雅黑" panose="020B0703020204020201" pitchFamily="34" charset="-122"/>
                <a:sym typeface="+mn-ea"/>
              </a:rPr>
              <a:t>数据分析维度可随客户需求灵活扩展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703020204020201" pitchFamily="34" charset="-122"/>
              <a:ea typeface="微软雅黑" panose="020B0703020204020201" pitchFamily="34" charset="-122"/>
            </a:endParaRPr>
          </a:p>
          <a:p>
            <a:pPr marL="286166" indent="-286166">
              <a:lnSpc>
                <a:spcPct val="150000"/>
              </a:lnSpc>
              <a:buFont typeface="Arial" panose="020B0604020202090204" pitchFamily="34" charset="0"/>
              <a:buChar char="•"/>
            </a:pP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703020204020201" pitchFamily="34" charset="-122"/>
              <a:ea typeface="微软雅黑" panose="020B0703020204020201" pitchFamily="34" charset="-122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22A3B3DB-5CC7-035B-AE4D-06651A0B0B00}"/>
              </a:ext>
            </a:extLst>
          </p:cNvPr>
          <p:cNvGrpSpPr/>
          <p:nvPr/>
        </p:nvGrpSpPr>
        <p:grpSpPr>
          <a:xfrm>
            <a:off x="727711" y="1016345"/>
            <a:ext cx="5679760" cy="5197729"/>
            <a:chOff x="545783" y="762258"/>
            <a:chExt cx="4259820" cy="3898297"/>
          </a:xfrm>
        </p:grpSpPr>
        <p:sp>
          <p:nvSpPr>
            <p:cNvPr id="4" name="圆角矩形 3"/>
            <p:cNvSpPr/>
            <p:nvPr/>
          </p:nvSpPr>
          <p:spPr>
            <a:xfrm>
              <a:off x="545783" y="1686425"/>
              <a:ext cx="3517106" cy="1433513"/>
            </a:xfrm>
            <a:prstGeom prst="roundRect">
              <a:avLst>
                <a:gd name="adj" fmla="val 3400"/>
              </a:avLst>
            </a:prstGeom>
            <a:noFill/>
            <a:ln w="12700">
              <a:solidFill>
                <a:srgbClr val="006341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703020204020201" pitchFamily="34" charset="-122"/>
                <a:ea typeface="微软雅黑" panose="020B0703020204020201" pitchFamily="34" charset="-122"/>
              </a:endParaRPr>
            </a:p>
          </p:txBody>
        </p:sp>
        <p:sp>
          <p:nvSpPr>
            <p:cNvPr id="5" name="圆角矩形 4"/>
            <p:cNvSpPr/>
            <p:nvPr/>
          </p:nvSpPr>
          <p:spPr>
            <a:xfrm>
              <a:off x="546735" y="771550"/>
              <a:ext cx="3515678" cy="535781"/>
            </a:xfrm>
            <a:prstGeom prst="roundRect">
              <a:avLst>
                <a:gd name="adj" fmla="val 6546"/>
              </a:avLst>
            </a:prstGeom>
            <a:noFill/>
            <a:ln w="12700">
              <a:solidFill>
                <a:srgbClr val="006341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703020204020201" pitchFamily="34" charset="-122"/>
                <a:ea typeface="微软雅黑" panose="020B0703020204020201" pitchFamily="34" charset="-122"/>
              </a:endParaRPr>
            </a:p>
            <a:p>
              <a:pPr algn="ctr"/>
              <a:endPara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703020204020201" pitchFamily="34" charset="-122"/>
                <a:ea typeface="微软雅黑" panose="020B0703020204020201" pitchFamily="34" charset="-122"/>
              </a:endParaRPr>
            </a:p>
            <a:p>
              <a:pPr algn="ctr"/>
              <a:endPara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703020204020201" pitchFamily="34" charset="-122"/>
                <a:ea typeface="微软雅黑" panose="020B0703020204020201" pitchFamily="34" charset="-122"/>
              </a:endParaRPr>
            </a:p>
            <a:p>
              <a:pPr algn="ctr"/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703020204020201" pitchFamily="34" charset="-122"/>
                  <a:ea typeface="微软雅黑" panose="020B0703020204020201" pitchFamily="34" charset="-122"/>
                </a:rPr>
                <a:t>。。。</a:t>
              </a:r>
              <a:endPara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703020204020201" pitchFamily="34" charset="-122"/>
                <a:ea typeface="微软雅黑" panose="020B0703020204020201" pitchFamily="34" charset="-122"/>
              </a:endParaRPr>
            </a:p>
            <a:p>
              <a:pPr algn="ctr"/>
              <a:endPara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703020204020201" pitchFamily="34" charset="-122"/>
                <a:ea typeface="微软雅黑" panose="020B0703020204020201" pitchFamily="34" charset="-122"/>
              </a:endParaRPr>
            </a:p>
            <a:p>
              <a:pPr algn="ctr"/>
              <a:endPara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703020204020201" pitchFamily="34" charset="-122"/>
                <a:ea typeface="微软雅黑" panose="020B0703020204020201" pitchFamily="34" charset="-122"/>
              </a:endParaRPr>
            </a:p>
            <a:p>
              <a:pPr algn="ctr"/>
              <a:endPara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703020204020201" pitchFamily="34" charset="-122"/>
                <a:ea typeface="微软雅黑" panose="020B0703020204020201" pitchFamily="34" charset="-122"/>
              </a:endParaRPr>
            </a:p>
            <a:p>
              <a:pPr algn="ctr"/>
              <a:endPara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703020204020201" pitchFamily="34" charset="-122"/>
                <a:ea typeface="微软雅黑" panose="020B0703020204020201" pitchFamily="34" charset="-122"/>
              </a:endParaRPr>
            </a:p>
          </p:txBody>
        </p:sp>
        <p:sp>
          <p:nvSpPr>
            <p:cNvPr id="6" name="圆角矩形 5"/>
            <p:cNvSpPr/>
            <p:nvPr/>
          </p:nvSpPr>
          <p:spPr>
            <a:xfrm>
              <a:off x="662940" y="885849"/>
              <a:ext cx="702000" cy="297000"/>
            </a:xfrm>
            <a:prstGeom prst="roundRect">
              <a:avLst/>
            </a:prstGeom>
            <a:solidFill>
              <a:srgbClr val="91C1B2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703020204020201" pitchFamily="34" charset="-122"/>
                  <a:ea typeface="微软雅黑" panose="020B0703020204020201" pitchFamily="34" charset="-122"/>
                </a:rPr>
                <a:t>数据集</a:t>
              </a:r>
              <a:endPara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703020204020201" pitchFamily="34" charset="-122"/>
                <a:ea typeface="微软雅黑" panose="020B0703020204020201" pitchFamily="34" charset="-122"/>
              </a:endParaRPr>
            </a:p>
          </p:txBody>
        </p:sp>
        <p:sp>
          <p:nvSpPr>
            <p:cNvPr id="7" name="圆角矩形 6"/>
            <p:cNvSpPr/>
            <p:nvPr/>
          </p:nvSpPr>
          <p:spPr>
            <a:xfrm>
              <a:off x="1436596" y="892787"/>
              <a:ext cx="701993" cy="297000"/>
            </a:xfrm>
            <a:prstGeom prst="roundRect">
              <a:avLst/>
            </a:prstGeom>
            <a:solidFill>
              <a:srgbClr val="91C1B2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703020204020201" pitchFamily="34" charset="-122"/>
                  <a:ea typeface="微软雅黑" panose="020B0703020204020201" pitchFamily="34" charset="-122"/>
                </a:rPr>
                <a:t>知识图谱</a:t>
              </a:r>
              <a:endPara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703020204020201" pitchFamily="34" charset="-122"/>
                <a:ea typeface="微软雅黑" panose="020B0703020204020201" pitchFamily="34" charset="-122"/>
              </a:endParaRPr>
            </a:p>
          </p:txBody>
        </p:sp>
        <p:sp>
          <p:nvSpPr>
            <p:cNvPr id="8" name="圆角矩形 7"/>
            <p:cNvSpPr/>
            <p:nvPr/>
          </p:nvSpPr>
          <p:spPr>
            <a:xfrm>
              <a:off x="2234397" y="890425"/>
              <a:ext cx="701993" cy="297000"/>
            </a:xfrm>
            <a:prstGeom prst="roundRect">
              <a:avLst/>
            </a:prstGeom>
            <a:solidFill>
              <a:srgbClr val="91C1B2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333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703020204020201" pitchFamily="34" charset="-122"/>
                  <a:ea typeface="微软雅黑" panose="020B0703020204020201" pitchFamily="34" charset="-122"/>
                </a:rPr>
                <a:t>业务</a:t>
              </a:r>
              <a:r>
                <a:rPr lang="en-US" altLang="zh-CN" sz="1333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703020204020201" pitchFamily="34" charset="-122"/>
                  <a:ea typeface="微软雅黑" panose="020B0703020204020201" pitchFamily="34" charset="-122"/>
                </a:rPr>
                <a:t>1</a:t>
              </a:r>
            </a:p>
          </p:txBody>
        </p:sp>
        <p:sp>
          <p:nvSpPr>
            <p:cNvPr id="9" name="圆角矩形 8"/>
            <p:cNvSpPr/>
            <p:nvPr/>
          </p:nvSpPr>
          <p:spPr>
            <a:xfrm>
              <a:off x="1840865" y="1324928"/>
              <a:ext cx="291465" cy="325755"/>
            </a:xfrm>
            <a:prstGeom prst="roundRect">
              <a:avLst/>
            </a:prstGeom>
            <a:ln w="12700">
              <a:solidFill>
                <a:srgbClr val="E3EDFD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CN" altLang="en-US" sz="1333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703020204020201" pitchFamily="34" charset="-122"/>
                  <a:ea typeface="微软雅黑" panose="020B0703020204020201" pitchFamily="34" charset="-122"/>
                </a:rPr>
                <a:t>赋能</a:t>
              </a:r>
            </a:p>
          </p:txBody>
        </p:sp>
        <p:sp>
          <p:nvSpPr>
            <p:cNvPr id="10" name="圆角矩形 9"/>
            <p:cNvSpPr/>
            <p:nvPr/>
          </p:nvSpPr>
          <p:spPr>
            <a:xfrm>
              <a:off x="4005500" y="778217"/>
              <a:ext cx="800103" cy="261461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703020204020201" pitchFamily="34" charset="-122"/>
                  <a:ea typeface="微软雅黑" panose="020B0703020204020201" pitchFamily="34" charset="-122"/>
                </a:rPr>
                <a:t>产生数据</a:t>
              </a:r>
            </a:p>
          </p:txBody>
        </p:sp>
        <p:sp>
          <p:nvSpPr>
            <p:cNvPr id="14" name="圆角矩形 13"/>
            <p:cNvSpPr/>
            <p:nvPr/>
          </p:nvSpPr>
          <p:spPr>
            <a:xfrm>
              <a:off x="684848" y="1770246"/>
              <a:ext cx="3255169" cy="260985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CN" altLang="en-US" sz="1400" dirty="0">
                  <a:solidFill>
                    <a:schemeClr val="tx1"/>
                  </a:solidFill>
                  <a:latin typeface="微软雅黑" panose="020B0703020204020201" pitchFamily="34" charset="-122"/>
                  <a:ea typeface="微软雅黑" panose="020B0703020204020201" pitchFamily="34" charset="-122"/>
                  <a:sym typeface="+mn-ea"/>
                </a:rPr>
                <a:t>洞察引擎</a:t>
              </a:r>
            </a:p>
          </p:txBody>
        </p:sp>
        <p:sp>
          <p:nvSpPr>
            <p:cNvPr id="15" name="圆角矩形 14"/>
            <p:cNvSpPr/>
            <p:nvPr/>
          </p:nvSpPr>
          <p:spPr>
            <a:xfrm>
              <a:off x="670561" y="2711315"/>
              <a:ext cx="3273266" cy="296228"/>
            </a:xfrm>
            <a:prstGeom prst="roundRect">
              <a:avLst/>
            </a:prstGeom>
            <a:solidFill>
              <a:srgbClr val="91C1B2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703020204020201" pitchFamily="34" charset="-122"/>
                  <a:ea typeface="微软雅黑" panose="020B0703020204020201" pitchFamily="34" charset="-122"/>
                </a:rPr>
                <a:t>数据融合</a:t>
              </a:r>
            </a:p>
          </p:txBody>
        </p:sp>
        <p:sp>
          <p:nvSpPr>
            <p:cNvPr id="16" name="圆角矩形 15"/>
            <p:cNvSpPr/>
            <p:nvPr/>
          </p:nvSpPr>
          <p:spPr>
            <a:xfrm>
              <a:off x="684847" y="2052662"/>
              <a:ext cx="798433" cy="540000"/>
            </a:xfrm>
            <a:prstGeom prst="roundRect">
              <a:avLst>
                <a:gd name="adj" fmla="val 9412"/>
              </a:avLst>
            </a:prstGeom>
            <a:solidFill>
              <a:srgbClr val="91C1B2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703020204020201" pitchFamily="34" charset="-122"/>
                  <a:ea typeface="微软雅黑" panose="020B0703020204020201" pitchFamily="34" charset="-122"/>
                </a:rPr>
                <a:t>数据治理</a:t>
              </a:r>
            </a:p>
          </p:txBody>
        </p:sp>
        <p:sp>
          <p:nvSpPr>
            <p:cNvPr id="17" name="圆角矩形 16"/>
            <p:cNvSpPr/>
            <p:nvPr/>
          </p:nvSpPr>
          <p:spPr>
            <a:xfrm>
              <a:off x="1921193" y="2059135"/>
              <a:ext cx="798432" cy="540000"/>
            </a:xfrm>
            <a:prstGeom prst="roundRect">
              <a:avLst>
                <a:gd name="adj" fmla="val 9412"/>
              </a:avLst>
            </a:prstGeom>
            <a:solidFill>
              <a:srgbClr val="91C1B2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r>
                <a:rPr lang="zh-CN" altLang="en-US" sz="14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703020204020201" pitchFamily="34" charset="-122"/>
                  <a:ea typeface="微软雅黑" panose="020B0703020204020201" pitchFamily="34" charset="-122"/>
                </a:rPr>
                <a:t>标签体系</a:t>
              </a:r>
            </a:p>
          </p:txBody>
        </p:sp>
        <p:sp>
          <p:nvSpPr>
            <p:cNvPr id="18" name="圆角矩形 17"/>
            <p:cNvSpPr/>
            <p:nvPr/>
          </p:nvSpPr>
          <p:spPr>
            <a:xfrm>
              <a:off x="3202877" y="2059135"/>
              <a:ext cx="735806" cy="540000"/>
            </a:xfrm>
            <a:prstGeom prst="roundRect">
              <a:avLst>
                <a:gd name="adj" fmla="val 9412"/>
              </a:avLst>
            </a:prstGeom>
            <a:solidFill>
              <a:srgbClr val="91C1B2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703020204020201" pitchFamily="34" charset="-122"/>
                  <a:ea typeface="微软雅黑" panose="020B0703020204020201" pitchFamily="34" charset="-122"/>
                </a:rPr>
                <a:t>大语言</a:t>
              </a:r>
            </a:p>
            <a:p>
              <a:pPr algn="ctr">
                <a:lnSpc>
                  <a:spcPct val="130000"/>
                </a:lnSpc>
              </a:pP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703020204020201" pitchFamily="34" charset="-122"/>
                  <a:ea typeface="微软雅黑" panose="020B0703020204020201" pitchFamily="34" charset="-122"/>
                </a:rPr>
                <a:t>模型</a:t>
              </a:r>
            </a:p>
          </p:txBody>
        </p:sp>
        <p:sp>
          <p:nvSpPr>
            <p:cNvPr id="20" name="圆角矩形 19"/>
            <p:cNvSpPr/>
            <p:nvPr/>
          </p:nvSpPr>
          <p:spPr>
            <a:xfrm>
              <a:off x="3238984" y="891088"/>
              <a:ext cx="701993" cy="297000"/>
            </a:xfrm>
            <a:prstGeom prst="roundRect">
              <a:avLst/>
            </a:prstGeom>
            <a:solidFill>
              <a:srgbClr val="91C1B2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333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703020204020201" pitchFamily="34" charset="-122"/>
                  <a:ea typeface="微软雅黑" panose="020B0703020204020201" pitchFamily="34" charset="-122"/>
                </a:rPr>
                <a:t>业务</a:t>
              </a:r>
              <a:r>
                <a:rPr lang="en-US" altLang="zh-CN" sz="1333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703020204020201" pitchFamily="34" charset="-122"/>
                  <a:ea typeface="微软雅黑" panose="020B0703020204020201" pitchFamily="34" charset="-122"/>
                </a:rPr>
                <a:t>N</a:t>
              </a:r>
            </a:p>
          </p:txBody>
        </p:sp>
        <p:cxnSp>
          <p:nvCxnSpPr>
            <p:cNvPr id="24" name="肘形连接符 23"/>
            <p:cNvCxnSpPr>
              <a:stCxn id="5" idx="3"/>
            </p:cNvCxnSpPr>
            <p:nvPr/>
          </p:nvCxnSpPr>
          <p:spPr>
            <a:xfrm flipH="1">
              <a:off x="4061460" y="1039679"/>
              <a:ext cx="953" cy="3198971"/>
            </a:xfrm>
            <a:prstGeom prst="bentConnector3">
              <a:avLst>
                <a:gd name="adj1" fmla="val -76300000"/>
              </a:avLst>
            </a:prstGeom>
            <a:ln w="19050">
              <a:solidFill>
                <a:srgbClr val="00634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sp>
          <p:nvSpPr>
            <p:cNvPr id="25" name="圆角矩形 24"/>
            <p:cNvSpPr/>
            <p:nvPr/>
          </p:nvSpPr>
          <p:spPr>
            <a:xfrm>
              <a:off x="4056940" y="1072064"/>
              <a:ext cx="697223" cy="261461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703020204020201" pitchFamily="34" charset="-122"/>
                  <a:ea typeface="微软雅黑" panose="020B0703020204020201" pitchFamily="34" charset="-122"/>
                </a:rPr>
                <a:t>正负反馈</a:t>
              </a:r>
            </a:p>
          </p:txBody>
        </p:sp>
        <p:sp>
          <p:nvSpPr>
            <p:cNvPr id="40" name="圆角矩形 39"/>
            <p:cNvSpPr/>
            <p:nvPr/>
          </p:nvSpPr>
          <p:spPr>
            <a:xfrm>
              <a:off x="552266" y="3470956"/>
              <a:ext cx="3515678" cy="1189599"/>
            </a:xfrm>
            <a:prstGeom prst="roundRect">
              <a:avLst>
                <a:gd name="adj" fmla="val 6546"/>
              </a:avLst>
            </a:prstGeom>
            <a:noFill/>
            <a:ln w="12700">
              <a:solidFill>
                <a:srgbClr val="006341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endParaRPr lang="en-US" altLang="zh-CN" sz="2133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703020204020201" pitchFamily="34" charset="-122"/>
                <a:ea typeface="微软雅黑" panose="020B0703020204020201" pitchFamily="34" charset="-122"/>
                <a:sym typeface="+mn-ea"/>
              </a:endParaRPr>
            </a:p>
          </p:txBody>
        </p:sp>
        <p:grpSp>
          <p:nvGrpSpPr>
            <p:cNvPr id="44" name="组合 43"/>
            <p:cNvGrpSpPr/>
            <p:nvPr/>
          </p:nvGrpSpPr>
          <p:grpSpPr>
            <a:xfrm>
              <a:off x="3191835" y="3612368"/>
              <a:ext cx="657860" cy="994004"/>
              <a:chOff x="683419" y="3617552"/>
              <a:chExt cx="658177" cy="994004"/>
            </a:xfrm>
          </p:grpSpPr>
          <p:sp>
            <p:nvSpPr>
              <p:cNvPr id="45" name="圆柱形 20"/>
              <p:cNvSpPr/>
              <p:nvPr/>
            </p:nvSpPr>
            <p:spPr>
              <a:xfrm>
                <a:off x="683419" y="3617552"/>
                <a:ext cx="658177" cy="994004"/>
              </a:xfrm>
              <a:prstGeom prst="can">
                <a:avLst/>
              </a:prstGeom>
              <a:solidFill>
                <a:srgbClr val="91C1B2"/>
              </a:solidFill>
              <a:ln w="12700">
                <a:solidFill>
                  <a:srgbClr val="006341"/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703020204020201" pitchFamily="34" charset="-122"/>
                  <a:ea typeface="微软雅黑" panose="020B0703020204020201" pitchFamily="34" charset="-122"/>
                  <a:cs typeface="微软雅黑" panose="020B0703020204020201" pitchFamily="34" charset="-122"/>
                </a:endParaRPr>
              </a:p>
              <a:p>
                <a:pPr algn="ctr"/>
                <a:endPara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703020204020201" pitchFamily="34" charset="-122"/>
                  <a:ea typeface="微软雅黑" panose="020B0703020204020201" pitchFamily="34" charset="-122"/>
                  <a:cs typeface="微软雅黑" panose="020B0703020204020201" pitchFamily="34" charset="-122"/>
                </a:endParaRPr>
              </a:p>
              <a:p>
                <a:pPr algn="ctr"/>
                <a:r>
                  <a:rPr lang="zh-CN" altLang="en-US" sz="1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703020204020201" pitchFamily="34" charset="-122"/>
                    <a:ea typeface="微软雅黑" panose="020B0703020204020201" pitchFamily="34" charset="-122"/>
                    <a:cs typeface="微软雅黑" panose="020B0703020204020201" pitchFamily="34" charset="-122"/>
                  </a:rPr>
                  <a:t>业务</a:t>
                </a:r>
                <a:r>
                  <a:rPr lang="en-US" altLang="zh-CN" sz="1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703020204020201" pitchFamily="34" charset="-122"/>
                    <a:ea typeface="微软雅黑" panose="020B0703020204020201" pitchFamily="34" charset="-122"/>
                    <a:cs typeface="微软雅黑" panose="020B0703020204020201" pitchFamily="34" charset="-122"/>
                  </a:rPr>
                  <a:t>4</a:t>
                </a:r>
                <a:endParaRPr lang="en-US" altLang="zh-CN" sz="1400" dirty="0">
                  <a:latin typeface="微软雅黑" panose="020B0703020204020201" pitchFamily="34" charset="-122"/>
                  <a:ea typeface="微软雅黑" panose="020B0703020204020201" pitchFamily="34" charset="-122"/>
                  <a:cs typeface="微软雅黑" panose="020B0703020204020201" pitchFamily="34" charset="-122"/>
                </a:endParaRPr>
              </a:p>
              <a:p>
                <a:pPr algn="ctr"/>
                <a:endParaRPr lang="en-US" altLang="zh-CN" sz="1400" dirty="0">
                  <a:latin typeface="微软雅黑" panose="020B0703020204020201" pitchFamily="34" charset="-122"/>
                  <a:ea typeface="微软雅黑" panose="020B0703020204020201" pitchFamily="34" charset="-122"/>
                  <a:cs typeface="微软雅黑" panose="020B0703020204020201" pitchFamily="34" charset="-122"/>
                </a:endParaRPr>
              </a:p>
              <a:p>
                <a:pPr algn="ctr"/>
                <a:endParaRPr lang="en-US" altLang="zh-CN" sz="1400" dirty="0">
                  <a:latin typeface="微软雅黑" panose="020B0703020204020201" pitchFamily="34" charset="-122"/>
                  <a:ea typeface="微软雅黑" panose="020B0703020204020201" pitchFamily="34" charset="-122"/>
                  <a:cs typeface="微软雅黑" panose="020B0703020204020201" pitchFamily="34" charset="-122"/>
                </a:endParaRPr>
              </a:p>
              <a:p>
                <a:pPr algn="ctr"/>
                <a:endParaRPr lang="en-US" altLang="zh-CN" sz="1400" dirty="0">
                  <a:latin typeface="微软雅黑" panose="020B0703020204020201" pitchFamily="34" charset="-122"/>
                  <a:ea typeface="微软雅黑" panose="020B0703020204020201" pitchFamily="34" charset="-122"/>
                  <a:cs typeface="微软雅黑" panose="020B0703020204020201" pitchFamily="34" charset="-122"/>
                </a:endParaRPr>
              </a:p>
              <a:p>
                <a:pPr algn="ctr"/>
                <a:endParaRPr lang="en-US" altLang="zh-CN" sz="1400" dirty="0">
                  <a:latin typeface="微软雅黑" panose="020B0703020204020201" pitchFamily="34" charset="-122"/>
                  <a:ea typeface="微软雅黑" panose="020B0703020204020201" pitchFamily="34" charset="-122"/>
                  <a:cs typeface="微软雅黑" panose="020B0703020204020201" pitchFamily="34" charset="-122"/>
                </a:endParaRPr>
              </a:p>
              <a:p>
                <a:pPr algn="ctr"/>
                <a:endParaRPr lang="en-US" altLang="zh-CN" sz="1400" dirty="0">
                  <a:latin typeface="微软雅黑" panose="020B0703020204020201" pitchFamily="34" charset="-122"/>
                  <a:ea typeface="微软雅黑" panose="020B0703020204020201" pitchFamily="34" charset="-122"/>
                  <a:cs typeface="微软雅黑" panose="020B0703020204020201" pitchFamily="34" charset="-122"/>
                </a:endParaRPr>
              </a:p>
            </p:txBody>
          </p:sp>
          <p:sp>
            <p:nvSpPr>
              <p:cNvPr id="46" name="圆角矩形 45"/>
              <p:cNvSpPr/>
              <p:nvPr/>
            </p:nvSpPr>
            <p:spPr>
              <a:xfrm>
                <a:off x="730409" y="4109042"/>
                <a:ext cx="553720" cy="325755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rgbClr val="479AF6"/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vertOverflow="overflow" horzOverflow="overflow" vert="horz" wrap="square" numCol="1" spcCol="0" rtlCol="0" fromWordArt="0" anchor="ctr" anchorCtr="0" forceAA="0" compatLnSpc="1">
                <a:noAutofit/>
              </a:bodyPr>
              <a:lstStyle/>
              <a:p>
                <a:pPr lvl="0" algn="ctr">
                  <a:buClrTx/>
                  <a:buSzTx/>
                  <a:buFontTx/>
                </a:pPr>
                <a:r>
                  <a:rPr lang="zh-CN" altLang="en-US" sz="1067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703020204020201" pitchFamily="34" charset="-122"/>
                    <a:ea typeface="微软雅黑" panose="020B0703020204020201" pitchFamily="34" charset="-122"/>
                    <a:sym typeface="+mn-ea"/>
                  </a:rPr>
                  <a:t>数据湖</a:t>
                </a:r>
              </a:p>
            </p:txBody>
          </p:sp>
        </p:grpSp>
        <p:sp>
          <p:nvSpPr>
            <p:cNvPr id="53" name="文本框 52"/>
            <p:cNvSpPr txBox="1"/>
            <p:nvPr/>
          </p:nvSpPr>
          <p:spPr>
            <a:xfrm>
              <a:off x="2932492" y="762258"/>
              <a:ext cx="369332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2400" dirty="0"/>
                <a:t>…</a:t>
              </a:r>
              <a:endParaRPr kumimoji="1" lang="zh-CN" altLang="en-US" sz="2400" dirty="0"/>
            </a:p>
          </p:txBody>
        </p:sp>
        <p:grpSp>
          <p:nvGrpSpPr>
            <p:cNvPr id="29" name="组合 28"/>
            <p:cNvGrpSpPr/>
            <p:nvPr/>
          </p:nvGrpSpPr>
          <p:grpSpPr>
            <a:xfrm>
              <a:off x="2354270" y="3612368"/>
              <a:ext cx="657860" cy="994004"/>
              <a:chOff x="683419" y="3617552"/>
              <a:chExt cx="658177" cy="994004"/>
            </a:xfrm>
          </p:grpSpPr>
          <p:sp>
            <p:nvSpPr>
              <p:cNvPr id="30" name="圆柱形 20"/>
              <p:cNvSpPr/>
              <p:nvPr/>
            </p:nvSpPr>
            <p:spPr>
              <a:xfrm>
                <a:off x="683419" y="3617552"/>
                <a:ext cx="658177" cy="994004"/>
              </a:xfrm>
              <a:prstGeom prst="can">
                <a:avLst/>
              </a:prstGeom>
              <a:solidFill>
                <a:srgbClr val="91C1B2"/>
              </a:solidFill>
              <a:ln w="12700">
                <a:solidFill>
                  <a:srgbClr val="006341"/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703020204020201" pitchFamily="34" charset="-122"/>
                  <a:ea typeface="微软雅黑" panose="020B0703020204020201" pitchFamily="34" charset="-122"/>
                  <a:cs typeface="微软雅黑" panose="020B0703020204020201" pitchFamily="34" charset="-122"/>
                </a:endParaRPr>
              </a:p>
              <a:p>
                <a:pPr algn="ctr"/>
                <a:endPara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703020204020201" pitchFamily="34" charset="-122"/>
                  <a:ea typeface="微软雅黑" panose="020B0703020204020201" pitchFamily="34" charset="-122"/>
                  <a:cs typeface="微软雅黑" panose="020B0703020204020201" pitchFamily="34" charset="-122"/>
                </a:endParaRPr>
              </a:p>
              <a:p>
                <a:pPr algn="ctr"/>
                <a:r>
                  <a:rPr lang="zh-CN" altLang="en-US" sz="1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703020204020201" pitchFamily="34" charset="-122"/>
                    <a:ea typeface="微软雅黑" panose="020B0703020204020201" pitchFamily="34" charset="-122"/>
                    <a:cs typeface="微软雅黑" panose="020B0703020204020201" pitchFamily="34" charset="-122"/>
                    <a:sym typeface="+mn-ea"/>
                  </a:rPr>
                  <a:t>业务</a:t>
                </a:r>
                <a:r>
                  <a:rPr lang="en-US" altLang="zh-CN" sz="1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703020204020201" pitchFamily="34" charset="-122"/>
                    <a:ea typeface="微软雅黑" panose="020B0703020204020201" pitchFamily="34" charset="-122"/>
                    <a:cs typeface="微软雅黑" panose="020B0703020204020201" pitchFamily="34" charset="-122"/>
                    <a:sym typeface="+mn-ea"/>
                  </a:rPr>
                  <a:t>3</a:t>
                </a:r>
                <a:endParaRPr lang="en-US" altLang="zh-CN" sz="1400" dirty="0">
                  <a:latin typeface="微软雅黑" panose="020B0703020204020201" pitchFamily="34" charset="-122"/>
                  <a:ea typeface="微软雅黑" panose="020B0703020204020201" pitchFamily="34" charset="-122"/>
                  <a:cs typeface="微软雅黑" panose="020B0703020204020201" pitchFamily="34" charset="-122"/>
                </a:endParaRPr>
              </a:p>
              <a:p>
                <a:pPr algn="ctr"/>
                <a:endParaRPr lang="en-US" altLang="zh-CN" sz="1400" dirty="0">
                  <a:latin typeface="微软雅黑" panose="020B0703020204020201" pitchFamily="34" charset="-122"/>
                  <a:ea typeface="微软雅黑" panose="020B0703020204020201" pitchFamily="34" charset="-122"/>
                  <a:cs typeface="微软雅黑" panose="020B0703020204020201" pitchFamily="34" charset="-122"/>
                </a:endParaRPr>
              </a:p>
              <a:p>
                <a:pPr algn="ctr"/>
                <a:endParaRPr lang="en-US" altLang="zh-CN" sz="1400" dirty="0">
                  <a:latin typeface="微软雅黑" panose="020B0703020204020201" pitchFamily="34" charset="-122"/>
                  <a:ea typeface="微软雅黑" panose="020B0703020204020201" pitchFamily="34" charset="-122"/>
                  <a:cs typeface="微软雅黑" panose="020B0703020204020201" pitchFamily="34" charset="-122"/>
                </a:endParaRPr>
              </a:p>
              <a:p>
                <a:pPr algn="ctr"/>
                <a:endParaRPr lang="en-US" altLang="zh-CN" sz="1400" dirty="0">
                  <a:latin typeface="微软雅黑" panose="020B0703020204020201" pitchFamily="34" charset="-122"/>
                  <a:ea typeface="微软雅黑" panose="020B0703020204020201" pitchFamily="34" charset="-122"/>
                  <a:cs typeface="微软雅黑" panose="020B0703020204020201" pitchFamily="34" charset="-122"/>
                </a:endParaRPr>
              </a:p>
              <a:p>
                <a:pPr algn="ctr"/>
                <a:endParaRPr lang="en-US" altLang="zh-CN" sz="1400" dirty="0">
                  <a:latin typeface="微软雅黑" panose="020B0703020204020201" pitchFamily="34" charset="-122"/>
                  <a:ea typeface="微软雅黑" panose="020B0703020204020201" pitchFamily="34" charset="-122"/>
                  <a:cs typeface="微软雅黑" panose="020B0703020204020201" pitchFamily="34" charset="-122"/>
                </a:endParaRPr>
              </a:p>
              <a:p>
                <a:pPr algn="ctr"/>
                <a:endParaRPr lang="en-US" altLang="zh-CN" sz="1400" dirty="0">
                  <a:latin typeface="微软雅黑" panose="020B0703020204020201" pitchFamily="34" charset="-122"/>
                  <a:ea typeface="微软雅黑" panose="020B0703020204020201" pitchFamily="34" charset="-122"/>
                  <a:cs typeface="微软雅黑" panose="020B0703020204020201" pitchFamily="34" charset="-122"/>
                </a:endParaRPr>
              </a:p>
            </p:txBody>
          </p:sp>
          <p:sp>
            <p:nvSpPr>
              <p:cNvPr id="31" name="圆角矩形 30"/>
              <p:cNvSpPr/>
              <p:nvPr/>
            </p:nvSpPr>
            <p:spPr>
              <a:xfrm>
                <a:off x="730409" y="4109042"/>
                <a:ext cx="553720" cy="325755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rgbClr val="479AF6"/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vertOverflow="overflow" horzOverflow="overflow" vert="horz" wrap="square" numCol="1" spcCol="0" rtlCol="0" fromWordArt="0" anchor="ctr" anchorCtr="0" forceAA="0" compatLnSpc="1">
                <a:noAutofit/>
              </a:bodyPr>
              <a:lstStyle/>
              <a:p>
                <a:pPr lvl="0" algn="ctr">
                  <a:buClrTx/>
                  <a:buSzTx/>
                  <a:buFontTx/>
                </a:pPr>
                <a:r>
                  <a:rPr lang="zh-CN" altLang="en-US" sz="1067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703020204020201" pitchFamily="34" charset="-122"/>
                    <a:ea typeface="微软雅黑" panose="020B0703020204020201" pitchFamily="34" charset="-122"/>
                    <a:sym typeface="+mn-ea"/>
                  </a:rPr>
                  <a:t>数据湖</a:t>
                </a:r>
              </a:p>
            </p:txBody>
          </p:sp>
        </p:grpSp>
        <p:grpSp>
          <p:nvGrpSpPr>
            <p:cNvPr id="32" name="组合 31"/>
            <p:cNvGrpSpPr/>
            <p:nvPr/>
          </p:nvGrpSpPr>
          <p:grpSpPr>
            <a:xfrm>
              <a:off x="1516705" y="3612368"/>
              <a:ext cx="657860" cy="994004"/>
              <a:chOff x="683419" y="3617552"/>
              <a:chExt cx="658177" cy="994004"/>
            </a:xfrm>
          </p:grpSpPr>
          <p:sp>
            <p:nvSpPr>
              <p:cNvPr id="33" name="圆柱形 20"/>
              <p:cNvSpPr/>
              <p:nvPr/>
            </p:nvSpPr>
            <p:spPr>
              <a:xfrm>
                <a:off x="683419" y="3617552"/>
                <a:ext cx="658177" cy="994004"/>
              </a:xfrm>
              <a:prstGeom prst="can">
                <a:avLst/>
              </a:prstGeom>
              <a:solidFill>
                <a:srgbClr val="91C1B2"/>
              </a:solidFill>
              <a:ln w="12700">
                <a:solidFill>
                  <a:srgbClr val="006341"/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703020204020201" pitchFamily="34" charset="-122"/>
                  <a:ea typeface="微软雅黑" panose="020B0703020204020201" pitchFamily="34" charset="-122"/>
                  <a:cs typeface="微软雅黑" panose="020B0703020204020201" pitchFamily="34" charset="-122"/>
                </a:endParaRPr>
              </a:p>
              <a:p>
                <a:pPr algn="ctr"/>
                <a:endPara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703020204020201" pitchFamily="34" charset="-122"/>
                  <a:ea typeface="微软雅黑" panose="020B0703020204020201" pitchFamily="34" charset="-122"/>
                  <a:cs typeface="微软雅黑" panose="020B0703020204020201" pitchFamily="34" charset="-122"/>
                </a:endParaRPr>
              </a:p>
              <a:p>
                <a:pPr algn="ctr"/>
                <a:r>
                  <a:rPr lang="zh-CN" altLang="en-US" sz="1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703020204020201" pitchFamily="34" charset="-122"/>
                    <a:ea typeface="微软雅黑" panose="020B0703020204020201" pitchFamily="34" charset="-122"/>
                    <a:cs typeface="微软雅黑" panose="020B0703020204020201" pitchFamily="34" charset="-122"/>
                    <a:sym typeface="+mn-ea"/>
                  </a:rPr>
                  <a:t>业务</a:t>
                </a:r>
                <a:r>
                  <a:rPr lang="en-US" altLang="zh-CN" sz="1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703020204020201" pitchFamily="34" charset="-122"/>
                    <a:ea typeface="微软雅黑" panose="020B0703020204020201" pitchFamily="34" charset="-122"/>
                    <a:cs typeface="微软雅黑" panose="020B0703020204020201" pitchFamily="34" charset="-122"/>
                    <a:sym typeface="+mn-ea"/>
                  </a:rPr>
                  <a:t>2</a:t>
                </a:r>
                <a:endParaRPr lang="en-US" altLang="zh-CN" sz="1400" dirty="0">
                  <a:latin typeface="微软雅黑" panose="020B0703020204020201" pitchFamily="34" charset="-122"/>
                  <a:ea typeface="微软雅黑" panose="020B0703020204020201" pitchFamily="34" charset="-122"/>
                  <a:cs typeface="微软雅黑" panose="020B0703020204020201" pitchFamily="34" charset="-122"/>
                </a:endParaRPr>
              </a:p>
              <a:p>
                <a:pPr algn="ctr"/>
                <a:endParaRPr lang="en-US" altLang="zh-CN" sz="1400" dirty="0">
                  <a:latin typeface="微软雅黑" panose="020B0703020204020201" pitchFamily="34" charset="-122"/>
                  <a:ea typeface="微软雅黑" panose="020B0703020204020201" pitchFamily="34" charset="-122"/>
                  <a:cs typeface="微软雅黑" panose="020B0703020204020201" pitchFamily="34" charset="-122"/>
                </a:endParaRPr>
              </a:p>
              <a:p>
                <a:pPr algn="ctr"/>
                <a:endParaRPr lang="en-US" altLang="zh-CN" sz="1400" dirty="0">
                  <a:latin typeface="微软雅黑" panose="020B0703020204020201" pitchFamily="34" charset="-122"/>
                  <a:ea typeface="微软雅黑" panose="020B0703020204020201" pitchFamily="34" charset="-122"/>
                  <a:cs typeface="微软雅黑" panose="020B0703020204020201" pitchFamily="34" charset="-122"/>
                </a:endParaRPr>
              </a:p>
              <a:p>
                <a:pPr algn="ctr"/>
                <a:endParaRPr lang="en-US" altLang="zh-CN" sz="1400" dirty="0">
                  <a:latin typeface="微软雅黑" panose="020B0703020204020201" pitchFamily="34" charset="-122"/>
                  <a:ea typeface="微软雅黑" panose="020B0703020204020201" pitchFamily="34" charset="-122"/>
                  <a:cs typeface="微软雅黑" panose="020B0703020204020201" pitchFamily="34" charset="-122"/>
                </a:endParaRPr>
              </a:p>
              <a:p>
                <a:pPr algn="ctr"/>
                <a:endParaRPr lang="en-US" altLang="zh-CN" sz="1400" dirty="0">
                  <a:latin typeface="微软雅黑" panose="020B0703020204020201" pitchFamily="34" charset="-122"/>
                  <a:ea typeface="微软雅黑" panose="020B0703020204020201" pitchFamily="34" charset="-122"/>
                  <a:cs typeface="微软雅黑" panose="020B0703020204020201" pitchFamily="34" charset="-122"/>
                </a:endParaRPr>
              </a:p>
              <a:p>
                <a:pPr algn="ctr"/>
                <a:endParaRPr lang="en-US" altLang="zh-CN" sz="1400" dirty="0">
                  <a:latin typeface="微软雅黑" panose="020B0703020204020201" pitchFamily="34" charset="-122"/>
                  <a:ea typeface="微软雅黑" panose="020B0703020204020201" pitchFamily="34" charset="-122"/>
                  <a:cs typeface="微软雅黑" panose="020B0703020204020201" pitchFamily="34" charset="-122"/>
                </a:endParaRPr>
              </a:p>
            </p:txBody>
          </p:sp>
          <p:sp>
            <p:nvSpPr>
              <p:cNvPr id="34" name="圆角矩形 33"/>
              <p:cNvSpPr/>
              <p:nvPr/>
            </p:nvSpPr>
            <p:spPr>
              <a:xfrm>
                <a:off x="730409" y="4109042"/>
                <a:ext cx="553720" cy="325755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rgbClr val="479AF6"/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vertOverflow="overflow" horzOverflow="overflow" vert="horz" wrap="square" numCol="1" spcCol="0" rtlCol="0" fromWordArt="0" anchor="ctr" anchorCtr="0" forceAA="0" compatLnSpc="1">
                <a:noAutofit/>
              </a:bodyPr>
              <a:lstStyle/>
              <a:p>
                <a:pPr lvl="0" algn="ctr">
                  <a:buClrTx/>
                  <a:buSzTx/>
                  <a:buFontTx/>
                </a:pPr>
                <a:endParaRPr lang="zh-CN" altLang="en-US" sz="1067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703020204020201" pitchFamily="34" charset="-122"/>
                  <a:ea typeface="微软雅黑" panose="020B0703020204020201" pitchFamily="34" charset="-122"/>
                  <a:sym typeface="+mn-ea"/>
                </a:endParaRPr>
              </a:p>
            </p:txBody>
          </p:sp>
        </p:grpSp>
        <p:grpSp>
          <p:nvGrpSpPr>
            <p:cNvPr id="35" name="组合 34"/>
            <p:cNvGrpSpPr/>
            <p:nvPr/>
          </p:nvGrpSpPr>
          <p:grpSpPr>
            <a:xfrm>
              <a:off x="678823" y="3612368"/>
              <a:ext cx="658177" cy="994004"/>
              <a:chOff x="683419" y="3617552"/>
              <a:chExt cx="658177" cy="994004"/>
            </a:xfrm>
          </p:grpSpPr>
          <p:sp>
            <p:nvSpPr>
              <p:cNvPr id="36" name="圆柱形 20"/>
              <p:cNvSpPr/>
              <p:nvPr/>
            </p:nvSpPr>
            <p:spPr>
              <a:xfrm>
                <a:off x="683419" y="3617552"/>
                <a:ext cx="658177" cy="994004"/>
              </a:xfrm>
              <a:prstGeom prst="can">
                <a:avLst/>
              </a:prstGeom>
              <a:solidFill>
                <a:srgbClr val="91C1B2"/>
              </a:solidFill>
              <a:ln w="12700">
                <a:solidFill>
                  <a:srgbClr val="006341"/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703020204020201" pitchFamily="34" charset="-122"/>
                  <a:ea typeface="微软雅黑" panose="020B0703020204020201" pitchFamily="34" charset="-122"/>
                  <a:cs typeface="微软雅黑" panose="020B0703020204020201" pitchFamily="34" charset="-122"/>
                </a:endParaRPr>
              </a:p>
              <a:p>
                <a:pPr algn="ctr"/>
                <a:endPara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703020204020201" pitchFamily="34" charset="-122"/>
                  <a:ea typeface="微软雅黑" panose="020B0703020204020201" pitchFamily="34" charset="-122"/>
                  <a:cs typeface="微软雅黑" panose="020B0703020204020201" pitchFamily="34" charset="-122"/>
                </a:endParaRPr>
              </a:p>
              <a:p>
                <a:pPr algn="ctr"/>
                <a:r>
                  <a:rPr lang="zh-CN" altLang="en-US" sz="1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703020204020201" pitchFamily="34" charset="-122"/>
                    <a:ea typeface="微软雅黑" panose="020B0703020204020201" pitchFamily="34" charset="-122"/>
                    <a:cs typeface="微软雅黑" panose="020B0703020204020201" pitchFamily="34" charset="-122"/>
                    <a:sym typeface="+mn-ea"/>
                  </a:rPr>
                  <a:t>业务</a:t>
                </a:r>
                <a:r>
                  <a:rPr lang="en-US" altLang="zh-CN" sz="1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703020204020201" pitchFamily="34" charset="-122"/>
                    <a:ea typeface="微软雅黑" panose="020B0703020204020201" pitchFamily="34" charset="-122"/>
                    <a:cs typeface="微软雅黑" panose="020B0703020204020201" pitchFamily="34" charset="-122"/>
                    <a:sym typeface="+mn-ea"/>
                  </a:rPr>
                  <a:t>1</a:t>
                </a:r>
                <a:endParaRPr lang="en-US" altLang="zh-CN" sz="1400" dirty="0">
                  <a:latin typeface="微软雅黑" panose="020B0703020204020201" pitchFamily="34" charset="-122"/>
                  <a:ea typeface="微软雅黑" panose="020B0703020204020201" pitchFamily="34" charset="-122"/>
                  <a:cs typeface="微软雅黑" panose="020B0703020204020201" pitchFamily="34" charset="-122"/>
                </a:endParaRPr>
              </a:p>
              <a:p>
                <a:pPr algn="ctr"/>
                <a:endParaRPr lang="en-US" altLang="zh-CN" sz="1400" dirty="0">
                  <a:latin typeface="微软雅黑" panose="020B0703020204020201" pitchFamily="34" charset="-122"/>
                  <a:ea typeface="微软雅黑" panose="020B0703020204020201" pitchFamily="34" charset="-122"/>
                  <a:cs typeface="微软雅黑" panose="020B0703020204020201" pitchFamily="34" charset="-122"/>
                </a:endParaRPr>
              </a:p>
              <a:p>
                <a:pPr algn="ctr"/>
                <a:endParaRPr lang="en-US" altLang="zh-CN" sz="1400" dirty="0">
                  <a:latin typeface="微软雅黑" panose="020B0703020204020201" pitchFamily="34" charset="-122"/>
                  <a:ea typeface="微软雅黑" panose="020B0703020204020201" pitchFamily="34" charset="-122"/>
                  <a:cs typeface="微软雅黑" panose="020B0703020204020201" pitchFamily="34" charset="-122"/>
                </a:endParaRPr>
              </a:p>
              <a:p>
                <a:pPr algn="ctr"/>
                <a:endParaRPr lang="en-US" altLang="zh-CN" sz="1400" dirty="0">
                  <a:latin typeface="微软雅黑" panose="020B0703020204020201" pitchFamily="34" charset="-122"/>
                  <a:ea typeface="微软雅黑" panose="020B0703020204020201" pitchFamily="34" charset="-122"/>
                  <a:cs typeface="微软雅黑" panose="020B0703020204020201" pitchFamily="34" charset="-122"/>
                </a:endParaRPr>
              </a:p>
              <a:p>
                <a:pPr algn="ctr"/>
                <a:endParaRPr lang="en-US" altLang="zh-CN" sz="1400" dirty="0">
                  <a:latin typeface="微软雅黑" panose="020B0703020204020201" pitchFamily="34" charset="-122"/>
                  <a:ea typeface="微软雅黑" panose="020B0703020204020201" pitchFamily="34" charset="-122"/>
                  <a:cs typeface="微软雅黑" panose="020B0703020204020201" pitchFamily="34" charset="-122"/>
                </a:endParaRPr>
              </a:p>
              <a:p>
                <a:pPr algn="ctr"/>
                <a:endParaRPr lang="en-US" altLang="zh-CN" sz="1400" dirty="0">
                  <a:latin typeface="微软雅黑" panose="020B0703020204020201" pitchFamily="34" charset="-122"/>
                  <a:ea typeface="微软雅黑" panose="020B0703020204020201" pitchFamily="34" charset="-122"/>
                  <a:cs typeface="微软雅黑" panose="020B0703020204020201" pitchFamily="34" charset="-122"/>
                </a:endParaRPr>
              </a:p>
            </p:txBody>
          </p:sp>
          <p:sp>
            <p:nvSpPr>
              <p:cNvPr id="37" name="圆角矩形 36"/>
              <p:cNvSpPr/>
              <p:nvPr/>
            </p:nvSpPr>
            <p:spPr>
              <a:xfrm>
                <a:off x="730409" y="4109042"/>
                <a:ext cx="553720" cy="325755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rgbClr val="479AF6"/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vertOverflow="overflow" horzOverflow="overflow" vert="horz" wrap="square" numCol="1" spcCol="0" rtlCol="0" fromWordArt="0" anchor="ctr" anchorCtr="0" forceAA="0" compatLnSpc="1">
                <a:noAutofit/>
              </a:bodyPr>
              <a:lstStyle/>
              <a:p>
                <a:pPr lvl="0" algn="ctr">
                  <a:buClrTx/>
                  <a:buSzTx/>
                  <a:buFontTx/>
                </a:pPr>
                <a:endParaRPr lang="zh-CN" altLang="en-US" sz="1067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703020204020201" pitchFamily="34" charset="-122"/>
                  <a:ea typeface="微软雅黑" panose="020B0703020204020201" pitchFamily="34" charset="-122"/>
                  <a:sym typeface="+mn-ea"/>
                </a:endParaRPr>
              </a:p>
            </p:txBody>
          </p:sp>
        </p:grpSp>
        <p:sp>
          <p:nvSpPr>
            <p:cNvPr id="38" name="文本框 37"/>
            <p:cNvSpPr txBox="1"/>
            <p:nvPr/>
          </p:nvSpPr>
          <p:spPr>
            <a:xfrm>
              <a:off x="701040" y="4156075"/>
              <a:ext cx="589915" cy="1924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067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703020204020201" pitchFamily="34" charset="-122"/>
                  <a:ea typeface="微软雅黑" panose="020B0703020204020201" pitchFamily="34" charset="-122"/>
                  <a:sym typeface="+mn-ea"/>
                </a:rPr>
                <a:t>公域数据</a:t>
              </a:r>
              <a:endParaRPr lang="zh-CN" altLang="en-US" sz="1067"/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1546860" y="4156075"/>
              <a:ext cx="589915" cy="1924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buClrTx/>
                <a:buSzTx/>
                <a:buFontTx/>
              </a:pPr>
              <a:r>
                <a:rPr lang="zh-CN" altLang="en-US" sz="1067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703020204020201" pitchFamily="34" charset="-122"/>
                  <a:ea typeface="微软雅黑" panose="020B0703020204020201" pitchFamily="34" charset="-122"/>
                  <a:sym typeface="+mn-ea"/>
                </a:rPr>
                <a:t>私域数据</a:t>
              </a:r>
              <a:endParaRPr lang="zh-CN" altLang="en-US" sz="1067"/>
            </a:p>
          </p:txBody>
        </p:sp>
        <p:pic>
          <p:nvPicPr>
            <p:cNvPr id="54" name="图片 53" descr="路径 5备份 6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842645" y="3148330"/>
              <a:ext cx="343535" cy="360680"/>
            </a:xfrm>
            <a:prstGeom prst="rect">
              <a:avLst/>
            </a:prstGeom>
          </p:spPr>
        </p:pic>
        <p:pic>
          <p:nvPicPr>
            <p:cNvPr id="55" name="图片 54" descr="路径 5备份 6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676400" y="3148330"/>
              <a:ext cx="343535" cy="360680"/>
            </a:xfrm>
            <a:prstGeom prst="rect">
              <a:avLst/>
            </a:prstGeom>
          </p:spPr>
        </p:pic>
        <p:pic>
          <p:nvPicPr>
            <p:cNvPr id="56" name="图片 55" descr="路径 5备份 6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2510155" y="3148330"/>
              <a:ext cx="343535" cy="360680"/>
            </a:xfrm>
            <a:prstGeom prst="rect">
              <a:avLst/>
            </a:prstGeom>
          </p:spPr>
        </p:pic>
        <p:pic>
          <p:nvPicPr>
            <p:cNvPr id="57" name="图片 56" descr="路径 5备份 6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3343910" y="3148330"/>
              <a:ext cx="343535" cy="360680"/>
            </a:xfrm>
            <a:prstGeom prst="rect">
              <a:avLst/>
            </a:prstGeom>
          </p:spPr>
        </p:pic>
        <p:pic>
          <p:nvPicPr>
            <p:cNvPr id="61" name="图片 60" descr="路径 5备份 6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2132568" y="1307465"/>
              <a:ext cx="343535" cy="360680"/>
            </a:xfrm>
            <a:prstGeom prst="rect">
              <a:avLst/>
            </a:prstGeom>
          </p:spPr>
        </p:pic>
      </p:grpSp>
      <p:sp>
        <p:nvSpPr>
          <p:cNvPr id="12" name="文本框 11">
            <a:extLst>
              <a:ext uri="{FF2B5EF4-FFF2-40B4-BE49-F238E27FC236}">
                <a16:creationId xmlns:a16="http://schemas.microsoft.com/office/drawing/2014/main" id="{5E6781CC-1337-538A-4C5D-E5EBF4DFA751}"/>
              </a:ext>
            </a:extLst>
          </p:cNvPr>
          <p:cNvSpPr txBox="1"/>
          <p:nvPr/>
        </p:nvSpPr>
        <p:spPr>
          <a:xfrm>
            <a:off x="761756" y="101105"/>
            <a:ext cx="55722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gradFill flip="none" rotWithShape="1">
                  <a:gsLst>
                    <a:gs pos="0">
                      <a:srgbClr val="28473D">
                        <a:shade val="30000"/>
                        <a:satMod val="115000"/>
                      </a:srgbClr>
                    </a:gs>
                    <a:gs pos="50000">
                      <a:srgbClr val="28473D">
                        <a:shade val="67500"/>
                        <a:satMod val="115000"/>
                      </a:srgbClr>
                    </a:gs>
                    <a:gs pos="100000">
                      <a:srgbClr val="28473D">
                        <a:shade val="100000"/>
                        <a:satMod val="115000"/>
                      </a:srgbClr>
                    </a:gs>
                  </a:gsLst>
                  <a:lin ang="0" scaled="1"/>
                  <a:tileRect/>
                </a:gradFill>
                <a:cs typeface="+mn-ea"/>
                <a:sym typeface="+mn-lt"/>
              </a:rPr>
              <a:t>POC</a:t>
            </a:r>
            <a:r>
              <a:rPr lang="zh-CN" altLang="en-US" sz="2800" dirty="0">
                <a:gradFill flip="none" rotWithShape="1">
                  <a:gsLst>
                    <a:gs pos="0">
                      <a:srgbClr val="28473D">
                        <a:shade val="30000"/>
                        <a:satMod val="115000"/>
                      </a:srgbClr>
                    </a:gs>
                    <a:gs pos="50000">
                      <a:srgbClr val="28473D">
                        <a:shade val="67500"/>
                        <a:satMod val="115000"/>
                      </a:srgbClr>
                    </a:gs>
                    <a:gs pos="100000">
                      <a:srgbClr val="28473D">
                        <a:shade val="100000"/>
                        <a:satMod val="115000"/>
                      </a:srgbClr>
                    </a:gs>
                  </a:gsLst>
                  <a:lin ang="0" scaled="1"/>
                  <a:tileRect/>
                </a:gradFill>
                <a:cs typeface="+mn-ea"/>
                <a:sym typeface="+mn-lt"/>
              </a:rPr>
              <a:t>方案体系架构</a:t>
            </a:r>
            <a:endParaRPr lang="en-US" sz="2800" dirty="0">
              <a:gradFill flip="none" rotWithShape="1">
                <a:gsLst>
                  <a:gs pos="0">
                    <a:srgbClr val="28473D">
                      <a:shade val="30000"/>
                      <a:satMod val="115000"/>
                    </a:srgbClr>
                  </a:gs>
                  <a:gs pos="50000">
                    <a:srgbClr val="28473D">
                      <a:shade val="67500"/>
                      <a:satMod val="115000"/>
                    </a:srgbClr>
                  </a:gs>
                  <a:gs pos="100000">
                    <a:srgbClr val="28473D">
                      <a:shade val="100000"/>
                      <a:satMod val="115000"/>
                    </a:srgbClr>
                  </a:gs>
                </a:gsLst>
                <a:lin ang="0" scaled="1"/>
                <a:tileRect/>
              </a:gradFill>
              <a:cs typeface="+mn-ea"/>
              <a:sym typeface="+mn-lt"/>
            </a:endParaRPr>
          </a:p>
        </p:txBody>
      </p: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1FD585AD-4645-D6DA-B7E3-A2D44CD282F6}"/>
              </a:ext>
            </a:extLst>
          </p:cNvPr>
          <p:cNvCxnSpPr/>
          <p:nvPr/>
        </p:nvCxnSpPr>
        <p:spPr>
          <a:xfrm>
            <a:off x="391265" y="720193"/>
            <a:ext cx="10160000" cy="0"/>
          </a:xfrm>
          <a:prstGeom prst="line">
            <a:avLst/>
          </a:prstGeom>
          <a:ln w="15875">
            <a:solidFill>
              <a:srgbClr val="0063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矩形 18">
            <a:extLst>
              <a:ext uri="{FF2B5EF4-FFF2-40B4-BE49-F238E27FC236}">
                <a16:creationId xmlns:a16="http://schemas.microsoft.com/office/drawing/2014/main" id="{DC6DF692-0010-F8A2-C141-D4686B446D7C}"/>
              </a:ext>
            </a:extLst>
          </p:cNvPr>
          <p:cNvSpPr/>
          <p:nvPr/>
        </p:nvSpPr>
        <p:spPr>
          <a:xfrm>
            <a:off x="94774" y="62356"/>
            <a:ext cx="459625" cy="459625"/>
          </a:xfrm>
          <a:prstGeom prst="rect">
            <a:avLst/>
          </a:prstGeom>
          <a:noFill/>
          <a:ln w="25400">
            <a:solidFill>
              <a:srgbClr val="00634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B88988DF-B77D-70F3-DAE5-65BDD561DB08}"/>
              </a:ext>
            </a:extLst>
          </p:cNvPr>
          <p:cNvSpPr/>
          <p:nvPr/>
        </p:nvSpPr>
        <p:spPr>
          <a:xfrm>
            <a:off x="254311" y="148038"/>
            <a:ext cx="459625" cy="459625"/>
          </a:xfrm>
          <a:prstGeom prst="rect">
            <a:avLst/>
          </a:prstGeom>
          <a:solidFill>
            <a:srgbClr val="006341"/>
          </a:solidFill>
          <a:ln w="25400">
            <a:solidFill>
              <a:srgbClr val="4F8E7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B3512D5F-C893-654E-B8F3-C289544FAEDD}"/>
              </a:ext>
            </a:extLst>
          </p:cNvPr>
          <p:cNvSpPr txBox="1"/>
          <p:nvPr/>
        </p:nvSpPr>
        <p:spPr>
          <a:xfrm>
            <a:off x="761756" y="101105"/>
            <a:ext cx="55722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gradFill flip="none" rotWithShape="1">
                  <a:gsLst>
                    <a:gs pos="0">
                      <a:srgbClr val="28473D">
                        <a:shade val="30000"/>
                        <a:satMod val="115000"/>
                      </a:srgbClr>
                    </a:gs>
                    <a:gs pos="50000">
                      <a:srgbClr val="28473D">
                        <a:shade val="67500"/>
                        <a:satMod val="115000"/>
                      </a:srgbClr>
                    </a:gs>
                    <a:gs pos="100000">
                      <a:srgbClr val="28473D">
                        <a:shade val="100000"/>
                        <a:satMod val="115000"/>
                      </a:srgbClr>
                    </a:gs>
                  </a:gsLst>
                  <a:lin ang="0" scaled="1"/>
                  <a:tileRect/>
                </a:gradFill>
                <a:cs typeface="+mn-ea"/>
                <a:sym typeface="+mn-lt"/>
              </a:rPr>
              <a:t>POC</a:t>
            </a:r>
            <a:r>
              <a:rPr lang="zh-CN" altLang="en-US" sz="2800" dirty="0">
                <a:gradFill flip="none" rotWithShape="1">
                  <a:gsLst>
                    <a:gs pos="0">
                      <a:srgbClr val="28473D">
                        <a:shade val="30000"/>
                        <a:satMod val="115000"/>
                      </a:srgbClr>
                    </a:gs>
                    <a:gs pos="50000">
                      <a:srgbClr val="28473D">
                        <a:shade val="67500"/>
                        <a:satMod val="115000"/>
                      </a:srgbClr>
                    </a:gs>
                    <a:gs pos="100000">
                      <a:srgbClr val="28473D">
                        <a:shade val="100000"/>
                        <a:satMod val="115000"/>
                      </a:srgbClr>
                    </a:gs>
                  </a:gsLst>
                  <a:lin ang="0" scaled="1"/>
                  <a:tileRect/>
                </a:gradFill>
                <a:cs typeface="+mn-ea"/>
                <a:sym typeface="+mn-lt"/>
              </a:rPr>
              <a:t>的开发整体流程</a:t>
            </a:r>
            <a:endParaRPr lang="en-US" sz="2800" dirty="0">
              <a:gradFill flip="none" rotWithShape="1">
                <a:gsLst>
                  <a:gs pos="0">
                    <a:srgbClr val="28473D">
                      <a:shade val="30000"/>
                      <a:satMod val="115000"/>
                    </a:srgbClr>
                  </a:gs>
                  <a:gs pos="50000">
                    <a:srgbClr val="28473D">
                      <a:shade val="67500"/>
                      <a:satMod val="115000"/>
                    </a:srgbClr>
                  </a:gs>
                  <a:gs pos="100000">
                    <a:srgbClr val="28473D">
                      <a:shade val="100000"/>
                      <a:satMod val="115000"/>
                    </a:srgbClr>
                  </a:gs>
                </a:gsLst>
                <a:lin ang="0" scaled="1"/>
                <a:tileRect/>
              </a:gradFill>
              <a:cs typeface="+mn-ea"/>
              <a:sym typeface="+mn-lt"/>
            </a:endParaRPr>
          </a:p>
        </p:txBody>
      </p:sp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AAD38142-4C88-8461-8ACE-70F57894F6B2}"/>
              </a:ext>
            </a:extLst>
          </p:cNvPr>
          <p:cNvCxnSpPr/>
          <p:nvPr/>
        </p:nvCxnSpPr>
        <p:spPr>
          <a:xfrm>
            <a:off x="391265" y="720193"/>
            <a:ext cx="10160000" cy="0"/>
          </a:xfrm>
          <a:prstGeom prst="line">
            <a:avLst/>
          </a:prstGeom>
          <a:ln w="15875">
            <a:solidFill>
              <a:srgbClr val="0063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>
            <a:extLst>
              <a:ext uri="{FF2B5EF4-FFF2-40B4-BE49-F238E27FC236}">
                <a16:creationId xmlns:a16="http://schemas.microsoft.com/office/drawing/2014/main" id="{93EFB79E-DA93-0311-C9F3-228066D67E26}"/>
              </a:ext>
            </a:extLst>
          </p:cNvPr>
          <p:cNvSpPr/>
          <p:nvPr/>
        </p:nvSpPr>
        <p:spPr>
          <a:xfrm>
            <a:off x="94774" y="62356"/>
            <a:ext cx="459625" cy="459625"/>
          </a:xfrm>
          <a:prstGeom prst="rect">
            <a:avLst/>
          </a:prstGeom>
          <a:noFill/>
          <a:ln w="25400">
            <a:solidFill>
              <a:srgbClr val="00634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ECB9538F-BA73-B77B-2C80-2B9E140B43A1}"/>
              </a:ext>
            </a:extLst>
          </p:cNvPr>
          <p:cNvSpPr/>
          <p:nvPr/>
        </p:nvSpPr>
        <p:spPr>
          <a:xfrm>
            <a:off x="254311" y="148038"/>
            <a:ext cx="459625" cy="459625"/>
          </a:xfrm>
          <a:prstGeom prst="rect">
            <a:avLst/>
          </a:prstGeom>
          <a:solidFill>
            <a:srgbClr val="006341"/>
          </a:solidFill>
          <a:ln w="25400">
            <a:solidFill>
              <a:srgbClr val="4F8E7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13F0FC03-7F25-55F4-7A22-72721804CC83}"/>
              </a:ext>
            </a:extLst>
          </p:cNvPr>
          <p:cNvGrpSpPr/>
          <p:nvPr/>
        </p:nvGrpSpPr>
        <p:grpSpPr>
          <a:xfrm>
            <a:off x="254311" y="1047643"/>
            <a:ext cx="11515779" cy="4512175"/>
            <a:chOff x="179512" y="987574"/>
            <a:chExt cx="8637523" cy="3384401"/>
          </a:xfrm>
        </p:grpSpPr>
        <p:sp>
          <p:nvSpPr>
            <p:cNvPr id="7" name="任意多边形: 形状 4">
              <a:extLst>
                <a:ext uri="{FF2B5EF4-FFF2-40B4-BE49-F238E27FC236}">
                  <a16:creationId xmlns:a16="http://schemas.microsoft.com/office/drawing/2014/main" id="{23D9CAC0-D18B-D3C2-277F-5C1DBAE7AF5A}"/>
                </a:ext>
              </a:extLst>
            </p:cNvPr>
            <p:cNvSpPr/>
            <p:nvPr/>
          </p:nvSpPr>
          <p:spPr>
            <a:xfrm rot="16200000">
              <a:off x="3488441" y="-2321355"/>
              <a:ext cx="2019665" cy="8637523"/>
            </a:xfrm>
            <a:custGeom>
              <a:avLst/>
              <a:gdLst>
                <a:gd name="connsiteX0" fmla="*/ 2692886 w 2692886"/>
                <a:gd name="connsiteY0" fmla="*/ 0 h 11516698"/>
                <a:gd name="connsiteX1" fmla="*/ 2692886 w 2692886"/>
                <a:gd name="connsiteY1" fmla="*/ 10231472 h 11516698"/>
                <a:gd name="connsiteX2" fmla="*/ 1407845 w 2692886"/>
                <a:gd name="connsiteY2" fmla="*/ 11516698 h 11516698"/>
                <a:gd name="connsiteX3" fmla="*/ 122617 w 2692886"/>
                <a:gd name="connsiteY3" fmla="*/ 10231472 h 11516698"/>
                <a:gd name="connsiteX4" fmla="*/ 122618 w 2692886"/>
                <a:gd name="connsiteY4" fmla="*/ 4244959 h 11516698"/>
                <a:gd name="connsiteX5" fmla="*/ 0 w 2692886"/>
                <a:gd name="connsiteY5" fmla="*/ 4244959 h 11516698"/>
                <a:gd name="connsiteX6" fmla="*/ 353568 w 2692886"/>
                <a:gd name="connsiteY6" fmla="*/ 3635359 h 11516698"/>
                <a:gd name="connsiteX7" fmla="*/ 707136 w 2692886"/>
                <a:gd name="connsiteY7" fmla="*/ 4244959 h 11516698"/>
                <a:gd name="connsiteX8" fmla="*/ 528284 w 2692886"/>
                <a:gd name="connsiteY8" fmla="*/ 4244959 h 11516698"/>
                <a:gd name="connsiteX9" fmla="*/ 528284 w 2692886"/>
                <a:gd name="connsiteY9" fmla="*/ 10231472 h 11516698"/>
                <a:gd name="connsiteX10" fmla="*/ 1407845 w 2692886"/>
                <a:gd name="connsiteY10" fmla="*/ 11111031 h 11516698"/>
                <a:gd name="connsiteX11" fmla="*/ 2287219 w 2692886"/>
                <a:gd name="connsiteY11" fmla="*/ 10231472 h 11516698"/>
                <a:gd name="connsiteX12" fmla="*/ 2287220 w 2692886"/>
                <a:gd name="connsiteY12" fmla="*/ 0 h 11516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692886" h="11516698">
                  <a:moveTo>
                    <a:pt x="2692886" y="0"/>
                  </a:moveTo>
                  <a:lnTo>
                    <a:pt x="2692886" y="10231472"/>
                  </a:lnTo>
                  <a:cubicBezTo>
                    <a:pt x="2692166" y="10940837"/>
                    <a:pt x="2117283" y="11515962"/>
                    <a:pt x="1407845" y="11516698"/>
                  </a:cubicBezTo>
                  <a:cubicBezTo>
                    <a:pt x="698370" y="11515962"/>
                    <a:pt x="123428" y="10941021"/>
                    <a:pt x="122617" y="10231472"/>
                  </a:cubicBezTo>
                  <a:lnTo>
                    <a:pt x="122618" y="4244959"/>
                  </a:lnTo>
                  <a:lnTo>
                    <a:pt x="0" y="4244959"/>
                  </a:lnTo>
                  <a:lnTo>
                    <a:pt x="353568" y="3635359"/>
                  </a:lnTo>
                  <a:lnTo>
                    <a:pt x="707136" y="4244959"/>
                  </a:lnTo>
                  <a:lnTo>
                    <a:pt x="528284" y="4244959"/>
                  </a:lnTo>
                  <a:lnTo>
                    <a:pt x="528284" y="10231472"/>
                  </a:lnTo>
                  <a:cubicBezTo>
                    <a:pt x="528892" y="10716981"/>
                    <a:pt x="922334" y="11110477"/>
                    <a:pt x="1407845" y="11111031"/>
                  </a:cubicBezTo>
                  <a:cubicBezTo>
                    <a:pt x="1893334" y="11110477"/>
                    <a:pt x="2286702" y="10716981"/>
                    <a:pt x="2287219" y="10231472"/>
                  </a:cubicBezTo>
                  <a:lnTo>
                    <a:pt x="2287220" y="0"/>
                  </a:lnTo>
                  <a:close/>
                </a:path>
              </a:pathLst>
            </a:custGeom>
            <a:solidFill>
              <a:srgbClr val="91C1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C518AB68-F924-F9A8-6B3E-BF6C03FC8182}"/>
                </a:ext>
              </a:extLst>
            </p:cNvPr>
            <p:cNvGrpSpPr/>
            <p:nvPr/>
          </p:nvGrpSpPr>
          <p:grpSpPr>
            <a:xfrm>
              <a:off x="800735" y="1492250"/>
              <a:ext cx="1690370" cy="1079500"/>
              <a:chOff x="830228" y="2929324"/>
              <a:chExt cx="2253917" cy="1439556"/>
            </a:xfrm>
          </p:grpSpPr>
          <p:sp>
            <p:nvSpPr>
              <p:cNvPr id="39" name="Bullet1">
                <a:extLst>
                  <a:ext uri="{FF2B5EF4-FFF2-40B4-BE49-F238E27FC236}">
                    <a16:creationId xmlns:a16="http://schemas.microsoft.com/office/drawing/2014/main" id="{340506A2-129D-671B-E609-A8E661354BDD}"/>
                  </a:ext>
                </a:extLst>
              </p:cNvPr>
              <p:cNvSpPr txBox="1"/>
              <p:nvPr/>
            </p:nvSpPr>
            <p:spPr>
              <a:xfrm>
                <a:off x="830228" y="2929324"/>
                <a:ext cx="2253917" cy="568255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rmAutofit/>
              </a:bodyPr>
              <a:lstStyle/>
              <a:p>
                <a:r>
                  <a:rPr lang="zh-CN" altLang="en-US" sz="1600" dirty="0">
                    <a:solidFill>
                      <a:srgbClr val="006341"/>
                    </a:solidFill>
                    <a:effectLst/>
                    <a:latin typeface="微软雅黑" panose="020B0703020204020201" pitchFamily="34" charset="-122"/>
                    <a:ea typeface="微软雅黑" panose="020B0703020204020201" pitchFamily="34" charset="-122"/>
                  </a:rPr>
                  <a:t>需求调研</a:t>
                </a:r>
              </a:p>
            </p:txBody>
          </p:sp>
          <p:sp>
            <p:nvSpPr>
              <p:cNvPr id="40" name="Text1">
                <a:extLst>
                  <a:ext uri="{FF2B5EF4-FFF2-40B4-BE49-F238E27FC236}">
                    <a16:creationId xmlns:a16="http://schemas.microsoft.com/office/drawing/2014/main" id="{7AE311B3-C491-E20E-80B1-8C5D51637C9F}"/>
                  </a:ext>
                </a:extLst>
              </p:cNvPr>
              <p:cNvSpPr txBox="1"/>
              <p:nvPr/>
            </p:nvSpPr>
            <p:spPr>
              <a:xfrm>
                <a:off x="830228" y="3497579"/>
                <a:ext cx="2253917" cy="871301"/>
              </a:xfrm>
              <a:prstGeom prst="rect">
                <a:avLst/>
              </a:prstGeom>
              <a:ln>
                <a:noFill/>
              </a:ln>
            </p:spPr>
            <p:txBody>
              <a:bodyPr wrap="square" lIns="90000" tIns="46800" rIns="90000" bIns="46800" anchor="t" anchorCtr="0">
                <a:noAutofit/>
              </a:bodyPr>
              <a:lstStyle>
                <a:defPPr>
                  <a:defRPr lang="zh-CN"/>
                </a:defPPr>
                <a:lvl1pPr algn="ctr">
                  <a:lnSpc>
                    <a:spcPct val="150000"/>
                  </a:lnSpc>
                  <a:defRPr sz="1000">
                    <a:solidFill>
                      <a:schemeClr val="tx1">
                        <a:lumMod val="85000"/>
                        <a:lumOff val="15000"/>
                      </a:schemeClr>
                    </a:solidFill>
                  </a:defRPr>
                </a:lvl1pPr>
              </a:lstStyle>
              <a:p>
                <a:pPr algn="l">
                  <a:lnSpc>
                    <a:spcPct val="120000"/>
                  </a:lnSpc>
                </a:pPr>
                <a:r>
                  <a:rPr lang="zh-CN" altLang="zh-CN" sz="800" kern="0" dirty="0">
                    <a:effectLst/>
                    <a:latin typeface="Microsoft YaHei Light" panose="020B0703020204020201" pitchFamily="34" charset="-122"/>
                    <a:ea typeface="Microsoft YaHei Light" panose="020B0703020204020201" pitchFamily="34" charset="-122"/>
                    <a:cs typeface="宋体" pitchFamily="2" charset="-122"/>
                  </a:rPr>
                  <a:t>明确项目的目标和需求</a:t>
                </a:r>
                <a:r>
                  <a:rPr lang="zh-CN" altLang="zh-CN" sz="800" dirty="0">
                    <a:effectLst/>
                    <a:latin typeface="Microsoft YaHei Light" panose="020B0703020204020201" pitchFamily="34" charset="-122"/>
                    <a:ea typeface="Microsoft YaHei Light" panose="020B0703020204020201" pitchFamily="34" charset="-122"/>
                  </a:rPr>
                  <a:t> </a:t>
                </a:r>
                <a:endParaRPr lang="en-US" altLang="zh-CN" sz="800" dirty="0">
                  <a:effectLst/>
                  <a:latin typeface="Microsoft YaHei Light" panose="020B0703020204020201" pitchFamily="34" charset="-122"/>
                  <a:ea typeface="Microsoft YaHei Light" panose="020B0703020204020201" pitchFamily="34" charset="-122"/>
                </a:endParaRPr>
              </a:p>
              <a:p>
                <a:pPr algn="l">
                  <a:lnSpc>
                    <a:spcPct val="120000"/>
                  </a:lnSpc>
                </a:pPr>
                <a:r>
                  <a:rPr lang="zh-CN" altLang="zh-CN" sz="800" kern="0" dirty="0">
                    <a:effectLst/>
                    <a:latin typeface="Microsoft YaHei Light" panose="020B0703020204020201" pitchFamily="34" charset="-122"/>
                    <a:ea typeface="Microsoft YaHei Light" panose="020B0703020204020201" pitchFamily="34" charset="-122"/>
                    <a:cs typeface="宋体" pitchFamily="2" charset="-122"/>
                  </a:rPr>
                  <a:t>确定</a:t>
                </a:r>
                <a:r>
                  <a:rPr lang="en-US" altLang="zh-CN" sz="800" kern="0" dirty="0">
                    <a:effectLst/>
                    <a:latin typeface="Microsoft YaHei Light" panose="020B0703020204020201" pitchFamily="34" charset="-122"/>
                    <a:ea typeface="Microsoft YaHei Light" panose="020B0703020204020201" pitchFamily="34" charset="-122"/>
                    <a:cs typeface="宋体" pitchFamily="2" charset="-122"/>
                  </a:rPr>
                  <a:t>AI</a:t>
                </a:r>
                <a:r>
                  <a:rPr lang="zh-CN" altLang="zh-CN" sz="800" kern="0" dirty="0">
                    <a:effectLst/>
                    <a:latin typeface="Microsoft YaHei Light" panose="020B0703020204020201" pitchFamily="34" charset="-122"/>
                    <a:ea typeface="Microsoft YaHei Light" panose="020B0703020204020201" pitchFamily="34" charset="-122"/>
                    <a:cs typeface="宋体" pitchFamily="2" charset="-122"/>
                  </a:rPr>
                  <a:t>系统需要解决的具体问题、预期的输出结果</a:t>
                </a:r>
                <a:endParaRPr lang="en-GB" sz="800" dirty="0">
                  <a:solidFill>
                    <a:schemeClr val="tx1"/>
                  </a:solidFill>
                  <a:latin typeface="Microsoft YaHei Light" panose="020B0703020204020201" pitchFamily="34" charset="-122"/>
                  <a:ea typeface="Microsoft YaHei Light" panose="020B0703020204020201" pitchFamily="34" charset="-122"/>
                </a:endParaRPr>
              </a:p>
            </p:txBody>
          </p:sp>
        </p:grpSp>
        <p:sp>
          <p:nvSpPr>
            <p:cNvPr id="9" name="Number1">
              <a:extLst>
                <a:ext uri="{FF2B5EF4-FFF2-40B4-BE49-F238E27FC236}">
                  <a16:creationId xmlns:a16="http://schemas.microsoft.com/office/drawing/2014/main" id="{0ED6E070-BA9B-C2A5-2D8C-89C8F4E23C8E}"/>
                </a:ext>
              </a:extLst>
            </p:cNvPr>
            <p:cNvSpPr/>
            <p:nvPr/>
          </p:nvSpPr>
          <p:spPr>
            <a:xfrm>
              <a:off x="863600" y="1111885"/>
              <a:ext cx="381635" cy="381635"/>
            </a:xfrm>
            <a:prstGeom prst="roundRect">
              <a:avLst>
                <a:gd name="adj" fmla="val 50000"/>
              </a:avLst>
            </a:prstGeom>
            <a:solidFill>
              <a:srgbClr val="006341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r>
                <a:rPr lang="en-US" altLang="zh-CN" sz="1400" b="1" dirty="0">
                  <a:solidFill>
                    <a:schemeClr val="lt1">
                      <a:lumMod val="100000"/>
                    </a:schemeClr>
                  </a:solidFill>
                </a:rPr>
                <a:t>1</a:t>
              </a:r>
              <a:endParaRPr lang="zh-CN" altLang="en-US" sz="1400" b="1" dirty="0">
                <a:solidFill>
                  <a:schemeClr val="lt1">
                    <a:lumMod val="100000"/>
                  </a:schemeClr>
                </a:solidFill>
              </a:endParaRPr>
            </a:p>
          </p:txBody>
        </p:sp>
        <p:grpSp>
          <p:nvGrpSpPr>
            <p:cNvPr id="10" name="组合 9">
              <a:extLst>
                <a:ext uri="{FF2B5EF4-FFF2-40B4-BE49-F238E27FC236}">
                  <a16:creationId xmlns:a16="http://schemas.microsoft.com/office/drawing/2014/main" id="{A555519E-D2A5-06A2-0365-C4B9AD336B84}"/>
                </a:ext>
              </a:extLst>
            </p:cNvPr>
            <p:cNvGrpSpPr/>
            <p:nvPr/>
          </p:nvGrpSpPr>
          <p:grpSpPr>
            <a:xfrm>
              <a:off x="2702462" y="1111782"/>
              <a:ext cx="1690438" cy="1459968"/>
              <a:chOff x="3315631" y="2422256"/>
              <a:chExt cx="2253917" cy="1946624"/>
            </a:xfrm>
          </p:grpSpPr>
          <p:grpSp>
            <p:nvGrpSpPr>
              <p:cNvPr id="35" name="组合 34">
                <a:extLst>
                  <a:ext uri="{FF2B5EF4-FFF2-40B4-BE49-F238E27FC236}">
                    <a16:creationId xmlns:a16="http://schemas.microsoft.com/office/drawing/2014/main" id="{D47606C4-E665-F7E1-A1C8-92D263A4BC05}"/>
                  </a:ext>
                </a:extLst>
              </p:cNvPr>
              <p:cNvGrpSpPr/>
              <p:nvPr/>
            </p:nvGrpSpPr>
            <p:grpSpPr>
              <a:xfrm>
                <a:off x="3315631" y="2929324"/>
                <a:ext cx="2253917" cy="1439556"/>
                <a:chOff x="3315631" y="2929324"/>
                <a:chExt cx="2253917" cy="1439556"/>
              </a:xfrm>
            </p:grpSpPr>
            <p:sp>
              <p:nvSpPr>
                <p:cNvPr id="37" name="Bullet2">
                  <a:extLst>
                    <a:ext uri="{FF2B5EF4-FFF2-40B4-BE49-F238E27FC236}">
                      <a16:creationId xmlns:a16="http://schemas.microsoft.com/office/drawing/2014/main" id="{5E5B1C48-00A0-BCA6-D548-74A63EF6972E}"/>
                    </a:ext>
                  </a:extLst>
                </p:cNvPr>
                <p:cNvSpPr txBox="1"/>
                <p:nvPr/>
              </p:nvSpPr>
              <p:spPr>
                <a:xfrm>
                  <a:off x="3315631" y="2929324"/>
                  <a:ext cx="2253917" cy="568255"/>
                </a:xfrm>
                <a:prstGeom prst="rect">
                  <a:avLst/>
                </a:prstGeom>
                <a:noFill/>
              </p:spPr>
              <p:txBody>
                <a:bodyPr wrap="square" rtlCol="0" anchor="ctr" anchorCtr="0">
                  <a:normAutofit/>
                </a:bodyPr>
                <a:lstStyle/>
                <a:p>
                  <a:r>
                    <a:rPr lang="zh-CN" altLang="en-US" sz="1600" dirty="0">
                      <a:solidFill>
                        <a:srgbClr val="006341"/>
                      </a:solidFill>
                      <a:effectLst/>
                      <a:latin typeface="微软雅黑" panose="020B0703020204020201" pitchFamily="34" charset="-122"/>
                      <a:ea typeface="微软雅黑" panose="020B0703020204020201" pitchFamily="34" charset="-122"/>
                    </a:rPr>
                    <a:t>标签体系制定</a:t>
                  </a:r>
                </a:p>
              </p:txBody>
            </p:sp>
            <p:sp>
              <p:nvSpPr>
                <p:cNvPr id="38" name="Text2">
                  <a:extLst>
                    <a:ext uri="{FF2B5EF4-FFF2-40B4-BE49-F238E27FC236}">
                      <a16:creationId xmlns:a16="http://schemas.microsoft.com/office/drawing/2014/main" id="{034ACD4B-D06E-3E44-7A0D-5F98F5529634}"/>
                    </a:ext>
                  </a:extLst>
                </p:cNvPr>
                <p:cNvSpPr txBox="1"/>
                <p:nvPr/>
              </p:nvSpPr>
              <p:spPr>
                <a:xfrm>
                  <a:off x="3315631" y="3497579"/>
                  <a:ext cx="2253917" cy="871301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wrap="square" lIns="90000" tIns="46800" rIns="90000" bIns="46800" anchor="t" anchorCtr="0">
                  <a:normAutofit/>
                </a:bodyPr>
                <a:lstStyle>
                  <a:defPPr>
                    <a:defRPr lang="zh-CN"/>
                  </a:defPPr>
                  <a:lvl1pPr algn="ctr">
                    <a:lnSpc>
                      <a:spcPct val="150000"/>
                    </a:lnSpc>
                    <a:defRPr sz="100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defRPr>
                  </a:lvl1pPr>
                </a:lstStyle>
                <a:p>
                  <a:pPr algn="l">
                    <a:lnSpc>
                      <a:spcPct val="120000"/>
                    </a:lnSpc>
                  </a:pPr>
                  <a:r>
                    <a:rPr lang="pt-BR" sz="800" dirty="0" err="1">
                      <a:solidFill>
                        <a:schemeClr val="tx1"/>
                      </a:solidFill>
                      <a:latin typeface="Microsoft YaHei Light" panose="020B0703020204020201" pitchFamily="34" charset="-122"/>
                      <a:ea typeface="Microsoft YaHei Light" panose="020B0703020204020201" pitchFamily="34" charset="-122"/>
                    </a:rPr>
                    <a:t>标签体系制定</a:t>
                  </a:r>
                  <a:endParaRPr lang="pt-BR" sz="800" dirty="0">
                    <a:solidFill>
                      <a:schemeClr val="tx1"/>
                    </a:solidFill>
                    <a:latin typeface="Microsoft YaHei Light" panose="020B0703020204020201" pitchFamily="34" charset="-122"/>
                    <a:ea typeface="Microsoft YaHei Light" panose="020B0703020204020201" pitchFamily="34" charset="-122"/>
                  </a:endParaRPr>
                </a:p>
                <a:p>
                  <a:pPr algn="l">
                    <a:lnSpc>
                      <a:spcPct val="120000"/>
                    </a:lnSpc>
                  </a:pPr>
                  <a:r>
                    <a:rPr lang="en-GB" sz="800" dirty="0" err="1">
                      <a:solidFill>
                        <a:schemeClr val="tx1"/>
                      </a:solidFill>
                      <a:latin typeface="Microsoft YaHei Light" panose="020B0703020204020201" pitchFamily="34" charset="-122"/>
                      <a:ea typeface="Microsoft YaHei Light" panose="020B0703020204020201" pitchFamily="34" charset="-122"/>
                    </a:rPr>
                    <a:t>指标体系制定</a:t>
                  </a:r>
                  <a:endParaRPr lang="en-GB" sz="800" dirty="0">
                    <a:solidFill>
                      <a:schemeClr val="tx1"/>
                    </a:solidFill>
                    <a:latin typeface="Microsoft YaHei Light" panose="020B0703020204020201" pitchFamily="34" charset="-122"/>
                    <a:ea typeface="Microsoft YaHei Light" panose="020B0703020204020201" pitchFamily="34" charset="-122"/>
                  </a:endParaRPr>
                </a:p>
                <a:p>
                  <a:pPr algn="l">
                    <a:lnSpc>
                      <a:spcPct val="120000"/>
                    </a:lnSpc>
                  </a:pPr>
                  <a:r>
                    <a:rPr lang="en-GB" sz="800" dirty="0" err="1">
                      <a:solidFill>
                        <a:schemeClr val="tx1"/>
                      </a:solidFill>
                      <a:latin typeface="Microsoft YaHei Light" panose="020B0703020204020201" pitchFamily="34" charset="-122"/>
                      <a:ea typeface="Microsoft YaHei Light" panose="020B0703020204020201" pitchFamily="34" charset="-122"/>
                    </a:rPr>
                    <a:t>业务规则制定</a:t>
                  </a:r>
                  <a:endParaRPr lang="en-GB" sz="800" dirty="0">
                    <a:solidFill>
                      <a:schemeClr val="tx1"/>
                    </a:solidFill>
                    <a:latin typeface="Microsoft YaHei Light" panose="020B0703020204020201" pitchFamily="34" charset="-122"/>
                    <a:ea typeface="Microsoft YaHei Light" panose="020B0703020204020201" pitchFamily="34" charset="-122"/>
                  </a:endParaRPr>
                </a:p>
              </p:txBody>
            </p:sp>
          </p:grpSp>
          <p:sp>
            <p:nvSpPr>
              <p:cNvPr id="36" name="Number2">
                <a:extLst>
                  <a:ext uri="{FF2B5EF4-FFF2-40B4-BE49-F238E27FC236}">
                    <a16:creationId xmlns:a16="http://schemas.microsoft.com/office/drawing/2014/main" id="{16ECB910-2B51-D040-63D6-3B8C7AC1EEB7}"/>
                  </a:ext>
                </a:extLst>
              </p:cNvPr>
              <p:cNvSpPr/>
              <p:nvPr/>
            </p:nvSpPr>
            <p:spPr>
              <a:xfrm>
                <a:off x="3399489" y="2422256"/>
                <a:ext cx="508718" cy="508714"/>
              </a:xfrm>
              <a:prstGeom prst="roundRect">
                <a:avLst>
                  <a:gd name="adj" fmla="val 50000"/>
                </a:avLst>
              </a:prstGeom>
              <a:solidFill>
                <a:srgbClr val="FFC000"/>
              </a:solidFill>
              <a:ln w="254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r>
                  <a:rPr lang="en-US" altLang="zh-CN" sz="1400" b="1" dirty="0">
                    <a:solidFill>
                      <a:schemeClr val="lt1">
                        <a:lumMod val="100000"/>
                      </a:schemeClr>
                    </a:solidFill>
                  </a:rPr>
                  <a:t>2</a:t>
                </a:r>
                <a:endParaRPr lang="zh-CN" altLang="en-US" sz="1400" b="1" dirty="0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</p:grpSp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id="{15CD3D7E-2532-6E06-A4F1-B127DA9ECAF4}"/>
                </a:ext>
              </a:extLst>
            </p:cNvPr>
            <p:cNvGrpSpPr/>
            <p:nvPr/>
          </p:nvGrpSpPr>
          <p:grpSpPr>
            <a:xfrm>
              <a:off x="4604393" y="1111782"/>
              <a:ext cx="1690438" cy="1292678"/>
              <a:chOff x="5816028" y="2422256"/>
              <a:chExt cx="2253917" cy="1723570"/>
            </a:xfrm>
          </p:grpSpPr>
          <p:grpSp>
            <p:nvGrpSpPr>
              <p:cNvPr id="31" name="组合 30">
                <a:extLst>
                  <a:ext uri="{FF2B5EF4-FFF2-40B4-BE49-F238E27FC236}">
                    <a16:creationId xmlns:a16="http://schemas.microsoft.com/office/drawing/2014/main" id="{446BA526-12D4-D384-80F1-07D449D2FBB0}"/>
                  </a:ext>
                </a:extLst>
              </p:cNvPr>
              <p:cNvGrpSpPr/>
              <p:nvPr/>
            </p:nvGrpSpPr>
            <p:grpSpPr>
              <a:xfrm>
                <a:off x="5816028" y="2929324"/>
                <a:ext cx="2253917" cy="1216502"/>
                <a:chOff x="5816028" y="2929324"/>
                <a:chExt cx="2253917" cy="1216502"/>
              </a:xfrm>
            </p:grpSpPr>
            <p:sp>
              <p:nvSpPr>
                <p:cNvPr id="33" name="Bullet3">
                  <a:extLst>
                    <a:ext uri="{FF2B5EF4-FFF2-40B4-BE49-F238E27FC236}">
                      <a16:creationId xmlns:a16="http://schemas.microsoft.com/office/drawing/2014/main" id="{425CA93E-3E7A-0B89-2E0A-B376AC5E381F}"/>
                    </a:ext>
                  </a:extLst>
                </p:cNvPr>
                <p:cNvSpPr txBox="1"/>
                <p:nvPr/>
              </p:nvSpPr>
              <p:spPr>
                <a:xfrm>
                  <a:off x="5816028" y="2929324"/>
                  <a:ext cx="2253917" cy="568255"/>
                </a:xfrm>
                <a:prstGeom prst="rect">
                  <a:avLst/>
                </a:prstGeom>
                <a:noFill/>
              </p:spPr>
              <p:txBody>
                <a:bodyPr wrap="square" rtlCol="0" anchor="ctr" anchorCtr="0">
                  <a:normAutofit/>
                </a:bodyPr>
                <a:lstStyle/>
                <a:p>
                  <a:r>
                    <a:rPr lang="zh-CN" altLang="en-US" sz="1600" dirty="0">
                      <a:solidFill>
                        <a:srgbClr val="006341"/>
                      </a:solidFill>
                      <a:effectLst/>
                      <a:latin typeface="微软雅黑" panose="020B0703020204020201" pitchFamily="34" charset="-122"/>
                      <a:ea typeface="微软雅黑" panose="020B0703020204020201" pitchFamily="34" charset="-122"/>
                    </a:rPr>
                    <a:t>数据清洗</a:t>
                  </a:r>
                </a:p>
              </p:txBody>
            </p:sp>
            <p:sp>
              <p:nvSpPr>
                <p:cNvPr id="34" name="Text3">
                  <a:extLst>
                    <a:ext uri="{FF2B5EF4-FFF2-40B4-BE49-F238E27FC236}">
                      <a16:creationId xmlns:a16="http://schemas.microsoft.com/office/drawing/2014/main" id="{7E2C96C9-F8E1-4AB7-8AF7-D0FDD132CCEE}"/>
                    </a:ext>
                  </a:extLst>
                </p:cNvPr>
                <p:cNvSpPr txBox="1"/>
                <p:nvPr/>
              </p:nvSpPr>
              <p:spPr>
                <a:xfrm>
                  <a:off x="5816028" y="3497577"/>
                  <a:ext cx="2253917" cy="648249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wrap="square" lIns="90000" tIns="46800" rIns="90000" bIns="46800" anchor="t" anchorCtr="0">
                  <a:noAutofit/>
                </a:bodyPr>
                <a:lstStyle>
                  <a:defPPr>
                    <a:defRPr lang="zh-CN"/>
                  </a:defPPr>
                  <a:lvl1pPr algn="ctr">
                    <a:lnSpc>
                      <a:spcPct val="150000"/>
                    </a:lnSpc>
                    <a:defRPr sz="100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defRPr>
                  </a:lvl1pPr>
                </a:lstStyle>
                <a:p>
                  <a:pPr algn="l">
                    <a:lnSpc>
                      <a:spcPct val="120000"/>
                    </a:lnSpc>
                  </a:pPr>
                  <a:r>
                    <a:rPr lang="zh-CN" altLang="en-US" sz="900" dirty="0">
                      <a:effectLst/>
                      <a:latin typeface="Microsoft YaHei Light" panose="020B0703020204020201" pitchFamily="34" charset="-122"/>
                      <a:ea typeface="Microsoft YaHei Light" panose="020B0703020204020201" pitchFamily="34" charset="-122"/>
                    </a:rPr>
                    <a:t>数据去重、</a:t>
                  </a:r>
                  <a:r>
                    <a:rPr lang="zh-CN" altLang="en-US" sz="900" dirty="0">
                      <a:latin typeface="Microsoft YaHei Light" panose="020B0703020204020201" pitchFamily="34" charset="-122"/>
                      <a:ea typeface="Microsoft YaHei Light" panose="020B0703020204020201" pitchFamily="34" charset="-122"/>
                    </a:rPr>
                    <a:t>数据去噪、缺失值处理、</a:t>
                  </a:r>
                  <a:r>
                    <a:rPr lang="zh-CN" altLang="en-US" sz="900" dirty="0">
                      <a:effectLst/>
                      <a:latin typeface="Microsoft YaHei Light" panose="020B0703020204020201" pitchFamily="34" charset="-122"/>
                      <a:ea typeface="Microsoft YaHei Light" panose="020B0703020204020201" pitchFamily="34" charset="-122"/>
                    </a:rPr>
                    <a:t>异常值处理、隐私数据过滤、数据一致性校验</a:t>
                  </a:r>
                  <a:r>
                    <a:rPr lang="zh-CN" altLang="en-US" sz="900" dirty="0">
                      <a:latin typeface="Microsoft YaHei Light" panose="020B0703020204020201" pitchFamily="34" charset="-122"/>
                      <a:ea typeface="Microsoft YaHei Light" panose="020B0703020204020201" pitchFamily="34" charset="-122"/>
                    </a:rPr>
                    <a:t>、</a:t>
                  </a:r>
                  <a:r>
                    <a:rPr lang="zh-CN" altLang="zh-CN" sz="900" kern="100" dirty="0">
                      <a:effectLst/>
                      <a:latin typeface="Microsoft YaHei Light" panose="020B0703020204020201" pitchFamily="34" charset="-122"/>
                      <a:ea typeface="Microsoft YaHei Light" panose="020B0703020204020201" pitchFamily="34" charset="-122"/>
                    </a:rPr>
                    <a:t>数据转换</a:t>
                  </a:r>
                  <a:r>
                    <a:rPr lang="zh-CN" altLang="zh-CN" sz="900" b="1" kern="100" dirty="0">
                      <a:effectLst/>
                      <a:latin typeface="Times New Roman" panose="02020503050405090304" pitchFamily="18" charset="0"/>
                      <a:ea typeface="宋体" pitchFamily="2" charset="-122"/>
                    </a:rPr>
                    <a:t>：</a:t>
                  </a:r>
                </a:p>
              </p:txBody>
            </p:sp>
          </p:grpSp>
          <p:sp>
            <p:nvSpPr>
              <p:cNvPr id="32" name="Number3">
                <a:extLst>
                  <a:ext uri="{FF2B5EF4-FFF2-40B4-BE49-F238E27FC236}">
                    <a16:creationId xmlns:a16="http://schemas.microsoft.com/office/drawing/2014/main" id="{8196D3BF-04FC-48CC-C8FD-C653B359FFD2}"/>
                  </a:ext>
                </a:extLst>
              </p:cNvPr>
              <p:cNvSpPr/>
              <p:nvPr/>
            </p:nvSpPr>
            <p:spPr>
              <a:xfrm>
                <a:off x="5899886" y="2422256"/>
                <a:ext cx="508718" cy="508714"/>
              </a:xfrm>
              <a:prstGeom prst="roundRect">
                <a:avLst>
                  <a:gd name="adj" fmla="val 50000"/>
                </a:avLst>
              </a:prstGeom>
              <a:solidFill>
                <a:srgbClr val="FFC000"/>
              </a:solidFill>
              <a:ln w="254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r>
                  <a:rPr lang="en-US" altLang="zh-CN" sz="1400" b="1" dirty="0">
                    <a:solidFill>
                      <a:schemeClr val="lt1">
                        <a:lumMod val="100000"/>
                      </a:schemeClr>
                    </a:solidFill>
                  </a:rPr>
                  <a:t>3</a:t>
                </a:r>
                <a:endParaRPr lang="zh-CN" altLang="en-US" sz="1400" b="1" dirty="0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</p:grpSp>
        <p:grpSp>
          <p:nvGrpSpPr>
            <p:cNvPr id="12" name="组合 11">
              <a:extLst>
                <a:ext uri="{FF2B5EF4-FFF2-40B4-BE49-F238E27FC236}">
                  <a16:creationId xmlns:a16="http://schemas.microsoft.com/office/drawing/2014/main" id="{424AF171-77D2-124A-6D05-EBCF4C53B3CF}"/>
                </a:ext>
              </a:extLst>
            </p:cNvPr>
            <p:cNvGrpSpPr/>
            <p:nvPr/>
          </p:nvGrpSpPr>
          <p:grpSpPr>
            <a:xfrm>
              <a:off x="6506323" y="1111783"/>
              <a:ext cx="1923415" cy="1515046"/>
              <a:chOff x="8170321" y="2422256"/>
              <a:chExt cx="2564553" cy="2020061"/>
            </a:xfrm>
          </p:grpSpPr>
          <p:grpSp>
            <p:nvGrpSpPr>
              <p:cNvPr id="27" name="组合 26">
                <a:extLst>
                  <a:ext uri="{FF2B5EF4-FFF2-40B4-BE49-F238E27FC236}">
                    <a16:creationId xmlns:a16="http://schemas.microsoft.com/office/drawing/2014/main" id="{EDFB5876-2A82-F9F3-BC98-114F75C5D50A}"/>
                  </a:ext>
                </a:extLst>
              </p:cNvPr>
              <p:cNvGrpSpPr/>
              <p:nvPr/>
            </p:nvGrpSpPr>
            <p:grpSpPr>
              <a:xfrm>
                <a:off x="8170321" y="2929324"/>
                <a:ext cx="2564553" cy="1512993"/>
                <a:chOff x="8170321" y="2929324"/>
                <a:chExt cx="2564553" cy="1512993"/>
              </a:xfrm>
            </p:grpSpPr>
            <p:sp>
              <p:nvSpPr>
                <p:cNvPr id="29" name="Bullet4">
                  <a:extLst>
                    <a:ext uri="{FF2B5EF4-FFF2-40B4-BE49-F238E27FC236}">
                      <a16:creationId xmlns:a16="http://schemas.microsoft.com/office/drawing/2014/main" id="{DF1511F9-7D65-4F0E-0511-B1726AFA4D49}"/>
                    </a:ext>
                  </a:extLst>
                </p:cNvPr>
                <p:cNvSpPr txBox="1"/>
                <p:nvPr/>
              </p:nvSpPr>
              <p:spPr>
                <a:xfrm>
                  <a:off x="8170322" y="2929324"/>
                  <a:ext cx="2253917" cy="568255"/>
                </a:xfrm>
                <a:prstGeom prst="rect">
                  <a:avLst/>
                </a:prstGeom>
                <a:noFill/>
              </p:spPr>
              <p:txBody>
                <a:bodyPr wrap="square" rtlCol="0" anchor="ctr" anchorCtr="0">
                  <a:normAutofit/>
                </a:bodyPr>
                <a:lstStyle/>
                <a:p>
                  <a:r>
                    <a:rPr lang="zh-CN" altLang="en-US" sz="1600" dirty="0">
                      <a:solidFill>
                        <a:srgbClr val="006341"/>
                      </a:solidFill>
                      <a:effectLst/>
                      <a:latin typeface="微软雅黑" panose="020B0703020204020201" pitchFamily="34" charset="-122"/>
                      <a:ea typeface="微软雅黑" panose="020B0703020204020201" pitchFamily="34" charset="-122"/>
                    </a:rPr>
                    <a:t>数据标注</a:t>
                  </a:r>
                </a:p>
              </p:txBody>
            </p:sp>
            <p:sp>
              <p:nvSpPr>
                <p:cNvPr id="30" name="Text4">
                  <a:extLst>
                    <a:ext uri="{FF2B5EF4-FFF2-40B4-BE49-F238E27FC236}">
                      <a16:creationId xmlns:a16="http://schemas.microsoft.com/office/drawing/2014/main" id="{6022B5AC-36B4-67FB-CA1F-EC1DBC14DF68}"/>
                    </a:ext>
                  </a:extLst>
                </p:cNvPr>
                <p:cNvSpPr txBox="1"/>
                <p:nvPr/>
              </p:nvSpPr>
              <p:spPr>
                <a:xfrm>
                  <a:off x="8170321" y="3497437"/>
                  <a:ext cx="2564553" cy="944880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wrap="square" lIns="90000" tIns="46800" rIns="90000" bIns="46800" anchor="t" anchorCtr="0">
                  <a:noAutofit/>
                </a:bodyPr>
                <a:lstStyle>
                  <a:defPPr>
                    <a:defRPr lang="zh-CN"/>
                  </a:defPPr>
                  <a:lvl1pPr algn="ctr">
                    <a:lnSpc>
                      <a:spcPct val="150000"/>
                    </a:lnSpc>
                    <a:defRPr sz="100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defRPr>
                  </a:lvl1pPr>
                </a:lstStyle>
                <a:p>
                  <a:pPr algn="l">
                    <a:lnSpc>
                      <a:spcPct val="120000"/>
                    </a:lnSpc>
                  </a:pPr>
                  <a:r>
                    <a:rPr lang="en-GB" sz="900" dirty="0" err="1">
                      <a:solidFill>
                        <a:schemeClr val="tx1"/>
                      </a:solidFill>
                      <a:latin typeface="Microsoft YaHei Light" panose="020B0703020204020201" pitchFamily="34" charset="-122"/>
                      <a:ea typeface="Microsoft YaHei Light" panose="020B0703020204020201" pitchFamily="34" charset="-122"/>
                    </a:rPr>
                    <a:t>AI大模型自动标注</a:t>
                  </a:r>
                  <a:r>
                    <a:rPr lang="zh-CN" altLang="en-US" sz="900" dirty="0">
                      <a:solidFill>
                        <a:schemeClr val="tx1"/>
                      </a:solidFill>
                      <a:latin typeface="Microsoft YaHei Light" panose="020B0703020204020201" pitchFamily="34" charset="-122"/>
                      <a:ea typeface="Microsoft YaHei Light" panose="020B0703020204020201" pitchFamily="34" charset="-122"/>
                    </a:rPr>
                    <a:t>、</a:t>
                  </a:r>
                  <a:r>
                    <a:rPr lang="en-GB" sz="900" dirty="0" err="1">
                      <a:solidFill>
                        <a:schemeClr val="tx1"/>
                      </a:solidFill>
                      <a:latin typeface="Microsoft YaHei Light" panose="020B0703020204020201" pitchFamily="34" charset="-122"/>
                      <a:ea typeface="Microsoft YaHei Light" panose="020B0703020204020201" pitchFamily="34" charset="-122"/>
                    </a:rPr>
                    <a:t>人工辅助标注</a:t>
                  </a:r>
                  <a:endParaRPr lang="en-GB" sz="900" dirty="0">
                    <a:solidFill>
                      <a:schemeClr val="tx1"/>
                    </a:solidFill>
                    <a:latin typeface="Microsoft YaHei Light" panose="020B0703020204020201" pitchFamily="34" charset="-122"/>
                    <a:ea typeface="Microsoft YaHei Light" panose="020B0703020204020201" pitchFamily="34" charset="-122"/>
                  </a:endParaRPr>
                </a:p>
                <a:p>
                  <a:pPr algn="l">
                    <a:lnSpc>
                      <a:spcPct val="120000"/>
                    </a:lnSpc>
                  </a:pPr>
                  <a:r>
                    <a:rPr lang="en-GB" sz="900" dirty="0" err="1">
                      <a:solidFill>
                        <a:schemeClr val="tx1"/>
                      </a:solidFill>
                      <a:latin typeface="Microsoft YaHei Light" panose="020B0703020204020201" pitchFamily="34" charset="-122"/>
                      <a:ea typeface="Microsoft YaHei Light" panose="020B0703020204020201" pitchFamily="34" charset="-122"/>
                    </a:rPr>
                    <a:t>模型迭代优化</a:t>
                  </a:r>
                  <a:r>
                    <a:rPr lang="zh-CN" altLang="en-US" sz="900" dirty="0">
                      <a:solidFill>
                        <a:schemeClr val="tx1"/>
                      </a:solidFill>
                      <a:latin typeface="Microsoft YaHei Light" panose="020B0703020204020201" pitchFamily="34" charset="-122"/>
                      <a:ea typeface="Microsoft YaHei Light" panose="020B0703020204020201" pitchFamily="34" charset="-122"/>
                    </a:rPr>
                    <a:t>、</a:t>
                  </a:r>
                  <a:r>
                    <a:rPr lang="en-GB" sz="900" dirty="0" err="1">
                      <a:solidFill>
                        <a:schemeClr val="tx1"/>
                      </a:solidFill>
                      <a:latin typeface="Microsoft YaHei Light" panose="020B0703020204020201" pitchFamily="34" charset="-122"/>
                      <a:ea typeface="Microsoft YaHei Light" panose="020B0703020204020201" pitchFamily="34" charset="-122"/>
                    </a:rPr>
                    <a:t>质量评估报告</a:t>
                  </a:r>
                  <a:endParaRPr lang="en-GB" sz="900" dirty="0">
                    <a:solidFill>
                      <a:schemeClr val="tx1"/>
                    </a:solidFill>
                    <a:latin typeface="Microsoft YaHei Light" panose="020B0703020204020201" pitchFamily="34" charset="-122"/>
                    <a:ea typeface="Microsoft YaHei Light" panose="020B0703020204020201" pitchFamily="34" charset="-122"/>
                  </a:endParaRPr>
                </a:p>
                <a:p>
                  <a:pPr algn="l">
                    <a:lnSpc>
                      <a:spcPct val="120000"/>
                    </a:lnSpc>
                  </a:pPr>
                  <a:r>
                    <a:rPr lang="en-GB" sz="900" dirty="0" err="1">
                      <a:solidFill>
                        <a:schemeClr val="tx1"/>
                      </a:solidFill>
                      <a:latin typeface="Microsoft YaHei Light" panose="020B0703020204020201" pitchFamily="34" charset="-122"/>
                      <a:ea typeface="Microsoft YaHei Light" panose="020B0703020204020201" pitchFamily="34" charset="-122"/>
                    </a:rPr>
                    <a:t>业务规则处理</a:t>
                  </a:r>
                  <a:r>
                    <a:rPr lang="zh-CN" altLang="en-US" sz="900" dirty="0">
                      <a:solidFill>
                        <a:schemeClr val="tx1"/>
                      </a:solidFill>
                      <a:latin typeface="Microsoft YaHei Light" panose="020B0703020204020201" pitchFamily="34" charset="-122"/>
                      <a:ea typeface="Microsoft YaHei Light" panose="020B0703020204020201" pitchFamily="34" charset="-122"/>
                    </a:rPr>
                    <a:t>、</a:t>
                  </a:r>
                  <a:r>
                    <a:rPr lang="en-GB" sz="900" dirty="0" err="1">
                      <a:solidFill>
                        <a:schemeClr val="tx1"/>
                      </a:solidFill>
                      <a:latin typeface="Microsoft YaHei Light" panose="020B0703020204020201" pitchFamily="34" charset="-122"/>
                      <a:ea typeface="Microsoft YaHei Light" panose="020B0703020204020201" pitchFamily="34" charset="-122"/>
                    </a:rPr>
                    <a:t>数据增强</a:t>
                  </a:r>
                  <a:r>
                    <a:rPr lang="zh-CN" altLang="en-US" sz="900" dirty="0">
                      <a:solidFill>
                        <a:schemeClr val="tx1"/>
                      </a:solidFill>
                      <a:latin typeface="Microsoft YaHei Light" panose="020B0703020204020201" pitchFamily="34" charset="-122"/>
                      <a:ea typeface="Microsoft YaHei Light" panose="020B0703020204020201" pitchFamily="34" charset="-122"/>
                    </a:rPr>
                    <a:t>、</a:t>
                  </a:r>
                  <a:endParaRPr lang="en-US" altLang="zh-CN" sz="900" dirty="0">
                    <a:solidFill>
                      <a:schemeClr val="tx1"/>
                    </a:solidFill>
                    <a:latin typeface="Microsoft YaHei Light" panose="020B0703020204020201" pitchFamily="34" charset="-122"/>
                    <a:ea typeface="Microsoft YaHei Light" panose="020B0703020204020201" pitchFamily="34" charset="-122"/>
                  </a:endParaRPr>
                </a:p>
                <a:p>
                  <a:pPr algn="l">
                    <a:lnSpc>
                      <a:spcPct val="120000"/>
                    </a:lnSpc>
                  </a:pPr>
                  <a:r>
                    <a:rPr lang="en-GB" sz="900" dirty="0" err="1">
                      <a:solidFill>
                        <a:schemeClr val="tx1"/>
                      </a:solidFill>
                      <a:latin typeface="Microsoft YaHei Light" panose="020B0703020204020201" pitchFamily="34" charset="-122"/>
                      <a:ea typeface="Microsoft YaHei Light" panose="020B0703020204020201" pitchFamily="34" charset="-122"/>
                    </a:rPr>
                    <a:t>数据集输出</a:t>
                  </a:r>
                  <a:endParaRPr lang="en-GB" sz="900" dirty="0">
                    <a:solidFill>
                      <a:schemeClr val="tx1"/>
                    </a:solidFill>
                    <a:latin typeface="Microsoft YaHei Light" panose="020B0703020204020201" pitchFamily="34" charset="-122"/>
                    <a:ea typeface="Microsoft YaHei Light" panose="020B0703020204020201" pitchFamily="34" charset="-122"/>
                  </a:endParaRPr>
                </a:p>
                <a:p>
                  <a:pPr algn="l">
                    <a:lnSpc>
                      <a:spcPct val="120000"/>
                    </a:lnSpc>
                  </a:pPr>
                  <a:endParaRPr lang="en-GB" sz="900" dirty="0">
                    <a:solidFill>
                      <a:schemeClr val="tx1"/>
                    </a:solidFill>
                    <a:latin typeface="Microsoft YaHei Light" panose="020B0703020204020201" pitchFamily="34" charset="-122"/>
                    <a:ea typeface="Microsoft YaHei Light" panose="020B0703020204020201" pitchFamily="34" charset="-122"/>
                  </a:endParaRPr>
                </a:p>
              </p:txBody>
            </p:sp>
          </p:grpSp>
          <p:sp>
            <p:nvSpPr>
              <p:cNvPr id="28" name="Number4">
                <a:extLst>
                  <a:ext uri="{FF2B5EF4-FFF2-40B4-BE49-F238E27FC236}">
                    <a16:creationId xmlns:a16="http://schemas.microsoft.com/office/drawing/2014/main" id="{32397253-D784-D97D-4F13-27D353617207}"/>
                  </a:ext>
                </a:extLst>
              </p:cNvPr>
              <p:cNvSpPr/>
              <p:nvPr/>
            </p:nvSpPr>
            <p:spPr>
              <a:xfrm>
                <a:off x="8254180" y="2422256"/>
                <a:ext cx="508718" cy="508714"/>
              </a:xfrm>
              <a:prstGeom prst="roundRect">
                <a:avLst>
                  <a:gd name="adj" fmla="val 50000"/>
                </a:avLst>
              </a:prstGeom>
              <a:solidFill>
                <a:srgbClr val="FFC000"/>
              </a:solidFill>
              <a:ln w="254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r>
                  <a:rPr lang="en-US" altLang="zh-CN" sz="1400" b="1" dirty="0">
                    <a:solidFill>
                      <a:schemeClr val="lt1">
                        <a:lumMod val="100000"/>
                      </a:schemeClr>
                    </a:solidFill>
                  </a:rPr>
                  <a:t>4</a:t>
                </a:r>
                <a:endParaRPr lang="zh-CN" altLang="en-US" sz="1400" b="1" dirty="0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</p:grpSp>
        <p:grpSp>
          <p:nvGrpSpPr>
            <p:cNvPr id="13" name="组合 12">
              <a:extLst>
                <a:ext uri="{FF2B5EF4-FFF2-40B4-BE49-F238E27FC236}">
                  <a16:creationId xmlns:a16="http://schemas.microsoft.com/office/drawing/2014/main" id="{44ABF36C-6FEE-F20C-D04B-86D3DF27FEBE}"/>
                </a:ext>
              </a:extLst>
            </p:cNvPr>
            <p:cNvGrpSpPr/>
            <p:nvPr/>
          </p:nvGrpSpPr>
          <p:grpSpPr>
            <a:xfrm>
              <a:off x="7126597" y="2739041"/>
              <a:ext cx="1690438" cy="1632911"/>
              <a:chOff x="9064571" y="4591932"/>
              <a:chExt cx="2253917" cy="2177214"/>
            </a:xfrm>
          </p:grpSpPr>
          <p:grpSp>
            <p:nvGrpSpPr>
              <p:cNvPr id="23" name="组合 22">
                <a:extLst>
                  <a:ext uri="{FF2B5EF4-FFF2-40B4-BE49-F238E27FC236}">
                    <a16:creationId xmlns:a16="http://schemas.microsoft.com/office/drawing/2014/main" id="{58C9C8A4-1F89-80A9-8CA7-E8A8F3049E21}"/>
                  </a:ext>
                </a:extLst>
              </p:cNvPr>
              <p:cNvGrpSpPr/>
              <p:nvPr/>
            </p:nvGrpSpPr>
            <p:grpSpPr>
              <a:xfrm>
                <a:off x="9064571" y="5099000"/>
                <a:ext cx="2253917" cy="1670146"/>
                <a:chOff x="9064571" y="5099000"/>
                <a:chExt cx="2253917" cy="1670146"/>
              </a:xfrm>
            </p:grpSpPr>
            <p:sp>
              <p:nvSpPr>
                <p:cNvPr id="25" name="Bullet5">
                  <a:extLst>
                    <a:ext uri="{FF2B5EF4-FFF2-40B4-BE49-F238E27FC236}">
                      <a16:creationId xmlns:a16="http://schemas.microsoft.com/office/drawing/2014/main" id="{EAEAED39-F58F-8975-CBB1-5834165F31AF}"/>
                    </a:ext>
                  </a:extLst>
                </p:cNvPr>
                <p:cNvSpPr txBox="1"/>
                <p:nvPr/>
              </p:nvSpPr>
              <p:spPr>
                <a:xfrm>
                  <a:off x="9064571" y="5099000"/>
                  <a:ext cx="2253917" cy="568255"/>
                </a:xfrm>
                <a:prstGeom prst="rect">
                  <a:avLst/>
                </a:prstGeom>
                <a:noFill/>
              </p:spPr>
              <p:txBody>
                <a:bodyPr wrap="square" rtlCol="0" anchor="ctr" anchorCtr="0">
                  <a:normAutofit/>
                </a:bodyPr>
                <a:lstStyle/>
                <a:p>
                  <a:r>
                    <a:rPr lang="zh-CN" altLang="en-US" sz="1600" dirty="0">
                      <a:solidFill>
                        <a:srgbClr val="006341"/>
                      </a:solidFill>
                      <a:effectLst/>
                      <a:latin typeface="微软雅黑" panose="020B0703020204020201" pitchFamily="34" charset="-122"/>
                      <a:ea typeface="微软雅黑" panose="020B0703020204020201" pitchFamily="34" charset="-122"/>
                    </a:rPr>
                    <a:t>数据集及应用</a:t>
                  </a:r>
                </a:p>
              </p:txBody>
            </p:sp>
            <p:sp>
              <p:nvSpPr>
                <p:cNvPr id="26" name="Text5">
                  <a:extLst>
                    <a:ext uri="{FF2B5EF4-FFF2-40B4-BE49-F238E27FC236}">
                      <a16:creationId xmlns:a16="http://schemas.microsoft.com/office/drawing/2014/main" id="{59A1E77D-DD43-9C21-718A-A797CB7254C8}"/>
                    </a:ext>
                  </a:extLst>
                </p:cNvPr>
                <p:cNvSpPr txBox="1"/>
                <p:nvPr/>
              </p:nvSpPr>
              <p:spPr>
                <a:xfrm>
                  <a:off x="9064571" y="5667255"/>
                  <a:ext cx="2253917" cy="1101891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wrap="square" lIns="90000" tIns="46800" rIns="90000" bIns="46800" anchor="t" anchorCtr="0">
                  <a:normAutofit/>
                </a:bodyPr>
                <a:lstStyle>
                  <a:defPPr>
                    <a:defRPr lang="zh-CN"/>
                  </a:defPPr>
                  <a:lvl1pPr algn="ctr">
                    <a:lnSpc>
                      <a:spcPct val="150000"/>
                    </a:lnSpc>
                    <a:defRPr sz="100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defRPr>
                  </a:lvl1pPr>
                </a:lstStyle>
                <a:p>
                  <a:pPr algn="l">
                    <a:lnSpc>
                      <a:spcPct val="120000"/>
                    </a:lnSpc>
                  </a:pPr>
                  <a:r>
                    <a:rPr lang="sv-SE" sz="800" dirty="0" err="1">
                      <a:solidFill>
                        <a:schemeClr val="tx1"/>
                      </a:solidFill>
                      <a:latin typeface="Microsoft YaHei Light" panose="020B0703020204020201" pitchFamily="34" charset="-122"/>
                      <a:ea typeface="Microsoft YaHei Light" panose="020B0703020204020201" pitchFamily="34" charset="-122"/>
                    </a:rPr>
                    <a:t>知识图谱</a:t>
                  </a:r>
                  <a:endParaRPr lang="sv-SE" sz="800" dirty="0">
                    <a:solidFill>
                      <a:schemeClr val="tx1"/>
                    </a:solidFill>
                    <a:latin typeface="Microsoft YaHei Light" panose="020B0703020204020201" pitchFamily="34" charset="-122"/>
                    <a:ea typeface="Microsoft YaHei Light" panose="020B0703020204020201" pitchFamily="34" charset="-122"/>
                  </a:endParaRPr>
                </a:p>
                <a:p>
                  <a:pPr algn="l">
                    <a:lnSpc>
                      <a:spcPct val="120000"/>
                    </a:lnSpc>
                  </a:pPr>
                  <a:r>
                    <a:rPr lang="sv-SE" sz="800" dirty="0" err="1">
                      <a:solidFill>
                        <a:schemeClr val="tx1"/>
                      </a:solidFill>
                      <a:latin typeface="Microsoft YaHei Light" panose="020B0703020204020201" pitchFamily="34" charset="-122"/>
                      <a:ea typeface="Microsoft YaHei Light" panose="020B0703020204020201" pitchFamily="34" charset="-122"/>
                    </a:rPr>
                    <a:t>数据洞察模型</a:t>
                  </a:r>
                  <a:r>
                    <a:rPr lang="en-US" altLang="zh-CN" sz="800" dirty="0">
                      <a:solidFill>
                        <a:schemeClr val="tx1"/>
                      </a:solidFill>
                      <a:latin typeface="Microsoft YaHei Light" panose="020B0703020204020201" pitchFamily="34" charset="-122"/>
                      <a:ea typeface="Microsoft YaHei Light" panose="020B0703020204020201" pitchFamily="34" charset="-122"/>
                    </a:rPr>
                    <a:t>/</a:t>
                  </a:r>
                  <a:r>
                    <a:rPr lang="zh-CN" altLang="en-US" sz="800" dirty="0">
                      <a:solidFill>
                        <a:schemeClr val="tx1"/>
                      </a:solidFill>
                      <a:latin typeface="Microsoft YaHei Light" panose="020B0703020204020201" pitchFamily="34" charset="-122"/>
                      <a:ea typeface="Microsoft YaHei Light" panose="020B0703020204020201" pitchFamily="34" charset="-122"/>
                    </a:rPr>
                    <a:t>可视化分析工具</a:t>
                  </a:r>
                  <a:endParaRPr lang="sv-SE" sz="800" dirty="0">
                    <a:solidFill>
                      <a:schemeClr val="tx1"/>
                    </a:solidFill>
                    <a:latin typeface="Microsoft YaHei Light" panose="020B0703020204020201" pitchFamily="34" charset="-122"/>
                    <a:ea typeface="Microsoft YaHei Light" panose="020B0703020204020201" pitchFamily="34" charset="-122"/>
                  </a:endParaRPr>
                </a:p>
                <a:p>
                  <a:pPr algn="l">
                    <a:lnSpc>
                      <a:spcPct val="120000"/>
                    </a:lnSpc>
                  </a:pPr>
                  <a:r>
                    <a:rPr lang="sv-SE" sz="800" dirty="0" err="1">
                      <a:solidFill>
                        <a:schemeClr val="tx1"/>
                      </a:solidFill>
                      <a:latin typeface="Microsoft YaHei Light" panose="020B0703020204020201" pitchFamily="34" charset="-122"/>
                      <a:ea typeface="Microsoft YaHei Light" panose="020B0703020204020201" pitchFamily="34" charset="-122"/>
                    </a:rPr>
                    <a:t>洞察分析报告</a:t>
                  </a:r>
                  <a:endParaRPr lang="sv-SE" sz="800" dirty="0">
                    <a:solidFill>
                      <a:schemeClr val="tx1"/>
                    </a:solidFill>
                    <a:latin typeface="Microsoft YaHei Light" panose="020B0703020204020201" pitchFamily="34" charset="-122"/>
                    <a:ea typeface="Microsoft YaHei Light" panose="020B0703020204020201" pitchFamily="34" charset="-122"/>
                  </a:endParaRPr>
                </a:p>
                <a:p>
                  <a:pPr algn="l">
                    <a:lnSpc>
                      <a:spcPct val="120000"/>
                    </a:lnSpc>
                  </a:pPr>
                  <a:r>
                    <a:rPr lang="sv-SE" sz="800" dirty="0" err="1">
                      <a:solidFill>
                        <a:schemeClr val="tx1"/>
                      </a:solidFill>
                      <a:latin typeface="Microsoft YaHei Light" panose="020B0703020204020201" pitchFamily="34" charset="-122"/>
                      <a:ea typeface="Microsoft YaHei Light" panose="020B0703020204020201" pitchFamily="34" charset="-122"/>
                    </a:rPr>
                    <a:t>可视化运营分析</a:t>
                  </a:r>
                  <a:endParaRPr lang="sv-SE" sz="800" dirty="0">
                    <a:solidFill>
                      <a:schemeClr val="tx1"/>
                    </a:solidFill>
                    <a:latin typeface="Microsoft YaHei Light" panose="020B0703020204020201" pitchFamily="34" charset="-122"/>
                    <a:ea typeface="Microsoft YaHei Light" panose="020B0703020204020201" pitchFamily="34" charset="-122"/>
                  </a:endParaRPr>
                </a:p>
                <a:p>
                  <a:pPr algn="l">
                    <a:lnSpc>
                      <a:spcPct val="120000"/>
                    </a:lnSpc>
                  </a:pPr>
                  <a:r>
                    <a:rPr lang="sv-SE" sz="800" dirty="0" err="1">
                      <a:solidFill>
                        <a:schemeClr val="tx1"/>
                      </a:solidFill>
                      <a:latin typeface="Microsoft YaHei Light" panose="020B0703020204020201" pitchFamily="34" charset="-122"/>
                      <a:ea typeface="Microsoft YaHei Light" panose="020B0703020204020201" pitchFamily="34" charset="-122"/>
                    </a:rPr>
                    <a:t>预警管理</a:t>
                  </a:r>
                  <a:endParaRPr lang="sv-SE" sz="800" dirty="0">
                    <a:solidFill>
                      <a:schemeClr val="tx1"/>
                    </a:solidFill>
                    <a:latin typeface="Microsoft YaHei Light" panose="020B0703020204020201" pitchFamily="34" charset="-122"/>
                    <a:ea typeface="Microsoft YaHei Light" panose="020B0703020204020201" pitchFamily="34" charset="-122"/>
                  </a:endParaRPr>
                </a:p>
                <a:p>
                  <a:pPr algn="l">
                    <a:lnSpc>
                      <a:spcPct val="120000"/>
                    </a:lnSpc>
                  </a:pPr>
                  <a:endParaRPr lang="en-GB" sz="1200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24" name="Number5">
                <a:extLst>
                  <a:ext uri="{FF2B5EF4-FFF2-40B4-BE49-F238E27FC236}">
                    <a16:creationId xmlns:a16="http://schemas.microsoft.com/office/drawing/2014/main" id="{3EFCB795-0E35-6D5A-B0B3-D7D1D3E97A0B}"/>
                  </a:ext>
                </a:extLst>
              </p:cNvPr>
              <p:cNvSpPr/>
              <p:nvPr/>
            </p:nvSpPr>
            <p:spPr>
              <a:xfrm>
                <a:off x="9148429" y="4591932"/>
                <a:ext cx="508718" cy="508714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 w="254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r>
                  <a:rPr lang="en-US" altLang="zh-CN" sz="1400" b="1" dirty="0">
                    <a:solidFill>
                      <a:schemeClr val="lt1">
                        <a:lumMod val="100000"/>
                      </a:schemeClr>
                    </a:solidFill>
                  </a:rPr>
                  <a:t>5</a:t>
                </a:r>
                <a:endParaRPr lang="zh-CN" altLang="en-US" sz="1400" b="1" dirty="0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</p:grpSp>
        <p:grpSp>
          <p:nvGrpSpPr>
            <p:cNvPr id="14" name="组合 13">
              <a:extLst>
                <a:ext uri="{FF2B5EF4-FFF2-40B4-BE49-F238E27FC236}">
                  <a16:creationId xmlns:a16="http://schemas.microsoft.com/office/drawing/2014/main" id="{A7ECC370-87D1-92A1-19BF-D566CA37DCCE}"/>
                </a:ext>
              </a:extLst>
            </p:cNvPr>
            <p:cNvGrpSpPr/>
            <p:nvPr/>
          </p:nvGrpSpPr>
          <p:grpSpPr>
            <a:xfrm>
              <a:off x="5231130" y="3119120"/>
              <a:ext cx="1789430" cy="1036320"/>
              <a:chOff x="6710276" y="5099000"/>
              <a:chExt cx="2385785" cy="1382113"/>
            </a:xfrm>
          </p:grpSpPr>
          <p:sp>
            <p:nvSpPr>
              <p:cNvPr id="21" name="Bullet6">
                <a:extLst>
                  <a:ext uri="{FF2B5EF4-FFF2-40B4-BE49-F238E27FC236}">
                    <a16:creationId xmlns:a16="http://schemas.microsoft.com/office/drawing/2014/main" id="{A05490BE-9106-68EA-783E-116AE96454F3}"/>
                  </a:ext>
                </a:extLst>
              </p:cNvPr>
              <p:cNvSpPr txBox="1"/>
              <p:nvPr/>
            </p:nvSpPr>
            <p:spPr>
              <a:xfrm>
                <a:off x="6710276" y="5099000"/>
                <a:ext cx="2385785" cy="568255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r>
                  <a:rPr lang="zh-CN" altLang="en-US" sz="1400" dirty="0">
                    <a:solidFill>
                      <a:srgbClr val="006341"/>
                    </a:solidFill>
                    <a:effectLst/>
                    <a:latin typeface="PingFang SC" panose="020B0400000000000000" pitchFamily="34" charset="-122"/>
                    <a:ea typeface="PingFang SC" panose="020B0400000000000000" pitchFamily="34" charset="-122"/>
                  </a:rPr>
                  <a:t>模型生产及功能开发</a:t>
                </a:r>
              </a:p>
            </p:txBody>
          </p:sp>
          <p:sp>
            <p:nvSpPr>
              <p:cNvPr id="22" name="Text6">
                <a:extLst>
                  <a:ext uri="{FF2B5EF4-FFF2-40B4-BE49-F238E27FC236}">
                    <a16:creationId xmlns:a16="http://schemas.microsoft.com/office/drawing/2014/main" id="{EBAD91D0-C298-8171-2206-D53E9DD4D427}"/>
                  </a:ext>
                </a:extLst>
              </p:cNvPr>
              <p:cNvSpPr txBox="1"/>
              <p:nvPr/>
            </p:nvSpPr>
            <p:spPr>
              <a:xfrm>
                <a:off x="6710277" y="5667253"/>
                <a:ext cx="2253917" cy="813860"/>
              </a:xfrm>
              <a:prstGeom prst="rect">
                <a:avLst/>
              </a:prstGeom>
              <a:ln>
                <a:noFill/>
              </a:ln>
            </p:spPr>
            <p:txBody>
              <a:bodyPr wrap="square" lIns="90000" tIns="46800" rIns="90000" bIns="46800" anchor="t" anchorCtr="0">
                <a:noAutofit/>
              </a:bodyPr>
              <a:lstStyle>
                <a:defPPr>
                  <a:defRPr lang="zh-CN"/>
                </a:defPPr>
                <a:lvl1pPr algn="ctr">
                  <a:lnSpc>
                    <a:spcPct val="150000"/>
                  </a:lnSpc>
                  <a:defRPr sz="1000">
                    <a:solidFill>
                      <a:schemeClr val="tx1">
                        <a:lumMod val="85000"/>
                        <a:lumOff val="15000"/>
                      </a:schemeClr>
                    </a:solidFill>
                  </a:defRPr>
                </a:lvl1pPr>
              </a:lstStyle>
              <a:p>
                <a:pPr algn="l">
                  <a:lnSpc>
                    <a:spcPct val="100000"/>
                  </a:lnSpc>
                </a:pPr>
                <a:r>
                  <a:rPr lang="zh-CN" altLang="en-US" sz="800" dirty="0">
                    <a:latin typeface="Microsoft YaHei Light" panose="020B0703020204020201" pitchFamily="34" charset="-122"/>
                    <a:ea typeface="Microsoft YaHei Light" panose="020B0703020204020201" pitchFamily="34" charset="-122"/>
                  </a:rPr>
                  <a:t>模型训练</a:t>
                </a:r>
                <a:endParaRPr lang="en-US" altLang="zh-CN" sz="800" dirty="0">
                  <a:latin typeface="Microsoft YaHei Light" panose="020B0703020204020201" pitchFamily="34" charset="-122"/>
                  <a:ea typeface="Microsoft YaHei Light" panose="020B0703020204020201" pitchFamily="34" charset="-122"/>
                </a:endParaRPr>
              </a:p>
              <a:p>
                <a:pPr algn="l">
                  <a:lnSpc>
                    <a:spcPct val="100000"/>
                  </a:lnSpc>
                </a:pPr>
                <a:r>
                  <a:rPr lang="zh-CN" altLang="en-US" sz="800" dirty="0">
                    <a:latin typeface="Microsoft YaHei Light" panose="020B0703020204020201" pitchFamily="34" charset="-122"/>
                    <a:ea typeface="Microsoft YaHei Light" panose="020B0703020204020201" pitchFamily="34" charset="-122"/>
                  </a:rPr>
                  <a:t>模型评估</a:t>
                </a:r>
                <a:endParaRPr lang="en-US" altLang="zh-CN" sz="800" dirty="0">
                  <a:latin typeface="Microsoft YaHei Light" panose="020B0703020204020201" pitchFamily="34" charset="-122"/>
                  <a:ea typeface="Microsoft YaHei Light" panose="020B0703020204020201" pitchFamily="34" charset="-122"/>
                </a:endParaRPr>
              </a:p>
              <a:p>
                <a:pPr algn="l">
                  <a:lnSpc>
                    <a:spcPct val="100000"/>
                  </a:lnSpc>
                </a:pPr>
                <a:r>
                  <a:rPr lang="zh-CN" altLang="en-US" sz="800" dirty="0">
                    <a:latin typeface="Microsoft YaHei Light" panose="020B0703020204020201" pitchFamily="34" charset="-122"/>
                    <a:ea typeface="Microsoft YaHei Light" panose="020B0703020204020201" pitchFamily="34" charset="-122"/>
                  </a:rPr>
                  <a:t>模型部署</a:t>
                </a:r>
                <a:endParaRPr lang="en-US" altLang="zh-CN" sz="800" dirty="0">
                  <a:latin typeface="Microsoft YaHei Light" panose="020B0703020204020201" pitchFamily="34" charset="-122"/>
                  <a:ea typeface="Microsoft YaHei Light" panose="020B0703020204020201" pitchFamily="34" charset="-122"/>
                </a:endParaRPr>
              </a:p>
              <a:p>
                <a:pPr algn="l">
                  <a:lnSpc>
                    <a:spcPct val="100000"/>
                  </a:lnSpc>
                </a:pPr>
                <a:r>
                  <a:rPr lang="zh-CN" altLang="en-US" sz="800" dirty="0">
                    <a:latin typeface="Microsoft YaHei Light" panose="020B0703020204020201" pitchFamily="34" charset="-122"/>
                    <a:ea typeface="Microsoft YaHei Light" panose="020B0703020204020201" pitchFamily="34" charset="-122"/>
                  </a:rPr>
                  <a:t>客户化定制开发</a:t>
                </a:r>
              </a:p>
            </p:txBody>
          </p:sp>
        </p:grpSp>
        <p:sp>
          <p:nvSpPr>
            <p:cNvPr id="15" name="Number6">
              <a:extLst>
                <a:ext uri="{FF2B5EF4-FFF2-40B4-BE49-F238E27FC236}">
                  <a16:creationId xmlns:a16="http://schemas.microsoft.com/office/drawing/2014/main" id="{9B2BDAB0-CECC-77CF-D220-200C36C4F070}"/>
                </a:ext>
              </a:extLst>
            </p:cNvPr>
            <p:cNvSpPr/>
            <p:nvPr/>
          </p:nvSpPr>
          <p:spPr>
            <a:xfrm>
              <a:off x="5293995" y="2738755"/>
              <a:ext cx="381635" cy="381635"/>
            </a:xfrm>
            <a:prstGeom prst="roundRect">
              <a:avLst>
                <a:gd name="adj" fmla="val 50000"/>
              </a:avLst>
            </a:prstGeom>
            <a:solidFill>
              <a:srgbClr val="006341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r>
                <a:rPr lang="en-US" altLang="zh-CN" sz="1400" b="1" dirty="0">
                  <a:solidFill>
                    <a:schemeClr val="lt1">
                      <a:lumMod val="100000"/>
                    </a:schemeClr>
                  </a:solidFill>
                </a:rPr>
                <a:t>6</a:t>
              </a:r>
              <a:endParaRPr lang="zh-CN" altLang="en-US" sz="1400" b="1" dirty="0">
                <a:solidFill>
                  <a:schemeClr val="lt1">
                    <a:lumMod val="100000"/>
                  </a:schemeClr>
                </a:solidFill>
              </a:endParaRPr>
            </a:p>
          </p:txBody>
        </p:sp>
        <p:grpSp>
          <p:nvGrpSpPr>
            <p:cNvPr id="16" name="组合 15">
              <a:extLst>
                <a:ext uri="{FF2B5EF4-FFF2-40B4-BE49-F238E27FC236}">
                  <a16:creationId xmlns:a16="http://schemas.microsoft.com/office/drawing/2014/main" id="{13473ECE-FF01-AFA4-8E33-8E44A7DACEF5}"/>
                </a:ext>
              </a:extLst>
            </p:cNvPr>
            <p:cNvGrpSpPr/>
            <p:nvPr/>
          </p:nvGrpSpPr>
          <p:grpSpPr>
            <a:xfrm>
              <a:off x="3335020" y="3119120"/>
              <a:ext cx="1690370" cy="1252855"/>
              <a:chOff x="4209880" y="5099000"/>
              <a:chExt cx="2253917" cy="1670145"/>
            </a:xfrm>
          </p:grpSpPr>
          <p:sp>
            <p:nvSpPr>
              <p:cNvPr id="19" name="Bullet7">
                <a:extLst>
                  <a:ext uri="{FF2B5EF4-FFF2-40B4-BE49-F238E27FC236}">
                    <a16:creationId xmlns:a16="http://schemas.microsoft.com/office/drawing/2014/main" id="{5596C285-2F2A-BF7D-E6F9-51ADC4F60CB5}"/>
                  </a:ext>
                </a:extLst>
              </p:cNvPr>
              <p:cNvSpPr txBox="1"/>
              <p:nvPr/>
            </p:nvSpPr>
            <p:spPr>
              <a:xfrm>
                <a:off x="4209880" y="5099000"/>
                <a:ext cx="2253917" cy="568255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rmAutofit/>
              </a:bodyPr>
              <a:lstStyle/>
              <a:p>
                <a:r>
                  <a:rPr lang="zh-CN" altLang="en-US" sz="1600" dirty="0">
                    <a:solidFill>
                      <a:srgbClr val="006341"/>
                    </a:solidFill>
                    <a:effectLst/>
                    <a:latin typeface="微软雅黑" panose="020B0703020204020201" pitchFamily="34" charset="-122"/>
                    <a:ea typeface="微软雅黑" panose="020B0703020204020201" pitchFamily="34" charset="-122"/>
                  </a:rPr>
                  <a:t>监控运营</a:t>
                </a:r>
              </a:p>
            </p:txBody>
          </p:sp>
          <p:sp>
            <p:nvSpPr>
              <p:cNvPr id="20" name="Text7">
                <a:extLst>
                  <a:ext uri="{FF2B5EF4-FFF2-40B4-BE49-F238E27FC236}">
                    <a16:creationId xmlns:a16="http://schemas.microsoft.com/office/drawing/2014/main" id="{2390D349-CFA6-41A9-C1C9-CA2ACD76DBC5}"/>
                  </a:ext>
                </a:extLst>
              </p:cNvPr>
              <p:cNvSpPr txBox="1"/>
              <p:nvPr/>
            </p:nvSpPr>
            <p:spPr>
              <a:xfrm>
                <a:off x="4209880" y="5667253"/>
                <a:ext cx="2253917" cy="1101892"/>
              </a:xfrm>
              <a:prstGeom prst="rect">
                <a:avLst/>
              </a:prstGeom>
              <a:ln>
                <a:noFill/>
              </a:ln>
            </p:spPr>
            <p:txBody>
              <a:bodyPr wrap="square" lIns="90000" tIns="46800" rIns="90000" bIns="46800" anchor="t" anchorCtr="0">
                <a:normAutofit/>
              </a:bodyPr>
              <a:lstStyle>
                <a:defPPr>
                  <a:defRPr lang="zh-CN"/>
                </a:defPPr>
                <a:lvl1pPr algn="ctr">
                  <a:lnSpc>
                    <a:spcPct val="150000"/>
                  </a:lnSpc>
                  <a:defRPr sz="1000">
                    <a:solidFill>
                      <a:schemeClr val="tx1">
                        <a:lumMod val="85000"/>
                        <a:lumOff val="15000"/>
                      </a:schemeClr>
                    </a:solidFill>
                  </a:defRPr>
                </a:lvl1pPr>
              </a:lstStyle>
              <a:p>
                <a:pPr algn="l">
                  <a:lnSpc>
                    <a:spcPct val="120000"/>
                  </a:lnSpc>
                </a:pPr>
                <a:r>
                  <a:rPr lang="zh-CN" altLang="en-US" sz="800" dirty="0">
                    <a:latin typeface="Microsoft YaHei Light" panose="020B0703020204020201" pitchFamily="34" charset="-122"/>
                    <a:ea typeface="Microsoft YaHei Light" panose="020B0703020204020201" pitchFamily="34" charset="-122"/>
                  </a:rPr>
                  <a:t>数据监控</a:t>
                </a:r>
                <a:endParaRPr lang="en-US" altLang="zh-CN" sz="800" dirty="0">
                  <a:latin typeface="Microsoft YaHei Light" panose="020B0703020204020201" pitchFamily="34" charset="-122"/>
                  <a:ea typeface="Microsoft YaHei Light" panose="020B0703020204020201" pitchFamily="34" charset="-122"/>
                </a:endParaRPr>
              </a:p>
              <a:p>
                <a:pPr algn="l">
                  <a:lnSpc>
                    <a:spcPct val="120000"/>
                  </a:lnSpc>
                </a:pPr>
                <a:r>
                  <a:rPr lang="zh-CN" altLang="en-US" sz="800" dirty="0">
                    <a:latin typeface="Microsoft YaHei Light" panose="020B0703020204020201" pitchFamily="34" charset="-122"/>
                    <a:ea typeface="Microsoft YaHei Light" panose="020B0703020204020201" pitchFamily="34" charset="-122"/>
                  </a:rPr>
                  <a:t>效果质检</a:t>
                </a:r>
                <a:endParaRPr lang="en-US" altLang="zh-CN" sz="800" dirty="0">
                  <a:latin typeface="Microsoft YaHei Light" panose="020B0703020204020201" pitchFamily="34" charset="-122"/>
                  <a:ea typeface="Microsoft YaHei Light" panose="020B0703020204020201" pitchFamily="34" charset="-122"/>
                </a:endParaRPr>
              </a:p>
              <a:p>
                <a:pPr algn="l">
                  <a:lnSpc>
                    <a:spcPct val="120000"/>
                  </a:lnSpc>
                </a:pPr>
                <a:r>
                  <a:rPr lang="en-US" altLang="zh-CN" sz="800" dirty="0" err="1">
                    <a:latin typeface="Microsoft YaHei Light" panose="020B0703020204020201" pitchFamily="34" charset="-122"/>
                    <a:ea typeface="Microsoft YaHei Light" panose="020B0703020204020201" pitchFamily="34" charset="-122"/>
                  </a:rPr>
                  <a:t>badcase</a:t>
                </a:r>
                <a:r>
                  <a:rPr lang="zh-CN" altLang="en-US" sz="800" dirty="0">
                    <a:latin typeface="Microsoft YaHei Light" panose="020B0703020204020201" pitchFamily="34" charset="-122"/>
                    <a:ea typeface="Microsoft YaHei Light" panose="020B0703020204020201" pitchFamily="34" charset="-122"/>
                  </a:rPr>
                  <a:t>收集</a:t>
                </a:r>
              </a:p>
              <a:p>
                <a:pPr algn="l">
                  <a:lnSpc>
                    <a:spcPct val="120000"/>
                  </a:lnSpc>
                </a:pPr>
                <a:r>
                  <a:rPr lang="zh-CN" altLang="en-US" sz="800" dirty="0">
                    <a:latin typeface="Microsoft YaHei Light" panose="020B0703020204020201" pitchFamily="34" charset="-122"/>
                    <a:ea typeface="Microsoft YaHei Light" panose="020B0703020204020201" pitchFamily="34" charset="-122"/>
                  </a:rPr>
                  <a:t>模型迭代优化</a:t>
                </a:r>
              </a:p>
              <a:p>
                <a:endParaRPr lang="zh-CN" altLang="en-US" sz="1200" b="1" dirty="0">
                  <a:latin typeface="微软雅黑" panose="020B0703020204020201" pitchFamily="34" charset="-122"/>
                  <a:ea typeface="微软雅黑" panose="020B0703020204020201" pitchFamily="34" charset="-122"/>
                </a:endParaRPr>
              </a:p>
              <a:p>
                <a:pPr algn="ctr"/>
                <a:endParaRPr lang="zh-CN" altLang="en-US" sz="1200" b="1" dirty="0">
                  <a:latin typeface="微软雅黑" panose="020B0703020204020201" pitchFamily="34" charset="-122"/>
                  <a:ea typeface="微软雅黑" panose="020B0703020204020201" pitchFamily="34" charset="-122"/>
                </a:endParaRPr>
              </a:p>
            </p:txBody>
          </p:sp>
        </p:grpSp>
        <p:sp>
          <p:nvSpPr>
            <p:cNvPr id="17" name="Number7">
              <a:extLst>
                <a:ext uri="{FF2B5EF4-FFF2-40B4-BE49-F238E27FC236}">
                  <a16:creationId xmlns:a16="http://schemas.microsoft.com/office/drawing/2014/main" id="{184C773C-FC48-70D1-D6D2-C1AD4DD23061}"/>
                </a:ext>
              </a:extLst>
            </p:cNvPr>
            <p:cNvSpPr/>
            <p:nvPr/>
          </p:nvSpPr>
          <p:spPr>
            <a:xfrm>
              <a:off x="3397885" y="2738755"/>
              <a:ext cx="381635" cy="381635"/>
            </a:xfrm>
            <a:prstGeom prst="roundRect">
              <a:avLst>
                <a:gd name="adj" fmla="val 50000"/>
              </a:avLst>
            </a:prstGeom>
            <a:solidFill>
              <a:srgbClr val="006341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r>
                <a:rPr lang="en-US" altLang="zh-CN" sz="1400" b="1" dirty="0">
                  <a:solidFill>
                    <a:schemeClr val="lt1">
                      <a:lumMod val="100000"/>
                    </a:schemeClr>
                  </a:solidFill>
                </a:rPr>
                <a:t>7</a:t>
              </a:r>
              <a:endParaRPr lang="zh-CN" altLang="en-US" sz="1400" b="1" dirty="0">
                <a:solidFill>
                  <a:schemeClr val="lt1">
                    <a:lumMod val="100000"/>
                  </a:schemeClr>
                </a:solidFill>
              </a:endParaRPr>
            </a:p>
          </p:txBody>
        </p:sp>
        <p:sp>
          <p:nvSpPr>
            <p:cNvPr id="18" name="圆角矩形 1">
              <a:extLst>
                <a:ext uri="{FF2B5EF4-FFF2-40B4-BE49-F238E27FC236}">
                  <a16:creationId xmlns:a16="http://schemas.microsoft.com/office/drawing/2014/main" id="{E756ADF1-6F30-5484-E239-F72E2DA7667E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323850" y="3219450"/>
              <a:ext cx="2493645" cy="434975"/>
            </a:xfrm>
            <a:prstGeom prst="roundRect">
              <a:avLst>
                <a:gd name="adj" fmla="val 9412"/>
              </a:avLst>
            </a:prstGeom>
            <a:solidFill>
              <a:srgbClr val="FFF2CC"/>
            </a:solidFill>
            <a:ln w="12700" cmpd="sng">
              <a:solidFill>
                <a:srgbClr val="FFBE00"/>
              </a:solidFill>
              <a:prstDash val="solid"/>
              <a:beve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10000"/>
                </a:lnSpc>
              </a:pPr>
              <a:r>
                <a:rPr lang="zh-CN" altLang="en-US" sz="1400" dirty="0">
                  <a:solidFill>
                    <a:srgbClr val="31597F"/>
                  </a:solidFill>
                  <a:latin typeface="微软雅黑" panose="020B0703020204020201" pitchFamily="34" charset="-122"/>
                  <a:ea typeface="微软雅黑" panose="020B0703020204020201" pitchFamily="34" charset="-122"/>
                  <a:sym typeface="+mn-ea"/>
                </a:rPr>
                <a:t>黄色阶段数据洞察平台支持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938032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535093" y="1057342"/>
            <a:ext cx="6804148" cy="17057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67"/>
              </a:spcAft>
            </a:pPr>
            <a:r>
              <a:rPr lang="zh-CN" altLang="en-US" sz="2133" b="1" dirty="0">
                <a:solidFill>
                  <a:srgbClr val="006341"/>
                </a:solidFill>
                <a:latin typeface="Microsoft YaHei Bold" panose="020B0703020204020201" charset="-122"/>
                <a:ea typeface="Microsoft YaHei Bold" panose="020B0703020204020201" charset="-122"/>
                <a:cs typeface="Microsoft YaHei Regular" panose="020B0703020204020201" charset="-122"/>
              </a:rPr>
              <a:t>标签体系建立原则：</a:t>
            </a:r>
            <a:endParaRPr lang="en-US" altLang="zh-CN" sz="2133" b="1" dirty="0">
              <a:solidFill>
                <a:srgbClr val="006341"/>
              </a:solidFill>
              <a:latin typeface="Microsoft YaHei Bold" panose="020B0703020204020201" charset="-122"/>
              <a:ea typeface="Microsoft YaHei Bold" panose="020B0703020204020201" charset="-122"/>
              <a:cs typeface="Microsoft YaHei Regular" panose="020B0703020204020201" charset="-122"/>
            </a:endParaRPr>
          </a:p>
          <a:p>
            <a:pPr marL="380990" indent="-380990">
              <a:spcAft>
                <a:spcPts val="1067"/>
              </a:spcAft>
              <a:buFont typeface="Arial" panose="020B0604020202090204" pitchFamily="34" charset="0"/>
              <a:buChar char="•"/>
            </a:pPr>
            <a:r>
              <a:rPr lang="zh-CN" altLang="en-US" sz="1867" dirty="0">
                <a:solidFill>
                  <a:srgbClr val="333333"/>
                </a:solidFill>
                <a:latin typeface="Microsoft YaHei Regular" panose="020B0703020204020201" charset="-122"/>
                <a:ea typeface="Microsoft YaHei Regular" panose="020B0703020204020201" charset="-122"/>
                <a:cs typeface="Microsoft YaHei Regular" panose="020B0703020204020201" charset="-122"/>
              </a:rPr>
              <a:t>按照</a:t>
            </a:r>
            <a:r>
              <a:rPr lang="en-US" altLang="zh-CN" sz="1867" dirty="0">
                <a:solidFill>
                  <a:srgbClr val="333333"/>
                </a:solidFill>
                <a:latin typeface="Microsoft YaHei Regular" panose="020B0703020204020201" charset="-122"/>
                <a:ea typeface="Microsoft YaHei Regular" panose="020B0703020204020201" charset="-122"/>
                <a:cs typeface="Microsoft YaHei Regular" panose="020B0703020204020201" charset="-122"/>
              </a:rPr>
              <a:t>MECE</a:t>
            </a:r>
            <a:r>
              <a:rPr lang="zh-CN" altLang="en-US" sz="1867" dirty="0">
                <a:solidFill>
                  <a:srgbClr val="333333"/>
                </a:solidFill>
                <a:latin typeface="Microsoft YaHei Regular" panose="020B0703020204020201" charset="-122"/>
                <a:ea typeface="Microsoft YaHei Regular" panose="020B0703020204020201" charset="-122"/>
                <a:cs typeface="Microsoft YaHei Regular" panose="020B0703020204020201" charset="-122"/>
              </a:rPr>
              <a:t>（互斥且完备）原则，以业务场景倒推标签需求</a:t>
            </a:r>
          </a:p>
          <a:p>
            <a:pPr marL="380990" indent="-380990">
              <a:spcAft>
                <a:spcPts val="1067"/>
              </a:spcAft>
              <a:buFont typeface="Arial" panose="020B0604020202090204" pitchFamily="34" charset="0"/>
              <a:buChar char="•"/>
            </a:pPr>
            <a:r>
              <a:rPr lang="zh-CN" altLang="en-US" sz="1867" dirty="0">
                <a:solidFill>
                  <a:srgbClr val="333333"/>
                </a:solidFill>
                <a:latin typeface="Microsoft YaHei Regular" panose="020B0703020204020201" charset="-122"/>
                <a:ea typeface="Microsoft YaHei Regular" panose="020B0703020204020201" charset="-122"/>
                <a:cs typeface="Microsoft YaHei Regular" panose="020B0703020204020201" charset="-122"/>
              </a:rPr>
              <a:t>利用大模型辅助标签生成，解决效率和沟通成本</a:t>
            </a:r>
          </a:p>
          <a:p>
            <a:pPr marL="380990" indent="-380990">
              <a:spcAft>
                <a:spcPts val="1067"/>
              </a:spcAft>
              <a:buFont typeface="Arial" panose="020B0604020202090204" pitchFamily="34" charset="0"/>
              <a:buChar char="•"/>
            </a:pPr>
            <a:r>
              <a:rPr lang="zh-CN" altLang="en-US" sz="1867" dirty="0">
                <a:solidFill>
                  <a:srgbClr val="333333"/>
                </a:solidFill>
                <a:latin typeface="Microsoft YaHei Regular" panose="020B0703020204020201" charset="-122"/>
                <a:ea typeface="Microsoft YaHei Regular" panose="020B0703020204020201" charset="-122"/>
                <a:cs typeface="Microsoft YaHei Regular" panose="020B0703020204020201" charset="-122"/>
              </a:rPr>
              <a:t>有效的标签管理机制（</a:t>
            </a:r>
            <a:r>
              <a:rPr lang="zh-CN" altLang="en-US" sz="1867" dirty="0">
                <a:latin typeface="Microsoft YaHei Regular" panose="020B0703020204020201" charset="-122"/>
                <a:ea typeface="Microsoft YaHei Regular" panose="020B0703020204020201" charset="-122"/>
                <a:cs typeface="Microsoft YaHei Regular" panose="020B0703020204020201" charset="-122"/>
              </a:rPr>
              <a:t>动态调整快速应用到数据集）</a:t>
            </a:r>
            <a:endParaRPr lang="zh-CN" altLang="en-US" sz="1867" dirty="0">
              <a:solidFill>
                <a:srgbClr val="333333"/>
              </a:solidFill>
              <a:latin typeface="Microsoft YaHei Regular" panose="020B0703020204020201" charset="-122"/>
              <a:ea typeface="Microsoft YaHei Regular" panose="020B0703020204020201" charset="-122"/>
              <a:cs typeface="Microsoft YaHei Regular" panose="020B0703020204020201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9186" y="3140969"/>
            <a:ext cx="5631164" cy="2724756"/>
          </a:xfrm>
          <a:prstGeom prst="rect">
            <a:avLst/>
          </a:prstGeom>
        </p:spPr>
      </p:pic>
      <p:cxnSp>
        <p:nvCxnSpPr>
          <p:cNvPr id="7" name="ïş1îḍé"/>
          <p:cNvCxnSpPr/>
          <p:nvPr/>
        </p:nvCxnSpPr>
        <p:spPr>
          <a:xfrm flipV="1">
            <a:off x="5903979" y="2853999"/>
            <a:ext cx="0" cy="3169419"/>
          </a:xfrm>
          <a:prstGeom prst="line">
            <a:avLst/>
          </a:prstGeom>
          <a:ln w="12700">
            <a:solidFill>
              <a:schemeClr val="tx2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681" y="3141134"/>
            <a:ext cx="5023273" cy="2755053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D06F6D08-6DE5-4769-A670-C8F3B9A9988E}"/>
              </a:ext>
            </a:extLst>
          </p:cNvPr>
          <p:cNvSpPr txBox="1"/>
          <p:nvPr/>
        </p:nvSpPr>
        <p:spPr>
          <a:xfrm>
            <a:off x="761756" y="101105"/>
            <a:ext cx="55722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gradFill flip="none" rotWithShape="1">
                  <a:gsLst>
                    <a:gs pos="0">
                      <a:srgbClr val="28473D">
                        <a:shade val="30000"/>
                        <a:satMod val="115000"/>
                      </a:srgbClr>
                    </a:gs>
                    <a:gs pos="50000">
                      <a:srgbClr val="28473D">
                        <a:shade val="67500"/>
                        <a:satMod val="115000"/>
                      </a:srgbClr>
                    </a:gs>
                    <a:gs pos="100000">
                      <a:srgbClr val="28473D">
                        <a:shade val="100000"/>
                        <a:satMod val="115000"/>
                      </a:srgbClr>
                    </a:gs>
                  </a:gsLst>
                  <a:lin ang="0" scaled="1"/>
                  <a:tileRect/>
                </a:gradFill>
                <a:cs typeface="+mn-ea"/>
                <a:sym typeface="+mn-lt"/>
              </a:rPr>
              <a:t>标签体系的建立</a:t>
            </a:r>
            <a:endParaRPr lang="en-US" sz="2800" dirty="0">
              <a:gradFill flip="none" rotWithShape="1">
                <a:gsLst>
                  <a:gs pos="0">
                    <a:srgbClr val="28473D">
                      <a:shade val="30000"/>
                      <a:satMod val="115000"/>
                    </a:srgbClr>
                  </a:gs>
                  <a:gs pos="50000">
                    <a:srgbClr val="28473D">
                      <a:shade val="67500"/>
                      <a:satMod val="115000"/>
                    </a:srgbClr>
                  </a:gs>
                  <a:gs pos="100000">
                    <a:srgbClr val="28473D">
                      <a:shade val="100000"/>
                      <a:satMod val="115000"/>
                    </a:srgbClr>
                  </a:gs>
                </a:gsLst>
                <a:lin ang="0" scaled="1"/>
                <a:tileRect/>
              </a:gradFill>
              <a:cs typeface="+mn-ea"/>
              <a:sym typeface="+mn-lt"/>
            </a:endParaRPr>
          </a:p>
        </p:txBody>
      </p:sp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1BDA165E-7A07-8F47-CB41-980955A16C76}"/>
              </a:ext>
            </a:extLst>
          </p:cNvPr>
          <p:cNvCxnSpPr/>
          <p:nvPr/>
        </p:nvCxnSpPr>
        <p:spPr>
          <a:xfrm>
            <a:off x="391265" y="720193"/>
            <a:ext cx="10160000" cy="0"/>
          </a:xfrm>
          <a:prstGeom prst="line">
            <a:avLst/>
          </a:prstGeom>
          <a:ln w="15875">
            <a:solidFill>
              <a:srgbClr val="0063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>
            <a:extLst>
              <a:ext uri="{FF2B5EF4-FFF2-40B4-BE49-F238E27FC236}">
                <a16:creationId xmlns:a16="http://schemas.microsoft.com/office/drawing/2014/main" id="{A833F21C-7A26-13C0-0590-BFE4073FDE94}"/>
              </a:ext>
            </a:extLst>
          </p:cNvPr>
          <p:cNvSpPr/>
          <p:nvPr/>
        </p:nvSpPr>
        <p:spPr>
          <a:xfrm>
            <a:off x="94774" y="62356"/>
            <a:ext cx="459625" cy="459625"/>
          </a:xfrm>
          <a:prstGeom prst="rect">
            <a:avLst/>
          </a:prstGeom>
          <a:noFill/>
          <a:ln w="25400">
            <a:solidFill>
              <a:srgbClr val="00634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48BB7A93-6B20-84BE-BF94-0C2E185FD51E}"/>
              </a:ext>
            </a:extLst>
          </p:cNvPr>
          <p:cNvSpPr/>
          <p:nvPr/>
        </p:nvSpPr>
        <p:spPr>
          <a:xfrm>
            <a:off x="254311" y="148038"/>
            <a:ext cx="459625" cy="459625"/>
          </a:xfrm>
          <a:prstGeom prst="rect">
            <a:avLst/>
          </a:prstGeom>
          <a:solidFill>
            <a:srgbClr val="006341"/>
          </a:solidFill>
          <a:ln w="25400">
            <a:solidFill>
              <a:srgbClr val="4F8E7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"/>
          <p:cNvSpPr/>
          <p:nvPr/>
        </p:nvSpPr>
        <p:spPr>
          <a:xfrm>
            <a:off x="745914" y="996528"/>
            <a:ext cx="10096500" cy="491876"/>
          </a:xfrm>
          <a:prstGeom prst="rect">
            <a:avLst/>
          </a:prstGeom>
        </p:spPr>
        <p:txBody>
          <a:bodyPr wrap="square" anchor="ctr" anchorCtr="0">
            <a:normAutofit/>
          </a:bodyPr>
          <a:lstStyle/>
          <a:p>
            <a:r>
              <a:rPr lang="zh-CN" altLang="en-US" dirty="0">
                <a:solidFill>
                  <a:srgbClr val="006341"/>
                </a:solidFill>
                <a:latin typeface="Microsoft YaHei Regular" panose="020B0703020204020201" charset="-122"/>
                <a:ea typeface="Microsoft YaHei Regular" panose="020B0703020204020201" charset="-122"/>
              </a:rPr>
              <a:t>业务规则是用户业务逻辑在业务场景中的具体应用，体现了用户业务特征和明确的业务需求</a:t>
            </a: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914" y="1597272"/>
            <a:ext cx="9763760" cy="4134273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E1222492-CEE6-E78D-72DE-FA7D77C5BE03}"/>
              </a:ext>
            </a:extLst>
          </p:cNvPr>
          <p:cNvSpPr txBox="1"/>
          <p:nvPr/>
        </p:nvSpPr>
        <p:spPr>
          <a:xfrm>
            <a:off x="761756" y="101105"/>
            <a:ext cx="55722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gradFill flip="none" rotWithShape="1">
                  <a:gsLst>
                    <a:gs pos="0">
                      <a:srgbClr val="28473D">
                        <a:shade val="30000"/>
                        <a:satMod val="115000"/>
                      </a:srgbClr>
                    </a:gs>
                    <a:gs pos="50000">
                      <a:srgbClr val="28473D">
                        <a:shade val="67500"/>
                        <a:satMod val="115000"/>
                      </a:srgbClr>
                    </a:gs>
                    <a:gs pos="100000">
                      <a:srgbClr val="28473D">
                        <a:shade val="100000"/>
                        <a:satMod val="115000"/>
                      </a:srgbClr>
                    </a:gs>
                  </a:gsLst>
                  <a:lin ang="0" scaled="1"/>
                  <a:tileRect/>
                </a:gradFill>
                <a:cs typeface="+mn-ea"/>
                <a:sym typeface="+mn-lt"/>
              </a:rPr>
              <a:t>业务规则示例</a:t>
            </a:r>
            <a:endParaRPr lang="en-US" sz="2800" dirty="0">
              <a:gradFill flip="none" rotWithShape="1">
                <a:gsLst>
                  <a:gs pos="0">
                    <a:srgbClr val="28473D">
                      <a:shade val="30000"/>
                      <a:satMod val="115000"/>
                    </a:srgbClr>
                  </a:gs>
                  <a:gs pos="50000">
                    <a:srgbClr val="28473D">
                      <a:shade val="67500"/>
                      <a:satMod val="115000"/>
                    </a:srgbClr>
                  </a:gs>
                  <a:gs pos="100000">
                    <a:srgbClr val="28473D">
                      <a:shade val="100000"/>
                      <a:satMod val="115000"/>
                    </a:srgbClr>
                  </a:gs>
                </a:gsLst>
                <a:lin ang="0" scaled="1"/>
                <a:tileRect/>
              </a:gradFill>
              <a:cs typeface="+mn-ea"/>
              <a:sym typeface="+mn-lt"/>
            </a:endParaRPr>
          </a:p>
        </p:txBody>
      </p:sp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6EF1A5A3-3A73-7D10-6759-DC2B1649F068}"/>
              </a:ext>
            </a:extLst>
          </p:cNvPr>
          <p:cNvCxnSpPr/>
          <p:nvPr/>
        </p:nvCxnSpPr>
        <p:spPr>
          <a:xfrm>
            <a:off x="391265" y="720193"/>
            <a:ext cx="10160000" cy="0"/>
          </a:xfrm>
          <a:prstGeom prst="line">
            <a:avLst/>
          </a:prstGeom>
          <a:ln w="15875">
            <a:solidFill>
              <a:srgbClr val="0063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矩形 4">
            <a:extLst>
              <a:ext uri="{FF2B5EF4-FFF2-40B4-BE49-F238E27FC236}">
                <a16:creationId xmlns:a16="http://schemas.microsoft.com/office/drawing/2014/main" id="{C2B60F51-663C-D905-380A-DD18C61FFCA7}"/>
              </a:ext>
            </a:extLst>
          </p:cNvPr>
          <p:cNvSpPr/>
          <p:nvPr/>
        </p:nvSpPr>
        <p:spPr>
          <a:xfrm>
            <a:off x="94774" y="62356"/>
            <a:ext cx="459625" cy="459625"/>
          </a:xfrm>
          <a:prstGeom prst="rect">
            <a:avLst/>
          </a:prstGeom>
          <a:noFill/>
          <a:ln w="25400">
            <a:solidFill>
              <a:srgbClr val="00634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27D1EF2D-D3A9-6DA5-8C19-E56A2BC06033}"/>
              </a:ext>
            </a:extLst>
          </p:cNvPr>
          <p:cNvSpPr/>
          <p:nvPr/>
        </p:nvSpPr>
        <p:spPr>
          <a:xfrm>
            <a:off x="254311" y="148038"/>
            <a:ext cx="459625" cy="459625"/>
          </a:xfrm>
          <a:prstGeom prst="rect">
            <a:avLst/>
          </a:prstGeom>
          <a:solidFill>
            <a:srgbClr val="006341"/>
          </a:solidFill>
          <a:ln w="25400">
            <a:solidFill>
              <a:srgbClr val="4F8E7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641774" y="1124374"/>
            <a:ext cx="10934066" cy="5168737"/>
            <a:chOff x="342" y="1184"/>
            <a:chExt cx="13526" cy="6394"/>
          </a:xfrm>
        </p:grpSpPr>
        <p:sp>
          <p:nvSpPr>
            <p:cNvPr id="35" name="Google Shape;537;p23"/>
            <p:cNvSpPr/>
            <p:nvPr>
              <p:custDataLst>
                <p:tags r:id="rId1"/>
              </p:custDataLst>
            </p:nvPr>
          </p:nvSpPr>
          <p:spPr>
            <a:xfrm>
              <a:off x="342" y="1951"/>
              <a:ext cx="642" cy="544"/>
            </a:xfrm>
            <a:custGeom>
              <a:avLst/>
              <a:gdLst/>
              <a:ahLst/>
              <a:cxnLst/>
              <a:rect l="l" t="t" r="r" b="b"/>
              <a:pathLst>
                <a:path w="19739" h="23677" extrusionOk="0">
                  <a:moveTo>
                    <a:pt x="0" y="0"/>
                  </a:moveTo>
                  <a:lnTo>
                    <a:pt x="19739" y="23677"/>
                  </a:lnTo>
                  <a:lnTo>
                    <a:pt x="19739" y="0"/>
                  </a:lnTo>
                  <a:close/>
                </a:path>
              </a:pathLst>
            </a:custGeom>
            <a:solidFill>
              <a:srgbClr val="4F8E7A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624713">
                <a:buClr>
                  <a:srgbClr val="000000"/>
                </a:buClr>
              </a:pPr>
              <a:endParaRPr sz="2487" kern="0" dirty="0">
                <a:solidFill>
                  <a:srgbClr val="000000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cs typeface="字魂105号-简雅黑" panose="00000500000000000000" pitchFamily="2" charset="-122"/>
                <a:sym typeface="Fira Sans"/>
              </a:endParaRPr>
            </a:p>
          </p:txBody>
        </p:sp>
        <p:sp>
          <p:nvSpPr>
            <p:cNvPr id="73" name="同侧圆角矩形 72"/>
            <p:cNvSpPr/>
            <p:nvPr/>
          </p:nvSpPr>
          <p:spPr>
            <a:xfrm>
              <a:off x="609" y="1184"/>
              <a:ext cx="2883" cy="6036"/>
            </a:xfrm>
            <a:prstGeom prst="round2SameRect">
              <a:avLst>
                <a:gd name="adj1" fmla="val 17551"/>
                <a:gd name="adj2" fmla="val 19063"/>
              </a:avLst>
            </a:prstGeom>
            <a:solidFill>
              <a:srgbClr val="91C1B2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38" name="Google Shape;536;p23"/>
            <p:cNvSpPr/>
            <p:nvPr>
              <p:custDataLst>
                <p:tags r:id="rId2"/>
              </p:custDataLst>
            </p:nvPr>
          </p:nvSpPr>
          <p:spPr>
            <a:xfrm>
              <a:off x="342" y="1184"/>
              <a:ext cx="3127" cy="767"/>
            </a:xfrm>
            <a:custGeom>
              <a:avLst/>
              <a:gdLst/>
              <a:ahLst/>
              <a:cxnLst/>
              <a:rect l="l" t="t" r="r" b="b"/>
              <a:pathLst>
                <a:path w="96201" h="33397" extrusionOk="0">
                  <a:moveTo>
                    <a:pt x="26966" y="0"/>
                  </a:moveTo>
                  <a:lnTo>
                    <a:pt x="96201" y="0"/>
                  </a:lnTo>
                  <a:lnTo>
                    <a:pt x="96201" y="7228"/>
                  </a:lnTo>
                  <a:cubicBezTo>
                    <a:pt x="96201" y="21683"/>
                    <a:pt x="84487" y="33396"/>
                    <a:pt x="70032" y="33396"/>
                  </a:cubicBezTo>
                  <a:lnTo>
                    <a:pt x="0" y="33396"/>
                  </a:lnTo>
                  <a:lnTo>
                    <a:pt x="0" y="26966"/>
                  </a:lnTo>
                  <a:cubicBezTo>
                    <a:pt x="0" y="12063"/>
                    <a:pt x="12063" y="0"/>
                    <a:pt x="26966" y="0"/>
                  </a:cubicBezTo>
                  <a:close/>
                </a:path>
              </a:pathLst>
            </a:custGeom>
            <a:solidFill>
              <a:srgbClr val="00634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7000"/>
                </a:srgbClr>
              </a:outerShdw>
            </a:effectLst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algn="ctr" defTabSz="1624713">
                <a:buClr>
                  <a:srgbClr val="000000"/>
                </a:buClr>
              </a:pPr>
              <a:endParaRPr sz="3553" kern="0" dirty="0">
                <a:solidFill>
                  <a:srgbClr val="FFFFFF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cs typeface="字魂105号-简雅黑" panose="00000500000000000000" pitchFamily="2" charset="-122"/>
                <a:sym typeface="Fira Sans Medium"/>
              </a:endParaRPr>
            </a:p>
          </p:txBody>
        </p:sp>
        <p:sp>
          <p:nvSpPr>
            <p:cNvPr id="40" name="文本框 39"/>
            <p:cNvSpPr txBox="1"/>
            <p:nvPr>
              <p:custDataLst>
                <p:tags r:id="rId3"/>
              </p:custDataLst>
            </p:nvPr>
          </p:nvSpPr>
          <p:spPr>
            <a:xfrm>
              <a:off x="734" y="1951"/>
              <a:ext cx="2634" cy="16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150000"/>
                </a:lnSpc>
                <a:spcBef>
                  <a:spcPct val="0"/>
                </a:spcBef>
              </a:pPr>
              <a:r>
                <a:rPr lang="zh-CN" altLang="en-US" sz="1100" b="1" dirty="0">
                  <a:latin typeface="Microsoft YaHei Light" panose="020B0703020204020201" pitchFamily="34" charset="-122"/>
                  <a:ea typeface="Microsoft YaHei Light" panose="020B0703020204020201" pitchFamily="34" charset="-122"/>
                  <a:sym typeface="+mn-ea"/>
                </a:rPr>
                <a:t>制定企业数据标准规范</a:t>
              </a:r>
              <a:r>
                <a:rPr lang="zh-CN" altLang="en-US" sz="1100" dirty="0">
                  <a:latin typeface="Microsoft YaHei Light" panose="020B0703020204020201" pitchFamily="34" charset="-122"/>
                  <a:ea typeface="Microsoft YaHei Light" panose="020B0703020204020201" pitchFamily="34" charset="-122"/>
                  <a:sym typeface="+mn-ea"/>
                </a:rPr>
                <a:t>：命名规范、格式规范、存储规范，消除含义二义性</a:t>
              </a:r>
              <a:endParaRPr lang="en-US" altLang="zh-CN" sz="1100" dirty="0">
                <a:latin typeface="Microsoft YaHei Light" panose="020B0703020204020201" pitchFamily="34" charset="-122"/>
                <a:ea typeface="Microsoft YaHei Light" panose="020B0703020204020201" pitchFamily="34" charset="-122"/>
              </a:endParaRPr>
            </a:p>
            <a:p>
              <a:pPr algn="l">
                <a:lnSpc>
                  <a:spcPct val="150000"/>
                </a:lnSpc>
                <a:spcBef>
                  <a:spcPct val="0"/>
                </a:spcBef>
              </a:pPr>
              <a:r>
                <a:rPr lang="zh-CN" altLang="en-US" sz="1100" b="1" dirty="0">
                  <a:latin typeface="Microsoft YaHei Light" panose="020B0703020204020201" pitchFamily="34" charset="-122"/>
                  <a:ea typeface="Microsoft YaHei Light" panose="020B0703020204020201" pitchFamily="34" charset="-122"/>
                  <a:sym typeface="+mn-ea"/>
                </a:rPr>
                <a:t>指标体系：</a:t>
              </a:r>
              <a:r>
                <a:rPr lang="zh-CN" altLang="en-US" sz="1100" dirty="0">
                  <a:latin typeface="Microsoft YaHei Light" panose="020B0703020204020201" pitchFamily="34" charset="-122"/>
                  <a:ea typeface="Microsoft YaHei Light" panose="020B0703020204020201" pitchFamily="34" charset="-122"/>
                  <a:sym typeface="+mn-ea"/>
                </a:rPr>
                <a:t>遵从指标体系定义的类型、格式规范</a:t>
              </a:r>
              <a:endParaRPr lang="en-US" altLang="zh-CN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cs typeface="字魂105号-简雅黑" panose="00000500000000000000" pitchFamily="2" charset="-122"/>
              </a:endParaRPr>
            </a:p>
          </p:txBody>
        </p:sp>
        <p:sp>
          <p:nvSpPr>
            <p:cNvPr id="41" name="文本框 40"/>
            <p:cNvSpPr txBox="1"/>
            <p:nvPr>
              <p:custDataLst>
                <p:tags r:id="rId4"/>
              </p:custDataLst>
            </p:nvPr>
          </p:nvSpPr>
          <p:spPr>
            <a:xfrm>
              <a:off x="757" y="1251"/>
              <a:ext cx="2634" cy="45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  <a:latin typeface="Microsoft YaHei Regular" panose="020B0703020204020201" charset="-122"/>
                  <a:ea typeface="Microsoft YaHei Regular" panose="020B0703020204020201" charset="-122"/>
                  <a:cs typeface="Microsoft YaHei Regular" panose="020B0703020204020201" charset="-122"/>
                </a:rPr>
                <a:t>1.</a:t>
              </a:r>
              <a:r>
                <a:rPr lang="zh-CN" altLang="en-US" dirty="0">
                  <a:solidFill>
                    <a:schemeClr val="bg1"/>
                  </a:solidFill>
                  <a:latin typeface="Microsoft YaHei Regular" panose="020B0703020204020201" charset="-122"/>
                  <a:ea typeface="Microsoft YaHei Regular" panose="020B0703020204020201" charset="-122"/>
                  <a:cs typeface="Microsoft YaHei Regular" panose="020B0703020204020201" charset="-122"/>
                </a:rPr>
                <a:t>统一数据标准</a:t>
              </a:r>
            </a:p>
          </p:txBody>
        </p:sp>
        <p:sp>
          <p:nvSpPr>
            <p:cNvPr id="77" name="Google Shape;537;p23"/>
            <p:cNvSpPr/>
            <p:nvPr>
              <p:custDataLst>
                <p:tags r:id="rId5"/>
              </p:custDataLst>
            </p:nvPr>
          </p:nvSpPr>
          <p:spPr>
            <a:xfrm>
              <a:off x="3552" y="1951"/>
              <a:ext cx="642" cy="544"/>
            </a:xfrm>
            <a:custGeom>
              <a:avLst/>
              <a:gdLst/>
              <a:ahLst/>
              <a:cxnLst/>
              <a:rect l="l" t="t" r="r" b="b"/>
              <a:pathLst>
                <a:path w="19739" h="23677" extrusionOk="0">
                  <a:moveTo>
                    <a:pt x="0" y="0"/>
                  </a:moveTo>
                  <a:lnTo>
                    <a:pt x="19739" y="23677"/>
                  </a:lnTo>
                  <a:lnTo>
                    <a:pt x="19739" y="0"/>
                  </a:lnTo>
                  <a:close/>
                </a:path>
              </a:pathLst>
            </a:custGeom>
            <a:solidFill>
              <a:srgbClr val="4F8E7A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624713">
                <a:buClr>
                  <a:srgbClr val="000000"/>
                </a:buClr>
              </a:pPr>
              <a:endParaRPr sz="2487" kern="0" dirty="0">
                <a:solidFill>
                  <a:srgbClr val="000000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cs typeface="字魂105号-简雅黑" panose="00000500000000000000" pitchFamily="2" charset="-122"/>
                <a:sym typeface="Fira Sans"/>
              </a:endParaRPr>
            </a:p>
          </p:txBody>
        </p:sp>
        <p:sp>
          <p:nvSpPr>
            <p:cNvPr id="78" name="同侧圆角矩形 77"/>
            <p:cNvSpPr/>
            <p:nvPr/>
          </p:nvSpPr>
          <p:spPr>
            <a:xfrm>
              <a:off x="3819" y="1184"/>
              <a:ext cx="2883" cy="6036"/>
            </a:xfrm>
            <a:prstGeom prst="round2SameRect">
              <a:avLst>
                <a:gd name="adj1" fmla="val 17551"/>
                <a:gd name="adj2" fmla="val 19063"/>
              </a:avLst>
            </a:prstGeom>
            <a:solidFill>
              <a:srgbClr val="91C1B2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79" name="Google Shape;536;p23"/>
            <p:cNvSpPr/>
            <p:nvPr>
              <p:custDataLst>
                <p:tags r:id="rId6"/>
              </p:custDataLst>
            </p:nvPr>
          </p:nvSpPr>
          <p:spPr>
            <a:xfrm>
              <a:off x="3552" y="1184"/>
              <a:ext cx="3127" cy="767"/>
            </a:xfrm>
            <a:custGeom>
              <a:avLst/>
              <a:gdLst/>
              <a:ahLst/>
              <a:cxnLst/>
              <a:rect l="l" t="t" r="r" b="b"/>
              <a:pathLst>
                <a:path w="96201" h="33397" extrusionOk="0">
                  <a:moveTo>
                    <a:pt x="26966" y="0"/>
                  </a:moveTo>
                  <a:lnTo>
                    <a:pt x="96201" y="0"/>
                  </a:lnTo>
                  <a:lnTo>
                    <a:pt x="96201" y="7228"/>
                  </a:lnTo>
                  <a:cubicBezTo>
                    <a:pt x="96201" y="21683"/>
                    <a:pt x="84487" y="33396"/>
                    <a:pt x="70032" y="33396"/>
                  </a:cubicBezTo>
                  <a:lnTo>
                    <a:pt x="0" y="33396"/>
                  </a:lnTo>
                  <a:lnTo>
                    <a:pt x="0" y="26966"/>
                  </a:lnTo>
                  <a:cubicBezTo>
                    <a:pt x="0" y="12063"/>
                    <a:pt x="12063" y="0"/>
                    <a:pt x="26966" y="0"/>
                  </a:cubicBezTo>
                  <a:close/>
                </a:path>
              </a:pathLst>
            </a:custGeom>
            <a:solidFill>
              <a:srgbClr val="00634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7000"/>
                </a:srgbClr>
              </a:outerShdw>
            </a:effectLst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algn="ctr" defTabSz="1624713">
                <a:buClr>
                  <a:srgbClr val="000000"/>
                </a:buClr>
              </a:pPr>
              <a:endParaRPr sz="3553" kern="0" dirty="0">
                <a:solidFill>
                  <a:srgbClr val="FFFFFF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cs typeface="字魂105号-简雅黑" panose="00000500000000000000" pitchFamily="2" charset="-122"/>
                <a:sym typeface="Fira Sans Medium"/>
              </a:endParaRPr>
            </a:p>
          </p:txBody>
        </p:sp>
        <p:sp>
          <p:nvSpPr>
            <p:cNvPr id="80" name="Google Shape;542;p23"/>
            <p:cNvSpPr txBox="1"/>
            <p:nvPr>
              <p:custDataLst>
                <p:tags r:id="rId7"/>
              </p:custDataLst>
            </p:nvPr>
          </p:nvSpPr>
          <p:spPr>
            <a:xfrm>
              <a:off x="4478" y="5390"/>
              <a:ext cx="1486" cy="5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algn="ctr" defTabSz="1624713">
                <a:buClr>
                  <a:srgbClr val="000000"/>
                </a:buClr>
              </a:pPr>
              <a:endParaRPr sz="3553" kern="0" dirty="0">
                <a:solidFill>
                  <a:srgbClr val="FFFFFF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cs typeface="字魂105号-简雅黑" panose="00000500000000000000" pitchFamily="2" charset="-122"/>
                <a:sym typeface="Fira Sans Medium"/>
              </a:endParaRPr>
            </a:p>
          </p:txBody>
        </p:sp>
        <p:sp>
          <p:nvSpPr>
            <p:cNvPr id="81" name="文本框 80"/>
            <p:cNvSpPr txBox="1"/>
            <p:nvPr>
              <p:custDataLst>
                <p:tags r:id="rId8"/>
              </p:custDataLst>
            </p:nvPr>
          </p:nvSpPr>
          <p:spPr>
            <a:xfrm>
              <a:off x="3907" y="1951"/>
              <a:ext cx="2707" cy="23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  <a:spcBef>
                  <a:spcPct val="0"/>
                </a:spcBef>
              </a:pPr>
              <a:r>
                <a:rPr lang="zh-CN" altLang="en-US" sz="1100" b="1" dirty="0">
                  <a:latin typeface="Microsoft YaHei Light" panose="020B0703020204020201" pitchFamily="34" charset="-122"/>
                  <a:ea typeface="Microsoft YaHei Light" panose="020B0703020204020201" pitchFamily="34" charset="-122"/>
                  <a:sym typeface="+mn-ea"/>
                </a:rPr>
                <a:t>制定数据采集计划</a:t>
              </a:r>
              <a:r>
                <a:rPr lang="zh-CN" altLang="en-US" sz="1100" dirty="0">
                  <a:latin typeface="Microsoft YaHei Light" panose="020B0703020204020201" pitchFamily="34" charset="-122"/>
                  <a:ea typeface="Microsoft YaHei Light" panose="020B0703020204020201" pitchFamily="34" charset="-122"/>
                  <a:sym typeface="+mn-ea"/>
                </a:rPr>
                <a:t>：数据源、采集方法、采集时间、数据量等</a:t>
              </a:r>
              <a:endParaRPr lang="en-US" altLang="zh-CN" sz="1100" dirty="0">
                <a:latin typeface="Microsoft YaHei Light" panose="020B0703020204020201" pitchFamily="34" charset="-122"/>
                <a:ea typeface="Microsoft YaHei Light" panose="020B0703020204020201" pitchFamily="34" charset="-122"/>
              </a:endParaRPr>
            </a:p>
            <a:p>
              <a:pPr>
                <a:lnSpc>
                  <a:spcPct val="120000"/>
                </a:lnSpc>
                <a:spcBef>
                  <a:spcPct val="0"/>
                </a:spcBef>
              </a:pPr>
              <a:r>
                <a:rPr lang="zh-CN" altLang="en-US" sz="1100" b="1" dirty="0">
                  <a:solidFill>
                    <a:srgbClr val="000000"/>
                  </a:solidFill>
                  <a:latin typeface="Microsoft YaHei Light" panose="020B0703020204020201" pitchFamily="34" charset="-122"/>
                  <a:ea typeface="Microsoft YaHei Light" panose="020B0703020204020201" pitchFamily="34" charset="-122"/>
                  <a:cs typeface="Times New Roman" panose="02020503050405090304" pitchFamily="18" charset="0"/>
                  <a:sym typeface="+mn-ea"/>
                </a:rPr>
                <a:t>数据库采集：</a:t>
              </a:r>
              <a:r>
                <a:rPr lang="en-US" altLang="zh-CN" sz="1100" dirty="0">
                  <a:solidFill>
                    <a:srgbClr val="000000"/>
                  </a:solidFill>
                  <a:latin typeface="Microsoft YaHei Light" panose="020B0703020204020201" pitchFamily="34" charset="-122"/>
                  <a:ea typeface="Microsoft YaHei Light" panose="020B0703020204020201" pitchFamily="34" charset="-122"/>
                  <a:cs typeface="Times New Roman" panose="02020503050405090304" pitchFamily="18" charset="0"/>
                  <a:sym typeface="+mn-ea"/>
                </a:rPr>
                <a:t>JDBC/ODBC </a:t>
              </a:r>
              <a:r>
                <a:rPr lang="zh-CN" altLang="en-US" sz="1100" dirty="0">
                  <a:solidFill>
                    <a:srgbClr val="000000"/>
                  </a:solidFill>
                  <a:latin typeface="Microsoft YaHei Light" panose="020B0703020204020201" pitchFamily="34" charset="-122"/>
                  <a:ea typeface="Microsoft YaHei Light" panose="020B0703020204020201" pitchFamily="34" charset="-122"/>
                  <a:cs typeface="Times New Roman" panose="02020503050405090304" pitchFamily="18" charset="0"/>
                  <a:sym typeface="+mn-ea"/>
                </a:rPr>
                <a:t>工具</a:t>
              </a:r>
              <a:r>
                <a:rPr lang="en-US" altLang="zh-CN" sz="1100" dirty="0">
                  <a:solidFill>
                    <a:srgbClr val="000000"/>
                  </a:solidFill>
                  <a:latin typeface="Microsoft YaHei Light" panose="020B0703020204020201" pitchFamily="34" charset="-122"/>
                  <a:ea typeface="Microsoft YaHei Light" panose="020B0703020204020201" pitchFamily="34" charset="-122"/>
                  <a:cs typeface="Times New Roman" panose="02020503050405090304" pitchFamily="18" charset="0"/>
                  <a:sym typeface="+mn-ea"/>
                </a:rPr>
                <a:t>，ETL</a:t>
              </a:r>
              <a:r>
                <a:rPr lang="zh-CN" altLang="en-US" sz="1100" dirty="0">
                  <a:solidFill>
                    <a:srgbClr val="000000"/>
                  </a:solidFill>
                  <a:latin typeface="Microsoft YaHei Light" panose="020B0703020204020201" pitchFamily="34" charset="-122"/>
                  <a:ea typeface="Microsoft YaHei Light" panose="020B0703020204020201" pitchFamily="34" charset="-122"/>
                  <a:cs typeface="Times New Roman" panose="02020503050405090304" pitchFamily="18" charset="0"/>
                  <a:sym typeface="+mn-ea"/>
                </a:rPr>
                <a:t>工具</a:t>
              </a:r>
              <a:endParaRPr lang="en-US" altLang="zh-CN" sz="1100" dirty="0">
                <a:solidFill>
                  <a:srgbClr val="000000"/>
                </a:solidFill>
                <a:latin typeface="Microsoft YaHei Light" panose="020B0703020204020201" pitchFamily="34" charset="-122"/>
                <a:ea typeface="Microsoft YaHei Light" panose="020B0703020204020201" pitchFamily="34" charset="-122"/>
                <a:cs typeface="Times New Roman" panose="02020503050405090304" pitchFamily="18" charset="0"/>
              </a:endParaRPr>
            </a:p>
            <a:p>
              <a:pPr>
                <a:lnSpc>
                  <a:spcPct val="120000"/>
                </a:lnSpc>
                <a:spcBef>
                  <a:spcPct val="0"/>
                </a:spcBef>
              </a:pPr>
              <a:r>
                <a:rPr lang="zh-CN" altLang="en-US" sz="1100" b="1" dirty="0">
                  <a:solidFill>
                    <a:srgbClr val="000000"/>
                  </a:solidFill>
                  <a:latin typeface="Microsoft YaHei Light" panose="020B0703020204020201" pitchFamily="34" charset="-122"/>
                  <a:ea typeface="Microsoft YaHei Light" panose="020B0703020204020201" pitchFamily="34" charset="-122"/>
                  <a:cs typeface="Times New Roman" panose="02020503050405090304" pitchFamily="18" charset="0"/>
                  <a:sym typeface="+mn-ea"/>
                </a:rPr>
                <a:t>文件采集：</a:t>
              </a:r>
              <a:r>
                <a:rPr lang="en-US" altLang="zh-CN" sz="1100" dirty="0" err="1">
                  <a:solidFill>
                    <a:srgbClr val="000000"/>
                  </a:solidFill>
                  <a:latin typeface="Microsoft YaHei Light" panose="020B0703020204020201" pitchFamily="34" charset="-122"/>
                  <a:ea typeface="Microsoft YaHei Light" panose="020B0703020204020201" pitchFamily="34" charset="-122"/>
                  <a:cs typeface="Times New Roman" panose="02020503050405090304" pitchFamily="18" charset="0"/>
                  <a:sym typeface="+mn-ea"/>
                </a:rPr>
                <a:t>pandas（CSV</a:t>
              </a:r>
              <a:r>
                <a:rPr lang="en-US" altLang="zh-CN" sz="1100" dirty="0">
                  <a:solidFill>
                    <a:srgbClr val="000000"/>
                  </a:solidFill>
                  <a:latin typeface="Microsoft YaHei Light" panose="020B0703020204020201" pitchFamily="34" charset="-122"/>
                  <a:ea typeface="Microsoft YaHei Light" panose="020B0703020204020201" pitchFamily="34" charset="-122"/>
                  <a:cs typeface="Times New Roman" panose="02020503050405090304" pitchFamily="18" charset="0"/>
                  <a:sym typeface="+mn-ea"/>
                </a:rPr>
                <a:t>/</a:t>
              </a:r>
              <a:r>
                <a:rPr lang="en-US" altLang="zh-CN" sz="1100" dirty="0" err="1">
                  <a:solidFill>
                    <a:srgbClr val="000000"/>
                  </a:solidFill>
                  <a:latin typeface="Microsoft YaHei Light" panose="020B0703020204020201" pitchFamily="34" charset="-122"/>
                  <a:ea typeface="Microsoft YaHei Light" panose="020B0703020204020201" pitchFamily="34" charset="-122"/>
                  <a:cs typeface="Times New Roman" panose="02020503050405090304" pitchFamily="18" charset="0"/>
                  <a:sym typeface="+mn-ea"/>
                </a:rPr>
                <a:t>Excel解析</a:t>
              </a:r>
              <a:r>
                <a:rPr lang="en-US" altLang="zh-CN" sz="1100" dirty="0">
                  <a:solidFill>
                    <a:srgbClr val="000000"/>
                  </a:solidFill>
                  <a:latin typeface="Microsoft YaHei Light" panose="020B0703020204020201" pitchFamily="34" charset="-122"/>
                  <a:ea typeface="Microsoft YaHei Light" panose="020B0703020204020201" pitchFamily="34" charset="-122"/>
                  <a:cs typeface="Times New Roman" panose="02020503050405090304" pitchFamily="18" charset="0"/>
                  <a:sym typeface="+mn-ea"/>
                </a:rPr>
                <a:t>）、</a:t>
              </a:r>
              <a:r>
                <a:rPr lang="en-US" altLang="zh-CN" sz="1100" dirty="0" err="1">
                  <a:solidFill>
                    <a:srgbClr val="000000"/>
                  </a:solidFill>
                  <a:latin typeface="Microsoft YaHei Light" panose="020B0703020204020201" pitchFamily="34" charset="-122"/>
                  <a:ea typeface="Microsoft YaHei Light" panose="020B0703020204020201" pitchFamily="34" charset="-122"/>
                  <a:cs typeface="Times New Roman" panose="02020503050405090304" pitchFamily="18" charset="0"/>
                  <a:sym typeface="+mn-ea"/>
                </a:rPr>
                <a:t>xml.etree.ElementTree（XML解析</a:t>
              </a:r>
              <a:r>
                <a:rPr lang="en-US" altLang="zh-CN" sz="1100" dirty="0">
                  <a:solidFill>
                    <a:srgbClr val="000000"/>
                  </a:solidFill>
                  <a:latin typeface="Microsoft YaHei Light" panose="020B0703020204020201" pitchFamily="34" charset="-122"/>
                  <a:ea typeface="Microsoft YaHei Light" panose="020B0703020204020201" pitchFamily="34" charset="-122"/>
                  <a:cs typeface="Times New Roman" panose="02020503050405090304" pitchFamily="18" charset="0"/>
                  <a:sym typeface="+mn-ea"/>
                </a:rPr>
                <a:t>）</a:t>
              </a:r>
              <a:r>
                <a:rPr lang="zh-CN" altLang="en-US" sz="1100" dirty="0">
                  <a:solidFill>
                    <a:srgbClr val="000000"/>
                  </a:solidFill>
                  <a:latin typeface="Microsoft YaHei Light" panose="020B0703020204020201" pitchFamily="34" charset="-122"/>
                  <a:ea typeface="Microsoft YaHei Light" panose="020B0703020204020201" pitchFamily="34" charset="-122"/>
                  <a:cs typeface="Times New Roman" panose="02020503050405090304" pitchFamily="18" charset="0"/>
                  <a:sym typeface="+mn-ea"/>
                </a:rPr>
                <a:t>、网络爬虫</a:t>
              </a:r>
              <a:endParaRPr lang="en-US" altLang="zh-CN" sz="1100" dirty="0">
                <a:solidFill>
                  <a:srgbClr val="000000"/>
                </a:solidFill>
                <a:latin typeface="Microsoft YaHei Light" panose="020B0703020204020201" pitchFamily="34" charset="-122"/>
                <a:ea typeface="Microsoft YaHei Light" panose="020B0703020204020201" pitchFamily="34" charset="-122"/>
                <a:cs typeface="Times New Roman" panose="02020503050405090304" pitchFamily="18" charset="0"/>
              </a:endParaRPr>
            </a:p>
            <a:p>
              <a:pPr>
                <a:lnSpc>
                  <a:spcPct val="120000"/>
                </a:lnSpc>
                <a:spcBef>
                  <a:spcPct val="0"/>
                </a:spcBef>
              </a:pPr>
              <a:r>
                <a:rPr lang="zh-CN" altLang="en-US" sz="1100" b="1" dirty="0">
                  <a:solidFill>
                    <a:srgbClr val="000000"/>
                  </a:solidFill>
                  <a:latin typeface="Microsoft YaHei Light" panose="020B0703020204020201" pitchFamily="34" charset="-122"/>
                  <a:ea typeface="Microsoft YaHei Light" panose="020B0703020204020201" pitchFamily="34" charset="-122"/>
                  <a:cs typeface="Times New Roman" panose="02020503050405090304" pitchFamily="18" charset="0"/>
                  <a:sym typeface="+mn-ea"/>
                </a:rPr>
                <a:t>非结构化数据：</a:t>
              </a:r>
              <a:r>
                <a:rPr lang="en-US" altLang="zh-CN" sz="1100" dirty="0">
                  <a:solidFill>
                    <a:srgbClr val="000000"/>
                  </a:solidFill>
                  <a:latin typeface="Microsoft YaHei Light" panose="020B0703020204020201" pitchFamily="34" charset="-122"/>
                  <a:ea typeface="Microsoft YaHei Light" panose="020B0703020204020201" pitchFamily="34" charset="-122"/>
                  <a:cs typeface="Times New Roman" panose="02020503050405090304" pitchFamily="18" charset="0"/>
                  <a:sym typeface="+mn-ea"/>
                </a:rPr>
                <a:t>NLP</a:t>
              </a:r>
              <a:r>
                <a:rPr lang="zh-CN" altLang="zh-CN" sz="1100" dirty="0">
                  <a:solidFill>
                    <a:srgbClr val="000000"/>
                  </a:solidFill>
                  <a:latin typeface="Microsoft YaHei Light" panose="020B0703020204020201" pitchFamily="34" charset="-122"/>
                  <a:ea typeface="Microsoft YaHei Light" panose="020B0703020204020201" pitchFamily="34" charset="-122"/>
                  <a:cs typeface="Times New Roman" panose="02020503050405090304" pitchFamily="18" charset="0"/>
                  <a:sym typeface="+mn-ea"/>
                </a:rPr>
                <a:t>、</a:t>
              </a:r>
              <a:r>
                <a:rPr lang="en-US" altLang="zh-CN" sz="1100" dirty="0">
                  <a:solidFill>
                    <a:srgbClr val="000000"/>
                  </a:solidFill>
                  <a:latin typeface="Microsoft YaHei Light" panose="020B0703020204020201" pitchFamily="34" charset="-122"/>
                  <a:ea typeface="Microsoft YaHei Light" panose="020B0703020204020201" pitchFamily="34" charset="-122"/>
                  <a:cs typeface="Times New Roman" panose="02020503050405090304" pitchFamily="18" charset="0"/>
                  <a:sym typeface="+mn-ea"/>
                </a:rPr>
                <a:t>OCR</a:t>
              </a:r>
              <a:endParaRPr lang="en-US" altLang="zh-CN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cs typeface="字魂105号-简雅黑" panose="00000500000000000000" pitchFamily="2" charset="-122"/>
              </a:endParaRPr>
            </a:p>
          </p:txBody>
        </p:sp>
        <p:sp>
          <p:nvSpPr>
            <p:cNvPr id="82" name="文本框 81"/>
            <p:cNvSpPr txBox="1"/>
            <p:nvPr>
              <p:custDataLst>
                <p:tags r:id="rId9"/>
              </p:custDataLst>
            </p:nvPr>
          </p:nvSpPr>
          <p:spPr>
            <a:xfrm>
              <a:off x="3932" y="1256"/>
              <a:ext cx="3111" cy="45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altLang="zh-CN" dirty="0">
                  <a:solidFill>
                    <a:schemeClr val="bg1"/>
                  </a:solidFill>
                  <a:latin typeface="微软雅黑" panose="020B0703020204020201" pitchFamily="34" charset="-122"/>
                  <a:ea typeface="微软雅黑" panose="020B0703020204020201" pitchFamily="34" charset="-122"/>
                  <a:sym typeface="+mn-ea"/>
                </a:rPr>
                <a:t>2.</a:t>
              </a:r>
              <a:r>
                <a:rPr lang="zh-CN" altLang="it-IT" dirty="0">
                  <a:solidFill>
                    <a:schemeClr val="bg1"/>
                  </a:solidFill>
                  <a:latin typeface="微软雅黑" panose="020B0703020204020201" pitchFamily="34" charset="-122"/>
                  <a:ea typeface="微软雅黑" panose="020B0703020204020201" pitchFamily="34" charset="-122"/>
                  <a:sym typeface="+mn-ea"/>
                </a:rPr>
                <a:t>数据</a:t>
              </a:r>
              <a:r>
                <a:rPr lang="zh-CN" altLang="en-US" dirty="0">
                  <a:solidFill>
                    <a:schemeClr val="bg1"/>
                  </a:solidFill>
                  <a:latin typeface="微软雅黑" panose="020B0703020204020201" pitchFamily="34" charset="-122"/>
                  <a:ea typeface="微软雅黑" panose="020B0703020204020201" pitchFamily="34" charset="-122"/>
                  <a:sym typeface="+mn-ea"/>
                </a:rPr>
                <a:t>采集</a:t>
              </a:r>
              <a:endParaRPr lang="zh-CN" altLang="en-US">
                <a:solidFill>
                  <a:schemeClr val="bg1"/>
                </a:solidFill>
                <a:latin typeface="Microsoft YaHei Regular" panose="020B0703020204020201" charset="-122"/>
                <a:ea typeface="Microsoft YaHei Regular" panose="020B0703020204020201" charset="-122"/>
                <a:cs typeface="宋体" charset="0"/>
              </a:endParaRPr>
            </a:p>
          </p:txBody>
        </p:sp>
        <p:sp>
          <p:nvSpPr>
            <p:cNvPr id="84" name="Google Shape;537;p23"/>
            <p:cNvSpPr/>
            <p:nvPr>
              <p:custDataLst>
                <p:tags r:id="rId10"/>
              </p:custDataLst>
            </p:nvPr>
          </p:nvSpPr>
          <p:spPr>
            <a:xfrm>
              <a:off x="7080" y="1951"/>
              <a:ext cx="642" cy="544"/>
            </a:xfrm>
            <a:custGeom>
              <a:avLst/>
              <a:gdLst/>
              <a:ahLst/>
              <a:cxnLst/>
              <a:rect l="l" t="t" r="r" b="b"/>
              <a:pathLst>
                <a:path w="19739" h="23677" extrusionOk="0">
                  <a:moveTo>
                    <a:pt x="0" y="0"/>
                  </a:moveTo>
                  <a:lnTo>
                    <a:pt x="19739" y="23677"/>
                  </a:lnTo>
                  <a:lnTo>
                    <a:pt x="19739" y="0"/>
                  </a:lnTo>
                  <a:close/>
                </a:path>
              </a:pathLst>
            </a:custGeom>
            <a:solidFill>
              <a:srgbClr val="4F8E7A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624713">
                <a:buClr>
                  <a:srgbClr val="000000"/>
                </a:buClr>
              </a:pPr>
              <a:endParaRPr sz="2487" kern="0" dirty="0">
                <a:solidFill>
                  <a:srgbClr val="000000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cs typeface="字魂105号-简雅黑" panose="00000500000000000000" pitchFamily="2" charset="-122"/>
                <a:sym typeface="Fira Sans"/>
              </a:endParaRPr>
            </a:p>
          </p:txBody>
        </p:sp>
        <p:sp>
          <p:nvSpPr>
            <p:cNvPr id="85" name="同侧圆角矩形 84"/>
            <p:cNvSpPr/>
            <p:nvPr/>
          </p:nvSpPr>
          <p:spPr>
            <a:xfrm>
              <a:off x="7347" y="1184"/>
              <a:ext cx="3126" cy="6394"/>
            </a:xfrm>
            <a:prstGeom prst="round2SameRect">
              <a:avLst>
                <a:gd name="adj1" fmla="val 17551"/>
                <a:gd name="adj2" fmla="val 19063"/>
              </a:avLst>
            </a:prstGeom>
            <a:solidFill>
              <a:srgbClr val="91C1B2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86" name="Google Shape;536;p23"/>
            <p:cNvSpPr/>
            <p:nvPr>
              <p:custDataLst>
                <p:tags r:id="rId11"/>
              </p:custDataLst>
            </p:nvPr>
          </p:nvSpPr>
          <p:spPr>
            <a:xfrm>
              <a:off x="7080" y="1184"/>
              <a:ext cx="3412" cy="767"/>
            </a:xfrm>
            <a:custGeom>
              <a:avLst/>
              <a:gdLst/>
              <a:ahLst/>
              <a:cxnLst/>
              <a:rect l="l" t="t" r="r" b="b"/>
              <a:pathLst>
                <a:path w="96201" h="33397" extrusionOk="0">
                  <a:moveTo>
                    <a:pt x="26966" y="0"/>
                  </a:moveTo>
                  <a:lnTo>
                    <a:pt x="96201" y="0"/>
                  </a:lnTo>
                  <a:lnTo>
                    <a:pt x="96201" y="7228"/>
                  </a:lnTo>
                  <a:cubicBezTo>
                    <a:pt x="96201" y="21683"/>
                    <a:pt x="84487" y="33396"/>
                    <a:pt x="70032" y="33396"/>
                  </a:cubicBezTo>
                  <a:lnTo>
                    <a:pt x="0" y="33396"/>
                  </a:lnTo>
                  <a:lnTo>
                    <a:pt x="0" y="26966"/>
                  </a:lnTo>
                  <a:cubicBezTo>
                    <a:pt x="0" y="12063"/>
                    <a:pt x="12063" y="0"/>
                    <a:pt x="26966" y="0"/>
                  </a:cubicBezTo>
                  <a:close/>
                </a:path>
              </a:pathLst>
            </a:custGeom>
            <a:solidFill>
              <a:srgbClr val="00634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7000"/>
                </a:srgbClr>
              </a:outerShdw>
            </a:effectLst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algn="ctr" defTabSz="1624713">
                <a:buClr>
                  <a:srgbClr val="000000"/>
                </a:buClr>
              </a:pPr>
              <a:endParaRPr sz="3553" kern="0" dirty="0">
                <a:solidFill>
                  <a:srgbClr val="FFFFFF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cs typeface="字魂105号-简雅黑" panose="00000500000000000000" pitchFamily="2" charset="-122"/>
                <a:sym typeface="Fira Sans Medium"/>
              </a:endParaRPr>
            </a:p>
          </p:txBody>
        </p:sp>
        <p:sp>
          <p:nvSpPr>
            <p:cNvPr id="87" name="Google Shape;542;p23"/>
            <p:cNvSpPr txBox="1"/>
            <p:nvPr>
              <p:custDataLst>
                <p:tags r:id="rId12"/>
              </p:custDataLst>
            </p:nvPr>
          </p:nvSpPr>
          <p:spPr>
            <a:xfrm>
              <a:off x="8006" y="5390"/>
              <a:ext cx="1486" cy="5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algn="ctr" defTabSz="1624713">
                <a:buClr>
                  <a:srgbClr val="000000"/>
                </a:buClr>
              </a:pPr>
              <a:endParaRPr sz="3553" kern="0" dirty="0">
                <a:solidFill>
                  <a:srgbClr val="FFFFFF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cs typeface="字魂105号-简雅黑" panose="00000500000000000000" pitchFamily="2" charset="-122"/>
                <a:sym typeface="Fira Sans Medium"/>
              </a:endParaRPr>
            </a:p>
          </p:txBody>
        </p:sp>
        <p:sp>
          <p:nvSpPr>
            <p:cNvPr id="88" name="文本框 87"/>
            <p:cNvSpPr txBox="1"/>
            <p:nvPr>
              <p:custDataLst>
                <p:tags r:id="rId13"/>
              </p:custDataLst>
            </p:nvPr>
          </p:nvSpPr>
          <p:spPr>
            <a:xfrm>
              <a:off x="7425" y="1951"/>
              <a:ext cx="3046" cy="5441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100" b="1" dirty="0">
                  <a:latin typeface="Microsoft YaHei Light" panose="020B0703020204020201" pitchFamily="34" charset="-122"/>
                  <a:ea typeface="Microsoft YaHei Light" panose="020B0703020204020201" pitchFamily="34" charset="-122"/>
                  <a:cs typeface="Microsoft YaHei Light" panose="020B0703020204020201" pitchFamily="34" charset="-122"/>
                  <a:sym typeface="+mn-ea"/>
                </a:rPr>
                <a:t>数据去重：</a:t>
              </a:r>
              <a:r>
                <a:rPr lang="zh-CN" altLang="en-US" sz="1100" dirty="0">
                  <a:latin typeface="Microsoft YaHei Light" panose="020B0703020204020201" pitchFamily="34" charset="-122"/>
                  <a:ea typeface="Microsoft YaHei Light" panose="020B0703020204020201" pitchFamily="34" charset="-122"/>
                  <a:cs typeface="Microsoft YaHei Light" panose="020B0703020204020201" pitchFamily="34" charset="-122"/>
                  <a:sym typeface="+mn-ea"/>
                </a:rPr>
                <a:t>指纹算法、</a:t>
              </a:r>
              <a:r>
                <a:rPr lang="en-GB" altLang="zh-CN" sz="1100" dirty="0">
                  <a:latin typeface="Microsoft YaHei Light" panose="020B0703020204020201" pitchFamily="34" charset="-122"/>
                  <a:ea typeface="Microsoft YaHei Light" panose="020B0703020204020201" pitchFamily="34" charset="-122"/>
                  <a:cs typeface="Microsoft YaHei Light" panose="020B0703020204020201" pitchFamily="34" charset="-122"/>
                  <a:sym typeface="+mn-ea"/>
                </a:rPr>
                <a:t>TF-IDF</a:t>
              </a:r>
              <a:r>
                <a:rPr lang="zh-CN" altLang="en-US" sz="1100" dirty="0">
                  <a:latin typeface="Microsoft YaHei Light" panose="020B0703020204020201" pitchFamily="34" charset="-122"/>
                  <a:ea typeface="Microsoft YaHei Light" panose="020B0703020204020201" pitchFamily="34" charset="-122"/>
                  <a:cs typeface="Microsoft YaHei Light" panose="020B0703020204020201" pitchFamily="34" charset="-122"/>
                  <a:sym typeface="+mn-ea"/>
                </a:rPr>
                <a:t>相似性匹配、文本向量余弦相似度、深度学习模型匹配</a:t>
              </a:r>
              <a:endParaRPr lang="zh-CN" altLang="en-US" sz="1100" dirty="0">
                <a:latin typeface="Microsoft YaHei Light" panose="020B0703020204020201" pitchFamily="34" charset="-122"/>
                <a:ea typeface="Microsoft YaHei Light" panose="020B0703020204020201" pitchFamily="34" charset="-122"/>
                <a:cs typeface="Microsoft YaHei Light" panose="020B0703020204020201" pitchFamily="34" charset="-122"/>
              </a:endParaRPr>
            </a:p>
            <a:p>
              <a:pPr>
                <a:lnSpc>
                  <a:spcPct val="120000"/>
                </a:lnSpc>
              </a:pPr>
              <a:r>
                <a:rPr lang="zh-CN" altLang="en-US" sz="1100" b="1" dirty="0">
                  <a:latin typeface="Microsoft YaHei Light" panose="020B0703020204020201" pitchFamily="34" charset="-122"/>
                  <a:ea typeface="Microsoft YaHei Light" panose="020B0703020204020201" pitchFamily="34" charset="-122"/>
                  <a:cs typeface="Microsoft YaHei Light" panose="020B0703020204020201" pitchFamily="34" charset="-122"/>
                  <a:sym typeface="+mn-ea"/>
                </a:rPr>
                <a:t>数据去噪：</a:t>
              </a:r>
              <a:r>
                <a:rPr lang="en-GB" altLang="zh-CN" sz="1100" dirty="0">
                  <a:latin typeface="Microsoft YaHei Light" panose="020B0703020204020201" pitchFamily="34" charset="-122"/>
                  <a:ea typeface="Microsoft YaHei Light" panose="020B0703020204020201" pitchFamily="34" charset="-122"/>
                  <a:cs typeface="Microsoft YaHei Light" panose="020B0703020204020201" pitchFamily="34" charset="-122"/>
                  <a:sym typeface="+mn-ea"/>
                </a:rPr>
                <a:t>PCA</a:t>
              </a:r>
              <a:r>
                <a:rPr lang="zh-CN" altLang="en-US" sz="1100" dirty="0">
                  <a:latin typeface="Microsoft YaHei Light" panose="020B0703020204020201" pitchFamily="34" charset="-122"/>
                  <a:ea typeface="Microsoft YaHei Light" panose="020B0703020204020201" pitchFamily="34" charset="-122"/>
                  <a:cs typeface="Microsoft YaHei Light" panose="020B0703020204020201" pitchFamily="34" charset="-122"/>
                  <a:sym typeface="+mn-ea"/>
                </a:rPr>
                <a:t>降噪、移动平均滤波、深度学习模型去噪</a:t>
              </a:r>
              <a:endParaRPr lang="zh-CN" altLang="en-US" sz="1100" dirty="0">
                <a:latin typeface="Microsoft YaHei Light" panose="020B0703020204020201" pitchFamily="34" charset="-122"/>
                <a:ea typeface="Microsoft YaHei Light" panose="020B0703020204020201" pitchFamily="34" charset="-122"/>
                <a:cs typeface="Microsoft YaHei Light" panose="020B0703020204020201" pitchFamily="34" charset="-122"/>
              </a:endParaRPr>
            </a:p>
            <a:p>
              <a:pPr>
                <a:lnSpc>
                  <a:spcPct val="120000"/>
                </a:lnSpc>
              </a:pPr>
              <a:r>
                <a:rPr lang="zh-CN" altLang="en-US" sz="1100" b="1" dirty="0">
                  <a:latin typeface="Microsoft YaHei Light" panose="020B0703020204020201" pitchFamily="34" charset="-122"/>
                  <a:ea typeface="Microsoft YaHei Light" panose="020B0703020204020201" pitchFamily="34" charset="-122"/>
                  <a:cs typeface="Microsoft YaHei Light" panose="020B0703020204020201" pitchFamily="34" charset="-122"/>
                  <a:sym typeface="+mn-ea"/>
                </a:rPr>
                <a:t>缺失值处理：</a:t>
              </a:r>
              <a:r>
                <a:rPr lang="zh-CN" altLang="en-US" sz="1100" dirty="0">
                  <a:latin typeface="Microsoft YaHei Light" panose="020B0703020204020201" pitchFamily="34" charset="-122"/>
                  <a:ea typeface="Microsoft YaHei Light" panose="020B0703020204020201" pitchFamily="34" charset="-122"/>
                  <a:cs typeface="Microsoft YaHei Light" panose="020B0703020204020201" pitchFamily="34" charset="-122"/>
                  <a:sym typeface="+mn-ea"/>
                </a:rPr>
                <a:t>均值</a:t>
              </a:r>
              <a:r>
                <a:rPr lang="en-US" altLang="zh-CN" sz="1100" dirty="0">
                  <a:latin typeface="Microsoft YaHei Light" panose="020B0703020204020201" pitchFamily="34" charset="-122"/>
                  <a:ea typeface="Microsoft YaHei Light" panose="020B0703020204020201" pitchFamily="34" charset="-122"/>
                  <a:cs typeface="Microsoft YaHei Light" panose="020B0703020204020201" pitchFamily="34" charset="-122"/>
                  <a:sym typeface="+mn-ea"/>
                </a:rPr>
                <a:t>/</a:t>
              </a:r>
              <a:r>
                <a:rPr lang="zh-CN" altLang="en-US" sz="1100" dirty="0">
                  <a:latin typeface="Microsoft YaHei Light" panose="020B0703020204020201" pitchFamily="34" charset="-122"/>
                  <a:ea typeface="Microsoft YaHei Light" panose="020B0703020204020201" pitchFamily="34" charset="-122"/>
                  <a:cs typeface="Microsoft YaHei Light" panose="020B0703020204020201" pitchFamily="34" charset="-122"/>
                  <a:sym typeface="+mn-ea"/>
                </a:rPr>
                <a:t>中位数填充、</a:t>
              </a:r>
              <a:r>
                <a:rPr lang="en-GB" altLang="zh-CN" sz="1100" dirty="0">
                  <a:latin typeface="Microsoft YaHei Light" panose="020B0703020204020201" pitchFamily="34" charset="-122"/>
                  <a:ea typeface="Microsoft YaHei Light" panose="020B0703020204020201" pitchFamily="34" charset="-122"/>
                  <a:cs typeface="Microsoft YaHei Light" panose="020B0703020204020201" pitchFamily="34" charset="-122"/>
                  <a:sym typeface="+mn-ea"/>
                </a:rPr>
                <a:t>K</a:t>
              </a:r>
              <a:r>
                <a:rPr lang="zh-CN" altLang="en-US" sz="1100" dirty="0">
                  <a:latin typeface="Microsoft YaHei Light" panose="020B0703020204020201" pitchFamily="34" charset="-122"/>
                  <a:ea typeface="Microsoft YaHei Light" panose="020B0703020204020201" pitchFamily="34" charset="-122"/>
                  <a:cs typeface="Microsoft YaHei Light" panose="020B0703020204020201" pitchFamily="34" charset="-122"/>
                  <a:sym typeface="+mn-ea"/>
                </a:rPr>
                <a:t>近邻填充、回归模型预测填充、深度学习模型预测填充</a:t>
              </a:r>
              <a:endParaRPr lang="zh-CN" altLang="en-US" sz="1100" dirty="0">
                <a:latin typeface="Microsoft YaHei Light" panose="020B0703020204020201" pitchFamily="34" charset="-122"/>
                <a:ea typeface="Microsoft YaHei Light" panose="020B0703020204020201" pitchFamily="34" charset="-122"/>
                <a:cs typeface="Microsoft YaHei Light" panose="020B0703020204020201" pitchFamily="34" charset="-122"/>
              </a:endParaRPr>
            </a:p>
            <a:p>
              <a:pPr>
                <a:lnSpc>
                  <a:spcPct val="120000"/>
                </a:lnSpc>
              </a:pPr>
              <a:r>
                <a:rPr lang="zh-CN" altLang="en-US" sz="1100" b="1" dirty="0">
                  <a:latin typeface="Microsoft YaHei Light" panose="020B0703020204020201" pitchFamily="34" charset="-122"/>
                  <a:ea typeface="Microsoft YaHei Light" panose="020B0703020204020201" pitchFamily="34" charset="-122"/>
                  <a:cs typeface="Microsoft YaHei Light" panose="020B0703020204020201" pitchFamily="34" charset="-122"/>
                  <a:sym typeface="+mn-ea"/>
                </a:rPr>
                <a:t>异常值处理：</a:t>
              </a:r>
              <a:r>
                <a:rPr lang="zh-CN" altLang="en-US" sz="1100" dirty="0">
                  <a:latin typeface="Microsoft YaHei Light" panose="020B0703020204020201" pitchFamily="34" charset="-122"/>
                  <a:ea typeface="Microsoft YaHei Light" panose="020B0703020204020201" pitchFamily="34" charset="-122"/>
                  <a:cs typeface="Microsoft YaHei Light" panose="020B0703020204020201" pitchFamily="34" charset="-122"/>
                  <a:sym typeface="+mn-ea"/>
                </a:rPr>
                <a:t>主成分分析 </a:t>
              </a:r>
              <a:r>
                <a:rPr lang="en-US" altLang="zh-CN" sz="1100" dirty="0">
                  <a:latin typeface="Microsoft YaHei Light" panose="020B0703020204020201" pitchFamily="34" charset="-122"/>
                  <a:ea typeface="Microsoft YaHei Light" panose="020B0703020204020201" pitchFamily="34" charset="-122"/>
                  <a:cs typeface="Microsoft YaHei Light" panose="020B0703020204020201" pitchFamily="34" charset="-122"/>
                  <a:sym typeface="+mn-ea"/>
                </a:rPr>
                <a:t>(</a:t>
              </a:r>
              <a:r>
                <a:rPr lang="en-GB" altLang="zh-CN" sz="1100" dirty="0">
                  <a:latin typeface="Microsoft YaHei Light" panose="020B0703020204020201" pitchFamily="34" charset="-122"/>
                  <a:ea typeface="Microsoft YaHei Light" panose="020B0703020204020201" pitchFamily="34" charset="-122"/>
                  <a:cs typeface="Microsoft YaHei Light" panose="020B0703020204020201" pitchFamily="34" charset="-122"/>
                  <a:sym typeface="+mn-ea"/>
                </a:rPr>
                <a:t>PCA)</a:t>
              </a:r>
              <a:r>
                <a:rPr lang="zh-CN" altLang="en-GB" sz="1100" dirty="0">
                  <a:latin typeface="Microsoft YaHei Light" panose="020B0703020204020201" pitchFamily="34" charset="-122"/>
                  <a:ea typeface="Microsoft YaHei Light" panose="020B0703020204020201" pitchFamily="34" charset="-122"/>
                  <a:cs typeface="Microsoft YaHei Light" panose="020B0703020204020201" pitchFamily="34" charset="-122"/>
                  <a:sym typeface="+mn-ea"/>
                </a:rPr>
                <a:t>、</a:t>
              </a:r>
              <a:r>
                <a:rPr lang="zh-CN" altLang="en-US" sz="1100" dirty="0">
                  <a:latin typeface="Microsoft YaHei Light" panose="020B0703020204020201" pitchFamily="34" charset="-122"/>
                  <a:ea typeface="Microsoft YaHei Light" panose="020B0703020204020201" pitchFamily="34" charset="-122"/>
                  <a:cs typeface="Microsoft YaHei Light" panose="020B0703020204020201" pitchFamily="34" charset="-122"/>
                  <a:sym typeface="+mn-ea"/>
                </a:rPr>
                <a:t>孤立森林 </a:t>
              </a:r>
              <a:r>
                <a:rPr lang="en-US" altLang="zh-CN" sz="1100" dirty="0">
                  <a:latin typeface="Microsoft YaHei Light" panose="020B0703020204020201" pitchFamily="34" charset="-122"/>
                  <a:ea typeface="Microsoft YaHei Light" panose="020B0703020204020201" pitchFamily="34" charset="-122"/>
                  <a:cs typeface="Microsoft YaHei Light" panose="020B0703020204020201" pitchFamily="34" charset="-122"/>
                  <a:sym typeface="+mn-ea"/>
                </a:rPr>
                <a:t>(</a:t>
              </a:r>
              <a:r>
                <a:rPr lang="en-GB" altLang="zh-CN" sz="1100" dirty="0">
                  <a:latin typeface="Microsoft YaHei Light" panose="020B0703020204020201" pitchFamily="34" charset="-122"/>
                  <a:ea typeface="Microsoft YaHei Light" panose="020B0703020204020201" pitchFamily="34" charset="-122"/>
                  <a:cs typeface="Microsoft YaHei Light" panose="020B0703020204020201" pitchFamily="34" charset="-122"/>
                  <a:sym typeface="+mn-ea"/>
                </a:rPr>
                <a:t>Isolation Forest)</a:t>
              </a:r>
              <a:r>
                <a:rPr lang="zh-CN" altLang="en-GB" sz="1100" dirty="0">
                  <a:latin typeface="Microsoft YaHei Light" panose="020B0703020204020201" pitchFamily="34" charset="-122"/>
                  <a:ea typeface="Microsoft YaHei Light" panose="020B0703020204020201" pitchFamily="34" charset="-122"/>
                  <a:cs typeface="Microsoft YaHei Light" panose="020B0703020204020201" pitchFamily="34" charset="-122"/>
                  <a:sym typeface="+mn-ea"/>
                </a:rPr>
                <a:t>、</a:t>
              </a:r>
              <a:endParaRPr lang="en-US" altLang="zh-CN" sz="1100" dirty="0">
                <a:latin typeface="Microsoft YaHei Light" panose="020B0703020204020201" pitchFamily="34" charset="-122"/>
                <a:ea typeface="Microsoft YaHei Light" panose="020B0703020204020201" pitchFamily="34" charset="-122"/>
                <a:cs typeface="Microsoft YaHei Light" panose="020B0703020204020201" pitchFamily="34" charset="-122"/>
              </a:endParaRPr>
            </a:p>
            <a:p>
              <a:pPr>
                <a:lnSpc>
                  <a:spcPct val="120000"/>
                </a:lnSpc>
              </a:pPr>
              <a:r>
                <a:rPr lang="zh-CN" altLang="en-US" sz="1100" b="1" dirty="0">
                  <a:latin typeface="Microsoft YaHei Light" panose="020B0703020204020201" pitchFamily="34" charset="-122"/>
                  <a:ea typeface="Microsoft YaHei Light" panose="020B0703020204020201" pitchFamily="34" charset="-122"/>
                  <a:cs typeface="Microsoft YaHei Light" panose="020B0703020204020201" pitchFamily="34" charset="-122"/>
                  <a:sym typeface="+mn-ea"/>
                </a:rPr>
                <a:t>隐私数据过滤：</a:t>
              </a:r>
              <a:r>
                <a:rPr lang="zh-CN" altLang="en-US" sz="1100" dirty="0">
                  <a:latin typeface="Microsoft YaHei Light" panose="020B0703020204020201" pitchFamily="34" charset="-122"/>
                  <a:ea typeface="Microsoft YaHei Light" panose="020B0703020204020201" pitchFamily="34" charset="-122"/>
                  <a:cs typeface="Microsoft YaHei Light" panose="020B0703020204020201" pitchFamily="34" charset="-122"/>
                  <a:sym typeface="+mn-ea"/>
                </a:rPr>
                <a:t>基于规则词典匹配过滤、机器学习模型分类过滤、敏感加密过滤等</a:t>
              </a:r>
              <a:endParaRPr lang="zh-CN" altLang="en-US" sz="1100" dirty="0">
                <a:latin typeface="Microsoft YaHei Light" panose="020B0703020204020201" pitchFamily="34" charset="-122"/>
                <a:ea typeface="Microsoft YaHei Light" panose="020B0703020204020201" pitchFamily="34" charset="-122"/>
                <a:cs typeface="Microsoft YaHei Light" panose="020B0703020204020201" pitchFamily="34" charset="-122"/>
              </a:endParaRPr>
            </a:p>
            <a:p>
              <a:pPr>
                <a:lnSpc>
                  <a:spcPct val="120000"/>
                </a:lnSpc>
              </a:pPr>
              <a:r>
                <a:rPr lang="zh-CN" altLang="en-US" sz="1100" b="1" dirty="0">
                  <a:latin typeface="Microsoft YaHei Light" panose="020B0703020204020201" pitchFamily="34" charset="-122"/>
                  <a:ea typeface="Microsoft YaHei Light" panose="020B0703020204020201" pitchFamily="34" charset="-122"/>
                  <a:cs typeface="Microsoft YaHei Light" panose="020B0703020204020201" pitchFamily="34" charset="-122"/>
                  <a:sym typeface="+mn-ea"/>
                </a:rPr>
                <a:t>数据一致性校验：</a:t>
              </a:r>
              <a:r>
                <a:rPr lang="zh-CN" altLang="en-US" sz="1100" dirty="0">
                  <a:latin typeface="Microsoft YaHei Light" panose="020B0703020204020201" pitchFamily="34" charset="-122"/>
                  <a:ea typeface="Microsoft YaHei Light" panose="020B0703020204020201" pitchFamily="34" charset="-122"/>
                  <a:cs typeface="Microsoft YaHei Light" panose="020B0703020204020201" pitchFamily="34" charset="-122"/>
                  <a:sym typeface="+mn-ea"/>
                </a:rPr>
                <a:t>基于规则的转换校验、基于正则表达式和字典的匹配对齐、基于词向量嵌入的语义对齐</a:t>
              </a:r>
              <a:endParaRPr lang="en-US" altLang="zh-CN" sz="1100" dirty="0">
                <a:latin typeface="Microsoft YaHei Light" panose="020B0703020204020201" pitchFamily="34" charset="-122"/>
                <a:ea typeface="Microsoft YaHei Light" panose="020B0703020204020201" pitchFamily="34" charset="-122"/>
                <a:cs typeface="Microsoft YaHei Light" panose="020B0703020204020201" pitchFamily="34" charset="-122"/>
              </a:endParaRPr>
            </a:p>
            <a:p>
              <a:pPr>
                <a:lnSpc>
                  <a:spcPct val="120000"/>
                </a:lnSpc>
              </a:pPr>
              <a:r>
                <a:rPr lang="zh-CN" altLang="zh-CN" sz="1100" b="1" kern="100" dirty="0">
                  <a:latin typeface="Microsoft YaHei Light" panose="020B0703020204020201" pitchFamily="34" charset="-122"/>
                  <a:ea typeface="Microsoft YaHei Light" panose="020B0703020204020201" pitchFamily="34" charset="-122"/>
                  <a:cs typeface="Microsoft YaHei Light" panose="020B0703020204020201" pitchFamily="34" charset="-122"/>
                  <a:sym typeface="+mn-ea"/>
                </a:rPr>
                <a:t>数据转换：</a:t>
              </a:r>
              <a:r>
                <a:rPr lang="zh-CN" altLang="zh-CN" sz="1100" kern="100" dirty="0">
                  <a:latin typeface="Microsoft YaHei Light" panose="020B0703020204020201" pitchFamily="34" charset="-122"/>
                  <a:ea typeface="Microsoft YaHei Light" panose="020B0703020204020201" pitchFamily="34" charset="-122"/>
                  <a:cs typeface="Microsoft YaHei Light" panose="020B0703020204020201" pitchFamily="34" charset="-122"/>
                  <a:sym typeface="+mn-ea"/>
                </a:rPr>
                <a:t>将原始数据转换为</a:t>
              </a:r>
              <a:r>
                <a:rPr lang="zh-CN" altLang="en-US" sz="1100" kern="100" dirty="0">
                  <a:latin typeface="Microsoft YaHei Light" panose="020B0703020204020201" pitchFamily="34" charset="-122"/>
                  <a:ea typeface="Microsoft YaHei Light" panose="020B0703020204020201" pitchFamily="34" charset="-122"/>
                  <a:cs typeface="Microsoft YaHei Light" panose="020B0703020204020201" pitchFamily="34" charset="-122"/>
                  <a:sym typeface="+mn-ea"/>
                </a:rPr>
                <a:t>标准数据以及</a:t>
              </a:r>
              <a:r>
                <a:rPr lang="zh-CN" altLang="zh-CN" sz="1100" kern="100" dirty="0">
                  <a:latin typeface="Microsoft YaHei Light" panose="020B0703020204020201" pitchFamily="34" charset="-122"/>
                  <a:ea typeface="Microsoft YaHei Light" panose="020B0703020204020201" pitchFamily="34" charset="-122"/>
                  <a:cs typeface="Microsoft YaHei Light" panose="020B0703020204020201" pitchFamily="34" charset="-122"/>
                  <a:sym typeface="+mn-ea"/>
                </a:rPr>
                <a:t>适合模型训练的格式</a:t>
              </a:r>
              <a:r>
                <a:rPr lang="zh-CN" altLang="en-US" sz="1100" kern="100" dirty="0">
                  <a:latin typeface="Microsoft YaHei Light" panose="020B0703020204020201" pitchFamily="34" charset="-122"/>
                  <a:ea typeface="Microsoft YaHei Light" panose="020B0703020204020201" pitchFamily="34" charset="-122"/>
                  <a:cs typeface="Microsoft YaHei Light" panose="020B0703020204020201" pitchFamily="34" charset="-122"/>
                  <a:sym typeface="+mn-ea"/>
                </a:rPr>
                <a:t>等。</a:t>
              </a:r>
              <a:endParaRPr lang="zh-CN" altLang="en-US" sz="1100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Microsoft YaHei Light" panose="020B0703020204020201" pitchFamily="34" charset="-122"/>
                <a:ea typeface="Microsoft YaHei Light" panose="020B0703020204020201" pitchFamily="34" charset="-122"/>
                <a:cs typeface="Microsoft YaHei Light" panose="020B0703020204020201" pitchFamily="34" charset="-122"/>
                <a:sym typeface="+mn-ea"/>
              </a:endParaRPr>
            </a:p>
          </p:txBody>
        </p:sp>
        <p:sp>
          <p:nvSpPr>
            <p:cNvPr id="89" name="文本框 88"/>
            <p:cNvSpPr txBox="1"/>
            <p:nvPr>
              <p:custDataLst>
                <p:tags r:id="rId14"/>
              </p:custDataLst>
            </p:nvPr>
          </p:nvSpPr>
          <p:spPr>
            <a:xfrm>
              <a:off x="7460" y="1256"/>
              <a:ext cx="3111" cy="45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altLang="zh-CN" dirty="0">
                  <a:solidFill>
                    <a:schemeClr val="bg1"/>
                  </a:solidFill>
                  <a:latin typeface="微软雅黑" panose="020B0703020204020201" pitchFamily="34" charset="-122"/>
                  <a:ea typeface="微软雅黑" panose="020B0703020204020201" pitchFamily="34" charset="-122"/>
                  <a:sym typeface="+mn-ea"/>
                </a:rPr>
                <a:t>3.</a:t>
              </a:r>
              <a:r>
                <a:rPr lang="zh-CN" altLang="en-US" dirty="0">
                  <a:solidFill>
                    <a:schemeClr val="bg1"/>
                  </a:solidFill>
                  <a:latin typeface="微软雅黑" panose="020B0703020204020201" pitchFamily="34" charset="-122"/>
                  <a:ea typeface="微软雅黑" panose="020B0703020204020201" pitchFamily="34" charset="-122"/>
                  <a:sym typeface="+mn-ea"/>
                </a:rPr>
                <a:t>数据清洗</a:t>
              </a:r>
              <a:endParaRPr lang="zh-CN" altLang="en-US">
                <a:solidFill>
                  <a:schemeClr val="bg1"/>
                </a:solidFill>
                <a:latin typeface="宋体" charset="0"/>
                <a:cs typeface="宋体" charset="0"/>
              </a:endParaRPr>
            </a:p>
          </p:txBody>
        </p:sp>
        <p:sp>
          <p:nvSpPr>
            <p:cNvPr id="91" name="Google Shape;537;p23"/>
            <p:cNvSpPr/>
            <p:nvPr>
              <p:custDataLst>
                <p:tags r:id="rId15"/>
              </p:custDataLst>
            </p:nvPr>
          </p:nvSpPr>
          <p:spPr>
            <a:xfrm>
              <a:off x="10608" y="1951"/>
              <a:ext cx="642" cy="544"/>
            </a:xfrm>
            <a:custGeom>
              <a:avLst/>
              <a:gdLst/>
              <a:ahLst/>
              <a:cxnLst/>
              <a:rect l="l" t="t" r="r" b="b"/>
              <a:pathLst>
                <a:path w="19739" h="23677" extrusionOk="0">
                  <a:moveTo>
                    <a:pt x="0" y="0"/>
                  </a:moveTo>
                  <a:lnTo>
                    <a:pt x="19739" y="23677"/>
                  </a:lnTo>
                  <a:lnTo>
                    <a:pt x="19739" y="0"/>
                  </a:lnTo>
                  <a:close/>
                </a:path>
              </a:pathLst>
            </a:custGeom>
            <a:solidFill>
              <a:srgbClr val="4F8E7A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624713">
                <a:buClr>
                  <a:srgbClr val="000000"/>
                </a:buClr>
              </a:pPr>
              <a:endParaRPr sz="2487" kern="0" dirty="0">
                <a:solidFill>
                  <a:srgbClr val="000000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cs typeface="字魂105号-简雅黑" panose="00000500000000000000" pitchFamily="2" charset="-122"/>
                <a:sym typeface="Fira Sans"/>
              </a:endParaRPr>
            </a:p>
          </p:txBody>
        </p:sp>
        <p:sp>
          <p:nvSpPr>
            <p:cNvPr id="92" name="同侧圆角矩形 91"/>
            <p:cNvSpPr/>
            <p:nvPr/>
          </p:nvSpPr>
          <p:spPr>
            <a:xfrm>
              <a:off x="10875" y="1184"/>
              <a:ext cx="2883" cy="6036"/>
            </a:xfrm>
            <a:prstGeom prst="round2SameRect">
              <a:avLst>
                <a:gd name="adj1" fmla="val 17551"/>
                <a:gd name="adj2" fmla="val 19063"/>
              </a:avLst>
            </a:prstGeom>
            <a:solidFill>
              <a:srgbClr val="91C1B2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93" name="Google Shape;536;p23"/>
            <p:cNvSpPr/>
            <p:nvPr>
              <p:custDataLst>
                <p:tags r:id="rId16"/>
              </p:custDataLst>
            </p:nvPr>
          </p:nvSpPr>
          <p:spPr>
            <a:xfrm>
              <a:off x="10608" y="1184"/>
              <a:ext cx="3127" cy="767"/>
            </a:xfrm>
            <a:custGeom>
              <a:avLst/>
              <a:gdLst/>
              <a:ahLst/>
              <a:cxnLst/>
              <a:rect l="l" t="t" r="r" b="b"/>
              <a:pathLst>
                <a:path w="96201" h="33397" extrusionOk="0">
                  <a:moveTo>
                    <a:pt x="26966" y="0"/>
                  </a:moveTo>
                  <a:lnTo>
                    <a:pt x="96201" y="0"/>
                  </a:lnTo>
                  <a:lnTo>
                    <a:pt x="96201" y="7228"/>
                  </a:lnTo>
                  <a:cubicBezTo>
                    <a:pt x="96201" y="21683"/>
                    <a:pt x="84487" y="33396"/>
                    <a:pt x="70032" y="33396"/>
                  </a:cubicBezTo>
                  <a:lnTo>
                    <a:pt x="0" y="33396"/>
                  </a:lnTo>
                  <a:lnTo>
                    <a:pt x="0" y="26966"/>
                  </a:lnTo>
                  <a:cubicBezTo>
                    <a:pt x="0" y="12063"/>
                    <a:pt x="12063" y="0"/>
                    <a:pt x="26966" y="0"/>
                  </a:cubicBezTo>
                  <a:close/>
                </a:path>
              </a:pathLst>
            </a:custGeom>
            <a:solidFill>
              <a:srgbClr val="00634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7000"/>
                </a:srgbClr>
              </a:outerShdw>
            </a:effectLst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algn="ctr" defTabSz="1624713">
                <a:buClr>
                  <a:srgbClr val="000000"/>
                </a:buClr>
              </a:pPr>
              <a:endParaRPr sz="3553" kern="0" dirty="0">
                <a:solidFill>
                  <a:srgbClr val="FFFFFF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cs typeface="字魂105号-简雅黑" panose="00000500000000000000" pitchFamily="2" charset="-122"/>
                <a:sym typeface="Fira Sans Medium"/>
              </a:endParaRPr>
            </a:p>
          </p:txBody>
        </p:sp>
        <p:sp>
          <p:nvSpPr>
            <p:cNvPr id="94" name="Google Shape;542;p23"/>
            <p:cNvSpPr txBox="1"/>
            <p:nvPr>
              <p:custDataLst>
                <p:tags r:id="rId17"/>
              </p:custDataLst>
            </p:nvPr>
          </p:nvSpPr>
          <p:spPr>
            <a:xfrm>
              <a:off x="11534" y="5390"/>
              <a:ext cx="1486" cy="5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algn="ctr" defTabSz="1624713">
                <a:buClr>
                  <a:srgbClr val="000000"/>
                </a:buClr>
              </a:pPr>
              <a:endParaRPr sz="3553" kern="0" dirty="0">
                <a:solidFill>
                  <a:srgbClr val="FFFFFF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cs typeface="字魂105号-简雅黑" panose="00000500000000000000" pitchFamily="2" charset="-122"/>
                <a:sym typeface="Fira Sans Medium"/>
              </a:endParaRPr>
            </a:p>
          </p:txBody>
        </p:sp>
        <p:sp>
          <p:nvSpPr>
            <p:cNvPr id="95" name="文本框 94"/>
            <p:cNvSpPr txBox="1"/>
            <p:nvPr>
              <p:custDataLst>
                <p:tags r:id="rId18"/>
              </p:custDataLst>
            </p:nvPr>
          </p:nvSpPr>
          <p:spPr>
            <a:xfrm>
              <a:off x="11048" y="1951"/>
              <a:ext cx="2537" cy="26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100" b="1" dirty="0">
                  <a:latin typeface="Microsoft YaHei Light" panose="020B0703020204020201" pitchFamily="34" charset="-122"/>
                  <a:ea typeface="Microsoft YaHei Light" panose="020B0703020204020201" pitchFamily="34" charset="-122"/>
                  <a:sym typeface="+mn-ea"/>
                </a:rPr>
                <a:t>数据质量标准：</a:t>
              </a:r>
              <a:r>
                <a:rPr lang="zh-CN" altLang="en-US" sz="1100" dirty="0">
                  <a:latin typeface="Microsoft YaHei Light" panose="020B0703020204020201" pitchFamily="34" charset="-122"/>
                  <a:ea typeface="Microsoft YaHei Light" panose="020B0703020204020201" pitchFamily="34" charset="-122"/>
                  <a:sym typeface="+mn-ea"/>
                </a:rPr>
                <a:t>依据标准保证数据的准确性、完整性、一致性</a:t>
              </a:r>
              <a:endParaRPr lang="en-US" altLang="zh-CN" sz="1100" dirty="0">
                <a:latin typeface="Microsoft YaHei Light" panose="020B0703020204020201" pitchFamily="34" charset="-122"/>
                <a:ea typeface="Microsoft YaHei Light" panose="020B0703020204020201" pitchFamily="34" charset="-122"/>
              </a:endParaRPr>
            </a:p>
            <a:p>
              <a:pPr>
                <a:lnSpc>
                  <a:spcPct val="120000"/>
                </a:lnSpc>
              </a:pPr>
              <a:r>
                <a:rPr lang="zh-CN" altLang="en-US" sz="1100" b="1" dirty="0">
                  <a:latin typeface="Microsoft YaHei Light" panose="020B0703020204020201" pitchFamily="34" charset="-122"/>
                  <a:ea typeface="Microsoft YaHei Light" panose="020B0703020204020201" pitchFamily="34" charset="-122"/>
                  <a:sym typeface="+mn-ea"/>
                </a:rPr>
                <a:t>法律法规遵守：</a:t>
              </a:r>
              <a:r>
                <a:rPr lang="zh-CN" altLang="en-US" sz="1100" dirty="0">
                  <a:latin typeface="Microsoft YaHei Light" panose="020B0703020204020201" pitchFamily="34" charset="-122"/>
                  <a:ea typeface="Microsoft YaHei Light" panose="020B0703020204020201" pitchFamily="34" charset="-122"/>
                  <a:sym typeface="+mn-ea"/>
                </a:rPr>
                <a:t>确保数据处理符合相关法律法规的要求，</a:t>
              </a:r>
              <a:endParaRPr lang="en-US" altLang="zh-CN" sz="1100" dirty="0">
                <a:latin typeface="Microsoft YaHei Light" panose="020B0703020204020201" pitchFamily="34" charset="-122"/>
                <a:ea typeface="Microsoft YaHei Light" panose="020B0703020204020201" pitchFamily="34" charset="-122"/>
              </a:endParaRPr>
            </a:p>
            <a:p>
              <a:pPr>
                <a:lnSpc>
                  <a:spcPct val="120000"/>
                </a:lnSpc>
              </a:pPr>
              <a:r>
                <a:rPr lang="zh-CN" altLang="en-US" sz="1100" b="1" dirty="0">
                  <a:latin typeface="Microsoft YaHei Light" panose="020B0703020204020201" pitchFamily="34" charset="-122"/>
                  <a:ea typeface="Microsoft YaHei Light" panose="020B0703020204020201" pitchFamily="34" charset="-122"/>
                  <a:sym typeface="+mn-ea"/>
                </a:rPr>
                <a:t>敏感数据保护：</a:t>
              </a:r>
              <a:r>
                <a:rPr lang="zh-CN" altLang="en-US" sz="1100" dirty="0">
                  <a:latin typeface="Microsoft YaHei Light" panose="020B0703020204020201" pitchFamily="34" charset="-122"/>
                  <a:ea typeface="Microsoft YaHei Light" panose="020B0703020204020201" pitchFamily="34" charset="-122"/>
                  <a:sym typeface="+mn-ea"/>
                </a:rPr>
                <a:t>通过合适的安全策略和技术，如脱敏、加密、权限控制等，确保敏感数据不被泄露或滥用，保护企业和用户的隐私。</a:t>
              </a:r>
              <a:endParaRPr lang="en-US" altLang="zh-CN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cs typeface="字魂105号-简雅黑" panose="00000500000000000000" pitchFamily="2" charset="-122"/>
              </a:endParaRPr>
            </a:p>
          </p:txBody>
        </p:sp>
        <p:sp>
          <p:nvSpPr>
            <p:cNvPr id="96" name="文本框 95"/>
            <p:cNvSpPr txBox="1"/>
            <p:nvPr>
              <p:custDataLst>
                <p:tags r:id="rId19"/>
              </p:custDataLst>
            </p:nvPr>
          </p:nvSpPr>
          <p:spPr>
            <a:xfrm>
              <a:off x="10757" y="1256"/>
              <a:ext cx="3111" cy="45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altLang="zh-CN" dirty="0">
                  <a:solidFill>
                    <a:schemeClr val="bg1"/>
                  </a:solidFill>
                  <a:latin typeface="微软雅黑" panose="020B0703020204020201" pitchFamily="34" charset="-122"/>
                  <a:ea typeface="微软雅黑" panose="020B0703020204020201" pitchFamily="34" charset="-122"/>
                  <a:sym typeface="+mn-ea"/>
                </a:rPr>
                <a:t>4.</a:t>
              </a:r>
              <a:r>
                <a:rPr lang="zh-CN" altLang="en-US" dirty="0">
                  <a:solidFill>
                    <a:schemeClr val="bg1"/>
                  </a:solidFill>
                  <a:latin typeface="微软雅黑" panose="020B0703020204020201" pitchFamily="34" charset="-122"/>
                  <a:ea typeface="微软雅黑" panose="020B0703020204020201" pitchFamily="34" charset="-122"/>
                  <a:sym typeface="+mn-ea"/>
                </a:rPr>
                <a:t>质量控制与合规</a:t>
              </a:r>
              <a:endParaRPr lang="zh-CN" altLang="en-US">
                <a:solidFill>
                  <a:schemeClr val="bg1"/>
                </a:solidFill>
                <a:latin typeface="宋体" charset="0"/>
                <a:cs typeface="宋体" charset="0"/>
              </a:endParaRPr>
            </a:p>
          </p:txBody>
        </p:sp>
      </p:grpSp>
      <p:sp>
        <p:nvSpPr>
          <p:cNvPr id="4" name="文本框 3">
            <a:extLst>
              <a:ext uri="{FF2B5EF4-FFF2-40B4-BE49-F238E27FC236}">
                <a16:creationId xmlns:a16="http://schemas.microsoft.com/office/drawing/2014/main" id="{BC62FA98-3FBF-80CF-4960-ADFF6B111DC7}"/>
              </a:ext>
            </a:extLst>
          </p:cNvPr>
          <p:cNvSpPr txBox="1"/>
          <p:nvPr/>
        </p:nvSpPr>
        <p:spPr>
          <a:xfrm>
            <a:off x="761756" y="101105"/>
            <a:ext cx="55722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gradFill flip="none" rotWithShape="1">
                  <a:gsLst>
                    <a:gs pos="0">
                      <a:srgbClr val="28473D">
                        <a:shade val="30000"/>
                        <a:satMod val="115000"/>
                      </a:srgbClr>
                    </a:gs>
                    <a:gs pos="50000">
                      <a:srgbClr val="28473D">
                        <a:shade val="67500"/>
                        <a:satMod val="115000"/>
                      </a:srgbClr>
                    </a:gs>
                    <a:gs pos="100000">
                      <a:srgbClr val="28473D">
                        <a:shade val="100000"/>
                        <a:satMod val="115000"/>
                      </a:srgbClr>
                    </a:gs>
                  </a:gsLst>
                  <a:lin ang="0" scaled="1"/>
                  <a:tileRect/>
                </a:gradFill>
                <a:cs typeface="+mn-ea"/>
                <a:sym typeface="+mn-lt"/>
              </a:rPr>
              <a:t>数据治理过程</a:t>
            </a:r>
            <a:endParaRPr lang="en-US" sz="2800" dirty="0">
              <a:gradFill flip="none" rotWithShape="1">
                <a:gsLst>
                  <a:gs pos="0">
                    <a:srgbClr val="28473D">
                      <a:shade val="30000"/>
                      <a:satMod val="115000"/>
                    </a:srgbClr>
                  </a:gs>
                  <a:gs pos="50000">
                    <a:srgbClr val="28473D">
                      <a:shade val="67500"/>
                      <a:satMod val="115000"/>
                    </a:srgbClr>
                  </a:gs>
                  <a:gs pos="100000">
                    <a:srgbClr val="28473D">
                      <a:shade val="100000"/>
                      <a:satMod val="115000"/>
                    </a:srgbClr>
                  </a:gs>
                </a:gsLst>
                <a:lin ang="0" scaled="1"/>
                <a:tileRect/>
              </a:gradFill>
              <a:cs typeface="+mn-ea"/>
              <a:sym typeface="+mn-lt"/>
            </a:endParaRPr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D0178F9B-865D-4A5F-EABC-6573105CC730}"/>
              </a:ext>
            </a:extLst>
          </p:cNvPr>
          <p:cNvCxnSpPr/>
          <p:nvPr/>
        </p:nvCxnSpPr>
        <p:spPr>
          <a:xfrm>
            <a:off x="391265" y="720193"/>
            <a:ext cx="10160000" cy="0"/>
          </a:xfrm>
          <a:prstGeom prst="line">
            <a:avLst/>
          </a:prstGeom>
          <a:ln w="15875">
            <a:solidFill>
              <a:srgbClr val="0063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>
            <a:extLst>
              <a:ext uri="{FF2B5EF4-FFF2-40B4-BE49-F238E27FC236}">
                <a16:creationId xmlns:a16="http://schemas.microsoft.com/office/drawing/2014/main" id="{F23E8849-905B-CE9F-F1A1-1B4AC8A40D9C}"/>
              </a:ext>
            </a:extLst>
          </p:cNvPr>
          <p:cNvSpPr/>
          <p:nvPr/>
        </p:nvSpPr>
        <p:spPr>
          <a:xfrm>
            <a:off x="94774" y="62356"/>
            <a:ext cx="459625" cy="459625"/>
          </a:xfrm>
          <a:prstGeom prst="rect">
            <a:avLst/>
          </a:prstGeom>
          <a:noFill/>
          <a:ln w="25400">
            <a:solidFill>
              <a:srgbClr val="00634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2D8C07A2-1771-574B-457F-F6311B1D90D9}"/>
              </a:ext>
            </a:extLst>
          </p:cNvPr>
          <p:cNvSpPr/>
          <p:nvPr/>
        </p:nvSpPr>
        <p:spPr>
          <a:xfrm>
            <a:off x="254311" y="148038"/>
            <a:ext cx="459625" cy="459625"/>
          </a:xfrm>
          <a:prstGeom prst="rect">
            <a:avLst/>
          </a:prstGeom>
          <a:solidFill>
            <a:srgbClr val="006341"/>
          </a:solidFill>
          <a:ln w="25400">
            <a:solidFill>
              <a:srgbClr val="4F8E7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076B82-488F-0DA4-B5F4-9C70F31DC8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>
            <a:extLst>
              <a:ext uri="{FF2B5EF4-FFF2-40B4-BE49-F238E27FC236}">
                <a16:creationId xmlns:a16="http://schemas.microsoft.com/office/drawing/2014/main" id="{D7B19A3E-18FC-C150-5187-D3CDDB4E7EF4}"/>
              </a:ext>
            </a:extLst>
          </p:cNvPr>
          <p:cNvGrpSpPr/>
          <p:nvPr/>
        </p:nvGrpSpPr>
        <p:grpSpPr>
          <a:xfrm>
            <a:off x="0" y="955675"/>
            <a:ext cx="5797868" cy="4800600"/>
            <a:chOff x="660400" y="1231900"/>
            <a:chExt cx="5797868" cy="4800600"/>
          </a:xfrm>
        </p:grpSpPr>
        <p:sp>
          <p:nvSpPr>
            <p:cNvPr id="11" name="椭圆 10">
              <a:extLst>
                <a:ext uri="{FF2B5EF4-FFF2-40B4-BE49-F238E27FC236}">
                  <a16:creationId xmlns:a16="http://schemas.microsoft.com/office/drawing/2014/main" id="{674137C8-7A77-B994-975D-8E635A81FE97}"/>
                </a:ext>
              </a:extLst>
            </p:cNvPr>
            <p:cNvSpPr/>
            <p:nvPr/>
          </p:nvSpPr>
          <p:spPr>
            <a:xfrm>
              <a:off x="1320800" y="1231900"/>
              <a:ext cx="4800600" cy="4800600"/>
            </a:xfrm>
            <a:prstGeom prst="ellipse">
              <a:avLst/>
            </a:prstGeom>
            <a:solidFill>
              <a:srgbClr val="006341">
                <a:alpha val="2117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" name="任意多边形: 形状 11">
              <a:extLst>
                <a:ext uri="{FF2B5EF4-FFF2-40B4-BE49-F238E27FC236}">
                  <a16:creationId xmlns:a16="http://schemas.microsoft.com/office/drawing/2014/main" id="{E07C44A3-8B70-3EFA-A41F-7BD4B6CF4063}"/>
                </a:ext>
              </a:extLst>
            </p:cNvPr>
            <p:cNvSpPr/>
            <p:nvPr/>
          </p:nvSpPr>
          <p:spPr>
            <a:xfrm>
              <a:off x="660400" y="3175000"/>
              <a:ext cx="3594100" cy="914400"/>
            </a:xfrm>
            <a:custGeom>
              <a:avLst/>
              <a:gdLst>
                <a:gd name="connsiteX0" fmla="*/ 0 w 3594100"/>
                <a:gd name="connsiteY0" fmla="*/ 0 h 914400"/>
                <a:gd name="connsiteX1" fmla="*/ 3136900 w 3594100"/>
                <a:gd name="connsiteY1" fmla="*/ 0 h 914400"/>
                <a:gd name="connsiteX2" fmla="*/ 3594100 w 3594100"/>
                <a:gd name="connsiteY2" fmla="*/ 457200 h 914400"/>
                <a:gd name="connsiteX3" fmla="*/ 3136900 w 3594100"/>
                <a:gd name="connsiteY3" fmla="*/ 914400 h 914400"/>
                <a:gd name="connsiteX4" fmla="*/ 0 w 3594100"/>
                <a:gd name="connsiteY4" fmla="*/ 914400 h 914400"/>
                <a:gd name="connsiteX5" fmla="*/ 0 w 3594100"/>
                <a:gd name="connsiteY5" fmla="*/ 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94100" h="914400">
                  <a:moveTo>
                    <a:pt x="0" y="0"/>
                  </a:moveTo>
                  <a:lnTo>
                    <a:pt x="3136900" y="0"/>
                  </a:lnTo>
                  <a:cubicBezTo>
                    <a:pt x="3389405" y="0"/>
                    <a:pt x="3594100" y="204695"/>
                    <a:pt x="3594100" y="457200"/>
                  </a:cubicBezTo>
                  <a:cubicBezTo>
                    <a:pt x="3594100" y="709705"/>
                    <a:pt x="3389405" y="914400"/>
                    <a:pt x="3136900" y="914400"/>
                  </a:cubicBezTo>
                  <a:lnTo>
                    <a:pt x="0" y="914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3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kumimoji="1" lang="en-US" altLang="zh-CN" sz="4000" b="1" dirty="0">
                  <a:solidFill>
                    <a:schemeClr val="bg1"/>
                  </a:solidFill>
                  <a:cs typeface="+mn-ea"/>
                  <a:sym typeface="+mn-lt"/>
                </a:rPr>
                <a:t>Agenda</a:t>
              </a:r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A024087B-A41E-D469-E083-4C1B34B9F27B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4914900" y="1440238"/>
              <a:ext cx="771684" cy="771684"/>
            </a:xfrm>
            <a:prstGeom prst="roundRect">
              <a:avLst>
                <a:gd name="adj" fmla="val 50000"/>
              </a:avLst>
            </a:prstGeom>
            <a:solidFill>
              <a:srgbClr val="006341"/>
            </a:solidFill>
          </p:spPr>
          <p:txBody>
            <a:bodyPr wrap="none" lIns="91440" tIns="45720" rIns="91440" bIns="45720" rtlCol="0" anchor="ctr" anchorCtr="0">
              <a:noAutofit/>
            </a:bodyPr>
            <a:lstStyle/>
            <a:p>
              <a:pPr algn="ctr"/>
              <a:r>
                <a:rPr kumimoji="1" lang="en-US" altLang="zh-CN" sz="2400" b="1" dirty="0">
                  <a:solidFill>
                    <a:srgbClr val="FFFFFF"/>
                  </a:solidFill>
                  <a:cs typeface="+mn-ea"/>
                  <a:sym typeface="+mn-lt"/>
                </a:rPr>
                <a:t>01</a:t>
              </a:r>
              <a:endParaRPr kumimoji="1" lang="zh-CN" altLang="en-US" sz="2400" b="1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C50F7961-5F6B-C0DD-1C0E-940E0A1E0F6B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5686584" y="2636578"/>
              <a:ext cx="771684" cy="771684"/>
            </a:xfrm>
            <a:prstGeom prst="roundRect">
              <a:avLst>
                <a:gd name="adj" fmla="val 50000"/>
              </a:avLst>
            </a:prstGeom>
            <a:solidFill>
              <a:srgbClr val="006341"/>
            </a:solidFill>
          </p:spPr>
          <p:txBody>
            <a:bodyPr wrap="none" lIns="91440" tIns="45720" rIns="91440" bIns="45720" rtlCol="0" anchor="ctr" anchorCtr="0">
              <a:noAutofit/>
            </a:bodyPr>
            <a:lstStyle/>
            <a:p>
              <a:pPr algn="ctr"/>
              <a:r>
                <a:rPr kumimoji="1" lang="en-US" altLang="zh-CN" sz="2400" b="1" dirty="0">
                  <a:solidFill>
                    <a:srgbClr val="FFFFFF"/>
                  </a:solidFill>
                  <a:cs typeface="+mn-ea"/>
                  <a:sym typeface="+mn-lt"/>
                </a:rPr>
                <a:t>02</a:t>
              </a:r>
              <a:endParaRPr kumimoji="1" lang="zh-CN" altLang="en-US" sz="2400" b="1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622A4C93-50C8-5999-05FF-630352A27589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5686584" y="3832918"/>
              <a:ext cx="771684" cy="771684"/>
            </a:xfrm>
            <a:prstGeom prst="roundRect">
              <a:avLst>
                <a:gd name="adj" fmla="val 50000"/>
              </a:avLst>
            </a:prstGeom>
            <a:solidFill>
              <a:srgbClr val="006341"/>
            </a:solidFill>
          </p:spPr>
          <p:txBody>
            <a:bodyPr wrap="none" lIns="91440" tIns="45720" rIns="91440" bIns="45720" rtlCol="0" anchor="ctr" anchorCtr="0">
              <a:noAutofit/>
            </a:bodyPr>
            <a:lstStyle/>
            <a:p>
              <a:pPr algn="ctr"/>
              <a:r>
                <a:rPr kumimoji="1" lang="en-US" altLang="zh-CN" sz="2400" b="1" dirty="0">
                  <a:solidFill>
                    <a:srgbClr val="FFFFFF"/>
                  </a:solidFill>
                  <a:cs typeface="+mn-ea"/>
                  <a:sym typeface="+mn-lt"/>
                </a:rPr>
                <a:t>03</a:t>
              </a:r>
              <a:endParaRPr kumimoji="1" lang="zh-CN" altLang="en-US" sz="2400" b="1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07119E3E-8003-2835-25E6-5274D94FDA01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4914900" y="5029258"/>
              <a:ext cx="771684" cy="771684"/>
            </a:xfrm>
            <a:prstGeom prst="roundRect">
              <a:avLst>
                <a:gd name="adj" fmla="val 50000"/>
              </a:avLst>
            </a:prstGeom>
            <a:solidFill>
              <a:srgbClr val="006341"/>
            </a:solidFill>
          </p:spPr>
          <p:txBody>
            <a:bodyPr wrap="none" lIns="91440" tIns="45720" rIns="91440" bIns="45720" rtlCol="0" anchor="ctr" anchorCtr="0">
              <a:noAutofit/>
            </a:bodyPr>
            <a:lstStyle/>
            <a:p>
              <a:pPr algn="ctr"/>
              <a:r>
                <a:rPr kumimoji="1" lang="en-US" altLang="zh-CN" sz="2400" b="1" dirty="0">
                  <a:solidFill>
                    <a:srgbClr val="FFFFFF"/>
                  </a:solidFill>
                  <a:cs typeface="+mn-ea"/>
                  <a:sym typeface="+mn-lt"/>
                </a:rPr>
                <a:t>04</a:t>
              </a:r>
              <a:endParaRPr kumimoji="1" lang="zh-CN" altLang="en-US" sz="2400" b="1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7" name="文本框 16">
            <a:extLst>
              <a:ext uri="{FF2B5EF4-FFF2-40B4-BE49-F238E27FC236}">
                <a16:creationId xmlns:a16="http://schemas.microsoft.com/office/drawing/2014/main" id="{335D77EE-BE6E-06D3-D634-DEF594E67707}"/>
              </a:ext>
            </a:extLst>
          </p:cNvPr>
          <p:cNvSpPr txBox="1"/>
          <p:nvPr/>
        </p:nvSpPr>
        <p:spPr>
          <a:xfrm>
            <a:off x="5194459" y="1288245"/>
            <a:ext cx="34258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cs typeface="+mn-ea"/>
                <a:sym typeface="+mn-lt"/>
              </a:rPr>
              <a:t>现状分析</a:t>
            </a:r>
            <a:endParaRPr lang="en-US" sz="2800" dirty="0">
              <a:cs typeface="+mn-ea"/>
              <a:sym typeface="+mn-lt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8FCCDEF1-6DD5-3DE9-347A-371F6DF2C23D}"/>
              </a:ext>
            </a:extLst>
          </p:cNvPr>
          <p:cNvSpPr txBox="1"/>
          <p:nvPr/>
        </p:nvSpPr>
        <p:spPr>
          <a:xfrm>
            <a:off x="5965984" y="2484585"/>
            <a:ext cx="34258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cs typeface="+mn-ea"/>
                <a:sym typeface="+mn-lt"/>
              </a:rPr>
              <a:t>方案概述</a:t>
            </a:r>
            <a:endParaRPr lang="en-US" sz="2800" dirty="0">
              <a:cs typeface="+mn-ea"/>
              <a:sym typeface="+mn-lt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A9A4995D-A450-10D7-4093-7F0578CECF55}"/>
              </a:ext>
            </a:extLst>
          </p:cNvPr>
          <p:cNvSpPr txBox="1"/>
          <p:nvPr/>
        </p:nvSpPr>
        <p:spPr>
          <a:xfrm>
            <a:off x="5965983" y="3680925"/>
            <a:ext cx="34258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cs typeface="+mn-ea"/>
                <a:sym typeface="+mn-lt"/>
              </a:rPr>
              <a:t>重要技术实现</a:t>
            </a:r>
            <a:endParaRPr lang="en-US" sz="2800" b="1" dirty="0">
              <a:cs typeface="+mn-ea"/>
              <a:sym typeface="+mn-lt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A4D9575D-6755-B0C5-F262-F995DA2F69AD}"/>
              </a:ext>
            </a:extLst>
          </p:cNvPr>
          <p:cNvSpPr txBox="1"/>
          <p:nvPr/>
        </p:nvSpPr>
        <p:spPr>
          <a:xfrm>
            <a:off x="5194458" y="4881292"/>
            <a:ext cx="34258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cs typeface="+mn-ea"/>
                <a:sym typeface="+mn-lt"/>
              </a:rPr>
              <a:t>预期成果与价值</a:t>
            </a:r>
            <a:endParaRPr lang="en-US" altLang="zh-CN" sz="2800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660109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>
            <a:extLst>
              <a:ext uri="{FF2B5EF4-FFF2-40B4-BE49-F238E27FC236}">
                <a16:creationId xmlns:a16="http://schemas.microsoft.com/office/drawing/2014/main" id="{F2A02B94-5862-9A15-5EED-2E1128E7CA28}"/>
              </a:ext>
            </a:extLst>
          </p:cNvPr>
          <p:cNvCxnSpPr/>
          <p:nvPr/>
        </p:nvCxnSpPr>
        <p:spPr>
          <a:xfrm>
            <a:off x="391265" y="720193"/>
            <a:ext cx="10160000" cy="0"/>
          </a:xfrm>
          <a:prstGeom prst="line">
            <a:avLst/>
          </a:prstGeom>
          <a:ln w="15875">
            <a:solidFill>
              <a:srgbClr val="0063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矩形 4">
            <a:extLst>
              <a:ext uri="{FF2B5EF4-FFF2-40B4-BE49-F238E27FC236}">
                <a16:creationId xmlns:a16="http://schemas.microsoft.com/office/drawing/2014/main" id="{3FA56B55-353A-778D-5E2D-5D51479D4586}"/>
              </a:ext>
            </a:extLst>
          </p:cNvPr>
          <p:cNvSpPr/>
          <p:nvPr/>
        </p:nvSpPr>
        <p:spPr>
          <a:xfrm>
            <a:off x="94774" y="62356"/>
            <a:ext cx="459625" cy="459625"/>
          </a:xfrm>
          <a:prstGeom prst="rect">
            <a:avLst/>
          </a:prstGeom>
          <a:noFill/>
          <a:ln w="25400">
            <a:solidFill>
              <a:srgbClr val="00634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3D3A414A-48CA-6E0F-2850-02113AEAC888}"/>
              </a:ext>
            </a:extLst>
          </p:cNvPr>
          <p:cNvSpPr/>
          <p:nvPr/>
        </p:nvSpPr>
        <p:spPr>
          <a:xfrm>
            <a:off x="254311" y="148038"/>
            <a:ext cx="459625" cy="459625"/>
          </a:xfrm>
          <a:prstGeom prst="rect">
            <a:avLst/>
          </a:prstGeom>
          <a:solidFill>
            <a:srgbClr val="006341"/>
          </a:solidFill>
          <a:ln w="25400">
            <a:solidFill>
              <a:srgbClr val="4F8E7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F4D9AD76-6FCD-49DC-B45E-B0F425FC2C98}"/>
              </a:ext>
            </a:extLst>
          </p:cNvPr>
          <p:cNvSpPr txBox="1"/>
          <p:nvPr/>
        </p:nvSpPr>
        <p:spPr>
          <a:xfrm>
            <a:off x="710686" y="90396"/>
            <a:ext cx="54792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gradFill flip="none" rotWithShape="1">
                  <a:gsLst>
                    <a:gs pos="0">
                      <a:srgbClr val="28473D">
                        <a:shade val="30000"/>
                        <a:satMod val="115000"/>
                      </a:srgbClr>
                    </a:gs>
                    <a:gs pos="50000">
                      <a:srgbClr val="28473D">
                        <a:shade val="67500"/>
                        <a:satMod val="115000"/>
                      </a:srgbClr>
                    </a:gs>
                    <a:gs pos="100000">
                      <a:srgbClr val="28473D">
                        <a:shade val="100000"/>
                        <a:satMod val="115000"/>
                      </a:srgbClr>
                    </a:gs>
                  </a:gsLst>
                  <a:lin ang="0" scaled="1"/>
                  <a:tileRect/>
                </a:gradFill>
                <a:cs typeface="+mn-ea"/>
                <a:sym typeface="+mn-lt"/>
              </a:rPr>
              <a:t>伙伴心声案例</a:t>
            </a:r>
            <a:endParaRPr lang="en-US" sz="2800" dirty="0">
              <a:gradFill flip="none" rotWithShape="1">
                <a:gsLst>
                  <a:gs pos="0">
                    <a:srgbClr val="28473D">
                      <a:shade val="30000"/>
                      <a:satMod val="115000"/>
                    </a:srgbClr>
                  </a:gs>
                  <a:gs pos="50000">
                    <a:srgbClr val="28473D">
                      <a:shade val="67500"/>
                      <a:satMod val="115000"/>
                    </a:srgbClr>
                  </a:gs>
                  <a:gs pos="100000">
                    <a:srgbClr val="28473D">
                      <a:shade val="100000"/>
                      <a:satMod val="115000"/>
                    </a:srgbClr>
                  </a:gs>
                </a:gsLst>
                <a:lin ang="0" scaled="1"/>
                <a:tileRect/>
              </a:gradFill>
              <a:cs typeface="+mn-ea"/>
              <a:sym typeface="+mn-lt"/>
            </a:endParaRPr>
          </a:p>
        </p:txBody>
      </p:sp>
      <p:sp>
        <p:nvSpPr>
          <p:cNvPr id="64" name="文本框 63">
            <a:extLst>
              <a:ext uri="{FF2B5EF4-FFF2-40B4-BE49-F238E27FC236}">
                <a16:creationId xmlns:a16="http://schemas.microsoft.com/office/drawing/2014/main" id="{AB9142DF-11C8-4D75-8299-7F3C577931A8}"/>
              </a:ext>
            </a:extLst>
          </p:cNvPr>
          <p:cNvSpPr txBox="1"/>
          <p:nvPr/>
        </p:nvSpPr>
        <p:spPr>
          <a:xfrm>
            <a:off x="5458565" y="827447"/>
            <a:ext cx="64791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问：为什么</a:t>
            </a:r>
            <a:r>
              <a:rPr lang="en-US" altLang="zh-CN" sz="2400" dirty="0">
                <a:cs typeface="+mn-ea"/>
                <a:sym typeface="+mn-lt"/>
              </a:rPr>
              <a:t>3/25</a:t>
            </a:r>
            <a:r>
              <a:rPr lang="zh-CN" altLang="en-US" sz="2400" dirty="0">
                <a:cs typeface="+mn-ea"/>
                <a:sym typeface="+mn-lt"/>
              </a:rPr>
              <a:t>这天的伙伴满意度那么低？</a:t>
            </a:r>
            <a:endParaRPr lang="en-US" altLang="zh-CN" sz="2400" dirty="0">
              <a:cs typeface="+mn-ea"/>
              <a:sym typeface="+mn-lt"/>
            </a:endParaRPr>
          </a:p>
        </p:txBody>
      </p:sp>
      <p:sp>
        <p:nvSpPr>
          <p:cNvPr id="68" name="文本框 67">
            <a:extLst>
              <a:ext uri="{FF2B5EF4-FFF2-40B4-BE49-F238E27FC236}">
                <a16:creationId xmlns:a16="http://schemas.microsoft.com/office/drawing/2014/main" id="{3601FAB8-5A4C-4253-8654-29CE22272DED}"/>
              </a:ext>
            </a:extLst>
          </p:cNvPr>
          <p:cNvSpPr txBox="1"/>
          <p:nvPr/>
        </p:nvSpPr>
        <p:spPr>
          <a:xfrm>
            <a:off x="5853701" y="1441512"/>
            <a:ext cx="603493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b="1" dirty="0">
                <a:cs typeface="+mn-ea"/>
                <a:sym typeface="+mn-lt"/>
              </a:rPr>
              <a:t>思路：</a:t>
            </a:r>
            <a:endParaRPr lang="en-US" altLang="zh-CN" sz="1200" b="1" dirty="0">
              <a:cs typeface="+mn-ea"/>
              <a:sym typeface="+mn-lt"/>
            </a:endParaRPr>
          </a:p>
          <a:p>
            <a:pPr marL="342900" indent="-342900">
              <a:buAutoNum type="arabicPeriod"/>
            </a:pPr>
            <a:r>
              <a:rPr lang="zh-CN" altLang="en-US" sz="1200" dirty="0">
                <a:cs typeface="+mn-ea"/>
                <a:sym typeface="+mn-lt"/>
              </a:rPr>
              <a:t>观察数据</a:t>
            </a:r>
            <a:endParaRPr lang="en-US" altLang="zh-CN" sz="1200" dirty="0">
              <a:cs typeface="+mn-ea"/>
              <a:sym typeface="+mn-lt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zh-CN" altLang="en-US" sz="1200" dirty="0">
                <a:cs typeface="+mn-ea"/>
                <a:sym typeface="+mn-lt"/>
              </a:rPr>
              <a:t>节日：</a:t>
            </a:r>
            <a:r>
              <a:rPr lang="en-US" altLang="zh-CN" sz="1200" dirty="0">
                <a:cs typeface="+mn-ea"/>
                <a:sym typeface="+mn-lt"/>
              </a:rPr>
              <a:t>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zh-CN" altLang="en-US" sz="1200" dirty="0">
                <a:cs typeface="+mn-ea"/>
                <a:sym typeface="+mn-lt"/>
              </a:rPr>
              <a:t>开当日、活动日、上新日：上新日</a:t>
            </a:r>
            <a:endParaRPr lang="en-US" altLang="zh-CN" sz="1200" dirty="0">
              <a:cs typeface="+mn-ea"/>
              <a:sym typeface="+mn-lt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zh-CN" altLang="en-US" sz="1200" dirty="0">
                <a:cs typeface="+mn-ea"/>
                <a:sym typeface="+mn-lt"/>
              </a:rPr>
              <a:t>公司大新闻或大事件：</a:t>
            </a:r>
            <a:r>
              <a:rPr lang="en-US" altLang="zh-CN" sz="1200" dirty="0">
                <a:cs typeface="+mn-ea"/>
                <a:sym typeface="+mn-lt"/>
              </a:rPr>
              <a:t>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zh-CN" altLang="en-US" sz="1200" dirty="0">
                <a:cs typeface="+mn-ea"/>
                <a:sym typeface="+mn-lt"/>
              </a:rPr>
              <a:t>营运项目（</a:t>
            </a:r>
            <a:r>
              <a:rPr lang="en-US" altLang="zh-CN" sz="1200" dirty="0">
                <a:cs typeface="+mn-ea"/>
                <a:sym typeface="+mn-lt"/>
              </a:rPr>
              <a:t>BTS</a:t>
            </a:r>
            <a:r>
              <a:rPr lang="zh-CN" altLang="en-US" sz="1200" dirty="0">
                <a:cs typeface="+mn-ea"/>
                <a:sym typeface="+mn-lt"/>
              </a:rPr>
              <a:t>、运动会、同城快递服务、商品自带标签）</a:t>
            </a:r>
            <a:r>
              <a:rPr lang="en-US" altLang="zh-CN" sz="1200" dirty="0">
                <a:cs typeface="+mn-ea"/>
                <a:sym typeface="+mn-lt"/>
              </a:rPr>
              <a:t>:N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zh-CN" altLang="en-US" sz="1200" dirty="0">
                <a:cs typeface="+mn-ea"/>
                <a:sym typeface="+mn-lt"/>
              </a:rPr>
              <a:t>福利相关（三薪、发奖金）</a:t>
            </a:r>
            <a:r>
              <a:rPr lang="en-US" altLang="zh-CN" sz="1200" dirty="0">
                <a:cs typeface="+mn-ea"/>
                <a:sym typeface="+mn-lt"/>
              </a:rPr>
              <a:t>:N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zh-CN" altLang="en-US" sz="1200" dirty="0">
                <a:cs typeface="+mn-ea"/>
                <a:sym typeface="+mn-lt"/>
              </a:rPr>
              <a:t>系统故障</a:t>
            </a:r>
            <a:r>
              <a:rPr lang="en-US" altLang="zh-CN" sz="1200" dirty="0">
                <a:cs typeface="+mn-ea"/>
                <a:sym typeface="+mn-lt"/>
              </a:rPr>
              <a:t>:N</a:t>
            </a:r>
          </a:p>
          <a:p>
            <a:r>
              <a:rPr lang="en-US" altLang="zh-CN" sz="1200" dirty="0">
                <a:cs typeface="+mn-ea"/>
                <a:sym typeface="+mn-lt"/>
              </a:rPr>
              <a:t>2. </a:t>
            </a:r>
            <a:r>
              <a:rPr lang="zh-CN" altLang="en-US" sz="1200" dirty="0">
                <a:cs typeface="+mn-ea"/>
                <a:sym typeface="+mn-lt"/>
              </a:rPr>
              <a:t>印证假设</a:t>
            </a:r>
            <a:endParaRPr lang="en-US" altLang="zh-CN" sz="1200" dirty="0">
              <a:cs typeface="+mn-ea"/>
              <a:sym typeface="+mn-lt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zh-CN" altLang="en-US" sz="1200" dirty="0">
                <a:cs typeface="+mn-ea"/>
                <a:sym typeface="+mn-lt"/>
              </a:rPr>
              <a:t>工作强度的高低：</a:t>
            </a:r>
            <a:r>
              <a:rPr lang="en-US" altLang="zh-CN" sz="1200" dirty="0">
                <a:cs typeface="+mn-ea"/>
                <a:sym typeface="+mn-lt"/>
              </a:rPr>
              <a:t>ADT 228</a:t>
            </a:r>
            <a:r>
              <a:rPr lang="zh-CN" altLang="en-US" sz="1200" dirty="0">
                <a:cs typeface="+mn-ea"/>
                <a:sym typeface="+mn-lt"/>
              </a:rPr>
              <a:t>（同比</a:t>
            </a:r>
            <a:r>
              <a:rPr lang="en-US" altLang="zh-CN" sz="1200" dirty="0">
                <a:cs typeface="+mn-ea"/>
                <a:sym typeface="+mn-lt"/>
              </a:rPr>
              <a:t>+5%</a:t>
            </a:r>
            <a:r>
              <a:rPr lang="zh-CN" altLang="en-US" sz="1200" dirty="0">
                <a:cs typeface="+mn-ea"/>
                <a:sym typeface="+mn-lt"/>
              </a:rPr>
              <a:t>）</a:t>
            </a:r>
            <a:r>
              <a:rPr lang="en-US" altLang="zh-CN" sz="1200" dirty="0">
                <a:cs typeface="+mn-ea"/>
                <a:sym typeface="+mn-lt"/>
              </a:rPr>
              <a:t>IPLH 13</a:t>
            </a:r>
            <a:r>
              <a:rPr lang="zh-CN" altLang="en-US" sz="1200" dirty="0">
                <a:cs typeface="+mn-ea"/>
                <a:sym typeface="+mn-lt"/>
              </a:rPr>
              <a:t>（同比</a:t>
            </a:r>
            <a:r>
              <a:rPr lang="en-US" altLang="zh-CN" sz="1200" dirty="0">
                <a:cs typeface="+mn-ea"/>
                <a:sym typeface="+mn-lt"/>
              </a:rPr>
              <a:t>+1</a:t>
            </a:r>
            <a:r>
              <a:rPr lang="zh-CN" altLang="en-US" sz="1200" dirty="0">
                <a:cs typeface="+mn-ea"/>
                <a:sym typeface="+mn-lt"/>
              </a:rPr>
              <a:t>）</a:t>
            </a:r>
            <a:endParaRPr lang="en-US" altLang="zh-CN" sz="1200" dirty="0">
              <a:cs typeface="+mn-ea"/>
              <a:sym typeface="+mn-lt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zh-CN" altLang="en-US" sz="1200" dirty="0">
                <a:cs typeface="+mn-ea"/>
                <a:sym typeface="+mn-lt"/>
              </a:rPr>
              <a:t>工作复杂度高低（活动机制、饮品配方、操作要求、顾客问询</a:t>
            </a:r>
            <a:r>
              <a:rPr lang="en-US" altLang="zh-CN" sz="1200" dirty="0">
                <a:cs typeface="+mn-ea"/>
                <a:sym typeface="+mn-lt"/>
              </a:rPr>
              <a:t>/</a:t>
            </a:r>
            <a:r>
              <a:rPr lang="zh-CN" altLang="en-US" sz="1200" dirty="0">
                <a:cs typeface="+mn-ea"/>
                <a:sym typeface="+mn-lt"/>
              </a:rPr>
              <a:t>反馈）：制作复杂度的负面的比例</a:t>
            </a:r>
            <a:r>
              <a:rPr lang="en-US" altLang="zh-CN" sz="1200" dirty="0">
                <a:cs typeface="+mn-ea"/>
                <a:sym typeface="+mn-lt"/>
              </a:rPr>
              <a:t>30%</a:t>
            </a:r>
            <a:r>
              <a:rPr lang="zh-CN" altLang="en-US" sz="1200" dirty="0">
                <a:cs typeface="+mn-ea"/>
                <a:sym typeface="+mn-lt"/>
              </a:rPr>
              <a:t>（较上个档期</a:t>
            </a:r>
            <a:r>
              <a:rPr lang="en-US" altLang="zh-CN" sz="1200" dirty="0">
                <a:cs typeface="+mn-ea"/>
                <a:sym typeface="+mn-lt"/>
              </a:rPr>
              <a:t>+10%</a:t>
            </a:r>
            <a:r>
              <a:rPr lang="zh-CN" altLang="en-US" sz="1200" dirty="0">
                <a:cs typeface="+mn-ea"/>
                <a:sym typeface="+mn-lt"/>
              </a:rPr>
              <a:t>）</a:t>
            </a:r>
            <a:endParaRPr lang="en-US" altLang="zh-CN" sz="1200" dirty="0">
              <a:cs typeface="+mn-ea"/>
              <a:sym typeface="+mn-lt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zh-CN" altLang="en-US" sz="1200" dirty="0">
                <a:cs typeface="+mn-ea"/>
                <a:sym typeface="+mn-lt"/>
              </a:rPr>
              <a:t>拿奖金开心：</a:t>
            </a:r>
            <a:r>
              <a:rPr lang="en-US" altLang="zh-CN" sz="1200" dirty="0">
                <a:cs typeface="+mn-ea"/>
                <a:sym typeface="+mn-lt"/>
              </a:rPr>
              <a:t>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zh-CN" altLang="en-US" sz="1200" dirty="0">
                <a:cs typeface="+mn-ea"/>
                <a:sym typeface="+mn-lt"/>
              </a:rPr>
              <a:t>生意好坏（目标达成与否）：</a:t>
            </a:r>
            <a:r>
              <a:rPr lang="en-US" altLang="zh-CN" sz="1200" dirty="0">
                <a:cs typeface="+mn-ea"/>
                <a:sym typeface="+mn-lt"/>
              </a:rPr>
              <a:t>Sales/ FCST%</a:t>
            </a:r>
            <a:r>
              <a:rPr lang="zh-CN" altLang="en-US" sz="1200" dirty="0">
                <a:cs typeface="+mn-ea"/>
                <a:sym typeface="+mn-lt"/>
              </a:rPr>
              <a:t>   </a:t>
            </a:r>
            <a:r>
              <a:rPr lang="en-US" altLang="zh-CN" sz="1200" dirty="0">
                <a:cs typeface="+mn-ea"/>
                <a:sym typeface="+mn-lt"/>
              </a:rPr>
              <a:t>90%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zh-CN" altLang="en-US" sz="1200" dirty="0">
                <a:cs typeface="+mn-ea"/>
                <a:sym typeface="+mn-lt"/>
              </a:rPr>
              <a:t>伙伴对于产品的喜欢与否：新产品喜好的正面比例</a:t>
            </a:r>
            <a:r>
              <a:rPr lang="en-US" altLang="zh-CN" sz="1200" dirty="0">
                <a:cs typeface="+mn-ea"/>
                <a:sym typeface="+mn-lt"/>
              </a:rPr>
              <a:t>90%</a:t>
            </a:r>
            <a:r>
              <a:rPr lang="zh-CN" altLang="en-US" sz="1200" dirty="0">
                <a:cs typeface="+mn-ea"/>
                <a:sym typeface="+mn-lt"/>
              </a:rPr>
              <a:t>（较上个档期</a:t>
            </a:r>
            <a:r>
              <a:rPr lang="en-US" altLang="zh-CN" sz="1200" dirty="0">
                <a:cs typeface="+mn-ea"/>
                <a:sym typeface="+mn-lt"/>
              </a:rPr>
              <a:t>+5%</a:t>
            </a:r>
            <a:r>
              <a:rPr lang="zh-CN" altLang="en-US" sz="1200" dirty="0">
                <a:cs typeface="+mn-ea"/>
                <a:sym typeface="+mn-lt"/>
              </a:rPr>
              <a:t>）</a:t>
            </a:r>
            <a:endParaRPr lang="en-US" altLang="zh-CN" sz="1200" dirty="0">
              <a:cs typeface="+mn-ea"/>
              <a:sym typeface="+mn-lt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zh-CN" altLang="en-US" sz="1200" dirty="0">
                <a:cs typeface="+mn-ea"/>
                <a:sym typeface="+mn-lt"/>
              </a:rPr>
              <a:t>大新闻大事件提升团队士气：</a:t>
            </a:r>
            <a:r>
              <a:rPr lang="en-US" altLang="zh-CN" sz="1200" dirty="0">
                <a:cs typeface="+mn-ea"/>
                <a:sym typeface="+mn-lt"/>
              </a:rPr>
              <a:t>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zh-CN" altLang="en-US" sz="1200" dirty="0">
                <a:cs typeface="+mn-ea"/>
                <a:sym typeface="+mn-lt"/>
              </a:rPr>
              <a:t>系统故障增加了营运复杂度：</a:t>
            </a:r>
            <a:r>
              <a:rPr lang="en-US" altLang="zh-CN" sz="1200" dirty="0">
                <a:cs typeface="+mn-ea"/>
                <a:sym typeface="+mn-lt"/>
              </a:rPr>
              <a:t>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altLang="zh-CN" sz="1200" dirty="0">
              <a:cs typeface="+mn-ea"/>
              <a:sym typeface="+mn-lt"/>
            </a:endParaRPr>
          </a:p>
          <a:p>
            <a:r>
              <a:rPr lang="zh-CN" altLang="en-US" sz="1200" b="1" dirty="0">
                <a:cs typeface="+mn-ea"/>
                <a:sym typeface="+mn-lt"/>
              </a:rPr>
              <a:t>结论：</a:t>
            </a:r>
            <a:endParaRPr lang="en-US" altLang="zh-CN" sz="1200" b="1" dirty="0">
              <a:cs typeface="+mn-ea"/>
              <a:sym typeface="+mn-lt"/>
            </a:endParaRPr>
          </a:p>
          <a:p>
            <a:r>
              <a:rPr lang="zh-CN" altLang="en-US" sz="1200" dirty="0">
                <a:cs typeface="+mn-ea"/>
                <a:sym typeface="+mn-lt"/>
              </a:rPr>
              <a:t>由于</a:t>
            </a:r>
            <a:r>
              <a:rPr lang="en-US" altLang="zh-CN" sz="1200" dirty="0">
                <a:cs typeface="+mn-ea"/>
                <a:sym typeface="+mn-lt"/>
              </a:rPr>
              <a:t>3</a:t>
            </a:r>
            <a:r>
              <a:rPr lang="zh-CN" altLang="en-US" sz="1200" dirty="0">
                <a:cs typeface="+mn-ea"/>
                <a:sym typeface="+mn-lt"/>
              </a:rPr>
              <a:t>月</a:t>
            </a:r>
            <a:r>
              <a:rPr lang="en-US" altLang="zh-CN" sz="1200" dirty="0">
                <a:cs typeface="+mn-ea"/>
                <a:sym typeface="+mn-lt"/>
              </a:rPr>
              <a:t>25</a:t>
            </a:r>
            <a:r>
              <a:rPr lang="zh-CN" altLang="en-US" sz="1200" dirty="0">
                <a:cs typeface="+mn-ea"/>
                <a:sym typeface="+mn-lt"/>
              </a:rPr>
              <a:t>日是新品</a:t>
            </a:r>
            <a:r>
              <a:rPr lang="en-US" altLang="zh-CN" sz="1200" dirty="0">
                <a:cs typeface="+mn-ea"/>
                <a:sym typeface="+mn-lt"/>
              </a:rPr>
              <a:t>**</a:t>
            </a:r>
            <a:r>
              <a:rPr lang="zh-CN" altLang="en-US" sz="1200" dirty="0">
                <a:cs typeface="+mn-ea"/>
                <a:sym typeface="+mn-lt"/>
              </a:rPr>
              <a:t>上新第一天，新饮品广受顾客喜爱。但由于饮料配方更改，伙伴制作饮品速度降低，加之人力安排不足，使得没有达成销售目标，最终导致当日伙伴体验不佳。</a:t>
            </a:r>
            <a:endParaRPr lang="en-US" altLang="zh-CN" sz="1200" dirty="0">
              <a:cs typeface="+mn-ea"/>
              <a:sym typeface="+mn-lt"/>
            </a:endParaRPr>
          </a:p>
          <a:p>
            <a:r>
              <a:rPr lang="zh-CN" altLang="en-US" sz="1200" dirty="0">
                <a:cs typeface="+mn-ea"/>
                <a:sym typeface="+mn-lt"/>
              </a:rPr>
              <a:t>伙伴希望可以在流程</a:t>
            </a:r>
            <a:r>
              <a:rPr lang="en-US" altLang="zh-CN" sz="1200" dirty="0">
                <a:cs typeface="+mn-ea"/>
                <a:sym typeface="+mn-lt"/>
              </a:rPr>
              <a:t>***</a:t>
            </a:r>
            <a:r>
              <a:rPr lang="zh-CN" altLang="en-US" sz="1200" dirty="0">
                <a:cs typeface="+mn-ea"/>
                <a:sym typeface="+mn-lt"/>
              </a:rPr>
              <a:t>部分进行优化。同时，上新日多安排人力，确保顾客可以更快拿到想要的饮品。</a:t>
            </a:r>
            <a:endParaRPr lang="en-US" altLang="zh-CN" sz="1200" dirty="0">
              <a:cs typeface="+mn-ea"/>
              <a:sym typeface="+mn-lt"/>
            </a:endParaRPr>
          </a:p>
        </p:txBody>
      </p:sp>
      <p:pic>
        <p:nvPicPr>
          <p:cNvPr id="25" name="图片 24">
            <a:extLst>
              <a:ext uri="{FF2B5EF4-FFF2-40B4-BE49-F238E27FC236}">
                <a16:creationId xmlns:a16="http://schemas.microsoft.com/office/drawing/2014/main" id="{C65E0DA1-C518-4C3A-A7E3-2691FB068B9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rgbClr val="70AD47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815" b="95368" l="8966" r="90690">
                        <a14:foregroundMark x1="9310" y1="20708" x2="10345" y2="80381"/>
                        <a14:foregroundMark x1="24138" y1="45504" x2="24138" y2="45504"/>
                        <a14:foregroundMark x1="23448" y1="39510" x2="23448" y2="39510"/>
                        <a14:foregroundMark x1="30345" y1="34060" x2="30345" y2="34060"/>
                        <a14:foregroundMark x1="54483" y1="27520" x2="54483" y2="27520"/>
                        <a14:foregroundMark x1="53793" y1="32970" x2="53793" y2="32970"/>
                        <a14:foregroundMark x1="53103" y1="38692" x2="53103" y2="38692"/>
                        <a14:foregroundMark x1="54828" y1="47411" x2="54828" y2="47411"/>
                        <a14:foregroundMark x1="54483" y1="52589" x2="54483" y2="52589"/>
                        <a14:foregroundMark x1="31034" y1="52589" x2="31034" y2="52589"/>
                        <a14:foregroundMark x1="32414" y1="69755" x2="32414" y2="69755"/>
                        <a14:foregroundMark x1="30000" y1="65123" x2="30000" y2="65123"/>
                        <a14:foregroundMark x1="62069" y1="80109" x2="62069" y2="80109"/>
                        <a14:foregroundMark x1="91724" y1="74932" x2="91724" y2="75477"/>
                        <a14:foregroundMark x1="57586" y1="95640" x2="57586" y2="95640"/>
                        <a14:foregroundMark x1="51034" y1="7629" x2="51034" y2="7629"/>
                        <a14:foregroundMark x1="45172" y1="3815" x2="45172" y2="381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5326" y="3078948"/>
            <a:ext cx="326065" cy="412641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878D6538-EE01-48A4-835F-6042FC19CFA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861" b="89813" l="5459" r="94760">
                        <a14:foregroundMark x1="91266" y1="18711" x2="91266" y2="18711"/>
                        <a14:foregroundMark x1="94978" y1="25156" x2="94978" y2="25156"/>
                        <a14:foregroundMark x1="75764" y1="8108" x2="75764" y2="8108"/>
                        <a14:foregroundMark x1="44760" y1="7069" x2="44760" y2="7069"/>
                        <a14:foregroundMark x1="73581" y1="6861" x2="73581" y2="6861"/>
                        <a14:foregroundMark x1="5459" y1="55717" x2="5459" y2="5571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14335" y="1445125"/>
            <a:ext cx="539366" cy="566452"/>
          </a:xfrm>
          <a:prstGeom prst="rect">
            <a:avLst/>
          </a:prstGeom>
        </p:spPr>
      </p:pic>
      <p:pic>
        <p:nvPicPr>
          <p:cNvPr id="2052" name="Picture 4" descr="https://img0.baidu.com/it/u=2034902771,4078976181&amp;fm=253&amp;fmt=auto&amp;app=138&amp;f=PNG?w=499&amp;h=500">
            <a:extLst>
              <a:ext uri="{FF2B5EF4-FFF2-40B4-BE49-F238E27FC236}">
                <a16:creationId xmlns:a16="http://schemas.microsoft.com/office/drawing/2014/main" id="{95290902-DB3D-49C5-AF58-4140DE4075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3606" y="4643490"/>
            <a:ext cx="405055" cy="405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C568B5DE-F24B-4D0F-973C-B6E10C4A7C0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1466" y="955565"/>
            <a:ext cx="5122869" cy="2129837"/>
          </a:xfrm>
          <a:prstGeom prst="rect">
            <a:avLst/>
          </a:prstGeom>
        </p:spPr>
      </p:pic>
      <p:pic>
        <p:nvPicPr>
          <p:cNvPr id="65" name="图片 64">
            <a:extLst>
              <a:ext uri="{FF2B5EF4-FFF2-40B4-BE49-F238E27FC236}">
                <a16:creationId xmlns:a16="http://schemas.microsoft.com/office/drawing/2014/main" id="{C6D96C30-24AF-41BF-8177-69338F9C79D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331" b="97881" l="7302" r="90794">
                        <a14:foregroundMark x1="7302" y1="27331" x2="15238" y2="27754"/>
                        <a14:foregroundMark x1="19683" y1="13771" x2="23175" y2="16102"/>
                        <a14:foregroundMark x1="43175" y1="6144" x2="43810" y2="8686"/>
                        <a14:foregroundMark x1="42857" y1="2331" x2="42857" y2="2331"/>
                        <a14:foregroundMark x1="69206" y1="11653" x2="63492" y2="15890"/>
                        <a14:foregroundMark x1="69841" y1="27754" x2="76190" y2="27754"/>
                        <a14:foregroundMark x1="90794" y1="58475" x2="90794" y2="58475"/>
                        <a14:foregroundMark x1="38730" y1="95551" x2="38730" y2="95551"/>
                        <a14:foregroundMark x1="57778" y1="97881" x2="57778" y2="9788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16451" y="1686512"/>
            <a:ext cx="433879" cy="650129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44986727-21EC-1AE0-A3FB-1C62B242AA8B}"/>
              </a:ext>
            </a:extLst>
          </p:cNvPr>
          <p:cNvSpPr/>
          <p:nvPr/>
        </p:nvSpPr>
        <p:spPr>
          <a:xfrm>
            <a:off x="254311" y="3861530"/>
            <a:ext cx="1192594" cy="2687377"/>
          </a:xfrm>
          <a:prstGeom prst="rect">
            <a:avLst/>
          </a:prstGeom>
          <a:noFill/>
          <a:ln>
            <a:solidFill>
              <a:srgbClr val="00634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1284A71A-B146-B474-B8EB-D8FDA3053312}"/>
              </a:ext>
            </a:extLst>
          </p:cNvPr>
          <p:cNvSpPr/>
          <p:nvPr/>
        </p:nvSpPr>
        <p:spPr>
          <a:xfrm>
            <a:off x="1533897" y="3861530"/>
            <a:ext cx="1192594" cy="2687377"/>
          </a:xfrm>
          <a:prstGeom prst="rect">
            <a:avLst/>
          </a:prstGeom>
          <a:noFill/>
          <a:ln>
            <a:solidFill>
              <a:srgbClr val="00634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462E849D-6A3C-AD86-DA79-3245B2CD0EFE}"/>
              </a:ext>
            </a:extLst>
          </p:cNvPr>
          <p:cNvSpPr/>
          <p:nvPr/>
        </p:nvSpPr>
        <p:spPr>
          <a:xfrm>
            <a:off x="2813482" y="3861530"/>
            <a:ext cx="1983897" cy="2687377"/>
          </a:xfrm>
          <a:prstGeom prst="rect">
            <a:avLst/>
          </a:prstGeom>
          <a:noFill/>
          <a:ln>
            <a:solidFill>
              <a:srgbClr val="00634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4D5DE029-491D-E3BC-B8BA-6A47637D6390}"/>
              </a:ext>
            </a:extLst>
          </p:cNvPr>
          <p:cNvSpPr/>
          <p:nvPr/>
        </p:nvSpPr>
        <p:spPr>
          <a:xfrm>
            <a:off x="4880608" y="3861530"/>
            <a:ext cx="405055" cy="2687377"/>
          </a:xfrm>
          <a:prstGeom prst="rect">
            <a:avLst/>
          </a:prstGeom>
          <a:noFill/>
          <a:ln>
            <a:solidFill>
              <a:srgbClr val="00634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4222BDB5-48A1-3BDE-8926-9AE9CF3BD63E}"/>
              </a:ext>
            </a:extLst>
          </p:cNvPr>
          <p:cNvSpPr txBox="1"/>
          <p:nvPr/>
        </p:nvSpPr>
        <p:spPr>
          <a:xfrm>
            <a:off x="254311" y="3927945"/>
            <a:ext cx="1192594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0488" indent="-90488">
              <a:buFont typeface="Wingdings" panose="05000000000000000000" pitchFamily="2" charset="2"/>
              <a:buChar char="l"/>
            </a:pPr>
            <a:r>
              <a:rPr lang="zh-CN" altLang="en-US" sz="800" dirty="0"/>
              <a:t>极端高</a:t>
            </a:r>
            <a:r>
              <a:rPr lang="en-US" altLang="zh-CN" sz="800" dirty="0"/>
              <a:t>/</a:t>
            </a:r>
            <a:r>
              <a:rPr lang="zh-CN" altLang="en-US" sz="800" dirty="0"/>
              <a:t>低的数据</a:t>
            </a:r>
          </a:p>
          <a:p>
            <a:pPr marL="90488" indent="-90488">
              <a:buFont typeface="Wingdings" panose="05000000000000000000" pitchFamily="2" charset="2"/>
              <a:buChar char="l"/>
            </a:pPr>
            <a:r>
              <a:rPr lang="zh-CN" altLang="en-US" sz="800" dirty="0"/>
              <a:t>趋势：非极端的数据</a:t>
            </a:r>
          </a:p>
          <a:p>
            <a:pPr marL="180975" lvl="1" indent="-90488">
              <a:buFont typeface="Wingdings" panose="05000000000000000000" pitchFamily="2" charset="2"/>
              <a:buChar char="l"/>
              <a:tabLst>
                <a:tab pos="180975" algn="l"/>
              </a:tabLst>
            </a:pPr>
            <a:r>
              <a:rPr lang="zh-CN" altLang="en-US" sz="800" dirty="0"/>
              <a:t>周与周的规律</a:t>
            </a:r>
          </a:p>
          <a:p>
            <a:pPr marL="180975" lvl="1" indent="-90488">
              <a:buFont typeface="Wingdings" panose="05000000000000000000" pitchFamily="2" charset="2"/>
              <a:buChar char="l"/>
              <a:tabLst>
                <a:tab pos="180975" algn="l"/>
              </a:tabLst>
            </a:pPr>
            <a:r>
              <a:rPr lang="zh-CN" altLang="en-US" sz="800" dirty="0"/>
              <a:t>周间与周间的规律、周末与周末的规律</a:t>
            </a:r>
          </a:p>
          <a:p>
            <a:pPr marL="180975" lvl="1" indent="-90488">
              <a:buFont typeface="Wingdings" panose="05000000000000000000" pitchFamily="2" charset="2"/>
              <a:buChar char="l"/>
              <a:tabLst>
                <a:tab pos="180975" algn="l"/>
              </a:tabLst>
            </a:pPr>
            <a:r>
              <a:rPr lang="zh-CN" altLang="en-US" sz="800" dirty="0"/>
              <a:t>高峰日间的规律、非高峰日的规律</a:t>
            </a:r>
          </a:p>
          <a:p>
            <a:pPr marL="90488" indent="-90488">
              <a:buFont typeface="Wingdings" panose="05000000000000000000" pitchFamily="2" charset="2"/>
              <a:buChar char="l"/>
            </a:pPr>
            <a:r>
              <a:rPr lang="zh-CN" altLang="en-US" sz="800" dirty="0"/>
              <a:t>特殊日期：</a:t>
            </a:r>
          </a:p>
          <a:p>
            <a:pPr marL="180975" lvl="1" indent="-90488">
              <a:buFont typeface="Wingdings" panose="05000000000000000000" pitchFamily="2" charset="2"/>
              <a:buChar char="l"/>
              <a:tabLst>
                <a:tab pos="180975" algn="l"/>
              </a:tabLst>
            </a:pPr>
            <a:r>
              <a:rPr lang="zh-CN" altLang="en-US" sz="800" dirty="0"/>
              <a:t>节日</a:t>
            </a:r>
          </a:p>
          <a:p>
            <a:pPr marL="180975" lvl="1" indent="-90488">
              <a:buFont typeface="Wingdings" panose="05000000000000000000" pitchFamily="2" charset="2"/>
              <a:buChar char="l"/>
              <a:tabLst>
                <a:tab pos="180975" algn="l"/>
              </a:tabLst>
            </a:pPr>
            <a:r>
              <a:rPr lang="zh-CN" altLang="en-US" sz="800" dirty="0"/>
              <a:t>开当日、活动日、上新日</a:t>
            </a:r>
          </a:p>
          <a:p>
            <a:pPr marL="180975" lvl="1" indent="-90488">
              <a:buFont typeface="Wingdings" panose="05000000000000000000" pitchFamily="2" charset="2"/>
              <a:buChar char="l"/>
              <a:tabLst>
                <a:tab pos="180975" algn="l"/>
              </a:tabLst>
            </a:pPr>
            <a:r>
              <a:rPr lang="zh-CN" altLang="en-US" sz="800" dirty="0"/>
              <a:t>公司大新闻或大事件</a:t>
            </a:r>
          </a:p>
          <a:p>
            <a:pPr marL="180975" lvl="1" indent="-90488">
              <a:buFont typeface="Wingdings" panose="05000000000000000000" pitchFamily="2" charset="2"/>
              <a:buChar char="l"/>
              <a:tabLst>
                <a:tab pos="180975" algn="l"/>
              </a:tabLst>
            </a:pPr>
            <a:r>
              <a:rPr lang="zh-CN" altLang="en-US" sz="800" dirty="0"/>
              <a:t>营运项目（</a:t>
            </a:r>
            <a:r>
              <a:rPr lang="en-US" altLang="zh-CN" sz="800" dirty="0"/>
              <a:t>BTS</a:t>
            </a:r>
            <a:r>
              <a:rPr lang="zh-CN" altLang="en-US" sz="800" dirty="0"/>
              <a:t>、运动会、同城快递服务、商品自带标签）</a:t>
            </a:r>
          </a:p>
          <a:p>
            <a:pPr marL="180975" lvl="1" indent="-90488">
              <a:buFont typeface="Wingdings" panose="05000000000000000000" pitchFamily="2" charset="2"/>
              <a:buChar char="l"/>
              <a:tabLst>
                <a:tab pos="180975" algn="l"/>
              </a:tabLst>
            </a:pPr>
            <a:r>
              <a:rPr lang="zh-CN" altLang="en-US" sz="800" dirty="0"/>
              <a:t>福利相关（三薪、发奖金）</a:t>
            </a:r>
          </a:p>
          <a:p>
            <a:pPr marL="180975" lvl="1" indent="-90488">
              <a:buFont typeface="Wingdings" panose="05000000000000000000" pitchFamily="2" charset="2"/>
              <a:buChar char="l"/>
              <a:tabLst>
                <a:tab pos="180975" algn="l"/>
              </a:tabLst>
            </a:pPr>
            <a:r>
              <a:rPr lang="zh-CN" altLang="en-US" sz="800" dirty="0"/>
              <a:t>系统故障</a:t>
            </a: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65C53969-DB97-3791-BC7A-70BB2C43BF6C}"/>
              </a:ext>
            </a:extLst>
          </p:cNvPr>
          <p:cNvSpPr txBox="1"/>
          <p:nvPr/>
        </p:nvSpPr>
        <p:spPr>
          <a:xfrm>
            <a:off x="1533897" y="3927945"/>
            <a:ext cx="1192593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90488" indent="-90488">
              <a:buFont typeface="Wingdings" panose="05000000000000000000" pitchFamily="2" charset="2"/>
              <a:buChar char="l"/>
              <a:defRPr sz="800"/>
            </a:lvl1pPr>
            <a:lvl2pPr marL="180975" lvl="1" indent="-90488">
              <a:buFont typeface="Wingdings" panose="05000000000000000000" pitchFamily="2" charset="2"/>
              <a:buChar char="l"/>
              <a:tabLst>
                <a:tab pos="180975" algn="l"/>
              </a:tabLst>
              <a:defRPr sz="800"/>
            </a:lvl2pPr>
          </a:lstStyle>
          <a:p>
            <a:r>
              <a:rPr lang="zh-CN" altLang="en-US" dirty="0"/>
              <a:t>工作强度的高低</a:t>
            </a:r>
          </a:p>
          <a:p>
            <a:r>
              <a:rPr lang="zh-CN" altLang="en-US" dirty="0"/>
              <a:t>工作复杂度高低（活动机制、饮品配方、操作要求、顾客问询</a:t>
            </a:r>
            <a:r>
              <a:rPr lang="en-US" altLang="zh-CN" dirty="0"/>
              <a:t>/</a:t>
            </a:r>
            <a:r>
              <a:rPr lang="zh-CN" altLang="en-US" dirty="0"/>
              <a:t>反馈）</a:t>
            </a:r>
          </a:p>
          <a:p>
            <a:r>
              <a:rPr lang="zh-CN" altLang="en-US" dirty="0"/>
              <a:t>拿奖金开心</a:t>
            </a:r>
          </a:p>
          <a:p>
            <a:r>
              <a:rPr lang="zh-CN" altLang="en-US" dirty="0"/>
              <a:t>生意好坏（目标达成与否）</a:t>
            </a:r>
          </a:p>
          <a:p>
            <a:r>
              <a:rPr lang="zh-CN" altLang="en-US" dirty="0"/>
              <a:t>伙伴对于产品的喜欢与否</a:t>
            </a:r>
          </a:p>
          <a:p>
            <a:r>
              <a:rPr lang="zh-CN" altLang="en-US" dirty="0"/>
              <a:t>大新闻大事件提升团队士气</a:t>
            </a:r>
          </a:p>
          <a:p>
            <a:r>
              <a:rPr lang="zh-CN" altLang="en-US" dirty="0"/>
              <a:t>系统故障增加了营运复杂度</a:t>
            </a: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12287531-2A85-EDF8-5703-6A6E7FD42E43}"/>
              </a:ext>
            </a:extLst>
          </p:cNvPr>
          <p:cNvSpPr txBox="1"/>
          <p:nvPr/>
        </p:nvSpPr>
        <p:spPr>
          <a:xfrm>
            <a:off x="2810536" y="3861530"/>
            <a:ext cx="1983897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90488" indent="-90488">
              <a:buFont typeface="Wingdings" panose="05000000000000000000" pitchFamily="2" charset="2"/>
              <a:buChar char="l"/>
              <a:defRPr sz="800"/>
            </a:lvl1pPr>
            <a:lvl2pPr marL="180975" lvl="1" indent="-90488">
              <a:buFont typeface="Wingdings" panose="05000000000000000000" pitchFamily="2" charset="2"/>
              <a:buChar char="l"/>
              <a:tabLst>
                <a:tab pos="180975" algn="l"/>
              </a:tabLst>
              <a:defRPr sz="800"/>
            </a:lvl2pPr>
          </a:lstStyle>
          <a:p>
            <a:r>
              <a:rPr lang="zh-CN" altLang="en-US" dirty="0"/>
              <a:t>业务数据（环比</a:t>
            </a:r>
            <a:r>
              <a:rPr lang="en-US" altLang="zh-CN" dirty="0"/>
              <a:t>/</a:t>
            </a:r>
            <a:r>
              <a:rPr lang="zh-CN" altLang="en-US" dirty="0"/>
              <a:t>同比）</a:t>
            </a:r>
          </a:p>
          <a:p>
            <a:pPr lvl="1"/>
            <a:r>
              <a:rPr lang="en-US" altLang="zh-CN" dirty="0"/>
              <a:t>ADT</a:t>
            </a:r>
            <a:r>
              <a:rPr lang="zh-CN" altLang="en-US" dirty="0"/>
              <a:t>（繁忙度）</a:t>
            </a:r>
          </a:p>
          <a:p>
            <a:pPr lvl="1"/>
            <a:r>
              <a:rPr lang="en-US" altLang="zh-CN" dirty="0"/>
              <a:t>IPLH</a:t>
            </a:r>
            <a:r>
              <a:rPr lang="zh-CN" altLang="en-US" dirty="0"/>
              <a:t>（工作强度）</a:t>
            </a:r>
          </a:p>
          <a:p>
            <a:pPr lvl="1"/>
            <a:r>
              <a:rPr lang="en-US" altLang="zh-CN" dirty="0"/>
              <a:t>VTE-C%</a:t>
            </a:r>
            <a:r>
              <a:rPr lang="zh-CN" altLang="en-US" dirty="0"/>
              <a:t>（缺配工时占比）</a:t>
            </a:r>
          </a:p>
          <a:p>
            <a:pPr lvl="1"/>
            <a:r>
              <a:rPr lang="en-US" altLang="zh-CN" dirty="0"/>
              <a:t>Sales/ FCST%</a:t>
            </a:r>
            <a:r>
              <a:rPr lang="zh-CN" altLang="en-US" dirty="0"/>
              <a:t>（目标达成）</a:t>
            </a:r>
          </a:p>
          <a:p>
            <a:pPr lvl="1"/>
            <a:r>
              <a:rPr lang="en-US" altLang="zh-CN" dirty="0"/>
              <a:t>Incident report portal</a:t>
            </a:r>
          </a:p>
          <a:p>
            <a:r>
              <a:rPr lang="zh-CN" altLang="en-US" dirty="0"/>
              <a:t>当没有假设的时候，下钻数据挖掘原因</a:t>
            </a:r>
          </a:p>
          <a:p>
            <a:pPr lvl="1"/>
            <a:r>
              <a:rPr lang="en-US" altLang="zh-CN" dirty="0"/>
              <a:t>by </a:t>
            </a:r>
            <a:r>
              <a:rPr lang="zh-CN" altLang="en-US" dirty="0"/>
              <a:t>区域</a:t>
            </a:r>
          </a:p>
          <a:p>
            <a:pPr lvl="1"/>
            <a:r>
              <a:rPr lang="en-US" altLang="zh-CN" dirty="0"/>
              <a:t>By </a:t>
            </a:r>
            <a:r>
              <a:rPr lang="zh-CN" altLang="en-US" dirty="0"/>
              <a:t>角色</a:t>
            </a:r>
          </a:p>
          <a:p>
            <a:pPr lvl="1"/>
            <a:r>
              <a:rPr lang="zh-CN" altLang="en-US" dirty="0"/>
              <a:t>交叉</a:t>
            </a:r>
          </a:p>
          <a:p>
            <a:r>
              <a:rPr lang="zh-CN" altLang="en-US" dirty="0"/>
              <a:t>原声数据</a:t>
            </a:r>
          </a:p>
          <a:p>
            <a:pPr lvl="1"/>
            <a:r>
              <a:rPr lang="zh-CN" altLang="en-US" dirty="0"/>
              <a:t>年</a:t>
            </a:r>
            <a:r>
              <a:rPr lang="en-US" altLang="zh-CN" dirty="0"/>
              <a:t>/</a:t>
            </a:r>
            <a:r>
              <a:rPr lang="zh-CN" altLang="en-US" dirty="0"/>
              <a:t>季</a:t>
            </a:r>
            <a:r>
              <a:rPr lang="en-US" altLang="zh-CN" dirty="0"/>
              <a:t>/</a:t>
            </a:r>
            <a:r>
              <a:rPr lang="zh-CN" altLang="en-US" dirty="0"/>
              <a:t>月</a:t>
            </a:r>
            <a:r>
              <a:rPr lang="en-US" altLang="zh-CN" dirty="0"/>
              <a:t>/</a:t>
            </a:r>
            <a:r>
              <a:rPr lang="zh-CN" altLang="en-US" dirty="0"/>
              <a:t>档期比较，活动机制</a:t>
            </a:r>
            <a:r>
              <a:rPr lang="en-US" altLang="zh-CN" dirty="0"/>
              <a:t>/</a:t>
            </a:r>
            <a:r>
              <a:rPr lang="zh-CN" altLang="en-US" dirty="0"/>
              <a:t>工作复杂度</a:t>
            </a:r>
            <a:r>
              <a:rPr lang="en-US" altLang="zh-CN" dirty="0"/>
              <a:t>/</a:t>
            </a:r>
            <a:r>
              <a:rPr lang="zh-CN" altLang="en-US" dirty="0"/>
              <a:t>制作复杂度的正负面的比例</a:t>
            </a:r>
          </a:p>
          <a:p>
            <a:pPr lvl="1"/>
            <a:r>
              <a:rPr lang="zh-CN" altLang="en-US" dirty="0"/>
              <a:t>年</a:t>
            </a:r>
            <a:r>
              <a:rPr lang="en-US" altLang="zh-CN" dirty="0"/>
              <a:t>/</a:t>
            </a:r>
            <a:r>
              <a:rPr lang="zh-CN" altLang="en-US" dirty="0"/>
              <a:t>季</a:t>
            </a:r>
            <a:r>
              <a:rPr lang="en-US" altLang="zh-CN" dirty="0"/>
              <a:t>/</a:t>
            </a:r>
            <a:r>
              <a:rPr lang="zh-CN" altLang="en-US" dirty="0"/>
              <a:t>月</a:t>
            </a:r>
            <a:r>
              <a:rPr lang="en-US" altLang="zh-CN" dirty="0"/>
              <a:t>/</a:t>
            </a:r>
            <a:r>
              <a:rPr lang="zh-CN" altLang="en-US" dirty="0"/>
              <a:t>档期比较，新产品喜好的正负面的比例</a:t>
            </a:r>
          </a:p>
          <a:p>
            <a:pPr lvl="1"/>
            <a:r>
              <a:rPr lang="zh-CN" altLang="en-US" dirty="0"/>
              <a:t>标签</a:t>
            </a:r>
            <a:r>
              <a:rPr lang="en-US" altLang="zh-CN" dirty="0"/>
              <a:t>【brand love】</a:t>
            </a:r>
            <a:r>
              <a:rPr lang="zh-CN" altLang="en-US" dirty="0"/>
              <a:t>正负面的比例</a:t>
            </a:r>
          </a:p>
          <a:p>
            <a:r>
              <a:rPr lang="zh-CN" altLang="en-US" dirty="0"/>
              <a:t>其他</a:t>
            </a:r>
          </a:p>
          <a:p>
            <a:pPr lvl="1"/>
            <a:r>
              <a:rPr lang="zh-CN" altLang="en-US" dirty="0"/>
              <a:t>全国性</a:t>
            </a:r>
            <a:r>
              <a:rPr lang="en-US" altLang="zh-CN" dirty="0"/>
              <a:t>/</a:t>
            </a:r>
            <a:r>
              <a:rPr lang="zh-CN" altLang="en-US" dirty="0"/>
              <a:t>区域性天气因素（生意好坏）</a:t>
            </a:r>
          </a:p>
          <a:p>
            <a:pPr lvl="1"/>
            <a:r>
              <a:rPr lang="zh-CN" altLang="en-US" dirty="0"/>
              <a:t>突发事件（品牌公关事件）</a:t>
            </a: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E573C5A7-818A-9443-BDBF-12F95FBC5C1A}"/>
              </a:ext>
            </a:extLst>
          </p:cNvPr>
          <p:cNvSpPr txBox="1"/>
          <p:nvPr/>
        </p:nvSpPr>
        <p:spPr>
          <a:xfrm>
            <a:off x="382115" y="3584119"/>
            <a:ext cx="936985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1000" b="1" dirty="0">
                <a:cs typeface="+mn-ea"/>
                <a:sym typeface="+mn-lt"/>
              </a:rPr>
              <a:t>观察数据</a:t>
            </a:r>
            <a:endParaRPr lang="zh-CN" altLang="en-US" sz="1000" b="1" dirty="0"/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4A531149-F088-0613-D9F5-6BC393E319D4}"/>
              </a:ext>
            </a:extLst>
          </p:cNvPr>
          <p:cNvSpPr txBox="1"/>
          <p:nvPr/>
        </p:nvSpPr>
        <p:spPr>
          <a:xfrm>
            <a:off x="1661700" y="3589765"/>
            <a:ext cx="936985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1000" b="1" dirty="0">
                <a:cs typeface="+mn-ea"/>
                <a:sym typeface="+mn-lt"/>
              </a:rPr>
              <a:t>给出假设</a:t>
            </a:r>
            <a:endParaRPr lang="zh-CN" altLang="en-US" sz="1000" b="1" dirty="0"/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34E3FC9C-41B4-A47E-7174-EFA585A4B78D}"/>
              </a:ext>
            </a:extLst>
          </p:cNvPr>
          <p:cNvSpPr txBox="1"/>
          <p:nvPr/>
        </p:nvSpPr>
        <p:spPr>
          <a:xfrm>
            <a:off x="3333991" y="3589764"/>
            <a:ext cx="936985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1000" b="1" dirty="0">
                <a:cs typeface="+mn-ea"/>
                <a:sym typeface="+mn-lt"/>
              </a:rPr>
              <a:t>验证假设</a:t>
            </a:r>
            <a:endParaRPr lang="zh-CN" altLang="en-US" sz="1000" b="1" dirty="0"/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B9897DCE-ADFB-7B32-8630-DE3D5D570E6E}"/>
              </a:ext>
            </a:extLst>
          </p:cNvPr>
          <p:cNvSpPr txBox="1"/>
          <p:nvPr/>
        </p:nvSpPr>
        <p:spPr>
          <a:xfrm>
            <a:off x="4534280" y="3589763"/>
            <a:ext cx="936985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1000" b="1" dirty="0">
                <a:cs typeface="+mn-ea"/>
                <a:sym typeface="+mn-lt"/>
              </a:rPr>
              <a:t>得出结论</a:t>
            </a: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5A953F3B-E531-6364-F4CC-C1D90D5F7C12}"/>
              </a:ext>
            </a:extLst>
          </p:cNvPr>
          <p:cNvSpPr txBox="1"/>
          <p:nvPr/>
        </p:nvSpPr>
        <p:spPr>
          <a:xfrm>
            <a:off x="484123" y="3181580"/>
            <a:ext cx="936985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000" dirty="0">
                <a:cs typeface="+mn-ea"/>
                <a:sym typeface="+mn-lt"/>
              </a:rPr>
              <a:t>分析原则</a:t>
            </a:r>
            <a:endParaRPr lang="zh-CN" altLang="en-US" sz="1000" dirty="0"/>
          </a:p>
        </p:txBody>
      </p:sp>
    </p:spTree>
    <p:extLst>
      <p:ext uri="{BB962C8B-B14F-4D97-AF65-F5344CB8AC3E}">
        <p14:creationId xmlns:p14="http://schemas.microsoft.com/office/powerpoint/2010/main" val="25146911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>
            <a:extLst>
              <a:ext uri="{FF2B5EF4-FFF2-40B4-BE49-F238E27FC236}">
                <a16:creationId xmlns:a16="http://schemas.microsoft.com/office/drawing/2014/main" id="{F3515690-DAF1-4E61-B171-0A94D4EDE222}"/>
              </a:ext>
            </a:extLst>
          </p:cNvPr>
          <p:cNvGrpSpPr/>
          <p:nvPr/>
        </p:nvGrpSpPr>
        <p:grpSpPr>
          <a:xfrm>
            <a:off x="0" y="955675"/>
            <a:ext cx="5797868" cy="4800600"/>
            <a:chOff x="660400" y="1231900"/>
            <a:chExt cx="5797868" cy="4800600"/>
          </a:xfrm>
        </p:grpSpPr>
        <p:sp>
          <p:nvSpPr>
            <p:cNvPr id="11" name="椭圆 10">
              <a:extLst>
                <a:ext uri="{FF2B5EF4-FFF2-40B4-BE49-F238E27FC236}">
                  <a16:creationId xmlns:a16="http://schemas.microsoft.com/office/drawing/2014/main" id="{58629F90-D9AD-4663-B800-D50E84FCE89A}"/>
                </a:ext>
              </a:extLst>
            </p:cNvPr>
            <p:cNvSpPr/>
            <p:nvPr/>
          </p:nvSpPr>
          <p:spPr>
            <a:xfrm>
              <a:off x="1320800" y="1231900"/>
              <a:ext cx="4800600" cy="4800600"/>
            </a:xfrm>
            <a:prstGeom prst="ellipse">
              <a:avLst/>
            </a:prstGeom>
            <a:solidFill>
              <a:srgbClr val="006341">
                <a:alpha val="2117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" name="任意多边形: 形状 11">
              <a:extLst>
                <a:ext uri="{FF2B5EF4-FFF2-40B4-BE49-F238E27FC236}">
                  <a16:creationId xmlns:a16="http://schemas.microsoft.com/office/drawing/2014/main" id="{6D574A9F-DED4-45BB-8623-26C5405C5DA9}"/>
                </a:ext>
              </a:extLst>
            </p:cNvPr>
            <p:cNvSpPr/>
            <p:nvPr/>
          </p:nvSpPr>
          <p:spPr>
            <a:xfrm>
              <a:off x="660400" y="3175000"/>
              <a:ext cx="3594100" cy="914400"/>
            </a:xfrm>
            <a:custGeom>
              <a:avLst/>
              <a:gdLst>
                <a:gd name="connsiteX0" fmla="*/ 0 w 3594100"/>
                <a:gd name="connsiteY0" fmla="*/ 0 h 914400"/>
                <a:gd name="connsiteX1" fmla="*/ 3136900 w 3594100"/>
                <a:gd name="connsiteY1" fmla="*/ 0 h 914400"/>
                <a:gd name="connsiteX2" fmla="*/ 3594100 w 3594100"/>
                <a:gd name="connsiteY2" fmla="*/ 457200 h 914400"/>
                <a:gd name="connsiteX3" fmla="*/ 3136900 w 3594100"/>
                <a:gd name="connsiteY3" fmla="*/ 914400 h 914400"/>
                <a:gd name="connsiteX4" fmla="*/ 0 w 3594100"/>
                <a:gd name="connsiteY4" fmla="*/ 914400 h 914400"/>
                <a:gd name="connsiteX5" fmla="*/ 0 w 3594100"/>
                <a:gd name="connsiteY5" fmla="*/ 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94100" h="914400">
                  <a:moveTo>
                    <a:pt x="0" y="0"/>
                  </a:moveTo>
                  <a:lnTo>
                    <a:pt x="3136900" y="0"/>
                  </a:lnTo>
                  <a:cubicBezTo>
                    <a:pt x="3389405" y="0"/>
                    <a:pt x="3594100" y="204695"/>
                    <a:pt x="3594100" y="457200"/>
                  </a:cubicBezTo>
                  <a:cubicBezTo>
                    <a:pt x="3594100" y="709705"/>
                    <a:pt x="3389405" y="914400"/>
                    <a:pt x="3136900" y="914400"/>
                  </a:cubicBezTo>
                  <a:lnTo>
                    <a:pt x="0" y="914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3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kumimoji="1" lang="en-US" altLang="zh-CN" sz="4000" b="1" dirty="0">
                  <a:solidFill>
                    <a:schemeClr val="bg1"/>
                  </a:solidFill>
                  <a:cs typeface="+mn-ea"/>
                  <a:sym typeface="+mn-lt"/>
                </a:rPr>
                <a:t>Agenda</a:t>
              </a:r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7E69E1D1-8DF3-42A2-B0B0-05786E237FA0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4914900" y="1440238"/>
              <a:ext cx="771684" cy="771684"/>
            </a:xfrm>
            <a:prstGeom prst="roundRect">
              <a:avLst>
                <a:gd name="adj" fmla="val 50000"/>
              </a:avLst>
            </a:prstGeom>
            <a:solidFill>
              <a:srgbClr val="006341"/>
            </a:solidFill>
          </p:spPr>
          <p:txBody>
            <a:bodyPr wrap="none" lIns="91440" tIns="45720" rIns="91440" bIns="45720" rtlCol="0" anchor="ctr" anchorCtr="0">
              <a:noAutofit/>
            </a:bodyPr>
            <a:lstStyle/>
            <a:p>
              <a:pPr algn="ctr"/>
              <a:r>
                <a:rPr kumimoji="1" lang="en-US" altLang="zh-CN" sz="2400" b="1" dirty="0">
                  <a:solidFill>
                    <a:srgbClr val="FFFFFF"/>
                  </a:solidFill>
                  <a:cs typeface="+mn-ea"/>
                  <a:sym typeface="+mn-lt"/>
                </a:rPr>
                <a:t>01</a:t>
              </a:r>
              <a:endParaRPr kumimoji="1" lang="zh-CN" altLang="en-US" sz="2400" b="1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49E7B47A-544D-428B-9AA8-9211420180ED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5686584" y="2636578"/>
              <a:ext cx="771684" cy="771684"/>
            </a:xfrm>
            <a:prstGeom prst="roundRect">
              <a:avLst>
                <a:gd name="adj" fmla="val 50000"/>
              </a:avLst>
            </a:prstGeom>
            <a:solidFill>
              <a:srgbClr val="006341"/>
            </a:solidFill>
          </p:spPr>
          <p:txBody>
            <a:bodyPr wrap="none" lIns="91440" tIns="45720" rIns="91440" bIns="45720" rtlCol="0" anchor="ctr" anchorCtr="0">
              <a:noAutofit/>
            </a:bodyPr>
            <a:lstStyle/>
            <a:p>
              <a:pPr algn="ctr"/>
              <a:r>
                <a:rPr kumimoji="1" lang="en-US" altLang="zh-CN" sz="2400" b="1" dirty="0">
                  <a:solidFill>
                    <a:srgbClr val="FFFFFF"/>
                  </a:solidFill>
                  <a:cs typeface="+mn-ea"/>
                  <a:sym typeface="+mn-lt"/>
                </a:rPr>
                <a:t>02</a:t>
              </a:r>
              <a:endParaRPr kumimoji="1" lang="zh-CN" altLang="en-US" sz="2400" b="1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F3A475B8-BAA1-47F5-9AE7-2B728AEA61DD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5686584" y="3832918"/>
              <a:ext cx="771684" cy="771684"/>
            </a:xfrm>
            <a:prstGeom prst="roundRect">
              <a:avLst>
                <a:gd name="adj" fmla="val 50000"/>
              </a:avLst>
            </a:prstGeom>
            <a:solidFill>
              <a:srgbClr val="006341"/>
            </a:solidFill>
          </p:spPr>
          <p:txBody>
            <a:bodyPr wrap="none" lIns="91440" tIns="45720" rIns="91440" bIns="45720" rtlCol="0" anchor="ctr" anchorCtr="0">
              <a:noAutofit/>
            </a:bodyPr>
            <a:lstStyle/>
            <a:p>
              <a:pPr algn="ctr"/>
              <a:r>
                <a:rPr kumimoji="1" lang="en-US" altLang="zh-CN" sz="2400" b="1" dirty="0">
                  <a:solidFill>
                    <a:srgbClr val="FFFFFF"/>
                  </a:solidFill>
                  <a:cs typeface="+mn-ea"/>
                  <a:sym typeface="+mn-lt"/>
                </a:rPr>
                <a:t>03</a:t>
              </a:r>
              <a:endParaRPr kumimoji="1" lang="zh-CN" altLang="en-US" sz="2400" b="1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190FF3D0-D415-462C-A607-228A5130EB05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4914900" y="5029258"/>
              <a:ext cx="771684" cy="771684"/>
            </a:xfrm>
            <a:prstGeom prst="roundRect">
              <a:avLst>
                <a:gd name="adj" fmla="val 50000"/>
              </a:avLst>
            </a:prstGeom>
            <a:solidFill>
              <a:srgbClr val="006341"/>
            </a:solidFill>
          </p:spPr>
          <p:txBody>
            <a:bodyPr wrap="none" lIns="91440" tIns="45720" rIns="91440" bIns="45720" rtlCol="0" anchor="ctr" anchorCtr="0">
              <a:noAutofit/>
            </a:bodyPr>
            <a:lstStyle/>
            <a:p>
              <a:pPr algn="ctr"/>
              <a:r>
                <a:rPr kumimoji="1" lang="en-US" altLang="zh-CN" sz="2400" b="1" dirty="0">
                  <a:solidFill>
                    <a:srgbClr val="FFFFFF"/>
                  </a:solidFill>
                  <a:cs typeface="+mn-ea"/>
                  <a:sym typeface="+mn-lt"/>
                </a:rPr>
                <a:t>04</a:t>
              </a:r>
              <a:endParaRPr kumimoji="1" lang="zh-CN" altLang="en-US" sz="2400" b="1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7" name="文本框 16">
            <a:extLst>
              <a:ext uri="{FF2B5EF4-FFF2-40B4-BE49-F238E27FC236}">
                <a16:creationId xmlns:a16="http://schemas.microsoft.com/office/drawing/2014/main" id="{7F113F6A-CE0E-4657-BFE9-129F778BDF41}"/>
              </a:ext>
            </a:extLst>
          </p:cNvPr>
          <p:cNvSpPr txBox="1"/>
          <p:nvPr/>
        </p:nvSpPr>
        <p:spPr>
          <a:xfrm>
            <a:off x="5194459" y="1288245"/>
            <a:ext cx="34258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cs typeface="+mn-ea"/>
                <a:sym typeface="+mn-lt"/>
              </a:rPr>
              <a:t>现状分析</a:t>
            </a:r>
            <a:endParaRPr lang="en-US" sz="2800" b="1" dirty="0">
              <a:cs typeface="+mn-ea"/>
              <a:sym typeface="+mn-lt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EBD1DDEF-B5C7-47E5-B1DD-581C2BC97FBA}"/>
              </a:ext>
            </a:extLst>
          </p:cNvPr>
          <p:cNvSpPr txBox="1"/>
          <p:nvPr/>
        </p:nvSpPr>
        <p:spPr>
          <a:xfrm>
            <a:off x="5965984" y="2484585"/>
            <a:ext cx="34258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cs typeface="+mn-ea"/>
                <a:sym typeface="+mn-lt"/>
              </a:rPr>
              <a:t>方案概述</a:t>
            </a:r>
            <a:endParaRPr lang="en-US" sz="2800" dirty="0">
              <a:cs typeface="+mn-ea"/>
              <a:sym typeface="+mn-lt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DD64A10B-E5C3-4717-B387-D53E52F81BF2}"/>
              </a:ext>
            </a:extLst>
          </p:cNvPr>
          <p:cNvSpPr txBox="1"/>
          <p:nvPr/>
        </p:nvSpPr>
        <p:spPr>
          <a:xfrm>
            <a:off x="5965983" y="3680925"/>
            <a:ext cx="34258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cs typeface="+mn-ea"/>
                <a:sym typeface="+mn-lt"/>
              </a:rPr>
              <a:t>重要技术实现</a:t>
            </a:r>
            <a:endParaRPr lang="en-US" sz="2800" dirty="0">
              <a:cs typeface="+mn-ea"/>
              <a:sym typeface="+mn-lt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0964C333-2FF9-472F-B23E-44203725D4D7}"/>
              </a:ext>
            </a:extLst>
          </p:cNvPr>
          <p:cNvSpPr txBox="1"/>
          <p:nvPr/>
        </p:nvSpPr>
        <p:spPr>
          <a:xfrm>
            <a:off x="5194458" y="4881292"/>
            <a:ext cx="34258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cs typeface="+mn-ea"/>
                <a:sym typeface="+mn-lt"/>
              </a:rPr>
              <a:t>预期成果与价值</a:t>
            </a:r>
            <a:endParaRPr lang="en-US" altLang="zh-CN" sz="2800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968027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6AB8ED2D-917B-44B7-A16D-417D2292038E}"/>
              </a:ext>
            </a:extLst>
          </p:cNvPr>
          <p:cNvSpPr txBox="1"/>
          <p:nvPr/>
        </p:nvSpPr>
        <p:spPr>
          <a:xfrm>
            <a:off x="761756" y="101105"/>
            <a:ext cx="46978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gradFill flip="none" rotWithShape="1">
                  <a:gsLst>
                    <a:gs pos="0">
                      <a:srgbClr val="28473D">
                        <a:shade val="30000"/>
                        <a:satMod val="115000"/>
                      </a:srgbClr>
                    </a:gs>
                    <a:gs pos="50000">
                      <a:srgbClr val="28473D">
                        <a:shade val="67500"/>
                        <a:satMod val="115000"/>
                      </a:srgbClr>
                    </a:gs>
                    <a:gs pos="100000">
                      <a:srgbClr val="28473D">
                        <a:shade val="100000"/>
                        <a:satMod val="115000"/>
                      </a:srgbClr>
                    </a:gs>
                  </a:gsLst>
                  <a:lin ang="0" scaled="1"/>
                  <a:tileRect/>
                </a:gradFill>
                <a:cs typeface="+mn-ea"/>
                <a:sym typeface="+mn-lt"/>
              </a:rPr>
              <a:t>知识问答案例</a:t>
            </a:r>
            <a:endParaRPr lang="en-US" sz="2800" dirty="0">
              <a:gradFill flip="none" rotWithShape="1">
                <a:gsLst>
                  <a:gs pos="0">
                    <a:srgbClr val="28473D">
                      <a:shade val="30000"/>
                      <a:satMod val="115000"/>
                    </a:srgbClr>
                  </a:gs>
                  <a:gs pos="50000">
                    <a:srgbClr val="28473D">
                      <a:shade val="67500"/>
                      <a:satMod val="115000"/>
                    </a:srgbClr>
                  </a:gs>
                  <a:gs pos="100000">
                    <a:srgbClr val="28473D">
                      <a:shade val="100000"/>
                      <a:satMod val="115000"/>
                    </a:srgbClr>
                  </a:gs>
                </a:gsLst>
                <a:lin ang="0" scaled="1"/>
                <a:tileRect/>
              </a:gradFill>
              <a:cs typeface="+mn-ea"/>
              <a:sym typeface="+mn-lt"/>
            </a:endParaRPr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CF079072-4744-4100-8584-EF9FE91D6A6D}"/>
              </a:ext>
            </a:extLst>
          </p:cNvPr>
          <p:cNvCxnSpPr/>
          <p:nvPr/>
        </p:nvCxnSpPr>
        <p:spPr>
          <a:xfrm>
            <a:off x="391265" y="720193"/>
            <a:ext cx="10160000" cy="0"/>
          </a:xfrm>
          <a:prstGeom prst="line">
            <a:avLst/>
          </a:prstGeom>
          <a:ln w="15875">
            <a:solidFill>
              <a:srgbClr val="0063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>
            <a:extLst>
              <a:ext uri="{FF2B5EF4-FFF2-40B4-BE49-F238E27FC236}">
                <a16:creationId xmlns:a16="http://schemas.microsoft.com/office/drawing/2014/main" id="{DF5B7068-A276-4075-9037-AB10B8D06036}"/>
              </a:ext>
            </a:extLst>
          </p:cNvPr>
          <p:cNvSpPr/>
          <p:nvPr/>
        </p:nvSpPr>
        <p:spPr>
          <a:xfrm>
            <a:off x="94774" y="62356"/>
            <a:ext cx="459625" cy="459625"/>
          </a:xfrm>
          <a:prstGeom prst="rect">
            <a:avLst/>
          </a:prstGeom>
          <a:noFill/>
          <a:ln w="25400">
            <a:solidFill>
              <a:srgbClr val="00634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DE55702F-4D0C-4725-A84E-ABFDB4014016}"/>
              </a:ext>
            </a:extLst>
          </p:cNvPr>
          <p:cNvSpPr/>
          <p:nvPr/>
        </p:nvSpPr>
        <p:spPr>
          <a:xfrm>
            <a:off x="254311" y="148038"/>
            <a:ext cx="459625" cy="459625"/>
          </a:xfrm>
          <a:prstGeom prst="rect">
            <a:avLst/>
          </a:prstGeom>
          <a:solidFill>
            <a:srgbClr val="006341"/>
          </a:solidFill>
          <a:ln w="25400">
            <a:solidFill>
              <a:srgbClr val="4F8E7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91A581A7-4E0B-450C-A1A7-80ADEA3995A6}"/>
              </a:ext>
            </a:extLst>
          </p:cNvPr>
          <p:cNvSpPr txBox="1"/>
          <p:nvPr/>
        </p:nvSpPr>
        <p:spPr>
          <a:xfrm>
            <a:off x="391265" y="986695"/>
            <a:ext cx="54634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问：如何才能提升我门店的食品销售？</a:t>
            </a:r>
            <a:endParaRPr lang="en-US" altLang="zh-CN" sz="2400" dirty="0">
              <a:cs typeface="+mn-ea"/>
              <a:sym typeface="+mn-lt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A44BA94A-A926-4D67-B6B0-A58ABF9594EE}"/>
              </a:ext>
            </a:extLst>
          </p:cNvPr>
          <p:cNvSpPr txBox="1"/>
          <p:nvPr/>
        </p:nvSpPr>
        <p:spPr>
          <a:xfrm>
            <a:off x="840273" y="1443158"/>
            <a:ext cx="710289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b="1" dirty="0">
                <a:cs typeface="+mn-ea"/>
                <a:sym typeface="+mn-lt"/>
              </a:rPr>
              <a:t>思路</a:t>
            </a:r>
            <a:r>
              <a:rPr lang="zh-CN" altLang="en-US" dirty="0">
                <a:cs typeface="+mn-ea"/>
                <a:sym typeface="+mn-lt"/>
              </a:rPr>
              <a:t>：</a:t>
            </a:r>
            <a:endParaRPr lang="en-US" altLang="zh-CN" dirty="0">
              <a:cs typeface="+mn-ea"/>
              <a:sym typeface="+mn-lt"/>
            </a:endParaRP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zh-CN" altLang="en-US" dirty="0">
                <a:cs typeface="+mn-ea"/>
                <a:sym typeface="+mn-lt"/>
              </a:rPr>
              <a:t>大模型对于提升销售的关注点建议</a:t>
            </a:r>
            <a:endParaRPr lang="en-US" altLang="zh-CN" dirty="0">
              <a:cs typeface="+mn-ea"/>
              <a:sym typeface="+mn-lt"/>
            </a:endParaRP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zh-CN" altLang="en-US" dirty="0">
                <a:cs typeface="+mn-ea"/>
                <a:sym typeface="+mn-lt"/>
              </a:rPr>
              <a:t>结合大模型的建议找到星巴克资料库中与之相关的材料，例如：</a:t>
            </a:r>
            <a:endParaRPr lang="en-US" altLang="zh-CN" dirty="0">
              <a:cs typeface="+mn-ea"/>
              <a:sym typeface="+mn-lt"/>
            </a:endParaRPr>
          </a:p>
          <a:p>
            <a:pPr marL="800100" lvl="1" indent="-342900">
              <a:lnSpc>
                <a:spcPct val="200000"/>
              </a:lnSpc>
              <a:buAutoNum type="arabicPeriod"/>
            </a:pPr>
            <a:r>
              <a:rPr lang="zh-CN" altLang="en-US" dirty="0">
                <a:cs typeface="+mn-ea"/>
                <a:sym typeface="+mn-lt"/>
              </a:rPr>
              <a:t>分析现状</a:t>
            </a:r>
            <a:r>
              <a:rPr lang="en-US" altLang="zh-CN" dirty="0">
                <a:cs typeface="+mn-ea"/>
                <a:sym typeface="+mn-lt"/>
              </a:rPr>
              <a:t>——</a:t>
            </a:r>
            <a:r>
              <a:rPr lang="zh-CN" altLang="en-US" dirty="0">
                <a:cs typeface="+mn-ea"/>
                <a:sym typeface="+mn-lt"/>
              </a:rPr>
              <a:t>商圈及顾客画像评估工具</a:t>
            </a:r>
            <a:endParaRPr lang="en-US" altLang="zh-CN" dirty="0">
              <a:cs typeface="+mn-ea"/>
              <a:sym typeface="+mn-lt"/>
            </a:endParaRPr>
          </a:p>
          <a:p>
            <a:pPr marL="800100" lvl="1" indent="-342900">
              <a:lnSpc>
                <a:spcPct val="200000"/>
              </a:lnSpc>
              <a:buAutoNum type="arabicPeriod"/>
            </a:pPr>
            <a:r>
              <a:rPr lang="zh-CN" altLang="en-US" dirty="0">
                <a:cs typeface="+mn-ea"/>
                <a:sym typeface="+mn-lt"/>
              </a:rPr>
              <a:t>食品经营</a:t>
            </a:r>
            <a:r>
              <a:rPr lang="en-US" altLang="zh-CN" dirty="0">
                <a:cs typeface="+mn-ea"/>
                <a:sym typeface="+mn-lt"/>
              </a:rPr>
              <a:t>——《</a:t>
            </a:r>
            <a:r>
              <a:rPr lang="zh-CN" altLang="en-US" dirty="0">
                <a:cs typeface="+mn-ea"/>
                <a:sym typeface="+mn-lt"/>
              </a:rPr>
              <a:t>食品经营攻略</a:t>
            </a:r>
            <a:r>
              <a:rPr lang="en-US" altLang="zh-CN" dirty="0">
                <a:cs typeface="+mn-ea"/>
                <a:sym typeface="+mn-lt"/>
              </a:rPr>
              <a:t>》</a:t>
            </a:r>
            <a:r>
              <a:rPr lang="zh-CN" altLang="en-US" dirty="0">
                <a:cs typeface="+mn-ea"/>
                <a:sym typeface="+mn-lt"/>
              </a:rPr>
              <a:t>陈列、订货、推荐、操作</a:t>
            </a:r>
            <a:endParaRPr lang="en-US" altLang="zh-CN" dirty="0">
              <a:cs typeface="+mn-ea"/>
              <a:sym typeface="+mn-lt"/>
            </a:endParaRPr>
          </a:p>
          <a:p>
            <a:pPr marL="800100" lvl="1" indent="-342900">
              <a:lnSpc>
                <a:spcPct val="200000"/>
              </a:lnSpc>
              <a:buAutoNum type="arabicPeriod"/>
            </a:pPr>
            <a:r>
              <a:rPr lang="zh-CN" altLang="en-US" dirty="0">
                <a:cs typeface="+mn-ea"/>
                <a:sym typeface="+mn-lt"/>
              </a:rPr>
              <a:t>做好服务</a:t>
            </a:r>
            <a:r>
              <a:rPr lang="en-US" altLang="zh-CN" dirty="0">
                <a:cs typeface="+mn-ea"/>
                <a:sym typeface="+mn-lt"/>
              </a:rPr>
              <a:t>——</a:t>
            </a:r>
            <a:r>
              <a:rPr lang="zh-CN" altLang="en-US" dirty="0">
                <a:cs typeface="+mn-ea"/>
                <a:sym typeface="+mn-lt"/>
              </a:rPr>
              <a:t>好服务培训指引、门店营运资源手册</a:t>
            </a:r>
            <a:r>
              <a:rPr lang="en-US" altLang="zh-CN" dirty="0">
                <a:cs typeface="+mn-ea"/>
                <a:sym typeface="+mn-lt"/>
              </a:rPr>
              <a:t>-</a:t>
            </a:r>
            <a:r>
              <a:rPr lang="zh-CN" altLang="en-US" dirty="0">
                <a:cs typeface="+mn-ea"/>
                <a:sym typeface="+mn-lt"/>
              </a:rPr>
              <a:t>顾客服务</a:t>
            </a:r>
            <a:endParaRPr lang="en-US" altLang="zh-CN" dirty="0">
              <a:cs typeface="+mn-ea"/>
              <a:sym typeface="+mn-lt"/>
            </a:endParaRP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zh-CN" altLang="en-US" dirty="0">
                <a:cs typeface="+mn-ea"/>
                <a:sym typeface="+mn-lt"/>
              </a:rPr>
              <a:t>总结并输出建议</a:t>
            </a:r>
            <a:endParaRPr lang="en-US" altLang="zh-CN" dirty="0">
              <a:cs typeface="+mn-ea"/>
              <a:sym typeface="+mn-lt"/>
            </a:endParaRPr>
          </a:p>
          <a:p>
            <a:endParaRPr lang="en-US" altLang="zh-CN" dirty="0">
              <a:cs typeface="+mn-ea"/>
              <a:sym typeface="+mn-lt"/>
            </a:endParaRPr>
          </a:p>
        </p:txBody>
      </p: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CDB544CE-4479-4332-8340-DF5A553A6077}"/>
              </a:ext>
            </a:extLst>
          </p:cNvPr>
          <p:cNvGrpSpPr/>
          <p:nvPr/>
        </p:nvGrpSpPr>
        <p:grpSpPr>
          <a:xfrm>
            <a:off x="7678020" y="157420"/>
            <a:ext cx="3924493" cy="7008025"/>
            <a:chOff x="7678020" y="157420"/>
            <a:chExt cx="3924493" cy="7008025"/>
          </a:xfrm>
        </p:grpSpPr>
        <p:grpSp>
          <p:nvGrpSpPr>
            <p:cNvPr id="16" name="组合 15">
              <a:extLst>
                <a:ext uri="{FF2B5EF4-FFF2-40B4-BE49-F238E27FC236}">
                  <a16:creationId xmlns:a16="http://schemas.microsoft.com/office/drawing/2014/main" id="{9DFE6D67-944E-4F7D-8C1F-7EB29A601A33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678020" y="157420"/>
              <a:ext cx="3924493" cy="7008025"/>
              <a:chOff x="363255" y="101105"/>
              <a:chExt cx="3579479" cy="6391928"/>
            </a:xfrm>
          </p:grpSpPr>
          <p:pic>
            <p:nvPicPr>
              <p:cNvPr id="17" name="图片 16">
                <a:extLst>
                  <a:ext uri="{FF2B5EF4-FFF2-40B4-BE49-F238E27FC236}">
                    <a16:creationId xmlns:a16="http://schemas.microsoft.com/office/drawing/2014/main" id="{C53B5C2F-260F-4666-8FF3-145A0470AF6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53931" y="733727"/>
                <a:ext cx="2494835" cy="5307553"/>
              </a:xfrm>
              <a:prstGeom prst="rect">
                <a:avLst/>
              </a:prstGeom>
            </p:spPr>
          </p:pic>
          <p:pic>
            <p:nvPicPr>
              <p:cNvPr id="18" name="图片 17" descr="图片包含 监控, 巴士, 照片, 屏幕&#10;&#10;AI 生成的内容可能不正确。">
                <a:extLst>
                  <a:ext uri="{FF2B5EF4-FFF2-40B4-BE49-F238E27FC236}">
                    <a16:creationId xmlns:a16="http://schemas.microsoft.com/office/drawing/2014/main" id="{865B74D2-441C-4392-8E62-03F863CCCF5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3255" y="101105"/>
                <a:ext cx="3579479" cy="6391928"/>
              </a:xfrm>
              <a:prstGeom prst="rect">
                <a:avLst/>
              </a:prstGeom>
            </p:spPr>
          </p:pic>
        </p:grpSp>
        <p:sp>
          <p:nvSpPr>
            <p:cNvPr id="21" name="矩形: 圆角 20">
              <a:extLst>
                <a:ext uri="{FF2B5EF4-FFF2-40B4-BE49-F238E27FC236}">
                  <a16:creationId xmlns:a16="http://schemas.microsoft.com/office/drawing/2014/main" id="{CBBB0AD8-A066-4059-AB95-997033484D90}"/>
                </a:ext>
              </a:extLst>
            </p:cNvPr>
            <p:cNvSpPr/>
            <p:nvPr/>
          </p:nvSpPr>
          <p:spPr>
            <a:xfrm>
              <a:off x="9191625" y="1643886"/>
              <a:ext cx="1543049" cy="218252"/>
            </a:xfrm>
            <a:prstGeom prst="roundRect">
              <a:avLst/>
            </a:prstGeom>
            <a:solidFill>
              <a:srgbClr val="006341"/>
            </a:solidFill>
            <a:ln>
              <a:solidFill>
                <a:srgbClr val="0063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870C0C6D-F173-440D-B424-8F875CD5D7F7}"/>
                </a:ext>
              </a:extLst>
            </p:cNvPr>
            <p:cNvSpPr/>
            <p:nvPr/>
          </p:nvSpPr>
          <p:spPr>
            <a:xfrm>
              <a:off x="9153525" y="1646694"/>
              <a:ext cx="1723549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800" b="1" dirty="0">
                  <a:solidFill>
                    <a:schemeClr val="bg1"/>
                  </a:solidFill>
                  <a:cs typeface="+mn-ea"/>
                  <a:sym typeface="+mn-lt"/>
                </a:rPr>
                <a:t>如何才能提升我门店的食品销售？</a:t>
              </a:r>
              <a:endParaRPr lang="en-US" sz="8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pic>
          <p:nvPicPr>
            <p:cNvPr id="24" name="图片 23">
              <a:extLst>
                <a:ext uri="{FF2B5EF4-FFF2-40B4-BE49-F238E27FC236}">
                  <a16:creationId xmlns:a16="http://schemas.microsoft.com/office/drawing/2014/main" id="{9C1F6E20-6472-4F1E-9132-A6253179FB0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377237" y="3795182"/>
              <a:ext cx="215029" cy="236274"/>
            </a:xfrm>
            <a:prstGeom prst="rect">
              <a:avLst/>
            </a:prstGeom>
          </p:spPr>
        </p:pic>
        <p:pic>
          <p:nvPicPr>
            <p:cNvPr id="25" name="图片 24">
              <a:extLst>
                <a:ext uri="{FF2B5EF4-FFF2-40B4-BE49-F238E27FC236}">
                  <a16:creationId xmlns:a16="http://schemas.microsoft.com/office/drawing/2014/main" id="{D7BE319A-C869-4BFE-921B-235C215956A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421765" y="4827212"/>
              <a:ext cx="2541510" cy="1090987"/>
            </a:xfrm>
            <a:prstGeom prst="rect">
              <a:avLst/>
            </a:prstGeom>
          </p:spPr>
        </p:pic>
        <p:pic>
          <p:nvPicPr>
            <p:cNvPr id="23" name="图片 22">
              <a:extLst>
                <a:ext uri="{FF2B5EF4-FFF2-40B4-BE49-F238E27FC236}">
                  <a16:creationId xmlns:a16="http://schemas.microsoft.com/office/drawing/2014/main" id="{DB09B812-DC2C-4CC6-9E9D-B462F79BA3C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660606" y="2147886"/>
              <a:ext cx="2074068" cy="3744914"/>
            </a:xfrm>
            <a:prstGeom prst="rect">
              <a:avLst/>
            </a:prstGeom>
          </p:spPr>
        </p:pic>
        <p:sp>
          <p:nvSpPr>
            <p:cNvPr id="26" name="矩形 25">
              <a:extLst>
                <a:ext uri="{FF2B5EF4-FFF2-40B4-BE49-F238E27FC236}">
                  <a16:creationId xmlns:a16="http://schemas.microsoft.com/office/drawing/2014/main" id="{D3468ECC-B6D7-4341-89BD-E48451561F77}"/>
                </a:ext>
              </a:extLst>
            </p:cNvPr>
            <p:cNvSpPr/>
            <p:nvPr/>
          </p:nvSpPr>
          <p:spPr>
            <a:xfrm>
              <a:off x="8592267" y="2141538"/>
              <a:ext cx="2142408" cy="42473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900" dirty="0">
                  <a:cs typeface="+mn-ea"/>
                  <a:sym typeface="+mn-lt"/>
                </a:rPr>
                <a:t>提升食品销售需要从产品、顾客需求、营销策略和门店运营等多方面入手。以下是一些具体建议，供你参考：</a:t>
              </a:r>
              <a:endParaRPr lang="en-US" altLang="zh-CN" sz="900" dirty="0">
                <a:cs typeface="+mn-ea"/>
                <a:sym typeface="+mn-lt"/>
              </a:endParaRPr>
            </a:p>
            <a:p>
              <a:endParaRPr lang="en-US" altLang="zh-CN" sz="900" dirty="0">
                <a:cs typeface="+mn-ea"/>
                <a:sym typeface="+mn-lt"/>
              </a:endParaRPr>
            </a:p>
            <a:p>
              <a:r>
                <a:rPr lang="en-US" altLang="zh-CN" sz="900" dirty="0">
                  <a:cs typeface="+mn-ea"/>
                  <a:sym typeface="+mn-lt"/>
                </a:rPr>
                <a:t>1. </a:t>
              </a:r>
              <a:r>
                <a:rPr lang="zh-CN" altLang="en-US" sz="900" dirty="0">
                  <a:cs typeface="+mn-ea"/>
                  <a:sym typeface="+mn-lt"/>
                </a:rPr>
                <a:t>分析现状，找到问题根源</a:t>
              </a:r>
            </a:p>
            <a:p>
              <a:r>
                <a:rPr lang="zh-CN" altLang="en-US" sz="900" dirty="0">
                  <a:cs typeface="+mn-ea"/>
                  <a:sym typeface="+mn-lt"/>
                </a:rPr>
                <a:t>你可以使用</a:t>
              </a:r>
              <a:r>
                <a:rPr lang="en-US" altLang="zh-CN" sz="900" dirty="0">
                  <a:cs typeface="+mn-ea"/>
                  <a:sym typeface="+mn-lt"/>
                </a:rPr>
                <a:t>《</a:t>
              </a:r>
              <a:r>
                <a:rPr lang="zh-CN" altLang="en-US" sz="900" dirty="0">
                  <a:cs typeface="+mn-ea"/>
                  <a:sym typeface="+mn-lt"/>
                </a:rPr>
                <a:t>商圈及顾客画像评估工具</a:t>
              </a:r>
              <a:r>
                <a:rPr lang="en-US" altLang="zh-CN" sz="900" dirty="0">
                  <a:cs typeface="+mn-ea"/>
                  <a:sym typeface="+mn-lt"/>
                </a:rPr>
                <a:t>》</a:t>
              </a:r>
              <a:r>
                <a:rPr lang="zh-CN" altLang="en-US" sz="900" dirty="0">
                  <a:cs typeface="+mn-ea"/>
                  <a:sym typeface="+mn-lt"/>
                </a:rPr>
                <a:t>了解你商圈的顾客类型及其可能的喜好。同时也建议你结合近</a:t>
              </a:r>
              <a:r>
                <a:rPr lang="en-US" altLang="zh-CN" sz="900" dirty="0">
                  <a:cs typeface="+mn-ea"/>
                  <a:sym typeface="+mn-lt"/>
                </a:rPr>
                <a:t>4</a:t>
              </a:r>
              <a:r>
                <a:rPr lang="zh-CN" altLang="en-US" sz="900" dirty="0">
                  <a:cs typeface="+mn-ea"/>
                  <a:sym typeface="+mn-lt"/>
                </a:rPr>
                <a:t>周的各个类型食品销售情况找到最适合门店的食品品类</a:t>
              </a:r>
              <a:endParaRPr lang="en-US" altLang="zh-CN" sz="900" dirty="0">
                <a:cs typeface="+mn-ea"/>
                <a:sym typeface="+mn-lt"/>
              </a:endParaRPr>
            </a:p>
            <a:p>
              <a:r>
                <a:rPr lang="en-US" altLang="zh-CN" sz="900" dirty="0">
                  <a:cs typeface="+mn-ea"/>
                  <a:sym typeface="+mn-lt"/>
                </a:rPr>
                <a:t>——————————————————</a:t>
              </a:r>
            </a:p>
            <a:p>
              <a:r>
                <a:rPr lang="en-US" altLang="zh-CN" sz="900" dirty="0">
                  <a:cs typeface="+mn-ea"/>
                  <a:sym typeface="+mn-lt"/>
                </a:rPr>
                <a:t>2. </a:t>
              </a:r>
              <a:r>
                <a:rPr lang="zh-CN" altLang="en-US" sz="900" dirty="0">
                  <a:cs typeface="+mn-ea"/>
                  <a:sym typeface="+mn-lt"/>
                </a:rPr>
                <a:t>食品陈列</a:t>
              </a:r>
              <a:endParaRPr lang="en-US" altLang="zh-CN" sz="900" dirty="0">
                <a:cs typeface="+mn-ea"/>
                <a:sym typeface="+mn-lt"/>
              </a:endParaRPr>
            </a:p>
            <a:p>
              <a:r>
                <a:rPr lang="zh-CN" altLang="en-US" sz="900" dirty="0">
                  <a:cs typeface="+mn-ea"/>
                  <a:sym typeface="+mn-lt"/>
                </a:rPr>
                <a:t>食品柜全天</a:t>
              </a:r>
              <a:r>
                <a:rPr lang="en-US" altLang="zh-CN" sz="900" dirty="0">
                  <a:cs typeface="+mn-ea"/>
                  <a:sym typeface="+mn-lt"/>
                </a:rPr>
                <a:t>(</a:t>
              </a:r>
              <a:r>
                <a:rPr lang="zh-CN" altLang="en-US" sz="900" dirty="0">
                  <a:cs typeface="+mn-ea"/>
                  <a:sym typeface="+mn-lt"/>
                </a:rPr>
                <a:t>除打烊前</a:t>
              </a:r>
              <a:r>
                <a:rPr lang="en-US" altLang="zh-CN" sz="900" dirty="0">
                  <a:cs typeface="+mn-ea"/>
                  <a:sym typeface="+mn-lt"/>
                </a:rPr>
                <a:t>2</a:t>
              </a:r>
              <a:r>
                <a:rPr lang="zh-CN" altLang="en-US" sz="900" dirty="0">
                  <a:cs typeface="+mn-ea"/>
                  <a:sym typeface="+mn-lt"/>
                </a:rPr>
                <a:t>小时</a:t>
              </a:r>
              <a:r>
                <a:rPr lang="en-US" altLang="zh-CN" sz="900" dirty="0">
                  <a:cs typeface="+mn-ea"/>
                  <a:sym typeface="+mn-lt"/>
                </a:rPr>
                <a:t>)</a:t>
              </a:r>
              <a:r>
                <a:rPr lang="zh-CN" altLang="en-US" sz="900" dirty="0">
                  <a:cs typeface="+mn-ea"/>
                  <a:sym typeface="+mn-lt"/>
                </a:rPr>
                <a:t>都应丰满陈列，将每款食品以最佳角度朝顾客摆放。当季促销食品放在食品柜靠近收银机侧的合适位置（冷藏及常温），即食品柜最上层或是与视线平行位置，统称主视觉区。</a:t>
              </a:r>
              <a:endParaRPr lang="en-US" altLang="zh-CN" sz="900" dirty="0">
                <a:cs typeface="+mn-ea"/>
                <a:sym typeface="+mn-lt"/>
              </a:endParaRPr>
            </a:p>
            <a:p>
              <a:r>
                <a:rPr lang="en-US" altLang="zh-CN" sz="900" dirty="0">
                  <a:cs typeface="+mn-ea"/>
                  <a:sym typeface="+mn-lt"/>
                </a:rPr>
                <a:t>——————————————————</a:t>
              </a:r>
            </a:p>
            <a:p>
              <a:r>
                <a:rPr lang="en-US" altLang="zh-CN" sz="900" dirty="0">
                  <a:cs typeface="+mn-ea"/>
                  <a:sym typeface="+mn-lt"/>
                </a:rPr>
                <a:t>3. </a:t>
              </a:r>
              <a:r>
                <a:rPr lang="zh-CN" altLang="en-US" sz="900" dirty="0">
                  <a:cs typeface="+mn-ea"/>
                  <a:sym typeface="+mn-lt"/>
                </a:rPr>
                <a:t>成本控制与备货</a:t>
              </a:r>
              <a:endParaRPr lang="en-US" altLang="zh-CN" sz="900" dirty="0">
                <a:cs typeface="+mn-ea"/>
                <a:sym typeface="+mn-lt"/>
              </a:endParaRPr>
            </a:p>
            <a:p>
              <a:r>
                <a:rPr lang="zh-CN" altLang="en-US" sz="900" dirty="0">
                  <a:cs typeface="+mn-ea"/>
                  <a:sym typeface="+mn-lt"/>
                </a:rPr>
                <a:t>根据销售数据调整每日备货量，避免浪费</a:t>
              </a:r>
              <a:endParaRPr lang="en-US" altLang="zh-CN" sz="900" dirty="0">
                <a:cs typeface="+mn-ea"/>
                <a:sym typeface="+mn-lt"/>
              </a:endParaRPr>
            </a:p>
            <a:p>
              <a:r>
                <a:rPr lang="en-US" altLang="zh-CN" sz="900" dirty="0">
                  <a:cs typeface="+mn-ea"/>
                  <a:sym typeface="+mn-lt"/>
                </a:rPr>
                <a:t>——————————————————</a:t>
              </a:r>
            </a:p>
            <a:p>
              <a:r>
                <a:rPr lang="en-US" altLang="zh-CN" sz="900" dirty="0">
                  <a:cs typeface="+mn-ea"/>
                  <a:sym typeface="+mn-lt"/>
                </a:rPr>
                <a:t>4. </a:t>
              </a:r>
              <a:r>
                <a:rPr lang="zh-CN" altLang="en-US" sz="900" dirty="0">
                  <a:cs typeface="+mn-ea"/>
                  <a:sym typeface="+mn-lt"/>
                </a:rPr>
                <a:t>促销推荐与顾客连结</a:t>
              </a:r>
              <a:endParaRPr lang="en-US" altLang="zh-CN" sz="900" dirty="0">
                <a:cs typeface="+mn-ea"/>
                <a:sym typeface="+mn-lt"/>
              </a:endParaRPr>
            </a:p>
            <a:p>
              <a:r>
                <a:rPr lang="zh-CN" altLang="en-US" sz="900" dirty="0">
                  <a:cs typeface="+mn-ea"/>
                  <a:sym typeface="+mn-lt"/>
                </a:rPr>
                <a:t>伙伴可以在点单时根据顾客点购的饮品为顾客推荐合适搭配的食品。可以通过食品品鉴会提升顾客对食品的认识和喜好度。</a:t>
              </a:r>
              <a:endParaRPr lang="en-US" altLang="zh-CN" sz="900" dirty="0">
                <a:cs typeface="+mn-ea"/>
                <a:sym typeface="+mn-lt"/>
              </a:endParaRPr>
            </a:p>
          </p:txBody>
        </p:sp>
      </p:grpSp>
      <p:pic>
        <p:nvPicPr>
          <p:cNvPr id="28" name="图片 27">
            <a:extLst>
              <a:ext uri="{FF2B5EF4-FFF2-40B4-BE49-F238E27FC236}">
                <a16:creationId xmlns:a16="http://schemas.microsoft.com/office/drawing/2014/main" id="{B13F88A5-D7E0-420D-B17E-D4352A20D0E7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861" b="89813" l="5459" r="94760">
                        <a14:foregroundMark x1="91266" y1="18711" x2="91266" y2="18711"/>
                        <a14:foregroundMark x1="94978" y1="25156" x2="94978" y2="25156"/>
                        <a14:foregroundMark x1="75764" y1="8108" x2="75764" y2="8108"/>
                        <a14:foregroundMark x1="44760" y1="7069" x2="44760" y2="7069"/>
                        <a14:foregroundMark x1="73581" y1="6861" x2="73581" y2="6861"/>
                        <a14:foregroundMark x1="5459" y1="55717" x2="5459" y2="5571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1990" y="1559246"/>
            <a:ext cx="539366" cy="566452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9DD4F429-7998-45DF-B703-1F998FAD9EB7}"/>
              </a:ext>
            </a:extLst>
          </p:cNvPr>
          <p:cNvSpPr txBox="1"/>
          <p:nvPr/>
        </p:nvSpPr>
        <p:spPr>
          <a:xfrm>
            <a:off x="403037" y="5498202"/>
            <a:ext cx="72857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cs typeface="+mn-ea"/>
                <a:sym typeface="+mn-lt"/>
              </a:rPr>
              <a:t>问： 我上一次的</a:t>
            </a:r>
            <a:r>
              <a:rPr lang="en-US" altLang="zh-CN" dirty="0">
                <a:cs typeface="+mn-ea"/>
                <a:sym typeface="+mn-lt"/>
              </a:rPr>
              <a:t>FSA fail</a:t>
            </a:r>
            <a:r>
              <a:rPr lang="zh-CN" altLang="en-US" dirty="0">
                <a:cs typeface="+mn-ea"/>
                <a:sym typeface="+mn-lt"/>
              </a:rPr>
              <a:t>了，哪些行动可以帮助我提升</a:t>
            </a:r>
            <a:r>
              <a:rPr lang="en-US" altLang="zh-CN" dirty="0">
                <a:cs typeface="+mn-ea"/>
                <a:sym typeface="+mn-lt"/>
              </a:rPr>
              <a:t>FSA</a:t>
            </a:r>
            <a:r>
              <a:rPr lang="zh-CN" altLang="en-US" dirty="0">
                <a:cs typeface="+mn-ea"/>
                <a:sym typeface="+mn-lt"/>
              </a:rPr>
              <a:t>表现？</a:t>
            </a:r>
            <a:endParaRPr lang="en-US" altLang="zh-CN" dirty="0">
              <a:cs typeface="+mn-ea"/>
              <a:sym typeface="+mn-lt"/>
            </a:endParaRPr>
          </a:p>
          <a:p>
            <a:r>
              <a:rPr lang="zh-CN" altLang="en-US" dirty="0">
                <a:cs typeface="+mn-ea"/>
                <a:sym typeface="+mn-lt"/>
              </a:rPr>
              <a:t>问： 门店的服务目标是确保顾客每一次的星巴克体验都是超过预期的。我采取哪些行动可以帮助我达成该目标？</a:t>
            </a:r>
            <a:endParaRPr lang="en-US" altLang="zh-CN" dirty="0">
              <a:cs typeface="+mn-ea"/>
              <a:sym typeface="+mn-lt"/>
            </a:endParaRPr>
          </a:p>
          <a:p>
            <a:r>
              <a:rPr lang="zh-CN" altLang="en-US" dirty="0">
                <a:cs typeface="+mn-ea"/>
                <a:sym typeface="+mn-lt"/>
              </a:rPr>
              <a:t>问：怎么才能提升我门店的业绩？</a:t>
            </a:r>
            <a:endParaRPr lang="en-US" dirty="0">
              <a:cs typeface="+mn-ea"/>
              <a:sym typeface="+mn-lt"/>
            </a:endParaRPr>
          </a:p>
        </p:txBody>
      </p:sp>
      <p:sp>
        <p:nvSpPr>
          <p:cNvPr id="3" name="矩形: 圆角 2">
            <a:extLst>
              <a:ext uri="{FF2B5EF4-FFF2-40B4-BE49-F238E27FC236}">
                <a16:creationId xmlns:a16="http://schemas.microsoft.com/office/drawing/2014/main" id="{50D96A61-1084-4004-B800-CACC2A20012F}"/>
              </a:ext>
            </a:extLst>
          </p:cNvPr>
          <p:cNvSpPr/>
          <p:nvPr/>
        </p:nvSpPr>
        <p:spPr>
          <a:xfrm>
            <a:off x="26743" y="3413389"/>
            <a:ext cx="1244600" cy="1200329"/>
          </a:xfrm>
          <a:prstGeom prst="roundRect">
            <a:avLst/>
          </a:prstGeom>
          <a:solidFill>
            <a:srgbClr val="B99C71"/>
          </a:solidFill>
          <a:ln>
            <a:solidFill>
              <a:srgbClr val="B99C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zh-CN" altLang="en-US" dirty="0">
                <a:cs typeface="+mn-ea"/>
                <a:sym typeface="+mn-lt"/>
              </a:rPr>
              <a:t>方法</a:t>
            </a:r>
            <a:endParaRPr lang="en-US" altLang="zh-CN" dirty="0"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lang="zh-CN" altLang="en-US" dirty="0">
                <a:cs typeface="+mn-ea"/>
                <a:sym typeface="+mn-lt"/>
              </a:rPr>
              <a:t>工具</a:t>
            </a:r>
            <a:endParaRPr lang="en-US" altLang="zh-CN" dirty="0"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lang="zh-CN" altLang="en-US" dirty="0">
                <a:cs typeface="+mn-ea"/>
                <a:sym typeface="+mn-lt"/>
              </a:rPr>
              <a:t>术语维护</a:t>
            </a:r>
            <a:endParaRPr lang="en-US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0288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>
            <a:extLst>
              <a:ext uri="{FF2B5EF4-FFF2-40B4-BE49-F238E27FC236}">
                <a16:creationId xmlns:a16="http://schemas.microsoft.com/office/drawing/2014/main" id="{9B8FED42-91C9-C53D-B8B9-BB6C98E9D27A}"/>
              </a:ext>
            </a:extLst>
          </p:cNvPr>
          <p:cNvGrpSpPr/>
          <p:nvPr/>
        </p:nvGrpSpPr>
        <p:grpSpPr>
          <a:xfrm>
            <a:off x="69581" y="521981"/>
            <a:ext cx="3579479" cy="6391928"/>
            <a:chOff x="363255" y="101105"/>
            <a:chExt cx="3579479" cy="6391928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9A69C2CD-5F58-4CA2-81C5-3AE11317447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3931" y="733727"/>
              <a:ext cx="2494835" cy="5307553"/>
            </a:xfrm>
            <a:prstGeom prst="rect">
              <a:avLst/>
            </a:prstGeom>
          </p:spPr>
        </p:pic>
        <p:pic>
          <p:nvPicPr>
            <p:cNvPr id="19" name="图片 18" descr="图片包含 监控, 巴士, 照片, 屏幕&#10;&#10;AI 生成的内容可能不正确。">
              <a:extLst>
                <a:ext uri="{FF2B5EF4-FFF2-40B4-BE49-F238E27FC236}">
                  <a16:creationId xmlns:a16="http://schemas.microsoft.com/office/drawing/2014/main" id="{44565DDF-15FD-D9C3-936B-2E4E6766B72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3255" y="101105"/>
              <a:ext cx="3579479" cy="6391928"/>
            </a:xfrm>
            <a:prstGeom prst="rect">
              <a:avLst/>
            </a:prstGeom>
          </p:spPr>
        </p:pic>
      </p:grpSp>
      <p:sp>
        <p:nvSpPr>
          <p:cNvPr id="4" name="文本框 3">
            <a:extLst>
              <a:ext uri="{FF2B5EF4-FFF2-40B4-BE49-F238E27FC236}">
                <a16:creationId xmlns:a16="http://schemas.microsoft.com/office/drawing/2014/main" id="{49646615-ECF5-43A4-A1DE-EA742D3F8AD1}"/>
              </a:ext>
            </a:extLst>
          </p:cNvPr>
          <p:cNvSpPr txBox="1"/>
          <p:nvPr/>
        </p:nvSpPr>
        <p:spPr>
          <a:xfrm>
            <a:off x="761756" y="101105"/>
            <a:ext cx="46978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gradFill flip="none" rotWithShape="1">
                  <a:gsLst>
                    <a:gs pos="0">
                      <a:srgbClr val="28473D">
                        <a:shade val="30000"/>
                        <a:satMod val="115000"/>
                      </a:srgbClr>
                    </a:gs>
                    <a:gs pos="50000">
                      <a:srgbClr val="28473D">
                        <a:shade val="67500"/>
                        <a:satMod val="115000"/>
                      </a:srgbClr>
                    </a:gs>
                    <a:gs pos="100000">
                      <a:srgbClr val="28473D">
                        <a:shade val="100000"/>
                        <a:satMod val="115000"/>
                      </a:srgbClr>
                    </a:gs>
                  </a:gsLst>
                  <a:lin ang="0" scaled="1"/>
                  <a:tileRect/>
                </a:gradFill>
                <a:cs typeface="+mn-ea"/>
                <a:sym typeface="+mn-lt"/>
              </a:rPr>
              <a:t>未来的期待</a:t>
            </a:r>
            <a:r>
              <a:rPr lang="en-US" altLang="zh-CN" sz="2800" dirty="0">
                <a:gradFill flip="none" rotWithShape="1">
                  <a:gsLst>
                    <a:gs pos="0">
                      <a:srgbClr val="28473D">
                        <a:shade val="30000"/>
                        <a:satMod val="115000"/>
                      </a:srgbClr>
                    </a:gs>
                    <a:gs pos="50000">
                      <a:srgbClr val="28473D">
                        <a:shade val="67500"/>
                        <a:satMod val="115000"/>
                      </a:srgbClr>
                    </a:gs>
                    <a:gs pos="100000">
                      <a:srgbClr val="28473D">
                        <a:shade val="100000"/>
                        <a:satMod val="115000"/>
                      </a:srgbClr>
                    </a:gs>
                  </a:gsLst>
                  <a:lin ang="0" scaled="1"/>
                  <a:tileRect/>
                </a:gradFill>
                <a:cs typeface="+mn-ea"/>
                <a:sym typeface="+mn-lt"/>
              </a:rPr>
              <a:t>——</a:t>
            </a:r>
            <a:r>
              <a:rPr lang="zh-CN" altLang="en-US" sz="2800" dirty="0">
                <a:gradFill flip="none" rotWithShape="1">
                  <a:gsLst>
                    <a:gs pos="0">
                      <a:srgbClr val="28473D">
                        <a:shade val="30000"/>
                        <a:satMod val="115000"/>
                      </a:srgbClr>
                    </a:gs>
                    <a:gs pos="50000">
                      <a:srgbClr val="28473D">
                        <a:shade val="67500"/>
                        <a:satMod val="115000"/>
                      </a:srgbClr>
                    </a:gs>
                    <a:gs pos="100000">
                      <a:srgbClr val="28473D">
                        <a:shade val="100000"/>
                        <a:satMod val="115000"/>
                      </a:srgbClr>
                    </a:gs>
                  </a:gsLst>
                  <a:lin ang="0" scaled="1"/>
                  <a:tileRect/>
                </a:gradFill>
                <a:cs typeface="+mn-ea"/>
                <a:sym typeface="+mn-lt"/>
              </a:rPr>
              <a:t>前端体验</a:t>
            </a:r>
            <a:endParaRPr lang="en-US" sz="2800" dirty="0">
              <a:gradFill flip="none" rotWithShape="1">
                <a:gsLst>
                  <a:gs pos="0">
                    <a:srgbClr val="28473D">
                      <a:shade val="30000"/>
                      <a:satMod val="115000"/>
                    </a:srgbClr>
                  </a:gs>
                  <a:gs pos="50000">
                    <a:srgbClr val="28473D">
                      <a:shade val="67500"/>
                      <a:satMod val="115000"/>
                    </a:srgbClr>
                  </a:gs>
                  <a:gs pos="100000">
                    <a:srgbClr val="28473D">
                      <a:shade val="100000"/>
                      <a:satMod val="115000"/>
                    </a:srgbClr>
                  </a:gs>
                </a:gsLst>
                <a:lin ang="0" scaled="1"/>
                <a:tileRect/>
              </a:gradFill>
              <a:cs typeface="+mn-ea"/>
              <a:sym typeface="+mn-lt"/>
            </a:endParaRPr>
          </a:p>
        </p:txBody>
      </p:sp>
      <p:sp>
        <p:nvSpPr>
          <p:cNvPr id="7" name="矩形: 圆角 6">
            <a:extLst>
              <a:ext uri="{FF2B5EF4-FFF2-40B4-BE49-F238E27FC236}">
                <a16:creationId xmlns:a16="http://schemas.microsoft.com/office/drawing/2014/main" id="{FB3CAAAA-3557-41C4-980C-2B4B66FE4C12}"/>
              </a:ext>
            </a:extLst>
          </p:cNvPr>
          <p:cNvSpPr/>
          <p:nvPr/>
        </p:nvSpPr>
        <p:spPr>
          <a:xfrm>
            <a:off x="1325761" y="4357373"/>
            <a:ext cx="1309497" cy="334485"/>
          </a:xfrm>
          <a:prstGeom prst="roundRect">
            <a:avLst>
              <a:gd name="adj" fmla="val 39048"/>
            </a:avLst>
          </a:prstGeom>
          <a:noFill/>
          <a:ln>
            <a:solidFill>
              <a:srgbClr val="00634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A381DE2E-4067-47A6-8A7B-7C345FA13C21}"/>
              </a:ext>
            </a:extLst>
          </p:cNvPr>
          <p:cNvSpPr txBox="1"/>
          <p:nvPr/>
        </p:nvSpPr>
        <p:spPr>
          <a:xfrm>
            <a:off x="3446960" y="4524615"/>
            <a:ext cx="22106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推荐的答案中包含路径和文档，伙伴还需自行查找</a:t>
            </a:r>
            <a:endParaRPr lang="en-US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045DA5CB-8069-48E1-BF18-FCD6D5DE1499}"/>
              </a:ext>
            </a:extLst>
          </p:cNvPr>
          <p:cNvSpPr txBox="1"/>
          <p:nvPr/>
        </p:nvSpPr>
        <p:spPr>
          <a:xfrm>
            <a:off x="6202372" y="2720498"/>
            <a:ext cx="221061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006341"/>
                </a:solidFill>
                <a:cs typeface="+mn-ea"/>
                <a:sym typeface="+mn-lt"/>
              </a:rPr>
              <a:t>对于问题的理解更准确，并可以将分散的信息整合成有条理的答案，甚至</a:t>
            </a:r>
            <a:r>
              <a:rPr lang="en-US" altLang="zh-CN" b="1" dirty="0">
                <a:solidFill>
                  <a:srgbClr val="006341"/>
                </a:solidFill>
                <a:cs typeface="+mn-ea"/>
                <a:sym typeface="+mn-lt"/>
              </a:rPr>
              <a:t>SOP</a:t>
            </a:r>
            <a:endParaRPr lang="en-US" b="1" dirty="0">
              <a:solidFill>
                <a:srgbClr val="006341"/>
              </a:solidFill>
              <a:cs typeface="+mn-ea"/>
              <a:sym typeface="+mn-lt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79DAC6D5-E530-46ED-9DE8-069B12960DBF}"/>
              </a:ext>
            </a:extLst>
          </p:cNvPr>
          <p:cNvSpPr txBox="1"/>
          <p:nvPr/>
        </p:nvSpPr>
        <p:spPr>
          <a:xfrm>
            <a:off x="3442968" y="2726391"/>
            <a:ext cx="22106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对于问题的理解和解答不完全准确，且没有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FAQ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的问题容易答非所问</a:t>
            </a:r>
            <a:endParaRPr lang="en-US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2" name="直接连接符 1">
            <a:extLst>
              <a:ext uri="{FF2B5EF4-FFF2-40B4-BE49-F238E27FC236}">
                <a16:creationId xmlns:a16="http://schemas.microsoft.com/office/drawing/2014/main" id="{E761E391-D00C-7BF6-3937-154CA7DA0377}"/>
              </a:ext>
            </a:extLst>
          </p:cNvPr>
          <p:cNvCxnSpPr/>
          <p:nvPr/>
        </p:nvCxnSpPr>
        <p:spPr>
          <a:xfrm>
            <a:off x="391265" y="720193"/>
            <a:ext cx="10160000" cy="0"/>
          </a:xfrm>
          <a:prstGeom prst="line">
            <a:avLst/>
          </a:prstGeom>
          <a:ln w="15875">
            <a:solidFill>
              <a:srgbClr val="0063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矩形 2">
            <a:extLst>
              <a:ext uri="{FF2B5EF4-FFF2-40B4-BE49-F238E27FC236}">
                <a16:creationId xmlns:a16="http://schemas.microsoft.com/office/drawing/2014/main" id="{E8D05EDE-1BD2-64A9-67B2-08C074DB655F}"/>
              </a:ext>
            </a:extLst>
          </p:cNvPr>
          <p:cNvSpPr/>
          <p:nvPr/>
        </p:nvSpPr>
        <p:spPr>
          <a:xfrm>
            <a:off x="94774" y="62356"/>
            <a:ext cx="459625" cy="459625"/>
          </a:xfrm>
          <a:prstGeom prst="rect">
            <a:avLst/>
          </a:prstGeom>
          <a:noFill/>
          <a:ln w="25400">
            <a:solidFill>
              <a:srgbClr val="00634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E451BDC8-9BE1-A399-55DF-D6FBA6A88D03}"/>
              </a:ext>
            </a:extLst>
          </p:cNvPr>
          <p:cNvSpPr/>
          <p:nvPr/>
        </p:nvSpPr>
        <p:spPr>
          <a:xfrm>
            <a:off x="254311" y="148038"/>
            <a:ext cx="459625" cy="459625"/>
          </a:xfrm>
          <a:prstGeom prst="rect">
            <a:avLst/>
          </a:prstGeom>
          <a:solidFill>
            <a:srgbClr val="006341"/>
          </a:solidFill>
          <a:ln w="25400">
            <a:solidFill>
              <a:srgbClr val="4F8E7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558BC40A-98F8-A040-901B-8889E0665D2B}"/>
              </a:ext>
            </a:extLst>
          </p:cNvPr>
          <p:cNvGrpSpPr/>
          <p:nvPr/>
        </p:nvGrpSpPr>
        <p:grpSpPr>
          <a:xfrm>
            <a:off x="7903615" y="521981"/>
            <a:ext cx="3579479" cy="6391928"/>
            <a:chOff x="6425166" y="362715"/>
            <a:chExt cx="3579479" cy="6391928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1F61D977-0E38-4953-AB60-D81789A4CE8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8832" y="1077672"/>
              <a:ext cx="2368958" cy="5264350"/>
            </a:xfrm>
            <a:prstGeom prst="rect">
              <a:avLst/>
            </a:prstGeom>
          </p:spPr>
        </p:pic>
        <p:pic>
          <p:nvPicPr>
            <p:cNvPr id="20" name="图片 19" descr="图片包含 监控, 巴士, 照片, 屏幕&#10;&#10;AI 生成的内容可能不正确。">
              <a:extLst>
                <a:ext uri="{FF2B5EF4-FFF2-40B4-BE49-F238E27FC236}">
                  <a16:creationId xmlns:a16="http://schemas.microsoft.com/office/drawing/2014/main" id="{BC0DA9F1-1C8A-14F3-636D-A97FD4761B3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25166" y="362715"/>
              <a:ext cx="3579479" cy="6391928"/>
            </a:xfrm>
            <a:prstGeom prst="rect">
              <a:avLst/>
            </a:prstGeom>
          </p:spPr>
        </p:pic>
      </p:grpSp>
      <p:sp>
        <p:nvSpPr>
          <p:cNvPr id="18" name="矩形: 圆角 17">
            <a:extLst>
              <a:ext uri="{FF2B5EF4-FFF2-40B4-BE49-F238E27FC236}">
                <a16:creationId xmlns:a16="http://schemas.microsoft.com/office/drawing/2014/main" id="{66B99ED7-65FE-4152-9A7D-F0C2D524DDA2}"/>
              </a:ext>
            </a:extLst>
          </p:cNvPr>
          <p:cNvSpPr>
            <a:spLocks noChangeAspect="1"/>
          </p:cNvSpPr>
          <p:nvPr/>
        </p:nvSpPr>
        <p:spPr>
          <a:xfrm>
            <a:off x="3765170" y="1068475"/>
            <a:ext cx="1145497" cy="405051"/>
          </a:xfrm>
          <a:prstGeom prst="roundRect">
            <a:avLst>
              <a:gd name="adj" fmla="val 16000"/>
            </a:avLst>
          </a:prstGeom>
          <a:solidFill>
            <a:srgbClr val="91C1B2"/>
          </a:solidFill>
          <a:ln w="12700" cap="flat">
            <a:noFill/>
            <a:prstDash val="solid"/>
            <a:miter/>
          </a:ln>
          <a:effectLst>
            <a:outerShdw blurRad="127000" dist="63500" dir="2700000" algn="tl" rotWithShape="0">
              <a:schemeClr val="accent1">
                <a:alpha val="40000"/>
              </a:schemeClr>
            </a:outerShdw>
          </a:effectLst>
        </p:spPr>
        <p:txBody>
          <a:bodyPr wrap="none" rtlCol="0" anchor="ctr"/>
          <a:lstStyle/>
          <a:p>
            <a:pPr algn="ctr"/>
            <a:r>
              <a:rPr lang="en-US" altLang="zh-CN" sz="1600" b="1" dirty="0">
                <a:solidFill>
                  <a:srgbClr val="FFFFFF"/>
                </a:solidFill>
                <a:cs typeface="+mn-ea"/>
                <a:sym typeface="+mn-lt"/>
              </a:rPr>
              <a:t>Before</a:t>
            </a:r>
          </a:p>
        </p:txBody>
      </p:sp>
      <p:sp>
        <p:nvSpPr>
          <p:cNvPr id="21" name="矩形: 圆角 20">
            <a:extLst>
              <a:ext uri="{FF2B5EF4-FFF2-40B4-BE49-F238E27FC236}">
                <a16:creationId xmlns:a16="http://schemas.microsoft.com/office/drawing/2014/main" id="{358312E2-C86A-4CC0-B92D-47329BF927B4}"/>
              </a:ext>
            </a:extLst>
          </p:cNvPr>
          <p:cNvSpPr>
            <a:spLocks noChangeAspect="1"/>
          </p:cNvSpPr>
          <p:nvPr/>
        </p:nvSpPr>
        <p:spPr>
          <a:xfrm>
            <a:off x="6734930" y="1073335"/>
            <a:ext cx="1145496" cy="405051"/>
          </a:xfrm>
          <a:prstGeom prst="roundRect">
            <a:avLst>
              <a:gd name="adj" fmla="val 16000"/>
            </a:avLst>
          </a:prstGeom>
          <a:solidFill>
            <a:srgbClr val="006341"/>
          </a:solidFill>
          <a:ln w="12700" cap="flat">
            <a:noFill/>
            <a:prstDash val="solid"/>
            <a:miter/>
          </a:ln>
          <a:effectLst>
            <a:outerShdw blurRad="127000" dist="63500" dir="2700000" algn="tl" rotWithShape="0">
              <a:schemeClr val="accent1">
                <a:alpha val="40000"/>
              </a:schemeClr>
            </a:outerShdw>
          </a:effectLst>
        </p:spPr>
        <p:txBody>
          <a:bodyPr wrap="none" rtlCol="0" anchor="ctr"/>
          <a:lstStyle/>
          <a:p>
            <a:pPr algn="ctr"/>
            <a:r>
              <a:rPr lang="en-US" altLang="zh-CN" sz="1600" b="1" dirty="0">
                <a:solidFill>
                  <a:srgbClr val="FFFFFF"/>
                </a:solidFill>
                <a:cs typeface="+mn-ea"/>
                <a:sym typeface="+mn-lt"/>
              </a:rPr>
              <a:t>After</a:t>
            </a: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6D227C21-F8AA-49F3-BF40-3C1D6718AA6C}"/>
              </a:ext>
            </a:extLst>
          </p:cNvPr>
          <p:cNvSpPr txBox="1"/>
          <p:nvPr/>
        </p:nvSpPr>
        <p:spPr>
          <a:xfrm>
            <a:off x="6206302" y="4524615"/>
            <a:ext cx="221061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006341"/>
                </a:solidFill>
                <a:cs typeface="+mn-ea"/>
                <a:sym typeface="+mn-lt"/>
              </a:rPr>
              <a:t>预测进一步的需求，并主动提供帮助。例如：辅助理解的资料、工单、工具等</a:t>
            </a:r>
            <a:endParaRPr lang="en-US" b="1" dirty="0">
              <a:solidFill>
                <a:srgbClr val="006341"/>
              </a:solidFill>
              <a:cs typeface="+mn-ea"/>
              <a:sym typeface="+mn-lt"/>
            </a:endParaRPr>
          </a:p>
        </p:txBody>
      </p:sp>
      <p:pic>
        <p:nvPicPr>
          <p:cNvPr id="1026" name="Picture 2" descr="https://t9.baidu.com/it/u=2634544469,1901572616&amp;fm=193">
            <a:extLst>
              <a:ext uri="{FF2B5EF4-FFF2-40B4-BE49-F238E27FC236}">
                <a16:creationId xmlns:a16="http://schemas.microsoft.com/office/drawing/2014/main" id="{263BF1B1-B083-4F9E-A380-CDBDADDD61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46818" y1="29545" x2="62818" y2="60455"/>
                        <a14:foregroundMark x1="62818" y1="60455" x2="62818" y2="60455"/>
                        <a14:foregroundMark x1="45182" y1="26545" x2="58545" y2="40273"/>
                        <a14:foregroundMark x1="47182" y1="26909" x2="20000" y2="48273"/>
                        <a14:foregroundMark x1="20000" y1="48273" x2="20364" y2="53182"/>
                        <a14:foregroundMark x1="19273" y1="45273" x2="20273" y2="47000"/>
                        <a14:foregroundMark x1="16909" y1="46455" x2="28364" y2="48182"/>
                        <a14:foregroundMark x1="16545" y1="46182" x2="16545" y2="46182"/>
                        <a14:foregroundMark x1="21273" y1="68182" x2="26818" y2="66909"/>
                        <a14:foregroundMark x1="20727" y1="67273" x2="20727" y2="67273"/>
                        <a14:foregroundMark x1="27182" y1="67273" x2="53818" y2="65545"/>
                        <a14:foregroundMark x1="53818" y1="65545" x2="64727" y2="67727"/>
                        <a14:foregroundMark x1="64727" y1="67727" x2="57000" y2="66727"/>
                        <a14:foregroundMark x1="57000" y1="66727" x2="49455" y2="63000"/>
                        <a14:foregroundMark x1="49455" y1="63000" x2="50364" y2="58727"/>
                        <a14:foregroundMark x1="23364" y1="40909" x2="43727" y2="71273"/>
                        <a14:foregroundMark x1="38273" y1="36909" x2="36091" y2="64455"/>
                        <a14:foregroundMark x1="36091" y1="64455" x2="36182" y2="63818"/>
                        <a14:foregroundMark x1="55455" y1="37636" x2="61091" y2="53818"/>
                        <a14:foregroundMark x1="61091" y1="53818" x2="60727" y2="63182"/>
                        <a14:foregroundMark x1="58636" y1="43182" x2="67273" y2="52000"/>
                        <a14:foregroundMark x1="62091" y1="47545" x2="69273" y2="60455"/>
                        <a14:foregroundMark x1="29727" y1="49000" x2="28909" y2="64000"/>
                        <a14:foregroundMark x1="28909" y1="64000" x2="29000" y2="64455"/>
                        <a14:foregroundMark x1="41364" y1="67909" x2="57091" y2="69727"/>
                        <a14:foregroundMark x1="57091" y1="69727" x2="62455" y2="68909"/>
                      </a14:backgroundRemoval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890" y="2354377"/>
            <a:ext cx="544046" cy="544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https://t9.baidu.com/it/u=2634544469,1901572616&amp;fm=193">
            <a:extLst>
              <a:ext uri="{FF2B5EF4-FFF2-40B4-BE49-F238E27FC236}">
                <a16:creationId xmlns:a16="http://schemas.microsoft.com/office/drawing/2014/main" id="{86EC6F3E-232F-4726-950B-4FBD0DE2AD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46818" y1="29545" x2="62818" y2="60455"/>
                        <a14:foregroundMark x1="62818" y1="60455" x2="62818" y2="60455"/>
                        <a14:foregroundMark x1="45182" y1="26545" x2="58545" y2="40273"/>
                        <a14:foregroundMark x1="47182" y1="26909" x2="20000" y2="48273"/>
                        <a14:foregroundMark x1="20000" y1="48273" x2="20364" y2="53182"/>
                        <a14:foregroundMark x1="19273" y1="45273" x2="20273" y2="47000"/>
                        <a14:foregroundMark x1="16909" y1="46455" x2="28364" y2="48182"/>
                        <a14:foregroundMark x1="16545" y1="46182" x2="16545" y2="46182"/>
                        <a14:foregroundMark x1="21273" y1="68182" x2="26818" y2="66909"/>
                        <a14:foregroundMark x1="20727" y1="67273" x2="20727" y2="67273"/>
                        <a14:foregroundMark x1="27182" y1="67273" x2="53818" y2="65545"/>
                        <a14:foregroundMark x1="53818" y1="65545" x2="64727" y2="67727"/>
                        <a14:foregroundMark x1="64727" y1="67727" x2="57000" y2="66727"/>
                        <a14:foregroundMark x1="57000" y1="66727" x2="49455" y2="63000"/>
                        <a14:foregroundMark x1="49455" y1="63000" x2="50364" y2="58727"/>
                        <a14:foregroundMark x1="23364" y1="40909" x2="43727" y2="71273"/>
                        <a14:foregroundMark x1="38273" y1="36909" x2="36091" y2="64455"/>
                        <a14:foregroundMark x1="36091" y1="64455" x2="36182" y2="63818"/>
                        <a14:foregroundMark x1="55455" y1="37636" x2="61091" y2="53818"/>
                        <a14:foregroundMark x1="61091" y1="53818" x2="60727" y2="63182"/>
                        <a14:foregroundMark x1="58636" y1="43182" x2="67273" y2="52000"/>
                        <a14:foregroundMark x1="62091" y1="47545" x2="69273" y2="60455"/>
                        <a14:foregroundMark x1="29727" y1="49000" x2="28909" y2="64000"/>
                        <a14:foregroundMark x1="28909" y1="64000" x2="29000" y2="64455"/>
                        <a14:foregroundMark x1="41364" y1="67909" x2="57091" y2="69727"/>
                        <a14:foregroundMark x1="57091" y1="69727" x2="62455" y2="68909"/>
                      </a14:backgroundRemoval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8925" y="4147812"/>
            <a:ext cx="544046" cy="544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03347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471B4333-9F51-EC1C-36ED-0FE48E3EB4D8}"/>
              </a:ext>
            </a:extLst>
          </p:cNvPr>
          <p:cNvSpPr txBox="1"/>
          <p:nvPr/>
        </p:nvSpPr>
        <p:spPr>
          <a:xfrm>
            <a:off x="761756" y="101105"/>
            <a:ext cx="46978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gradFill flip="none" rotWithShape="1">
                  <a:gsLst>
                    <a:gs pos="0">
                      <a:srgbClr val="28473D">
                        <a:shade val="30000"/>
                        <a:satMod val="115000"/>
                      </a:srgbClr>
                    </a:gs>
                    <a:gs pos="50000">
                      <a:srgbClr val="28473D">
                        <a:shade val="67500"/>
                        <a:satMod val="115000"/>
                      </a:srgbClr>
                    </a:gs>
                    <a:gs pos="100000">
                      <a:srgbClr val="28473D">
                        <a:shade val="100000"/>
                        <a:satMod val="115000"/>
                      </a:srgbClr>
                    </a:gs>
                  </a:gsLst>
                  <a:lin ang="0" scaled="1"/>
                  <a:tileRect/>
                </a:gradFill>
                <a:cs typeface="+mn-ea"/>
                <a:sym typeface="+mn-lt"/>
              </a:rPr>
              <a:t>大模型辅助标注样例</a:t>
            </a:r>
            <a:endParaRPr lang="en-US" sz="2800" dirty="0">
              <a:gradFill flip="none" rotWithShape="1">
                <a:gsLst>
                  <a:gs pos="0">
                    <a:srgbClr val="28473D">
                      <a:shade val="30000"/>
                      <a:satMod val="115000"/>
                    </a:srgbClr>
                  </a:gs>
                  <a:gs pos="50000">
                    <a:srgbClr val="28473D">
                      <a:shade val="67500"/>
                      <a:satMod val="115000"/>
                    </a:srgbClr>
                  </a:gs>
                  <a:gs pos="100000">
                    <a:srgbClr val="28473D">
                      <a:shade val="100000"/>
                      <a:satMod val="115000"/>
                    </a:srgbClr>
                  </a:gs>
                </a:gsLst>
                <a:lin ang="0" scaled="1"/>
                <a:tileRect/>
              </a:gradFill>
              <a:cs typeface="+mn-ea"/>
              <a:sym typeface="+mn-lt"/>
            </a:endParaRPr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8F9E85A1-AFE5-04F9-A0B0-F5BF253144D0}"/>
              </a:ext>
            </a:extLst>
          </p:cNvPr>
          <p:cNvCxnSpPr/>
          <p:nvPr/>
        </p:nvCxnSpPr>
        <p:spPr>
          <a:xfrm>
            <a:off x="391265" y="720193"/>
            <a:ext cx="10160000" cy="0"/>
          </a:xfrm>
          <a:prstGeom prst="line">
            <a:avLst/>
          </a:prstGeom>
          <a:ln w="15875">
            <a:solidFill>
              <a:srgbClr val="0063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>
            <a:extLst>
              <a:ext uri="{FF2B5EF4-FFF2-40B4-BE49-F238E27FC236}">
                <a16:creationId xmlns:a16="http://schemas.microsoft.com/office/drawing/2014/main" id="{61A57390-D340-96DB-689E-22383D5353DB}"/>
              </a:ext>
            </a:extLst>
          </p:cNvPr>
          <p:cNvSpPr/>
          <p:nvPr/>
        </p:nvSpPr>
        <p:spPr>
          <a:xfrm>
            <a:off x="94774" y="62356"/>
            <a:ext cx="459625" cy="459625"/>
          </a:xfrm>
          <a:prstGeom prst="rect">
            <a:avLst/>
          </a:prstGeom>
          <a:noFill/>
          <a:ln w="25400">
            <a:solidFill>
              <a:srgbClr val="00634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C2337788-EF9E-F9B8-DFDE-51C4232A5FB8}"/>
              </a:ext>
            </a:extLst>
          </p:cNvPr>
          <p:cNvSpPr/>
          <p:nvPr/>
        </p:nvSpPr>
        <p:spPr>
          <a:xfrm>
            <a:off x="254311" y="148038"/>
            <a:ext cx="459625" cy="459625"/>
          </a:xfrm>
          <a:prstGeom prst="rect">
            <a:avLst/>
          </a:prstGeom>
          <a:solidFill>
            <a:srgbClr val="006341"/>
          </a:solidFill>
          <a:ln w="25400">
            <a:solidFill>
              <a:srgbClr val="4F8E7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41" name="组合 40">
            <a:extLst>
              <a:ext uri="{FF2B5EF4-FFF2-40B4-BE49-F238E27FC236}">
                <a16:creationId xmlns:a16="http://schemas.microsoft.com/office/drawing/2014/main" id="{A04250AD-E69C-6FC4-1605-9A136D0BC9CE}"/>
              </a:ext>
            </a:extLst>
          </p:cNvPr>
          <p:cNvGrpSpPr/>
          <p:nvPr/>
        </p:nvGrpSpPr>
        <p:grpSpPr>
          <a:xfrm>
            <a:off x="254311" y="938358"/>
            <a:ext cx="11381450" cy="4904787"/>
            <a:chOff x="486410" y="798195"/>
            <a:chExt cx="8116777" cy="3497890"/>
          </a:xfrm>
        </p:grpSpPr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DF4140E0-79CB-FBC4-EB1B-BD028C8406F9}"/>
                </a:ext>
              </a:extLst>
            </p:cNvPr>
            <p:cNvSpPr/>
            <p:nvPr/>
          </p:nvSpPr>
          <p:spPr>
            <a:xfrm>
              <a:off x="486410" y="2412365"/>
              <a:ext cx="8116570" cy="14554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6341"/>
              </a:solidFill>
              <a:prstDash val="soli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latin typeface="微软雅黑" panose="020B0703020204020201" pitchFamily="34" charset="-122"/>
                <a:ea typeface="微软雅黑" panose="020B0703020204020201" pitchFamily="34" charset="-122"/>
              </a:endParaRPr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437BE9F5-170C-3BE3-58A7-3AA7C7A99DC5}"/>
                </a:ext>
              </a:extLst>
            </p:cNvPr>
            <p:cNvSpPr/>
            <p:nvPr/>
          </p:nvSpPr>
          <p:spPr>
            <a:xfrm>
              <a:off x="486410" y="798195"/>
              <a:ext cx="8116570" cy="144208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6341"/>
              </a:solidFill>
              <a:prstDash val="soli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latin typeface="微软雅黑" panose="020B0703020204020201" pitchFamily="34" charset="-122"/>
                <a:ea typeface="微软雅黑" panose="020B0703020204020201" pitchFamily="34" charset="-122"/>
              </a:endParaRPr>
            </a:p>
          </p:txBody>
        </p:sp>
        <p:sp>
          <p:nvSpPr>
            <p:cNvPr id="12" name="矩形: 圆角 9">
              <a:extLst>
                <a:ext uri="{FF2B5EF4-FFF2-40B4-BE49-F238E27FC236}">
                  <a16:creationId xmlns:a16="http://schemas.microsoft.com/office/drawing/2014/main" id="{29DA124F-7FF8-9748-F5A7-A7FE27474CD2}"/>
                </a:ext>
              </a:extLst>
            </p:cNvPr>
            <p:cNvSpPr/>
            <p:nvPr/>
          </p:nvSpPr>
          <p:spPr>
            <a:xfrm>
              <a:off x="710544" y="1650040"/>
              <a:ext cx="953743" cy="457200"/>
            </a:xfrm>
            <a:prstGeom prst="roundRect">
              <a:avLst/>
            </a:prstGeom>
            <a:solidFill>
              <a:srgbClr val="91C1B2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050" dirty="0">
                  <a:solidFill>
                    <a:schemeClr val="tx1"/>
                  </a:solidFill>
                  <a:latin typeface="Microsoft YaHei Light" panose="020B0703020204020201" pitchFamily="34" charset="-122"/>
                  <a:ea typeface="Microsoft YaHei Light" panose="020B0703020204020201" pitchFamily="34" charset="-122"/>
                </a:rPr>
                <a:t>数据输入</a:t>
              </a:r>
            </a:p>
          </p:txBody>
        </p:sp>
        <p:sp>
          <p:nvSpPr>
            <p:cNvPr id="13" name="矩形: 圆角 10">
              <a:extLst>
                <a:ext uri="{FF2B5EF4-FFF2-40B4-BE49-F238E27FC236}">
                  <a16:creationId xmlns:a16="http://schemas.microsoft.com/office/drawing/2014/main" id="{BD6E0245-7A82-DEFB-7CB7-98D2315BF680}"/>
                </a:ext>
              </a:extLst>
            </p:cNvPr>
            <p:cNvSpPr/>
            <p:nvPr/>
          </p:nvSpPr>
          <p:spPr>
            <a:xfrm>
              <a:off x="2051409" y="1650040"/>
              <a:ext cx="953743" cy="457200"/>
            </a:xfrm>
            <a:prstGeom prst="roundRect">
              <a:avLst/>
            </a:prstGeom>
            <a:solidFill>
              <a:srgbClr val="91C1B2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050" dirty="0">
                  <a:solidFill>
                    <a:schemeClr val="tx1"/>
                  </a:solidFill>
                  <a:latin typeface="Microsoft YaHei Light" panose="020B0703020204020201" pitchFamily="34" charset="-122"/>
                  <a:ea typeface="Microsoft YaHei Light" panose="020B0703020204020201" pitchFamily="34" charset="-122"/>
                </a:rPr>
                <a:t>提示词</a:t>
              </a:r>
              <a:endParaRPr lang="en-US" altLang="zh-CN" sz="1050" dirty="0">
                <a:solidFill>
                  <a:schemeClr val="tx1"/>
                </a:solidFill>
                <a:latin typeface="Microsoft YaHei Light" panose="020B0703020204020201" pitchFamily="34" charset="-122"/>
                <a:ea typeface="Microsoft YaHei Light" panose="020B0703020204020201" pitchFamily="34" charset="-122"/>
              </a:endParaRPr>
            </a:p>
            <a:p>
              <a:pPr algn="ctr"/>
              <a:r>
                <a:rPr lang="zh-CN" altLang="en-US" sz="1050" dirty="0">
                  <a:solidFill>
                    <a:schemeClr val="tx1"/>
                  </a:solidFill>
                  <a:latin typeface="Microsoft YaHei Light" panose="020B0703020204020201" pitchFamily="34" charset="-122"/>
                  <a:ea typeface="Microsoft YaHei Light" panose="020B0703020204020201" pitchFamily="34" charset="-122"/>
                </a:rPr>
                <a:t>编写及优化</a:t>
              </a:r>
              <a:endParaRPr lang="en-US" altLang="zh-CN" sz="1050" dirty="0">
                <a:solidFill>
                  <a:schemeClr val="tx1"/>
                </a:solidFill>
                <a:latin typeface="Microsoft YaHei Light" panose="020B0703020204020201" pitchFamily="34" charset="-122"/>
                <a:ea typeface="Microsoft YaHei Light" panose="020B0703020204020201" pitchFamily="34" charset="-122"/>
              </a:endParaRPr>
            </a:p>
          </p:txBody>
        </p:sp>
        <p:sp>
          <p:nvSpPr>
            <p:cNvPr id="14" name="矩形: 圆角 11">
              <a:extLst>
                <a:ext uri="{FF2B5EF4-FFF2-40B4-BE49-F238E27FC236}">
                  <a16:creationId xmlns:a16="http://schemas.microsoft.com/office/drawing/2014/main" id="{A1C9DDAE-1150-52A9-F392-5ABFEE1A957A}"/>
                </a:ext>
              </a:extLst>
            </p:cNvPr>
            <p:cNvSpPr/>
            <p:nvPr/>
          </p:nvSpPr>
          <p:spPr>
            <a:xfrm>
              <a:off x="3392274" y="1650040"/>
              <a:ext cx="953743" cy="457200"/>
            </a:xfrm>
            <a:prstGeom prst="roundRect">
              <a:avLst/>
            </a:prstGeom>
            <a:solidFill>
              <a:srgbClr val="91C1B2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000" dirty="0">
                  <a:solidFill>
                    <a:schemeClr val="tx1"/>
                  </a:solidFill>
                  <a:latin typeface="Microsoft YaHei Light" panose="020B0703020204020201" pitchFamily="34" charset="-122"/>
                  <a:ea typeface="Microsoft YaHei Light" panose="020B0703020204020201" pitchFamily="34" charset="-122"/>
                </a:rPr>
                <a:t>大模型</a:t>
              </a:r>
            </a:p>
            <a:p>
              <a:pPr algn="ctr"/>
              <a:r>
                <a:rPr lang="zh-CN" altLang="en-US" sz="1000" dirty="0">
                  <a:solidFill>
                    <a:schemeClr val="tx1"/>
                  </a:solidFill>
                  <a:latin typeface="Microsoft YaHei Light" panose="020B0703020204020201" pitchFamily="34" charset="-122"/>
                  <a:ea typeface="Microsoft YaHei Light" panose="020B0703020204020201" pitchFamily="34" charset="-122"/>
                </a:rPr>
                <a:t>知识库</a:t>
              </a:r>
            </a:p>
          </p:txBody>
        </p:sp>
        <p:sp>
          <p:nvSpPr>
            <p:cNvPr id="15" name="矩形: 圆角 12">
              <a:extLst>
                <a:ext uri="{FF2B5EF4-FFF2-40B4-BE49-F238E27FC236}">
                  <a16:creationId xmlns:a16="http://schemas.microsoft.com/office/drawing/2014/main" id="{A7856789-87CB-8DEC-F155-61FDD32FF4EB}"/>
                </a:ext>
              </a:extLst>
            </p:cNvPr>
            <p:cNvSpPr/>
            <p:nvPr/>
          </p:nvSpPr>
          <p:spPr>
            <a:xfrm>
              <a:off x="6074004" y="1650040"/>
              <a:ext cx="953743" cy="457200"/>
            </a:xfrm>
            <a:prstGeom prst="roundRect">
              <a:avLst/>
            </a:prstGeom>
            <a:solidFill>
              <a:srgbClr val="91C1B2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050" dirty="0">
                  <a:solidFill>
                    <a:schemeClr val="tx1"/>
                  </a:solidFill>
                  <a:latin typeface="Microsoft YaHei Light" panose="020B0703020204020201" pitchFamily="34" charset="-122"/>
                  <a:ea typeface="Microsoft YaHei Light" panose="020B0703020204020201" pitchFamily="34" charset="-122"/>
                </a:rPr>
                <a:t>人工核验</a:t>
              </a:r>
              <a:endParaRPr lang="en-US" altLang="zh-CN" sz="1050" dirty="0">
                <a:solidFill>
                  <a:schemeClr val="tx1"/>
                </a:solidFill>
                <a:latin typeface="Microsoft YaHei Light" panose="020B0703020204020201" pitchFamily="34" charset="-122"/>
                <a:ea typeface="Microsoft YaHei Light" panose="020B0703020204020201" pitchFamily="34" charset="-122"/>
              </a:endParaRPr>
            </a:p>
          </p:txBody>
        </p:sp>
        <p:cxnSp>
          <p:nvCxnSpPr>
            <p:cNvPr id="16" name="直接箭头连接符 13">
              <a:extLst>
                <a:ext uri="{FF2B5EF4-FFF2-40B4-BE49-F238E27FC236}">
                  <a16:creationId xmlns:a16="http://schemas.microsoft.com/office/drawing/2014/main" id="{43B7C125-D235-6C10-4712-C6BD3DF368C9}"/>
                </a:ext>
              </a:extLst>
            </p:cNvPr>
            <p:cNvCxnSpPr>
              <a:stCxn id="12" idx="3"/>
              <a:endCxn id="13" idx="1"/>
            </p:cNvCxnSpPr>
            <p:nvPr/>
          </p:nvCxnSpPr>
          <p:spPr>
            <a:xfrm>
              <a:off x="1664287" y="1878640"/>
              <a:ext cx="387122" cy="0"/>
            </a:xfrm>
            <a:prstGeom prst="straightConnector1">
              <a:avLst/>
            </a:prstGeom>
            <a:ln>
              <a:solidFill>
                <a:srgbClr val="00634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箭头连接符 14">
              <a:extLst>
                <a:ext uri="{FF2B5EF4-FFF2-40B4-BE49-F238E27FC236}">
                  <a16:creationId xmlns:a16="http://schemas.microsoft.com/office/drawing/2014/main" id="{B667019C-8E2A-5F68-5D03-97D12E89B7F9}"/>
                </a:ext>
              </a:extLst>
            </p:cNvPr>
            <p:cNvCxnSpPr>
              <a:stCxn id="13" idx="3"/>
              <a:endCxn id="14" idx="1"/>
            </p:cNvCxnSpPr>
            <p:nvPr/>
          </p:nvCxnSpPr>
          <p:spPr>
            <a:xfrm>
              <a:off x="3005152" y="1878640"/>
              <a:ext cx="387122" cy="0"/>
            </a:xfrm>
            <a:prstGeom prst="straightConnector1">
              <a:avLst/>
            </a:prstGeom>
            <a:ln>
              <a:solidFill>
                <a:srgbClr val="00634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2B2359F6-423C-7695-8204-DF7F45E4E05F}"/>
                </a:ext>
              </a:extLst>
            </p:cNvPr>
            <p:cNvSpPr/>
            <p:nvPr/>
          </p:nvSpPr>
          <p:spPr>
            <a:xfrm>
              <a:off x="3861521" y="870222"/>
              <a:ext cx="1366347" cy="23046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1500" b="1" dirty="0">
                  <a:solidFill>
                    <a:srgbClr val="006341"/>
                  </a:solidFill>
                  <a:latin typeface="微软雅黑" panose="020B0703020204020201" pitchFamily="34" charset="-122"/>
                  <a:ea typeface="微软雅黑" panose="020B0703020204020201" pitchFamily="34" charset="-122"/>
                </a:rPr>
                <a:t>大模型辅助标注流程</a:t>
              </a:r>
            </a:p>
          </p:txBody>
        </p:sp>
        <p:sp>
          <p:nvSpPr>
            <p:cNvPr id="19" name="矩形: 圆角 16">
              <a:extLst>
                <a:ext uri="{FF2B5EF4-FFF2-40B4-BE49-F238E27FC236}">
                  <a16:creationId xmlns:a16="http://schemas.microsoft.com/office/drawing/2014/main" id="{6E93F224-2DC2-4C34-EC9D-48AC23D50BFA}"/>
                </a:ext>
              </a:extLst>
            </p:cNvPr>
            <p:cNvSpPr/>
            <p:nvPr/>
          </p:nvSpPr>
          <p:spPr>
            <a:xfrm>
              <a:off x="7414870" y="1650040"/>
              <a:ext cx="953743" cy="457200"/>
            </a:xfrm>
            <a:prstGeom prst="roundRect">
              <a:avLst/>
            </a:prstGeom>
            <a:solidFill>
              <a:srgbClr val="91C1B2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050" dirty="0">
                  <a:solidFill>
                    <a:schemeClr val="tx1"/>
                  </a:solidFill>
                  <a:latin typeface="Microsoft YaHei Light" panose="020B0703020204020201" pitchFamily="34" charset="-122"/>
                  <a:ea typeface="Microsoft YaHei Light" panose="020B0703020204020201" pitchFamily="34" charset="-122"/>
                </a:rPr>
                <a:t>结果输出</a:t>
              </a:r>
              <a:endParaRPr lang="en-US" altLang="zh-CN" sz="1050" dirty="0">
                <a:solidFill>
                  <a:schemeClr val="tx1"/>
                </a:solidFill>
                <a:latin typeface="Microsoft YaHei Light" panose="020B0703020204020201" pitchFamily="34" charset="-122"/>
                <a:ea typeface="Microsoft YaHei Light" panose="020B0703020204020201" pitchFamily="34" charset="-122"/>
              </a:endParaRPr>
            </a:p>
          </p:txBody>
        </p:sp>
        <p:cxnSp>
          <p:nvCxnSpPr>
            <p:cNvPr id="20" name="直接箭头连接符 17">
              <a:extLst>
                <a:ext uri="{FF2B5EF4-FFF2-40B4-BE49-F238E27FC236}">
                  <a16:creationId xmlns:a16="http://schemas.microsoft.com/office/drawing/2014/main" id="{118FD92D-E191-CF92-515A-D227246EC0C9}"/>
                </a:ext>
              </a:extLst>
            </p:cNvPr>
            <p:cNvCxnSpPr>
              <a:stCxn id="15" idx="3"/>
              <a:endCxn id="19" idx="1"/>
            </p:cNvCxnSpPr>
            <p:nvPr/>
          </p:nvCxnSpPr>
          <p:spPr>
            <a:xfrm>
              <a:off x="7027747" y="1878640"/>
              <a:ext cx="387123" cy="0"/>
            </a:xfrm>
            <a:prstGeom prst="straightConnector1">
              <a:avLst/>
            </a:prstGeom>
            <a:ln>
              <a:solidFill>
                <a:srgbClr val="00634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645BC591-2046-5F52-937A-7EABB690B171}"/>
                </a:ext>
              </a:extLst>
            </p:cNvPr>
            <p:cNvSpPr/>
            <p:nvPr/>
          </p:nvSpPr>
          <p:spPr>
            <a:xfrm>
              <a:off x="535828" y="2491285"/>
              <a:ext cx="1328897" cy="5006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38430" indent="-138430">
                <a:lnSpc>
                  <a:spcPct val="130000"/>
                </a:lnSpc>
                <a:buFont typeface="Arial" panose="020B0604020202090204" pitchFamily="34" charset="0"/>
                <a:buChar char="•"/>
              </a:pPr>
              <a:r>
                <a:rPr lang="zh-CN" altLang="en-US" sz="1050" dirty="0">
                  <a:latin typeface="微软雅黑" panose="020B0703020204020201" pitchFamily="34" charset="-122"/>
                  <a:ea typeface="微软雅黑" panose="020B0703020204020201" pitchFamily="34" charset="-122"/>
                </a:rPr>
                <a:t>这款车的OTA升级需要大量的流量，感觉有点不划算。（汽车行业案例）</a:t>
              </a:r>
              <a:endParaRPr lang="en-US" altLang="zh-CN" sz="1050" dirty="0">
                <a:latin typeface="微软雅黑" panose="020B0703020204020201" pitchFamily="34" charset="-122"/>
                <a:ea typeface="微软雅黑" panose="020B0703020204020201" pitchFamily="34" charset="-122"/>
              </a:endParaRPr>
            </a:p>
          </p:txBody>
        </p:sp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514B8FD6-67F6-33DF-59BF-A679790CBB74}"/>
                </a:ext>
              </a:extLst>
            </p:cNvPr>
            <p:cNvSpPr txBox="1"/>
            <p:nvPr/>
          </p:nvSpPr>
          <p:spPr>
            <a:xfrm>
              <a:off x="1947545" y="2491105"/>
              <a:ext cx="1329055" cy="94615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138430" indent="-138430">
                <a:lnSpc>
                  <a:spcPct val="130000"/>
                </a:lnSpc>
                <a:buFont typeface="Arial" panose="020B0604020202090204" pitchFamily="34" charset="0"/>
                <a:buChar char="•"/>
              </a:pPr>
              <a:r>
                <a:rPr lang="zh-CN" altLang="en-US" sz="1050" dirty="0">
                  <a:latin typeface="微软雅黑" panose="020B0703020204020201" pitchFamily="34" charset="-122"/>
                  <a:ea typeface="微软雅黑" panose="020B0703020204020201" pitchFamily="34" charset="-122"/>
                </a:rPr>
                <a:t>提取这句话中的用户观点、场景、对象、描述和情绪，并给出对应的标签</a:t>
              </a:r>
            </a:p>
          </p:txBody>
        </p:sp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EBA184D5-5C6F-3F53-663C-750D541939B1}"/>
                </a:ext>
              </a:extLst>
            </p:cNvPr>
            <p:cNvSpPr txBox="1"/>
            <p:nvPr/>
          </p:nvSpPr>
          <p:spPr>
            <a:xfrm>
              <a:off x="3308350" y="2491105"/>
              <a:ext cx="1329055" cy="105346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138430" indent="-138430">
                <a:lnSpc>
                  <a:spcPct val="130000"/>
                </a:lnSpc>
                <a:buFont typeface="Arial" panose="020B0604020202090204" pitchFamily="34" charset="0"/>
                <a:buChar char="•"/>
              </a:pPr>
              <a:r>
                <a:rPr lang="zh-CN" altLang="en-US" sz="1050" dirty="0">
                  <a:latin typeface="微软雅黑" panose="020B0703020204020201" pitchFamily="34" charset="-122"/>
                  <a:ea typeface="微软雅黑" panose="020B0703020204020201" pitchFamily="34" charset="-122"/>
                </a:rPr>
                <a:t>提示词经富通知识库扩展（标签体系），通过大模型算法产出模型结果</a:t>
              </a:r>
            </a:p>
          </p:txBody>
        </p:sp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99FAE426-FEEB-465B-2738-A1773DD72823}"/>
                </a:ext>
              </a:extLst>
            </p:cNvPr>
            <p:cNvSpPr txBox="1"/>
            <p:nvPr/>
          </p:nvSpPr>
          <p:spPr>
            <a:xfrm>
              <a:off x="5985557" y="2491285"/>
              <a:ext cx="1328897" cy="501491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138430" indent="-138430">
                <a:lnSpc>
                  <a:spcPct val="130000"/>
                </a:lnSpc>
                <a:buFont typeface="Arial" panose="020B0604020202090204" pitchFamily="34" charset="0"/>
                <a:buChar char="•"/>
              </a:pPr>
              <a:r>
                <a:rPr lang="zh-CN" altLang="en-US" sz="1050" dirty="0">
                  <a:latin typeface="微软雅黑" panose="020B0703020204020201" pitchFamily="34" charset="-122"/>
                  <a:ea typeface="微软雅黑" panose="020B0703020204020201" pitchFamily="34" charset="-122"/>
                </a:rPr>
                <a:t>人工复核大模型的产出结果</a:t>
              </a:r>
              <a:endParaRPr lang="en-US" altLang="zh-CN" sz="1050" dirty="0">
                <a:latin typeface="微软雅黑" panose="020B0703020204020201" pitchFamily="34" charset="-122"/>
                <a:ea typeface="微软雅黑" panose="020B0703020204020201" pitchFamily="34" charset="-122"/>
              </a:endParaRPr>
            </a:p>
          </p:txBody>
        </p:sp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24D6CB67-8BD3-C8EF-0391-026EF7A79926}"/>
                </a:ext>
              </a:extLst>
            </p:cNvPr>
            <p:cNvSpPr txBox="1"/>
            <p:nvPr/>
          </p:nvSpPr>
          <p:spPr>
            <a:xfrm>
              <a:off x="7274290" y="2491285"/>
              <a:ext cx="1328897" cy="63674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138430" indent="-138430">
                <a:lnSpc>
                  <a:spcPct val="130000"/>
                </a:lnSpc>
                <a:buFont typeface="Arial" panose="020B0604020202090204" pitchFamily="34" charset="0"/>
                <a:buChar char="•"/>
              </a:pPr>
              <a:r>
                <a:rPr lang="en-US" altLang="zh-CN" sz="1050" dirty="0" err="1">
                  <a:latin typeface="微软雅黑" panose="020B0703020204020201" pitchFamily="34" charset="-122"/>
                  <a:ea typeface="微软雅黑" panose="020B0703020204020201" pitchFamily="34" charset="-122"/>
                </a:rPr>
                <a:t>智能化体验#智能座舱#OTA升级#流量和网络要求</a:t>
              </a:r>
              <a:endParaRPr lang="en-US" altLang="zh-CN" sz="1050" dirty="0">
                <a:latin typeface="微软雅黑" panose="020B0703020204020201" pitchFamily="34" charset="-122"/>
                <a:ea typeface="微软雅黑" panose="020B0703020204020201" pitchFamily="34" charset="-122"/>
              </a:endParaRPr>
            </a:p>
          </p:txBody>
        </p:sp>
        <p:sp>
          <p:nvSpPr>
            <p:cNvPr id="26" name="矩形: 圆角 6">
              <a:extLst>
                <a:ext uri="{FF2B5EF4-FFF2-40B4-BE49-F238E27FC236}">
                  <a16:creationId xmlns:a16="http://schemas.microsoft.com/office/drawing/2014/main" id="{956BCA5C-CBEC-3482-483B-5DDD7A6BABE8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4733139" y="1650040"/>
              <a:ext cx="953743" cy="457200"/>
            </a:xfrm>
            <a:prstGeom prst="roundRect">
              <a:avLst/>
            </a:prstGeom>
            <a:solidFill>
              <a:srgbClr val="91C1B2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050" dirty="0">
                  <a:solidFill>
                    <a:schemeClr val="tx1"/>
                  </a:solidFill>
                  <a:latin typeface="Microsoft YaHei Light" panose="020B0703020204020201" pitchFamily="34" charset="-122"/>
                  <a:ea typeface="Microsoft YaHei Light" panose="020B0703020204020201" pitchFamily="34" charset="-122"/>
                </a:rPr>
                <a:t>模型结果</a:t>
              </a:r>
            </a:p>
          </p:txBody>
        </p:sp>
        <p:cxnSp>
          <p:nvCxnSpPr>
            <p:cNvPr id="27" name="直接箭头连接符 24">
              <a:extLst>
                <a:ext uri="{FF2B5EF4-FFF2-40B4-BE49-F238E27FC236}">
                  <a16:creationId xmlns:a16="http://schemas.microsoft.com/office/drawing/2014/main" id="{8DA1CEFD-3785-1859-13A3-0AB4132879D5}"/>
                </a:ext>
              </a:extLst>
            </p:cNvPr>
            <p:cNvCxnSpPr>
              <a:stCxn id="14" idx="3"/>
              <a:endCxn id="26" idx="1"/>
            </p:cNvCxnSpPr>
            <p:nvPr>
              <p:custDataLst>
                <p:tags r:id="rId2"/>
              </p:custDataLst>
            </p:nvPr>
          </p:nvCxnSpPr>
          <p:spPr>
            <a:xfrm>
              <a:off x="4346017" y="1878640"/>
              <a:ext cx="387122" cy="0"/>
            </a:xfrm>
            <a:prstGeom prst="straightConnector1">
              <a:avLst/>
            </a:prstGeom>
            <a:ln>
              <a:solidFill>
                <a:srgbClr val="00634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箭头连接符 25">
              <a:extLst>
                <a:ext uri="{FF2B5EF4-FFF2-40B4-BE49-F238E27FC236}">
                  <a16:creationId xmlns:a16="http://schemas.microsoft.com/office/drawing/2014/main" id="{4779839B-FF60-9E71-2D1E-E3A54A6DEFB7}"/>
                </a:ext>
              </a:extLst>
            </p:cNvPr>
            <p:cNvCxnSpPr>
              <a:stCxn id="26" idx="3"/>
              <a:endCxn id="15" idx="1"/>
            </p:cNvCxnSpPr>
            <p:nvPr>
              <p:custDataLst>
                <p:tags r:id="rId3"/>
              </p:custDataLst>
            </p:nvPr>
          </p:nvCxnSpPr>
          <p:spPr>
            <a:xfrm>
              <a:off x="5686882" y="1878640"/>
              <a:ext cx="387122" cy="0"/>
            </a:xfrm>
            <a:prstGeom prst="straightConnector1">
              <a:avLst/>
            </a:prstGeom>
            <a:ln>
              <a:solidFill>
                <a:srgbClr val="00634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97E6183F-68DA-E6A8-D941-BAA7157CCAD2}"/>
                </a:ext>
              </a:extLst>
            </p:cNvPr>
            <p:cNvSpPr txBox="1"/>
            <p:nvPr>
              <p:custDataLst>
                <p:tags r:id="rId4"/>
              </p:custDataLst>
            </p:nvPr>
          </p:nvSpPr>
          <p:spPr>
            <a:xfrm>
              <a:off x="4630150" y="2491285"/>
              <a:ext cx="1328897" cy="1454441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138430" indent="-138430">
                <a:lnSpc>
                  <a:spcPct val="130000"/>
                </a:lnSpc>
                <a:buFont typeface="Arial" panose="020B0604020202090204" pitchFamily="34" charset="0"/>
                <a:buChar char="•"/>
              </a:pPr>
              <a:r>
                <a:rPr lang="zh-CN" altLang="en-US" sz="1050" dirty="0">
                  <a:latin typeface="微软雅黑" panose="020B0703020204020201" pitchFamily="34" charset="-122"/>
                  <a:ea typeface="微软雅黑" panose="020B0703020204020201" pitchFamily="34" charset="-122"/>
                </a:rPr>
                <a:t>结果</a:t>
              </a:r>
              <a:r>
                <a:rPr lang="en-US" altLang="zh-CN" sz="1050" dirty="0">
                  <a:latin typeface="微软雅黑" panose="020B0703020204020201" pitchFamily="34" charset="-122"/>
                  <a:ea typeface="微软雅黑" panose="020B0703020204020201" pitchFamily="34" charset="-122"/>
                </a:rPr>
                <a:t>1</a:t>
              </a:r>
              <a:r>
                <a:rPr lang="zh-CN" altLang="en-US" sz="1050" dirty="0">
                  <a:latin typeface="微软雅黑" panose="020B0703020204020201" pitchFamily="34" charset="-122"/>
                  <a:ea typeface="微软雅黑" panose="020B0703020204020201" pitchFamily="34" charset="-122"/>
                </a:rPr>
                <a:t>：</a:t>
              </a:r>
              <a:r>
                <a:rPr lang="en-US" altLang="zh-CN" sz="1050" dirty="0" err="1">
                  <a:latin typeface="微软雅黑" panose="020B0703020204020201" pitchFamily="34" charset="-122"/>
                  <a:ea typeface="微软雅黑" panose="020B0703020204020201" pitchFamily="34" charset="-122"/>
                </a:rPr>
                <a:t>智能化体验#智能座舱#OTA升级#流量和网络要求</a:t>
              </a:r>
              <a:r>
                <a:rPr lang="zh-CN" altLang="en-US" sz="1050" dirty="0">
                  <a:latin typeface="微软雅黑" panose="020B0703020204020201" pitchFamily="34" charset="-122"/>
                  <a:ea typeface="微软雅黑" panose="020B0703020204020201" pitchFamily="34" charset="-122"/>
                </a:rPr>
                <a:t>。</a:t>
              </a:r>
            </a:p>
            <a:p>
              <a:pPr marL="267970" indent="-130175">
                <a:lnSpc>
                  <a:spcPct val="130000"/>
                </a:lnSpc>
                <a:buFont typeface="Wingdings" panose="05000000000000000000" pitchFamily="2" charset="2"/>
                <a:buChar char="ü"/>
              </a:pPr>
              <a:r>
                <a:rPr lang="zh-CN" altLang="en-US" sz="1050" dirty="0">
                  <a:latin typeface="微软雅黑" panose="020B0703020204020201" pitchFamily="34" charset="-122"/>
                  <a:ea typeface="微软雅黑" panose="020B0703020204020201" pitchFamily="34" charset="-122"/>
                </a:rPr>
                <a:t>相关度</a:t>
              </a:r>
              <a:r>
                <a:rPr lang="en-US" altLang="zh-CN" sz="1050" dirty="0">
                  <a:latin typeface="微软雅黑" panose="020B0703020204020201" pitchFamily="34" charset="-122"/>
                  <a:ea typeface="微软雅黑" panose="020B0703020204020201" pitchFamily="34" charset="-122"/>
                </a:rPr>
                <a:t>1</a:t>
              </a:r>
              <a:r>
                <a:rPr lang="zh-CN" altLang="en-US" sz="1050" dirty="0">
                  <a:latin typeface="微软雅黑" panose="020B0703020204020201" pitchFamily="34" charset="-122"/>
                  <a:ea typeface="微软雅黑" panose="020B0703020204020201" pitchFamily="34" charset="-122"/>
                </a:rPr>
                <a:t>：</a:t>
              </a:r>
              <a:r>
                <a:rPr lang="en-US" altLang="zh-CN" sz="1050" b="1" dirty="0">
                  <a:latin typeface="微软雅黑" panose="020B0703020204020201" pitchFamily="34" charset="-122"/>
                  <a:ea typeface="微软雅黑" panose="020B0703020204020201" pitchFamily="34" charset="-122"/>
                </a:rPr>
                <a:t>98%</a:t>
              </a:r>
            </a:p>
          </p:txBody>
        </p:sp>
        <p:sp>
          <p:nvSpPr>
            <p:cNvPr id="30" name="Isosceles Triangle 179">
              <a:extLst>
                <a:ext uri="{FF2B5EF4-FFF2-40B4-BE49-F238E27FC236}">
                  <a16:creationId xmlns:a16="http://schemas.microsoft.com/office/drawing/2014/main" id="{E9B8ED67-37A9-0E63-D04D-D176CCEF7064}"/>
                </a:ext>
              </a:extLst>
            </p:cNvPr>
            <p:cNvSpPr/>
            <p:nvPr/>
          </p:nvSpPr>
          <p:spPr>
            <a:xfrm rot="10800000">
              <a:off x="869558" y="2246206"/>
              <a:ext cx="635715" cy="107835"/>
            </a:xfrm>
            <a:prstGeom prst="triangle">
              <a:avLst/>
            </a:prstGeom>
            <a:solidFill>
              <a:srgbClr val="00634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50625" bIns="50625" rtlCol="0" anchor="t" anchorCtr="0"/>
            <a:lstStyle/>
            <a:p>
              <a:pPr algn="ctr" defTabSz="514350"/>
              <a:endParaRPr lang="en-US" sz="1015" dirty="0">
                <a:solidFill>
                  <a:srgbClr val="0F8CEE"/>
                </a:solidFill>
                <a:latin typeface="微软雅黑" panose="020B0703020204020201" pitchFamily="34" charset="-122"/>
                <a:ea typeface="微软雅黑" panose="020B0703020204020201" pitchFamily="34" charset="-122"/>
              </a:endParaRPr>
            </a:p>
          </p:txBody>
        </p:sp>
        <p:sp>
          <p:nvSpPr>
            <p:cNvPr id="31" name="Isosceles Triangle 179">
              <a:extLst>
                <a:ext uri="{FF2B5EF4-FFF2-40B4-BE49-F238E27FC236}">
                  <a16:creationId xmlns:a16="http://schemas.microsoft.com/office/drawing/2014/main" id="{58676020-C5C8-F88F-30D6-9C5EB22929BE}"/>
                </a:ext>
              </a:extLst>
            </p:cNvPr>
            <p:cNvSpPr/>
            <p:nvPr/>
          </p:nvSpPr>
          <p:spPr>
            <a:xfrm rot="10800000">
              <a:off x="2210423" y="2246206"/>
              <a:ext cx="635715" cy="107835"/>
            </a:xfrm>
            <a:prstGeom prst="triangle">
              <a:avLst/>
            </a:prstGeom>
            <a:solidFill>
              <a:srgbClr val="00634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50625" bIns="50625" rtlCol="0" anchor="t" anchorCtr="0"/>
            <a:lstStyle/>
            <a:p>
              <a:pPr algn="ctr" defTabSz="514350"/>
              <a:endParaRPr lang="en-US" sz="1015" dirty="0">
                <a:solidFill>
                  <a:srgbClr val="0F8CEE"/>
                </a:solidFill>
                <a:latin typeface="微软雅黑" panose="020B0703020204020201" pitchFamily="34" charset="-122"/>
                <a:ea typeface="微软雅黑" panose="020B0703020204020201" pitchFamily="34" charset="-122"/>
              </a:endParaRPr>
            </a:p>
          </p:txBody>
        </p:sp>
        <p:sp>
          <p:nvSpPr>
            <p:cNvPr id="32" name="Isosceles Triangle 179">
              <a:extLst>
                <a:ext uri="{FF2B5EF4-FFF2-40B4-BE49-F238E27FC236}">
                  <a16:creationId xmlns:a16="http://schemas.microsoft.com/office/drawing/2014/main" id="{7EE6DD2B-345C-AF18-BDF2-701B3E2CA951}"/>
                </a:ext>
              </a:extLst>
            </p:cNvPr>
            <p:cNvSpPr/>
            <p:nvPr/>
          </p:nvSpPr>
          <p:spPr>
            <a:xfrm rot="10800000">
              <a:off x="3551288" y="2246206"/>
              <a:ext cx="635715" cy="107835"/>
            </a:xfrm>
            <a:prstGeom prst="triangle">
              <a:avLst/>
            </a:prstGeom>
            <a:solidFill>
              <a:srgbClr val="00634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50625" bIns="50625" rtlCol="0" anchor="t" anchorCtr="0"/>
            <a:lstStyle/>
            <a:p>
              <a:pPr algn="ctr" defTabSz="514350"/>
              <a:endParaRPr lang="en-US" sz="1015" dirty="0">
                <a:solidFill>
                  <a:srgbClr val="0F8CEE"/>
                </a:solidFill>
                <a:latin typeface="微软雅黑" panose="020B0703020204020201" pitchFamily="34" charset="-122"/>
                <a:ea typeface="微软雅黑" panose="020B0703020204020201" pitchFamily="34" charset="-122"/>
              </a:endParaRPr>
            </a:p>
          </p:txBody>
        </p:sp>
        <p:sp>
          <p:nvSpPr>
            <p:cNvPr id="33" name="Isosceles Triangle 179">
              <a:extLst>
                <a:ext uri="{FF2B5EF4-FFF2-40B4-BE49-F238E27FC236}">
                  <a16:creationId xmlns:a16="http://schemas.microsoft.com/office/drawing/2014/main" id="{2865D751-FF06-CADA-5211-CFAE6331F1C1}"/>
                </a:ext>
              </a:extLst>
            </p:cNvPr>
            <p:cNvSpPr/>
            <p:nvPr/>
          </p:nvSpPr>
          <p:spPr>
            <a:xfrm rot="10800000">
              <a:off x="4892153" y="2246206"/>
              <a:ext cx="635715" cy="107835"/>
            </a:xfrm>
            <a:prstGeom prst="triangle">
              <a:avLst/>
            </a:prstGeom>
            <a:solidFill>
              <a:srgbClr val="00634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50625" bIns="50625" rtlCol="0" anchor="t" anchorCtr="0"/>
            <a:lstStyle/>
            <a:p>
              <a:pPr algn="ctr" defTabSz="514350"/>
              <a:endParaRPr lang="en-US" sz="1015" dirty="0">
                <a:solidFill>
                  <a:srgbClr val="0F8CEE"/>
                </a:solidFill>
                <a:latin typeface="微软雅黑" panose="020B0703020204020201" pitchFamily="34" charset="-122"/>
                <a:ea typeface="微软雅黑" panose="020B0703020204020201" pitchFamily="34" charset="-122"/>
              </a:endParaRPr>
            </a:p>
          </p:txBody>
        </p:sp>
        <p:sp>
          <p:nvSpPr>
            <p:cNvPr id="34" name="Isosceles Triangle 179">
              <a:extLst>
                <a:ext uri="{FF2B5EF4-FFF2-40B4-BE49-F238E27FC236}">
                  <a16:creationId xmlns:a16="http://schemas.microsoft.com/office/drawing/2014/main" id="{26B9F49F-50A1-CE79-D8F0-7E63E6BFF69A}"/>
                </a:ext>
              </a:extLst>
            </p:cNvPr>
            <p:cNvSpPr/>
            <p:nvPr/>
          </p:nvSpPr>
          <p:spPr>
            <a:xfrm rot="10800000">
              <a:off x="6233018" y="2246206"/>
              <a:ext cx="635715" cy="107835"/>
            </a:xfrm>
            <a:prstGeom prst="triangle">
              <a:avLst/>
            </a:prstGeom>
            <a:solidFill>
              <a:srgbClr val="00634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50625" bIns="50625" rtlCol="0" anchor="t" anchorCtr="0"/>
            <a:lstStyle/>
            <a:p>
              <a:pPr algn="ctr" defTabSz="514350"/>
              <a:endParaRPr lang="en-US" sz="1015" dirty="0">
                <a:solidFill>
                  <a:srgbClr val="0F8CEE"/>
                </a:solidFill>
                <a:latin typeface="微软雅黑" panose="020B0703020204020201" pitchFamily="34" charset="-122"/>
                <a:ea typeface="微软雅黑" panose="020B0703020204020201" pitchFamily="34" charset="-122"/>
              </a:endParaRPr>
            </a:p>
          </p:txBody>
        </p:sp>
        <p:sp>
          <p:nvSpPr>
            <p:cNvPr id="35" name="Isosceles Triangle 179">
              <a:extLst>
                <a:ext uri="{FF2B5EF4-FFF2-40B4-BE49-F238E27FC236}">
                  <a16:creationId xmlns:a16="http://schemas.microsoft.com/office/drawing/2014/main" id="{76EDD369-65C5-C3DF-3D8A-8429F82D19C8}"/>
                </a:ext>
              </a:extLst>
            </p:cNvPr>
            <p:cNvSpPr/>
            <p:nvPr/>
          </p:nvSpPr>
          <p:spPr>
            <a:xfrm rot="10800000">
              <a:off x="7573883" y="2246206"/>
              <a:ext cx="635715" cy="107835"/>
            </a:xfrm>
            <a:prstGeom prst="triangle">
              <a:avLst/>
            </a:prstGeom>
            <a:solidFill>
              <a:srgbClr val="00634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50625" bIns="50625" rtlCol="0" anchor="t" anchorCtr="0"/>
            <a:lstStyle/>
            <a:p>
              <a:pPr algn="ctr" defTabSz="514350"/>
              <a:endParaRPr lang="en-US" sz="1015" dirty="0">
                <a:solidFill>
                  <a:srgbClr val="0F8CEE"/>
                </a:solidFill>
                <a:latin typeface="微软雅黑" panose="020B0703020204020201" pitchFamily="34" charset="-122"/>
                <a:ea typeface="微软雅黑" panose="020B0703020204020201" pitchFamily="34" charset="-122"/>
              </a:endParaRPr>
            </a:p>
          </p:txBody>
        </p:sp>
        <p:cxnSp>
          <p:nvCxnSpPr>
            <p:cNvPr id="36" name="直线连接符 32">
              <a:extLst>
                <a:ext uri="{FF2B5EF4-FFF2-40B4-BE49-F238E27FC236}">
                  <a16:creationId xmlns:a16="http://schemas.microsoft.com/office/drawing/2014/main" id="{EE81FC02-D6C3-E12E-547A-A338B3638ED7}"/>
                </a:ext>
              </a:extLst>
            </p:cNvPr>
            <p:cNvCxnSpPr/>
            <p:nvPr/>
          </p:nvCxnSpPr>
          <p:spPr>
            <a:xfrm flipV="1">
              <a:off x="6516216" y="1419622"/>
              <a:ext cx="0" cy="230418"/>
            </a:xfrm>
            <a:prstGeom prst="line">
              <a:avLst/>
            </a:prstGeom>
            <a:ln>
              <a:solidFill>
                <a:srgbClr val="00634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线连接符 34">
              <a:extLst>
                <a:ext uri="{FF2B5EF4-FFF2-40B4-BE49-F238E27FC236}">
                  <a16:creationId xmlns:a16="http://schemas.microsoft.com/office/drawing/2014/main" id="{9A65B84A-7D8B-0111-0ECA-B529B0365164}"/>
                </a:ext>
              </a:extLst>
            </p:cNvPr>
            <p:cNvCxnSpPr/>
            <p:nvPr/>
          </p:nvCxnSpPr>
          <p:spPr>
            <a:xfrm flipH="1">
              <a:off x="3869146" y="1419622"/>
              <a:ext cx="2647070" cy="0"/>
            </a:xfrm>
            <a:prstGeom prst="line">
              <a:avLst/>
            </a:prstGeom>
            <a:ln>
              <a:solidFill>
                <a:srgbClr val="00634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线箭头连接符 36">
              <a:extLst>
                <a:ext uri="{FF2B5EF4-FFF2-40B4-BE49-F238E27FC236}">
                  <a16:creationId xmlns:a16="http://schemas.microsoft.com/office/drawing/2014/main" id="{CE52D19F-5169-0564-4ABD-0278AD8AAA27}"/>
                </a:ext>
              </a:extLst>
            </p:cNvPr>
            <p:cNvCxnSpPr>
              <a:endCxn id="14" idx="0"/>
            </p:cNvCxnSpPr>
            <p:nvPr/>
          </p:nvCxnSpPr>
          <p:spPr>
            <a:xfrm>
              <a:off x="3869146" y="1419622"/>
              <a:ext cx="0" cy="230418"/>
            </a:xfrm>
            <a:prstGeom prst="straightConnector1">
              <a:avLst/>
            </a:prstGeom>
            <a:ln>
              <a:solidFill>
                <a:srgbClr val="00634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文本框 38">
              <a:extLst>
                <a:ext uri="{FF2B5EF4-FFF2-40B4-BE49-F238E27FC236}">
                  <a16:creationId xmlns:a16="http://schemas.microsoft.com/office/drawing/2014/main" id="{54F78632-D1E8-40B9-7FD2-2744BF104F21}"/>
                </a:ext>
              </a:extLst>
            </p:cNvPr>
            <p:cNvSpPr txBox="1"/>
            <p:nvPr/>
          </p:nvSpPr>
          <p:spPr>
            <a:xfrm>
              <a:off x="4500245" y="1152525"/>
              <a:ext cx="1259840" cy="27432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000" dirty="0">
                  <a:latin typeface="微软雅黑" panose="020B0703020204020201" pitchFamily="34" charset="-122"/>
                  <a:ea typeface="微软雅黑" panose="020B0703020204020201" pitchFamily="34" charset="-122"/>
                </a:rPr>
                <a:t>质量反馈实时生效</a:t>
              </a:r>
            </a:p>
          </p:txBody>
        </p:sp>
        <p:sp>
          <p:nvSpPr>
            <p:cNvPr id="40" name="文本框 39">
              <a:extLst>
                <a:ext uri="{FF2B5EF4-FFF2-40B4-BE49-F238E27FC236}">
                  <a16:creationId xmlns:a16="http://schemas.microsoft.com/office/drawing/2014/main" id="{C1D4A143-038A-933E-1DB3-FAC25FAA556B}"/>
                </a:ext>
              </a:extLst>
            </p:cNvPr>
            <p:cNvSpPr txBox="1"/>
            <p:nvPr/>
          </p:nvSpPr>
          <p:spPr>
            <a:xfrm>
              <a:off x="501015" y="3966845"/>
              <a:ext cx="7999730" cy="3292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solidFill>
                    <a:srgbClr val="006341"/>
                  </a:solidFill>
                  <a:latin typeface="Microsoft YaHei Light" panose="020B0703020204020201" pitchFamily="34" charset="-122"/>
                  <a:ea typeface="Microsoft YaHei Light" panose="020B0703020204020201" pitchFamily="34" charset="-122"/>
                </a:rPr>
                <a:t>数据质量评估报告：包含</a:t>
              </a:r>
              <a:r>
                <a:rPr lang="zh-CN" altLang="en-US" sz="1200" dirty="0">
                  <a:solidFill>
                    <a:srgbClr val="006341"/>
                  </a:solidFill>
                  <a:effectLst/>
                  <a:latin typeface="Microsoft YaHei Light" panose="020B0703020204020201" pitchFamily="34" charset="-122"/>
                  <a:ea typeface="Microsoft YaHei Light" panose="020B0703020204020201" pitchFamily="34" charset="-122"/>
                </a:rPr>
                <a:t>数据完整性、数据一致性、数据准确性、数据规范性以及用户需求标准等维度评估，保证数据集质量（参照标准：</a:t>
              </a:r>
              <a:r>
                <a:rPr lang="zh-CN" altLang="en-US" sz="1200" dirty="0">
                  <a:solidFill>
                    <a:srgbClr val="006341"/>
                  </a:solidFill>
                  <a:latin typeface="Microsoft YaHei Light" panose="020B0703020204020201" pitchFamily="34" charset="-122"/>
                  <a:ea typeface="Microsoft YaHei Light" panose="020B0703020204020201" pitchFamily="34" charset="-122"/>
                </a:rPr>
                <a:t>GB/T 42381.63-2023、</a:t>
              </a:r>
              <a:r>
                <a:rPr lang="en-US" altLang="zh-CN" sz="1200" dirty="0">
                  <a:solidFill>
                    <a:srgbClr val="006341"/>
                  </a:solidFill>
                  <a:latin typeface="Microsoft YaHei Light" panose="020B0703020204020201" pitchFamily="34" charset="-122"/>
                  <a:ea typeface="Microsoft YaHei Light" panose="020B0703020204020201" pitchFamily="34" charset="-122"/>
                </a:rPr>
                <a:t> </a:t>
              </a:r>
              <a:r>
                <a:rPr lang="zh-CN" altLang="en-US" sz="1200" dirty="0">
                  <a:solidFill>
                    <a:srgbClr val="006341"/>
                  </a:solidFill>
                  <a:latin typeface="Microsoft YaHei Light" panose="020B0703020204020201" pitchFamily="34" charset="-122"/>
                  <a:ea typeface="Microsoft YaHei Light" panose="020B0703020204020201" pitchFamily="34" charset="-122"/>
                </a:rPr>
                <a:t>GB/T 42381.8-2023</a:t>
              </a:r>
              <a:r>
                <a:rPr lang="en-US" altLang="zh-CN" sz="1200" dirty="0">
                  <a:solidFill>
                    <a:srgbClr val="006341"/>
                  </a:solidFill>
                  <a:latin typeface="Microsoft YaHei Light" panose="020B0703020204020201" pitchFamily="34" charset="-122"/>
                  <a:ea typeface="Microsoft YaHei Light" panose="020B0703020204020201" pitchFamily="34" charset="-122"/>
                </a:rPr>
                <a:t> </a:t>
              </a:r>
              <a:r>
                <a:rPr lang="zh-CN" altLang="en-US" sz="1200" dirty="0">
                  <a:solidFill>
                    <a:srgbClr val="006341"/>
                  </a:solidFill>
                  <a:latin typeface="Microsoft YaHei Light" panose="020B0703020204020201" pitchFamily="34" charset="-122"/>
                  <a:ea typeface="Microsoft YaHei Light" panose="020B0703020204020201" pitchFamily="34" charset="-122"/>
                </a:rPr>
                <a:t>、T/CSR 0001-2023等）</a:t>
              </a:r>
              <a:endParaRPr lang="zh-CN" altLang="en-US" sz="1200" dirty="0">
                <a:solidFill>
                  <a:srgbClr val="006341"/>
                </a:solidFill>
                <a:effectLst/>
                <a:latin typeface="Microsoft YaHei Light" panose="020B0703020204020201" pitchFamily="34" charset="-122"/>
                <a:ea typeface="Microsoft YaHei Light" panose="020B0703020204020201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53481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9483F7-F723-C34F-3C8C-74AF482FF0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>
            <a:extLst>
              <a:ext uri="{FF2B5EF4-FFF2-40B4-BE49-F238E27FC236}">
                <a16:creationId xmlns:a16="http://schemas.microsoft.com/office/drawing/2014/main" id="{12CD83E4-0181-9BA3-D283-B21FFD253AE9}"/>
              </a:ext>
            </a:extLst>
          </p:cNvPr>
          <p:cNvGrpSpPr/>
          <p:nvPr/>
        </p:nvGrpSpPr>
        <p:grpSpPr>
          <a:xfrm>
            <a:off x="0" y="955675"/>
            <a:ext cx="5797868" cy="4800600"/>
            <a:chOff x="660400" y="1231900"/>
            <a:chExt cx="5797868" cy="4800600"/>
          </a:xfrm>
        </p:grpSpPr>
        <p:sp>
          <p:nvSpPr>
            <p:cNvPr id="11" name="椭圆 10">
              <a:extLst>
                <a:ext uri="{FF2B5EF4-FFF2-40B4-BE49-F238E27FC236}">
                  <a16:creationId xmlns:a16="http://schemas.microsoft.com/office/drawing/2014/main" id="{0A79CBCA-224D-A873-6DBE-5B9F6F6B478C}"/>
                </a:ext>
              </a:extLst>
            </p:cNvPr>
            <p:cNvSpPr/>
            <p:nvPr/>
          </p:nvSpPr>
          <p:spPr>
            <a:xfrm>
              <a:off x="1320800" y="1231900"/>
              <a:ext cx="4800600" cy="4800600"/>
            </a:xfrm>
            <a:prstGeom prst="ellipse">
              <a:avLst/>
            </a:prstGeom>
            <a:solidFill>
              <a:srgbClr val="006341">
                <a:alpha val="2117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" name="任意多边形: 形状 11">
              <a:extLst>
                <a:ext uri="{FF2B5EF4-FFF2-40B4-BE49-F238E27FC236}">
                  <a16:creationId xmlns:a16="http://schemas.microsoft.com/office/drawing/2014/main" id="{AB2779FD-45C9-E3F8-8AA0-B502FF34E61C}"/>
                </a:ext>
              </a:extLst>
            </p:cNvPr>
            <p:cNvSpPr/>
            <p:nvPr/>
          </p:nvSpPr>
          <p:spPr>
            <a:xfrm>
              <a:off x="660400" y="3175000"/>
              <a:ext cx="3594100" cy="914400"/>
            </a:xfrm>
            <a:custGeom>
              <a:avLst/>
              <a:gdLst>
                <a:gd name="connsiteX0" fmla="*/ 0 w 3594100"/>
                <a:gd name="connsiteY0" fmla="*/ 0 h 914400"/>
                <a:gd name="connsiteX1" fmla="*/ 3136900 w 3594100"/>
                <a:gd name="connsiteY1" fmla="*/ 0 h 914400"/>
                <a:gd name="connsiteX2" fmla="*/ 3594100 w 3594100"/>
                <a:gd name="connsiteY2" fmla="*/ 457200 h 914400"/>
                <a:gd name="connsiteX3" fmla="*/ 3136900 w 3594100"/>
                <a:gd name="connsiteY3" fmla="*/ 914400 h 914400"/>
                <a:gd name="connsiteX4" fmla="*/ 0 w 3594100"/>
                <a:gd name="connsiteY4" fmla="*/ 914400 h 914400"/>
                <a:gd name="connsiteX5" fmla="*/ 0 w 3594100"/>
                <a:gd name="connsiteY5" fmla="*/ 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94100" h="914400">
                  <a:moveTo>
                    <a:pt x="0" y="0"/>
                  </a:moveTo>
                  <a:lnTo>
                    <a:pt x="3136900" y="0"/>
                  </a:lnTo>
                  <a:cubicBezTo>
                    <a:pt x="3389405" y="0"/>
                    <a:pt x="3594100" y="204695"/>
                    <a:pt x="3594100" y="457200"/>
                  </a:cubicBezTo>
                  <a:cubicBezTo>
                    <a:pt x="3594100" y="709705"/>
                    <a:pt x="3389405" y="914400"/>
                    <a:pt x="3136900" y="914400"/>
                  </a:cubicBezTo>
                  <a:lnTo>
                    <a:pt x="0" y="914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3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kumimoji="1" lang="en-US" altLang="zh-CN" sz="4000" b="1" dirty="0">
                  <a:solidFill>
                    <a:schemeClr val="bg1"/>
                  </a:solidFill>
                  <a:cs typeface="+mn-ea"/>
                  <a:sym typeface="+mn-lt"/>
                </a:rPr>
                <a:t>Agenda</a:t>
              </a:r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8FBA37E6-2635-1CD2-F2CA-D9B176286997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4914900" y="1440238"/>
              <a:ext cx="771684" cy="771684"/>
            </a:xfrm>
            <a:prstGeom prst="roundRect">
              <a:avLst>
                <a:gd name="adj" fmla="val 50000"/>
              </a:avLst>
            </a:prstGeom>
            <a:solidFill>
              <a:srgbClr val="006341"/>
            </a:solidFill>
          </p:spPr>
          <p:txBody>
            <a:bodyPr wrap="none" lIns="91440" tIns="45720" rIns="91440" bIns="45720" rtlCol="0" anchor="ctr" anchorCtr="0">
              <a:noAutofit/>
            </a:bodyPr>
            <a:lstStyle/>
            <a:p>
              <a:pPr algn="ctr"/>
              <a:r>
                <a:rPr kumimoji="1" lang="en-US" altLang="zh-CN" sz="2400" b="1" dirty="0">
                  <a:solidFill>
                    <a:srgbClr val="FFFFFF"/>
                  </a:solidFill>
                  <a:cs typeface="+mn-ea"/>
                  <a:sym typeface="+mn-lt"/>
                </a:rPr>
                <a:t>01</a:t>
              </a:r>
              <a:endParaRPr kumimoji="1" lang="zh-CN" altLang="en-US" sz="2400" b="1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86BA6708-00EC-2C08-8716-A08E714FAC54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5686584" y="2636578"/>
              <a:ext cx="771684" cy="771684"/>
            </a:xfrm>
            <a:prstGeom prst="roundRect">
              <a:avLst>
                <a:gd name="adj" fmla="val 50000"/>
              </a:avLst>
            </a:prstGeom>
            <a:solidFill>
              <a:srgbClr val="006341"/>
            </a:solidFill>
          </p:spPr>
          <p:txBody>
            <a:bodyPr wrap="none" lIns="91440" tIns="45720" rIns="91440" bIns="45720" rtlCol="0" anchor="ctr" anchorCtr="0">
              <a:noAutofit/>
            </a:bodyPr>
            <a:lstStyle/>
            <a:p>
              <a:pPr algn="ctr"/>
              <a:r>
                <a:rPr kumimoji="1" lang="en-US" altLang="zh-CN" sz="2400" b="1" dirty="0">
                  <a:solidFill>
                    <a:srgbClr val="FFFFFF"/>
                  </a:solidFill>
                  <a:cs typeface="+mn-ea"/>
                  <a:sym typeface="+mn-lt"/>
                </a:rPr>
                <a:t>02</a:t>
              </a:r>
              <a:endParaRPr kumimoji="1" lang="zh-CN" altLang="en-US" sz="2400" b="1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E658DA9D-2CEB-FC84-79EE-796FC69E9830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5686584" y="3832918"/>
              <a:ext cx="771684" cy="771684"/>
            </a:xfrm>
            <a:prstGeom prst="roundRect">
              <a:avLst>
                <a:gd name="adj" fmla="val 50000"/>
              </a:avLst>
            </a:prstGeom>
            <a:solidFill>
              <a:srgbClr val="006341"/>
            </a:solidFill>
          </p:spPr>
          <p:txBody>
            <a:bodyPr wrap="none" lIns="91440" tIns="45720" rIns="91440" bIns="45720" rtlCol="0" anchor="ctr" anchorCtr="0">
              <a:noAutofit/>
            </a:bodyPr>
            <a:lstStyle/>
            <a:p>
              <a:pPr algn="ctr"/>
              <a:r>
                <a:rPr kumimoji="1" lang="en-US" altLang="zh-CN" sz="2400" b="1" dirty="0">
                  <a:solidFill>
                    <a:srgbClr val="FFFFFF"/>
                  </a:solidFill>
                  <a:cs typeface="+mn-ea"/>
                  <a:sym typeface="+mn-lt"/>
                </a:rPr>
                <a:t>03</a:t>
              </a:r>
              <a:endParaRPr kumimoji="1" lang="zh-CN" altLang="en-US" sz="2400" b="1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8D090D3E-21FD-51AA-1072-A96118978C3E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4914900" y="5029258"/>
              <a:ext cx="771684" cy="771684"/>
            </a:xfrm>
            <a:prstGeom prst="roundRect">
              <a:avLst>
                <a:gd name="adj" fmla="val 50000"/>
              </a:avLst>
            </a:prstGeom>
            <a:solidFill>
              <a:srgbClr val="006341"/>
            </a:solidFill>
          </p:spPr>
          <p:txBody>
            <a:bodyPr wrap="none" lIns="91440" tIns="45720" rIns="91440" bIns="45720" rtlCol="0" anchor="ctr" anchorCtr="0">
              <a:noAutofit/>
            </a:bodyPr>
            <a:lstStyle/>
            <a:p>
              <a:pPr algn="ctr"/>
              <a:r>
                <a:rPr kumimoji="1" lang="en-US" altLang="zh-CN" sz="2400" b="1" dirty="0">
                  <a:solidFill>
                    <a:srgbClr val="FFFFFF"/>
                  </a:solidFill>
                  <a:cs typeface="+mn-ea"/>
                  <a:sym typeface="+mn-lt"/>
                </a:rPr>
                <a:t>04</a:t>
              </a:r>
              <a:endParaRPr kumimoji="1" lang="zh-CN" altLang="en-US" sz="2400" b="1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7" name="文本框 16">
            <a:extLst>
              <a:ext uri="{FF2B5EF4-FFF2-40B4-BE49-F238E27FC236}">
                <a16:creationId xmlns:a16="http://schemas.microsoft.com/office/drawing/2014/main" id="{343808EA-266A-DD63-4E50-C449EE014572}"/>
              </a:ext>
            </a:extLst>
          </p:cNvPr>
          <p:cNvSpPr txBox="1"/>
          <p:nvPr/>
        </p:nvSpPr>
        <p:spPr>
          <a:xfrm>
            <a:off x="5194459" y="1288245"/>
            <a:ext cx="34258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cs typeface="+mn-ea"/>
                <a:sym typeface="+mn-lt"/>
              </a:rPr>
              <a:t>现状分析</a:t>
            </a:r>
            <a:endParaRPr lang="en-US" sz="2800" dirty="0">
              <a:cs typeface="+mn-ea"/>
              <a:sym typeface="+mn-lt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72CDB9AD-FBC7-2079-E7E9-08005318F671}"/>
              </a:ext>
            </a:extLst>
          </p:cNvPr>
          <p:cNvSpPr txBox="1"/>
          <p:nvPr/>
        </p:nvSpPr>
        <p:spPr>
          <a:xfrm>
            <a:off x="5965984" y="2484585"/>
            <a:ext cx="34258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cs typeface="+mn-ea"/>
                <a:sym typeface="+mn-lt"/>
              </a:rPr>
              <a:t>方案概述</a:t>
            </a:r>
            <a:endParaRPr lang="en-US" sz="2800" dirty="0">
              <a:cs typeface="+mn-ea"/>
              <a:sym typeface="+mn-lt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EEF61949-DA67-A884-D70C-5CAF2859B1C3}"/>
              </a:ext>
            </a:extLst>
          </p:cNvPr>
          <p:cNvSpPr txBox="1"/>
          <p:nvPr/>
        </p:nvSpPr>
        <p:spPr>
          <a:xfrm>
            <a:off x="5965983" y="3680925"/>
            <a:ext cx="34258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cs typeface="+mn-ea"/>
                <a:sym typeface="+mn-lt"/>
              </a:rPr>
              <a:t>重要技术实现</a:t>
            </a:r>
            <a:endParaRPr lang="en-US" sz="2800" dirty="0">
              <a:cs typeface="+mn-ea"/>
              <a:sym typeface="+mn-lt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9B4A0A6C-E59A-152B-9420-69FC5F5B08A8}"/>
              </a:ext>
            </a:extLst>
          </p:cNvPr>
          <p:cNvSpPr txBox="1"/>
          <p:nvPr/>
        </p:nvSpPr>
        <p:spPr>
          <a:xfrm>
            <a:off x="5194458" y="4881292"/>
            <a:ext cx="34258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cs typeface="+mn-ea"/>
                <a:sym typeface="+mn-lt"/>
              </a:rPr>
              <a:t>预期成果与价值</a:t>
            </a:r>
            <a:endParaRPr lang="en-US" altLang="zh-CN" sz="2800" b="1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508397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28CE24-8B3C-45E8-ABB8-A78191E92B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DC21B0B0-EFF3-25A0-E68B-2B3421A5F622}"/>
              </a:ext>
            </a:extLst>
          </p:cNvPr>
          <p:cNvSpPr txBox="1"/>
          <p:nvPr/>
        </p:nvSpPr>
        <p:spPr>
          <a:xfrm>
            <a:off x="761756" y="101105"/>
            <a:ext cx="46978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gradFill flip="none" rotWithShape="1">
                  <a:gsLst>
                    <a:gs pos="0">
                      <a:srgbClr val="28473D">
                        <a:shade val="30000"/>
                        <a:satMod val="115000"/>
                      </a:srgbClr>
                    </a:gs>
                    <a:gs pos="50000">
                      <a:srgbClr val="28473D">
                        <a:shade val="67500"/>
                        <a:satMod val="115000"/>
                      </a:srgbClr>
                    </a:gs>
                    <a:gs pos="100000">
                      <a:srgbClr val="28473D">
                        <a:shade val="100000"/>
                        <a:satMod val="115000"/>
                      </a:srgbClr>
                    </a:gs>
                  </a:gsLst>
                  <a:lin ang="0" scaled="1"/>
                  <a:tileRect/>
                </a:gradFill>
                <a:cs typeface="+mn-ea"/>
                <a:sym typeface="+mn-lt"/>
              </a:rPr>
              <a:t>即时性数据洞察报告</a:t>
            </a:r>
            <a:endParaRPr lang="en-US" sz="2800" dirty="0">
              <a:gradFill flip="none" rotWithShape="1">
                <a:gsLst>
                  <a:gs pos="0">
                    <a:srgbClr val="28473D">
                      <a:shade val="30000"/>
                      <a:satMod val="115000"/>
                    </a:srgbClr>
                  </a:gs>
                  <a:gs pos="50000">
                    <a:srgbClr val="28473D">
                      <a:shade val="67500"/>
                      <a:satMod val="115000"/>
                    </a:srgbClr>
                  </a:gs>
                  <a:gs pos="100000">
                    <a:srgbClr val="28473D">
                      <a:shade val="100000"/>
                      <a:satMod val="115000"/>
                    </a:srgbClr>
                  </a:gs>
                </a:gsLst>
                <a:lin ang="0" scaled="1"/>
                <a:tileRect/>
              </a:gradFill>
              <a:cs typeface="+mn-ea"/>
              <a:sym typeface="+mn-lt"/>
            </a:endParaRPr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714F12D7-1888-0169-BD4D-F4EFA7B8A12F}"/>
              </a:ext>
            </a:extLst>
          </p:cNvPr>
          <p:cNvCxnSpPr/>
          <p:nvPr/>
        </p:nvCxnSpPr>
        <p:spPr>
          <a:xfrm>
            <a:off x="391265" y="720193"/>
            <a:ext cx="10160000" cy="0"/>
          </a:xfrm>
          <a:prstGeom prst="line">
            <a:avLst/>
          </a:prstGeom>
          <a:ln w="15875">
            <a:solidFill>
              <a:srgbClr val="0063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>
            <a:extLst>
              <a:ext uri="{FF2B5EF4-FFF2-40B4-BE49-F238E27FC236}">
                <a16:creationId xmlns:a16="http://schemas.microsoft.com/office/drawing/2014/main" id="{B5799C76-8E0B-8EFD-1359-4C700A98E35D}"/>
              </a:ext>
            </a:extLst>
          </p:cNvPr>
          <p:cNvSpPr/>
          <p:nvPr/>
        </p:nvSpPr>
        <p:spPr>
          <a:xfrm>
            <a:off x="94774" y="62356"/>
            <a:ext cx="459625" cy="459625"/>
          </a:xfrm>
          <a:prstGeom prst="rect">
            <a:avLst/>
          </a:prstGeom>
          <a:noFill/>
          <a:ln w="25400">
            <a:solidFill>
              <a:srgbClr val="00634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BC729E3E-31F5-0FA4-0CA7-42318EE80E48}"/>
              </a:ext>
            </a:extLst>
          </p:cNvPr>
          <p:cNvSpPr/>
          <p:nvPr/>
        </p:nvSpPr>
        <p:spPr>
          <a:xfrm>
            <a:off x="254311" y="148038"/>
            <a:ext cx="459625" cy="459625"/>
          </a:xfrm>
          <a:prstGeom prst="rect">
            <a:avLst/>
          </a:prstGeom>
          <a:solidFill>
            <a:srgbClr val="006341"/>
          </a:solidFill>
          <a:ln w="25400">
            <a:solidFill>
              <a:srgbClr val="4F8E7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E82886D7-F1F8-C9FB-CBD9-413620B06623}"/>
              </a:ext>
            </a:extLst>
          </p:cNvPr>
          <p:cNvGrpSpPr/>
          <p:nvPr/>
        </p:nvGrpSpPr>
        <p:grpSpPr>
          <a:xfrm>
            <a:off x="382270" y="965834"/>
            <a:ext cx="11635896" cy="4867631"/>
            <a:chOff x="382270" y="965835"/>
            <a:chExt cx="8245475" cy="3449320"/>
          </a:xfrm>
        </p:grpSpPr>
        <p:pic>
          <p:nvPicPr>
            <p:cNvPr id="2" name="图片 1" descr="图形用户界面, 应用程序&#10;&#10;描述已自动生成">
              <a:extLst>
                <a:ext uri="{FF2B5EF4-FFF2-40B4-BE49-F238E27FC236}">
                  <a16:creationId xmlns:a16="http://schemas.microsoft.com/office/drawing/2014/main" id="{01F41E5C-4B05-37A2-E17B-BAFDFE1F070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461385" y="965835"/>
              <a:ext cx="5166360" cy="3449320"/>
            </a:xfrm>
            <a:prstGeom prst="rect">
              <a:avLst/>
            </a:prstGeom>
          </p:spPr>
        </p:pic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id="{2F5E7420-9921-E0AF-F590-93E0C00198FB}"/>
                </a:ext>
              </a:extLst>
            </p:cNvPr>
            <p:cNvGrpSpPr/>
            <p:nvPr/>
          </p:nvGrpSpPr>
          <p:grpSpPr>
            <a:xfrm>
              <a:off x="382270" y="998855"/>
              <a:ext cx="2837180" cy="3404870"/>
              <a:chOff x="926" y="1460"/>
              <a:chExt cx="4468" cy="5362"/>
            </a:xfrm>
          </p:grpSpPr>
          <p:sp>
            <p:nvSpPr>
              <p:cNvPr id="8" name="Text1">
                <a:extLst>
                  <a:ext uri="{FF2B5EF4-FFF2-40B4-BE49-F238E27FC236}">
                    <a16:creationId xmlns:a16="http://schemas.microsoft.com/office/drawing/2014/main" id="{33983D06-4396-1622-B86F-AC83A8911B3E}"/>
                  </a:ext>
                </a:extLst>
              </p:cNvPr>
              <p:cNvSpPr/>
              <p:nvPr>
                <p:custDataLst>
                  <p:tags r:id="rId1"/>
                </p:custDataLst>
              </p:nvPr>
            </p:nvSpPr>
            <p:spPr>
              <a:xfrm>
                <a:off x="2398" y="2489"/>
                <a:ext cx="2521" cy="1738"/>
              </a:xfrm>
              <a:prstGeom prst="rect">
                <a:avLst/>
              </a:prstGeom>
            </p:spPr>
            <p:txBody>
              <a:bodyPr wrap="square" anchor="t" anchorCtr="0"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altLang="zh-CN" sz="1200" dirty="0">
                  <a:latin typeface="Microsoft YaHei Light" panose="020B0703020204020201" pitchFamily="34" charset="-122"/>
                  <a:ea typeface="Microsoft YaHei Light" panose="020B0703020204020201" pitchFamily="34" charset="-122"/>
                </a:endParaRPr>
              </a:p>
            </p:txBody>
          </p:sp>
          <p:sp>
            <p:nvSpPr>
              <p:cNvPr id="9" name="矩形: 圆角 1">
                <a:extLst>
                  <a:ext uri="{FF2B5EF4-FFF2-40B4-BE49-F238E27FC236}">
                    <a16:creationId xmlns:a16="http://schemas.microsoft.com/office/drawing/2014/main" id="{527BE7B8-054F-6733-F787-9B277A2BBDFF}"/>
                  </a:ext>
                </a:extLst>
              </p:cNvPr>
              <p:cNvSpPr/>
              <p:nvPr>
                <p:custDataLst>
                  <p:tags r:id="rId2"/>
                </p:custDataLst>
              </p:nvPr>
            </p:nvSpPr>
            <p:spPr>
              <a:xfrm>
                <a:off x="926" y="1460"/>
                <a:ext cx="4468" cy="5344"/>
              </a:xfrm>
              <a:prstGeom prst="roundRect">
                <a:avLst>
                  <a:gd name="adj" fmla="val 0"/>
                </a:avLst>
              </a:prstGeom>
              <a:solidFill>
                <a:schemeClr val="bg1"/>
              </a:solidFill>
              <a:ln w="38100" cap="flat" cmpd="sng">
                <a:solidFill>
                  <a:srgbClr val="006341"/>
                </a:solidFill>
                <a:prstDash val="solid"/>
              </a:ln>
              <a:effectLst>
                <a:outerShdw blurRad="571500" dist="381000" dir="5400000" sx="95000" sy="95000" algn="t" rotWithShape="0">
                  <a:srgbClr val="4E83FE">
                    <a:alpha val="2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noAutofit/>
              </a:bodyPr>
              <a:lstStyle/>
              <a:p>
                <a:pPr algn="ctr">
                  <a:lnSpc>
                    <a:spcPct val="150000"/>
                  </a:lnSpc>
                </a:pPr>
                <a:endParaRPr lang="zh-CN" altLang="en-US" sz="675" dirty="0">
                  <a:latin typeface="思源宋体 CN SemiBold" panose="02020500000000000000" pitchFamily="18" charset="-122"/>
                  <a:ea typeface="思源宋体 CN SemiBold" panose="02020500000000000000" pitchFamily="18" charset="-122"/>
                  <a:cs typeface="+mn-ea"/>
                  <a:sym typeface="思源宋体 CN SemiBold" panose="02020500000000000000" pitchFamily="18" charset="-122"/>
                </a:endParaRPr>
              </a:p>
            </p:txBody>
          </p:sp>
          <p:sp>
            <p:nvSpPr>
              <p:cNvPr id="10" name="TextBox 59">
                <a:extLst>
                  <a:ext uri="{FF2B5EF4-FFF2-40B4-BE49-F238E27FC236}">
                    <a16:creationId xmlns:a16="http://schemas.microsoft.com/office/drawing/2014/main" id="{EA57D8EF-DD3B-058E-83CD-72274621C73C}"/>
                  </a:ext>
                </a:extLst>
              </p:cNvPr>
              <p:cNvSpPr txBox="1"/>
              <p:nvPr>
                <p:custDataLst>
                  <p:tags r:id="rId3"/>
                </p:custDataLst>
              </p:nvPr>
            </p:nvSpPr>
            <p:spPr>
              <a:xfrm>
                <a:off x="1296" y="1943"/>
                <a:ext cx="3727" cy="3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algn="ctr" defTabSz="1219200">
                  <a:spcBef>
                    <a:spcPct val="20000"/>
                  </a:spcBef>
                  <a:defRPr b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汉仪润圆-65简" panose="00020600040101010101" pitchFamily="18" charset="-122"/>
                    <a:ea typeface="汉仪润圆-65简" panose="00020600040101010101" pitchFamily="18" charset="-122"/>
                    <a:cs typeface="+mn-ea"/>
                  </a:defRPr>
                </a:lvl1pPr>
              </a:lstStyle>
              <a:p>
                <a:pPr algn="ctr" defTabSz="914400">
                  <a:spcBef>
                    <a:spcPct val="0"/>
                  </a:spcBef>
                </a:pPr>
                <a:r>
                  <a:rPr kumimoji="1" lang="zh-CN" altLang="en-US" sz="1600" dirty="0">
                    <a:solidFill>
                      <a:srgbClr val="006341"/>
                    </a:solidFill>
                    <a:latin typeface="Microsoft YaHei Bold" panose="020B0703020204020201" charset="-122"/>
                    <a:ea typeface="Microsoft YaHei Bold" panose="020B0703020204020201" charset="-122"/>
                    <a:sym typeface="+mn-ea"/>
                  </a:rPr>
                  <a:t>数据价值洞察报告</a:t>
                </a:r>
                <a:endParaRPr lang="zh-CN" altLang="en-US" sz="1600" b="0" dirty="0">
                  <a:solidFill>
                    <a:srgbClr val="006341"/>
                  </a:solidFill>
                  <a:latin typeface="思源宋体 CN Heavy" panose="02020500000000000000" pitchFamily="18" charset="-122"/>
                  <a:ea typeface="思源宋体 CN Heavy" panose="02020500000000000000" pitchFamily="18" charset="-122"/>
                  <a:sym typeface="思源宋体 CN SemiBold" panose="02020500000000000000" pitchFamily="18" charset="-122"/>
                </a:endParaRPr>
              </a:p>
            </p:txBody>
          </p:sp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11375AC7-1DBC-DEC6-1F2F-AB6103084B59}"/>
                  </a:ext>
                </a:extLst>
              </p:cNvPr>
              <p:cNvSpPr/>
              <p:nvPr>
                <p:custDataLst>
                  <p:tags r:id="rId4"/>
                </p:custDataLst>
              </p:nvPr>
            </p:nvSpPr>
            <p:spPr>
              <a:xfrm>
                <a:off x="926" y="3256"/>
                <a:ext cx="4467" cy="3566"/>
              </a:xfrm>
              <a:prstGeom prst="rect">
                <a:avLst/>
              </a:prstGeom>
              <a:solidFill>
                <a:srgbClr val="006341"/>
              </a:solidFill>
              <a:ln>
                <a:noFill/>
              </a:ln>
              <a:effectLst>
                <a:outerShdw blurRad="393700" dist="63500" dir="5400000" algn="t" rotWithShape="0">
                  <a:srgbClr val="4E83FE">
                    <a:alpha val="28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zh-CN" altLang="en-US" b="1" u="sng">
                  <a:latin typeface="思源宋体 CN SemiBold" panose="02020500000000000000" pitchFamily="18" charset="-122"/>
                  <a:ea typeface="思源宋体 CN SemiBold" panose="02020500000000000000" pitchFamily="18" charset="-122"/>
                  <a:cs typeface="+mn-ea"/>
                  <a:sym typeface="思源宋体 CN SemiBold" panose="02020500000000000000" pitchFamily="18" charset="-122"/>
                </a:endParaRPr>
              </a:p>
            </p:txBody>
          </p:sp>
          <p:sp>
            <p:nvSpPr>
              <p:cNvPr id="12" name="TextBox 60">
                <a:extLst>
                  <a:ext uri="{FF2B5EF4-FFF2-40B4-BE49-F238E27FC236}">
                    <a16:creationId xmlns:a16="http://schemas.microsoft.com/office/drawing/2014/main" id="{A5140C2B-F09C-9963-A7F4-B0A06DDDC361}"/>
                  </a:ext>
                </a:extLst>
              </p:cNvPr>
              <p:cNvSpPr txBox="1"/>
              <p:nvPr>
                <p:custDataLst>
                  <p:tags r:id="rId5"/>
                </p:custDataLst>
              </p:nvPr>
            </p:nvSpPr>
            <p:spPr>
              <a:xfrm>
                <a:off x="963" y="3936"/>
                <a:ext cx="4431" cy="24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>
                  <a:defRPr sz="16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汉仪润圆-65简" panose="00020600040101010101" pitchFamily="18" charset="-122"/>
                    <a:ea typeface="汉仪润圆-65简" panose="00020600040101010101" pitchFamily="18" charset="-122"/>
                    <a:cs typeface="+mn-ea"/>
                  </a:defRPr>
                </a:lvl1pPr>
              </a:lstStyle>
              <a:p>
                <a:pPr>
                  <a:lnSpc>
                    <a:spcPct val="120000"/>
                  </a:lnSpc>
                </a:pPr>
                <a:r>
                  <a:rPr lang="en-US" altLang="zh-CN" sz="1000" dirty="0">
                    <a:solidFill>
                      <a:schemeClr val="bg1"/>
                    </a:solidFill>
                    <a:latin typeface="Microsoft YaHei Light" panose="020B0703020204020201" pitchFamily="34" charset="-122"/>
                    <a:ea typeface="Microsoft YaHei Light" panose="020B0703020204020201" pitchFamily="34" charset="-122"/>
                    <a:sym typeface="+mn-ea"/>
                  </a:rPr>
                  <a:t>1. </a:t>
                </a:r>
                <a:r>
                  <a:rPr lang="zh-CN" altLang="en-US" sz="1000" dirty="0">
                    <a:solidFill>
                      <a:schemeClr val="bg1"/>
                    </a:solidFill>
                    <a:latin typeface="Microsoft YaHei Light" panose="020B0703020204020201" pitchFamily="34" charset="-122"/>
                    <a:ea typeface="Microsoft YaHei Light" panose="020B0703020204020201" pitchFamily="34" charset="-122"/>
                    <a:sym typeface="+mn-ea"/>
                  </a:rPr>
                  <a:t>提供市场趋势、竞对分析和行业洞察，协助客户制定产品规划、市场传播、服务流程等决策，把握市场机会</a:t>
                </a:r>
                <a:endParaRPr lang="zh-CN" altLang="en-US" sz="1000" dirty="0">
                  <a:solidFill>
                    <a:schemeClr val="bg1"/>
                  </a:solidFill>
                  <a:latin typeface="Microsoft YaHei Light" panose="020B0703020204020201" pitchFamily="34" charset="-122"/>
                  <a:ea typeface="Microsoft YaHei Light" panose="020B0703020204020201" pitchFamily="34" charset="-122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en-US" altLang="zh-CN" sz="1000" dirty="0">
                    <a:solidFill>
                      <a:schemeClr val="bg1"/>
                    </a:solidFill>
                    <a:latin typeface="Microsoft YaHei Light" panose="020B0703020204020201" pitchFamily="34" charset="-122"/>
                    <a:ea typeface="Microsoft YaHei Light" panose="020B0703020204020201" pitchFamily="34" charset="-122"/>
                    <a:sym typeface="+mn-ea"/>
                  </a:rPr>
                  <a:t>2. </a:t>
                </a:r>
                <a:r>
                  <a:rPr lang="zh-CN" altLang="en-US" sz="1000" dirty="0">
                    <a:solidFill>
                      <a:schemeClr val="bg1"/>
                    </a:solidFill>
                    <a:latin typeface="Microsoft YaHei Light" panose="020B0703020204020201" pitchFamily="34" charset="-122"/>
                    <a:ea typeface="Microsoft YaHei Light" panose="020B0703020204020201" pitchFamily="34" charset="-122"/>
                    <a:sym typeface="+mn-ea"/>
                  </a:rPr>
                  <a:t>深度分析报告能够帮助企业识别产品、服务、流程等问题与风险，提前制定应对策略</a:t>
                </a:r>
                <a:endParaRPr lang="zh-CN" altLang="en-US" sz="1000" dirty="0">
                  <a:solidFill>
                    <a:schemeClr val="bg1"/>
                  </a:solidFill>
                  <a:latin typeface="Microsoft YaHei Light" panose="020B0703020204020201" pitchFamily="34" charset="-122"/>
                  <a:ea typeface="Microsoft YaHei Light" panose="020B0703020204020201" pitchFamily="34" charset="-122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en-US" altLang="zh-CN" sz="1000" dirty="0">
                    <a:solidFill>
                      <a:schemeClr val="bg1"/>
                    </a:solidFill>
                    <a:latin typeface="Microsoft YaHei Light" panose="020B0703020204020201" pitchFamily="34" charset="-122"/>
                    <a:ea typeface="Microsoft YaHei Light" panose="020B0703020204020201" pitchFamily="34" charset="-122"/>
                    <a:sym typeface="+mn-ea"/>
                  </a:rPr>
                  <a:t>3. </a:t>
                </a:r>
                <a:r>
                  <a:rPr lang="zh-CN" altLang="en-US" sz="1000" dirty="0">
                    <a:solidFill>
                      <a:schemeClr val="bg1"/>
                    </a:solidFill>
                    <a:latin typeface="Microsoft YaHei Light" panose="020B0703020204020201" pitchFamily="34" charset="-122"/>
                    <a:ea typeface="Microsoft YaHei Light" panose="020B0703020204020201" pitchFamily="34" charset="-122"/>
                    <a:sym typeface="+mn-ea"/>
                  </a:rPr>
                  <a:t>针对临时性的专项课题，快速整合用户数据，基于垂直行业经验，形成专业、体系化的分析报告，为客户战略决策提供数据支撑</a:t>
                </a:r>
              </a:p>
            </p:txBody>
          </p:sp>
          <p:sp>
            <p:nvSpPr>
              <p:cNvPr id="13" name="Oval 1">
                <a:extLst>
                  <a:ext uri="{FF2B5EF4-FFF2-40B4-BE49-F238E27FC236}">
                    <a16:creationId xmlns:a16="http://schemas.microsoft.com/office/drawing/2014/main" id="{424F91E7-7A36-039D-05F4-75893F51036D}"/>
                  </a:ext>
                </a:extLst>
              </p:cNvPr>
              <p:cNvSpPr/>
              <p:nvPr>
                <p:custDataLst>
                  <p:tags r:id="rId6"/>
                </p:custDataLst>
              </p:nvPr>
            </p:nvSpPr>
            <p:spPr>
              <a:xfrm>
                <a:off x="2636" y="2743"/>
                <a:ext cx="1048" cy="1048"/>
              </a:xfrm>
              <a:prstGeom prst="ellipse">
                <a:avLst/>
              </a:prstGeom>
              <a:solidFill>
                <a:srgbClr val="006341"/>
              </a:solidFill>
              <a:ln w="28575">
                <a:solidFill>
                  <a:schemeClr val="bg1"/>
                </a:solidFill>
              </a:ln>
              <a:effectLst>
                <a:outerShdw blurRad="368300" dist="25400" dir="5400000" sx="90000" sy="-19000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2100" b="1" u="sng" dirty="0">
                    <a:solidFill>
                      <a:prstClr val="white"/>
                    </a:solidFill>
                    <a:latin typeface="思源宋体 CN Heavy" panose="02020500000000000000" pitchFamily="18" charset="-122"/>
                    <a:ea typeface="思源宋体 CN Heavy" panose="02020500000000000000" pitchFamily="18" charset="-122"/>
                    <a:cs typeface="+mn-ea"/>
                    <a:sym typeface="思源宋体 CN SemiBold" panose="02020500000000000000" pitchFamily="18" charset="-122"/>
                  </a:rPr>
                  <a:t>01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950214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9B986B6E-9F58-1C99-BECF-DE1291CD964A}"/>
              </a:ext>
            </a:extLst>
          </p:cNvPr>
          <p:cNvSpPr txBox="1"/>
          <p:nvPr/>
        </p:nvSpPr>
        <p:spPr>
          <a:xfrm>
            <a:off x="761756" y="101105"/>
            <a:ext cx="46978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gradFill flip="none" rotWithShape="1">
                  <a:gsLst>
                    <a:gs pos="0">
                      <a:srgbClr val="28473D">
                        <a:shade val="30000"/>
                        <a:satMod val="115000"/>
                      </a:srgbClr>
                    </a:gs>
                    <a:gs pos="50000">
                      <a:srgbClr val="28473D">
                        <a:shade val="67500"/>
                        <a:satMod val="115000"/>
                      </a:srgbClr>
                    </a:gs>
                    <a:gs pos="100000">
                      <a:srgbClr val="28473D">
                        <a:shade val="100000"/>
                        <a:satMod val="115000"/>
                      </a:srgbClr>
                    </a:gs>
                  </a:gsLst>
                  <a:lin ang="0" scaled="1"/>
                  <a:tileRect/>
                </a:gradFill>
                <a:cs typeface="+mn-ea"/>
                <a:sym typeface="+mn-lt"/>
              </a:rPr>
              <a:t>可视化数据应用</a:t>
            </a:r>
            <a:endParaRPr lang="en-US" sz="2800" dirty="0">
              <a:gradFill flip="none" rotWithShape="1">
                <a:gsLst>
                  <a:gs pos="0">
                    <a:srgbClr val="28473D">
                      <a:shade val="30000"/>
                      <a:satMod val="115000"/>
                    </a:srgbClr>
                  </a:gs>
                  <a:gs pos="50000">
                    <a:srgbClr val="28473D">
                      <a:shade val="67500"/>
                      <a:satMod val="115000"/>
                    </a:srgbClr>
                  </a:gs>
                  <a:gs pos="100000">
                    <a:srgbClr val="28473D">
                      <a:shade val="100000"/>
                      <a:satMod val="115000"/>
                    </a:srgbClr>
                  </a:gs>
                </a:gsLst>
                <a:lin ang="0" scaled="1"/>
                <a:tileRect/>
              </a:gradFill>
              <a:cs typeface="+mn-ea"/>
              <a:sym typeface="+mn-lt"/>
            </a:endParaRPr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426DF60E-1E36-396F-B4C8-8C0170C02499}"/>
              </a:ext>
            </a:extLst>
          </p:cNvPr>
          <p:cNvCxnSpPr/>
          <p:nvPr/>
        </p:nvCxnSpPr>
        <p:spPr>
          <a:xfrm>
            <a:off x="391265" y="720193"/>
            <a:ext cx="10160000" cy="0"/>
          </a:xfrm>
          <a:prstGeom prst="line">
            <a:avLst/>
          </a:prstGeom>
          <a:ln w="15875">
            <a:solidFill>
              <a:srgbClr val="0063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>
            <a:extLst>
              <a:ext uri="{FF2B5EF4-FFF2-40B4-BE49-F238E27FC236}">
                <a16:creationId xmlns:a16="http://schemas.microsoft.com/office/drawing/2014/main" id="{01FBC097-2F25-8067-A87B-FB945FD2E059}"/>
              </a:ext>
            </a:extLst>
          </p:cNvPr>
          <p:cNvSpPr/>
          <p:nvPr/>
        </p:nvSpPr>
        <p:spPr>
          <a:xfrm>
            <a:off x="94774" y="62356"/>
            <a:ext cx="459625" cy="459625"/>
          </a:xfrm>
          <a:prstGeom prst="rect">
            <a:avLst/>
          </a:prstGeom>
          <a:noFill/>
          <a:ln w="25400">
            <a:solidFill>
              <a:srgbClr val="00634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E1C2D2FE-CA3A-9B7A-630A-FEAF13F06B5D}"/>
              </a:ext>
            </a:extLst>
          </p:cNvPr>
          <p:cNvSpPr/>
          <p:nvPr/>
        </p:nvSpPr>
        <p:spPr>
          <a:xfrm>
            <a:off x="254311" y="148038"/>
            <a:ext cx="459625" cy="459625"/>
          </a:xfrm>
          <a:prstGeom prst="rect">
            <a:avLst/>
          </a:prstGeom>
          <a:solidFill>
            <a:srgbClr val="006341"/>
          </a:solidFill>
          <a:ln w="25400">
            <a:solidFill>
              <a:srgbClr val="4F8E7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8" name="图片 7" descr="图形用户界面, 应用程序&#10;&#10;描述已自动生成">
            <a:extLst>
              <a:ext uri="{FF2B5EF4-FFF2-40B4-BE49-F238E27FC236}">
                <a16:creationId xmlns:a16="http://schemas.microsoft.com/office/drawing/2014/main" id="{09B8F898-4170-867C-2F0A-9D9AE4B3C29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49226" y="900355"/>
            <a:ext cx="4569828" cy="5619461"/>
          </a:xfrm>
          <a:prstGeom prst="rect">
            <a:avLst/>
          </a:prstGeom>
        </p:spPr>
      </p:pic>
      <p:grpSp>
        <p:nvGrpSpPr>
          <p:cNvPr id="9" name="组合 8">
            <a:extLst>
              <a:ext uri="{FF2B5EF4-FFF2-40B4-BE49-F238E27FC236}">
                <a16:creationId xmlns:a16="http://schemas.microsoft.com/office/drawing/2014/main" id="{3D16C094-F7D3-3C14-102A-64E01FBB71A1}"/>
              </a:ext>
            </a:extLst>
          </p:cNvPr>
          <p:cNvGrpSpPr/>
          <p:nvPr/>
        </p:nvGrpSpPr>
        <p:grpSpPr>
          <a:xfrm>
            <a:off x="382270" y="998854"/>
            <a:ext cx="4569828" cy="5484203"/>
            <a:chOff x="926" y="1460"/>
            <a:chExt cx="4468" cy="5362"/>
          </a:xfrm>
        </p:grpSpPr>
        <p:sp>
          <p:nvSpPr>
            <p:cNvPr id="10" name="Text1">
              <a:extLst>
                <a:ext uri="{FF2B5EF4-FFF2-40B4-BE49-F238E27FC236}">
                  <a16:creationId xmlns:a16="http://schemas.microsoft.com/office/drawing/2014/main" id="{5C9BEA8D-DDC7-4E56-7FD2-06BEFD98B6AC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2398" y="2489"/>
              <a:ext cx="2521" cy="1738"/>
            </a:xfrm>
            <a:prstGeom prst="rect">
              <a:avLst/>
            </a:prstGeom>
          </p:spPr>
          <p:txBody>
            <a:bodyPr wrap="square" anchor="t" anchorCtr="0">
              <a:noAutofit/>
            </a:bodyPr>
            <a:lstStyle/>
            <a:p>
              <a:pPr>
                <a:lnSpc>
                  <a:spcPct val="120000"/>
                </a:lnSpc>
              </a:pPr>
              <a:endParaRPr lang="en-US" altLang="zh-CN" sz="1200" dirty="0">
                <a:latin typeface="Microsoft YaHei Light" panose="020B0703020204020201" pitchFamily="34" charset="-122"/>
                <a:ea typeface="Microsoft YaHei Light" panose="020B0703020204020201" pitchFamily="34" charset="-122"/>
              </a:endParaRPr>
            </a:p>
          </p:txBody>
        </p:sp>
        <p:sp>
          <p:nvSpPr>
            <p:cNvPr id="11" name="矩形: 圆角 1">
              <a:extLst>
                <a:ext uri="{FF2B5EF4-FFF2-40B4-BE49-F238E27FC236}">
                  <a16:creationId xmlns:a16="http://schemas.microsoft.com/office/drawing/2014/main" id="{CC2BADB1-FE18-BD16-7407-F8BA43BF9D9C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926" y="1460"/>
              <a:ext cx="4468" cy="5344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38100" cap="flat" cmpd="sng">
              <a:solidFill>
                <a:srgbClr val="006341"/>
              </a:solidFill>
              <a:prstDash val="solid"/>
            </a:ln>
            <a:effectLst>
              <a:outerShdw blurRad="571500" dist="381000" dir="5400000" sx="95000" sy="95000" algn="t" rotWithShape="0">
                <a:srgbClr val="4E83FE">
                  <a:alpha val="2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50000"/>
                </a:lnSpc>
              </a:pPr>
              <a:endParaRPr lang="zh-CN" altLang="en-US" sz="675" dirty="0">
                <a:latin typeface="思源宋体 CN SemiBold" panose="02020500000000000000" pitchFamily="18" charset="-122"/>
                <a:ea typeface="思源宋体 CN SemiBold" panose="02020500000000000000" pitchFamily="18" charset="-122"/>
                <a:cs typeface="+mn-ea"/>
                <a:sym typeface="思源宋体 CN SemiBold" panose="02020500000000000000" pitchFamily="18" charset="-122"/>
              </a:endParaRPr>
            </a:p>
          </p:txBody>
        </p:sp>
        <p:sp>
          <p:nvSpPr>
            <p:cNvPr id="12" name="TextBox 59">
              <a:extLst>
                <a:ext uri="{FF2B5EF4-FFF2-40B4-BE49-F238E27FC236}">
                  <a16:creationId xmlns:a16="http://schemas.microsoft.com/office/drawing/2014/main" id="{842AD7CA-AFC3-A673-ADB3-4E7543A2855F}"/>
                </a:ext>
              </a:extLst>
            </p:cNvPr>
            <p:cNvSpPr txBox="1"/>
            <p:nvPr>
              <p:custDataLst>
                <p:tags r:id="rId3"/>
              </p:custDataLst>
            </p:nvPr>
          </p:nvSpPr>
          <p:spPr>
            <a:xfrm>
              <a:off x="1296" y="1943"/>
              <a:ext cx="3727" cy="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 defTabSz="1219200">
                <a:spcBef>
                  <a:spcPct val="20000"/>
                </a:spcBef>
                <a:defRPr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汉仪润圆-65简" panose="00020600040101010101" pitchFamily="18" charset="-122"/>
                  <a:ea typeface="汉仪润圆-65简" panose="00020600040101010101" pitchFamily="18" charset="-122"/>
                  <a:cs typeface="+mn-ea"/>
                </a:defRPr>
              </a:lvl1pPr>
            </a:lstStyle>
            <a:p>
              <a:pPr algn="ctr" defTabSz="914400">
                <a:spcBef>
                  <a:spcPct val="0"/>
                </a:spcBef>
              </a:pPr>
              <a:r>
                <a:rPr kumimoji="1" lang="zh-CN" altLang="en-US" sz="1600" dirty="0">
                  <a:solidFill>
                    <a:srgbClr val="006341"/>
                  </a:solidFill>
                  <a:latin typeface="微软雅黑" panose="020B0703020204020201" pitchFamily="34" charset="-122"/>
                  <a:ea typeface="微软雅黑" panose="020B0703020204020201" pitchFamily="34" charset="-122"/>
                  <a:sym typeface="+mn-ea"/>
                </a:rPr>
                <a:t>可视化运营分析</a:t>
              </a:r>
              <a:endParaRPr lang="zh-CN" altLang="en-US" sz="1600" b="0" dirty="0">
                <a:solidFill>
                  <a:srgbClr val="006341"/>
                </a:solidFill>
                <a:latin typeface="思源宋体 CN Heavy" panose="02020500000000000000" pitchFamily="18" charset="-122"/>
                <a:ea typeface="思源宋体 CN Heavy" panose="02020500000000000000" pitchFamily="18" charset="-122"/>
                <a:sym typeface="思源宋体 CN SemiBold" panose="02020500000000000000" pitchFamily="18" charset="-122"/>
              </a:endParaRP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CB1440A8-AFE3-389C-D278-6AF790D5318A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926" y="3256"/>
              <a:ext cx="4467" cy="3566"/>
            </a:xfrm>
            <a:prstGeom prst="rect">
              <a:avLst/>
            </a:prstGeom>
            <a:solidFill>
              <a:srgbClr val="006341"/>
            </a:solidFill>
            <a:ln>
              <a:noFill/>
            </a:ln>
            <a:effectLst>
              <a:outerShdw blurRad="393700" dist="63500" dir="5400000" algn="t" rotWithShape="0">
                <a:srgbClr val="4E83FE">
                  <a:alpha val="28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zh-CN" altLang="en-US" b="1" u="sng">
                <a:latin typeface="思源宋体 CN SemiBold" panose="02020500000000000000" pitchFamily="18" charset="-122"/>
                <a:ea typeface="思源宋体 CN SemiBold" panose="02020500000000000000" pitchFamily="18" charset="-122"/>
                <a:cs typeface="+mn-ea"/>
                <a:sym typeface="思源宋体 CN SemiBold" panose="02020500000000000000" pitchFamily="18" charset="-122"/>
              </a:endParaRPr>
            </a:p>
          </p:txBody>
        </p:sp>
        <p:sp>
          <p:nvSpPr>
            <p:cNvPr id="14" name="TextBox 60">
              <a:extLst>
                <a:ext uri="{FF2B5EF4-FFF2-40B4-BE49-F238E27FC236}">
                  <a16:creationId xmlns:a16="http://schemas.microsoft.com/office/drawing/2014/main" id="{AFC3C3F6-48B7-ADB0-63E3-5633B445203F}"/>
                </a:ext>
              </a:extLst>
            </p:cNvPr>
            <p:cNvSpPr txBox="1"/>
            <p:nvPr>
              <p:custDataLst>
                <p:tags r:id="rId5"/>
              </p:custDataLst>
            </p:nvPr>
          </p:nvSpPr>
          <p:spPr>
            <a:xfrm>
              <a:off x="963" y="3936"/>
              <a:ext cx="4431" cy="2761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defRPr sz="1600">
                  <a:solidFill>
                    <a:schemeClr val="tx1">
                      <a:lumMod val="50000"/>
                      <a:lumOff val="50000"/>
                    </a:schemeClr>
                  </a:solidFill>
                  <a:latin typeface="汉仪润圆-65简" panose="00020600040101010101" pitchFamily="18" charset="-122"/>
                  <a:ea typeface="汉仪润圆-65简" panose="00020600040101010101" pitchFamily="18" charset="-122"/>
                  <a:cs typeface="+mn-ea"/>
                </a:defRPr>
              </a:lvl1pPr>
            </a:lstStyle>
            <a:p>
              <a:pPr>
                <a:lnSpc>
                  <a:spcPct val="120000"/>
                </a:lnSpc>
              </a:pPr>
              <a:r>
                <a:rPr lang="en-US" altLang="zh-CN" sz="1000" dirty="0">
                  <a:solidFill>
                    <a:schemeClr val="bg1"/>
                  </a:solidFill>
                  <a:latin typeface="Microsoft YaHei Light" panose="020B0703020204020201" pitchFamily="34" charset="-122"/>
                  <a:ea typeface="Microsoft YaHei Light" panose="020B0703020204020201" pitchFamily="34" charset="-122"/>
                  <a:sym typeface="+mn-ea"/>
                </a:rPr>
                <a:t>1. </a:t>
              </a:r>
              <a:r>
                <a:rPr lang="zh-CN" altLang="en-US" sz="1000" dirty="0">
                  <a:solidFill>
                    <a:schemeClr val="bg1"/>
                  </a:solidFill>
                  <a:latin typeface="Microsoft YaHei Light" panose="020B0703020204020201" pitchFamily="34" charset="-122"/>
                  <a:ea typeface="Microsoft YaHei Light" panose="020B0703020204020201" pitchFamily="34" charset="-122"/>
                  <a:sym typeface="+mn-ea"/>
                </a:rPr>
                <a:t>直观呈现数据的多维统计结果，便于发现趋势和异常</a:t>
              </a:r>
              <a:endParaRPr lang="zh-CN" altLang="en-US" sz="1000" dirty="0">
                <a:solidFill>
                  <a:schemeClr val="bg1"/>
                </a:solidFill>
                <a:latin typeface="Microsoft YaHei Light" panose="020B0703020204020201" pitchFamily="34" charset="-122"/>
                <a:ea typeface="Microsoft YaHei Light" panose="020B0703020204020201" pitchFamily="34" charset="-122"/>
              </a:endParaRPr>
            </a:p>
            <a:p>
              <a:pPr>
                <a:lnSpc>
                  <a:spcPct val="120000"/>
                </a:lnSpc>
              </a:pPr>
              <a:endParaRPr lang="en-US" altLang="zh-CN" sz="1000" dirty="0">
                <a:solidFill>
                  <a:schemeClr val="bg1"/>
                </a:solidFill>
                <a:latin typeface="Microsoft YaHei Light" panose="020B0703020204020201" pitchFamily="34" charset="-122"/>
                <a:ea typeface="Microsoft YaHei Light" panose="020B0703020204020201" pitchFamily="34" charset="-122"/>
              </a:endParaRPr>
            </a:p>
            <a:p>
              <a:pPr>
                <a:lnSpc>
                  <a:spcPct val="120000"/>
                </a:lnSpc>
              </a:pPr>
              <a:r>
                <a:rPr lang="en-US" altLang="zh-CN" sz="1000" dirty="0">
                  <a:solidFill>
                    <a:schemeClr val="bg1"/>
                  </a:solidFill>
                  <a:latin typeface="Microsoft YaHei Light" panose="020B0703020204020201" pitchFamily="34" charset="-122"/>
                  <a:ea typeface="Microsoft YaHei Light" panose="020B0703020204020201" pitchFamily="34" charset="-122"/>
                  <a:sym typeface="+mn-ea"/>
                </a:rPr>
                <a:t>2. </a:t>
              </a:r>
              <a:r>
                <a:rPr lang="zh-CN" altLang="en-US" sz="1000" dirty="0">
                  <a:solidFill>
                    <a:schemeClr val="bg1"/>
                  </a:solidFill>
                  <a:latin typeface="Microsoft YaHei Light" panose="020B0703020204020201" pitchFamily="34" charset="-122"/>
                  <a:ea typeface="Microsoft YaHei Light" panose="020B0703020204020201" pitchFamily="34" charset="-122"/>
                  <a:sym typeface="+mn-ea"/>
                </a:rPr>
                <a:t>关键指标的监控与及时更新，为决策提供准确的数据支持</a:t>
              </a:r>
              <a:endParaRPr lang="zh-CN" altLang="en-US" sz="1000" dirty="0">
                <a:solidFill>
                  <a:schemeClr val="bg1"/>
                </a:solidFill>
                <a:latin typeface="Microsoft YaHei Light" panose="020B0703020204020201" pitchFamily="34" charset="-122"/>
                <a:ea typeface="Microsoft YaHei Light" panose="020B0703020204020201" pitchFamily="34" charset="-122"/>
              </a:endParaRPr>
            </a:p>
            <a:p>
              <a:pPr>
                <a:lnSpc>
                  <a:spcPct val="120000"/>
                </a:lnSpc>
              </a:pPr>
              <a:endParaRPr lang="zh-CN" altLang="en-US" sz="1000" dirty="0">
                <a:solidFill>
                  <a:schemeClr val="bg1"/>
                </a:solidFill>
                <a:latin typeface="Microsoft YaHei Light" panose="020B0703020204020201" pitchFamily="34" charset="-122"/>
                <a:ea typeface="Microsoft YaHei Light" panose="020B0703020204020201" pitchFamily="34" charset="-122"/>
              </a:endParaRPr>
            </a:p>
            <a:p>
              <a:pPr>
                <a:lnSpc>
                  <a:spcPct val="120000"/>
                </a:lnSpc>
              </a:pPr>
              <a:r>
                <a:rPr lang="en-US" altLang="zh-CN" sz="1000" dirty="0">
                  <a:solidFill>
                    <a:schemeClr val="bg1"/>
                  </a:solidFill>
                  <a:latin typeface="Microsoft YaHei Light" panose="020B0703020204020201" pitchFamily="34" charset="-122"/>
                  <a:ea typeface="Microsoft YaHei Light" panose="020B0703020204020201" pitchFamily="34" charset="-122"/>
                  <a:sym typeface="+mn-ea"/>
                </a:rPr>
                <a:t>3. </a:t>
              </a:r>
              <a:r>
                <a:rPr lang="zh-CN" altLang="en-US" sz="1000" dirty="0">
                  <a:solidFill>
                    <a:schemeClr val="bg1"/>
                  </a:solidFill>
                  <a:latin typeface="Microsoft YaHei Light" panose="020B0703020204020201" pitchFamily="34" charset="-122"/>
                  <a:ea typeface="Microsoft YaHei Light" panose="020B0703020204020201" pitchFamily="34" charset="-122"/>
                  <a:sym typeface="+mn-ea"/>
                </a:rPr>
                <a:t>暴露瓶颈和低效环节，支持多层下钻细化查看原始数据明细，便于问题溯源</a:t>
              </a:r>
              <a:endParaRPr lang="zh-CN" altLang="en-US" sz="1000" dirty="0">
                <a:solidFill>
                  <a:schemeClr val="bg1"/>
                </a:solidFill>
                <a:latin typeface="Microsoft YaHei Light" panose="020B0703020204020201" pitchFamily="34" charset="-122"/>
                <a:ea typeface="Microsoft YaHei Light" panose="020B0703020204020201" pitchFamily="34" charset="-122"/>
              </a:endParaRPr>
            </a:p>
            <a:p>
              <a:pPr>
                <a:lnSpc>
                  <a:spcPct val="120000"/>
                </a:lnSpc>
              </a:pPr>
              <a:endParaRPr lang="zh-CN" altLang="en-US" sz="1000" dirty="0">
                <a:solidFill>
                  <a:schemeClr val="bg1"/>
                </a:solidFill>
                <a:latin typeface="Microsoft YaHei Light" panose="020B0703020204020201" pitchFamily="34" charset="-122"/>
                <a:ea typeface="Microsoft YaHei Light" panose="020B0703020204020201" pitchFamily="34" charset="-122"/>
                <a:sym typeface="+mn-ea"/>
              </a:endParaRPr>
            </a:p>
          </p:txBody>
        </p:sp>
        <p:sp>
          <p:nvSpPr>
            <p:cNvPr id="15" name="Oval 1">
              <a:extLst>
                <a:ext uri="{FF2B5EF4-FFF2-40B4-BE49-F238E27FC236}">
                  <a16:creationId xmlns:a16="http://schemas.microsoft.com/office/drawing/2014/main" id="{C6CF88DD-7912-A640-1154-AA66294D9E00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2636" y="2743"/>
              <a:ext cx="1048" cy="1048"/>
            </a:xfrm>
            <a:prstGeom prst="ellipse">
              <a:avLst/>
            </a:prstGeom>
            <a:solidFill>
              <a:srgbClr val="006341"/>
            </a:solidFill>
            <a:ln w="28575">
              <a:solidFill>
                <a:schemeClr val="bg1"/>
              </a:solidFill>
            </a:ln>
            <a:effectLst>
              <a:outerShdw blurRad="368300" dist="25400" dir="5400000" sx="90000" sy="-19000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100" b="1" u="sng" dirty="0">
                  <a:solidFill>
                    <a:prstClr val="white"/>
                  </a:solidFill>
                  <a:latin typeface="思源宋体 CN Heavy" panose="02020500000000000000" pitchFamily="18" charset="-122"/>
                  <a:ea typeface="思源宋体 CN Heavy" panose="02020500000000000000" pitchFamily="18" charset="-122"/>
                  <a:cs typeface="+mn-ea"/>
                  <a:sym typeface="思源宋体 CN SemiBold" panose="02020500000000000000" pitchFamily="18" charset="-122"/>
                </a:rPr>
                <a:t>02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18294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E391DD-EF4E-BDF0-10C9-1A235C16EE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4AB43CF9-6A5D-EA19-7079-C31ADDEDF93A}"/>
              </a:ext>
            </a:extLst>
          </p:cNvPr>
          <p:cNvSpPr txBox="1"/>
          <p:nvPr/>
        </p:nvSpPr>
        <p:spPr>
          <a:xfrm>
            <a:off x="761756" y="101105"/>
            <a:ext cx="46978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gradFill flip="none" rotWithShape="1">
                  <a:gsLst>
                    <a:gs pos="0">
                      <a:srgbClr val="28473D">
                        <a:shade val="30000"/>
                        <a:satMod val="115000"/>
                      </a:srgbClr>
                    </a:gs>
                    <a:gs pos="50000">
                      <a:srgbClr val="28473D">
                        <a:shade val="67500"/>
                        <a:satMod val="115000"/>
                      </a:srgbClr>
                    </a:gs>
                    <a:gs pos="100000">
                      <a:srgbClr val="28473D">
                        <a:shade val="100000"/>
                        <a:satMod val="115000"/>
                      </a:srgbClr>
                    </a:gs>
                  </a:gsLst>
                  <a:lin ang="0" scaled="1"/>
                  <a:tileRect/>
                </a:gradFill>
                <a:cs typeface="+mn-ea"/>
                <a:sym typeface="+mn-lt"/>
              </a:rPr>
              <a:t>风险预警</a:t>
            </a:r>
            <a:endParaRPr lang="en-US" sz="2800" dirty="0">
              <a:gradFill flip="none" rotWithShape="1">
                <a:gsLst>
                  <a:gs pos="0">
                    <a:srgbClr val="28473D">
                      <a:shade val="30000"/>
                      <a:satMod val="115000"/>
                    </a:srgbClr>
                  </a:gs>
                  <a:gs pos="50000">
                    <a:srgbClr val="28473D">
                      <a:shade val="67500"/>
                      <a:satMod val="115000"/>
                    </a:srgbClr>
                  </a:gs>
                  <a:gs pos="100000">
                    <a:srgbClr val="28473D">
                      <a:shade val="100000"/>
                      <a:satMod val="115000"/>
                    </a:srgbClr>
                  </a:gs>
                </a:gsLst>
                <a:lin ang="0" scaled="1"/>
                <a:tileRect/>
              </a:gradFill>
              <a:cs typeface="+mn-ea"/>
              <a:sym typeface="+mn-lt"/>
            </a:endParaRPr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4D7D7C35-B9F6-1659-FCE1-CB27CA3E0671}"/>
              </a:ext>
            </a:extLst>
          </p:cNvPr>
          <p:cNvCxnSpPr/>
          <p:nvPr/>
        </p:nvCxnSpPr>
        <p:spPr>
          <a:xfrm>
            <a:off x="391265" y="720193"/>
            <a:ext cx="10160000" cy="0"/>
          </a:xfrm>
          <a:prstGeom prst="line">
            <a:avLst/>
          </a:prstGeom>
          <a:ln w="15875">
            <a:solidFill>
              <a:srgbClr val="0063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>
            <a:extLst>
              <a:ext uri="{FF2B5EF4-FFF2-40B4-BE49-F238E27FC236}">
                <a16:creationId xmlns:a16="http://schemas.microsoft.com/office/drawing/2014/main" id="{A81F1E40-AF2B-67AD-6C2C-76E9A39BBF2D}"/>
              </a:ext>
            </a:extLst>
          </p:cNvPr>
          <p:cNvSpPr/>
          <p:nvPr/>
        </p:nvSpPr>
        <p:spPr>
          <a:xfrm>
            <a:off x="94774" y="62356"/>
            <a:ext cx="459625" cy="459625"/>
          </a:xfrm>
          <a:prstGeom prst="rect">
            <a:avLst/>
          </a:prstGeom>
          <a:noFill/>
          <a:ln w="25400">
            <a:solidFill>
              <a:srgbClr val="00634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1D22C3BE-BF47-258C-B307-739EA758D7EF}"/>
              </a:ext>
            </a:extLst>
          </p:cNvPr>
          <p:cNvSpPr/>
          <p:nvPr/>
        </p:nvSpPr>
        <p:spPr>
          <a:xfrm>
            <a:off x="254311" y="148038"/>
            <a:ext cx="459625" cy="459625"/>
          </a:xfrm>
          <a:prstGeom prst="rect">
            <a:avLst/>
          </a:prstGeom>
          <a:solidFill>
            <a:srgbClr val="006341"/>
          </a:solidFill>
          <a:ln w="25400">
            <a:solidFill>
              <a:srgbClr val="4F8E7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6AC8512D-F661-EB65-3BFB-215471AE6233}"/>
              </a:ext>
            </a:extLst>
          </p:cNvPr>
          <p:cNvGrpSpPr/>
          <p:nvPr/>
        </p:nvGrpSpPr>
        <p:grpSpPr>
          <a:xfrm>
            <a:off x="382269" y="998854"/>
            <a:ext cx="11311625" cy="4480861"/>
            <a:chOff x="382270" y="998855"/>
            <a:chExt cx="8595360" cy="3404870"/>
          </a:xfrm>
        </p:grpSpPr>
        <p:grpSp>
          <p:nvGrpSpPr>
            <p:cNvPr id="2" name="组合 1">
              <a:extLst>
                <a:ext uri="{FF2B5EF4-FFF2-40B4-BE49-F238E27FC236}">
                  <a16:creationId xmlns:a16="http://schemas.microsoft.com/office/drawing/2014/main" id="{ECF54AB5-E1E4-69C5-39BE-8408F1750756}"/>
                </a:ext>
              </a:extLst>
            </p:cNvPr>
            <p:cNvGrpSpPr/>
            <p:nvPr/>
          </p:nvGrpSpPr>
          <p:grpSpPr>
            <a:xfrm>
              <a:off x="382270" y="998855"/>
              <a:ext cx="2837180" cy="3404870"/>
              <a:chOff x="926" y="1460"/>
              <a:chExt cx="4468" cy="5362"/>
            </a:xfrm>
          </p:grpSpPr>
          <p:sp>
            <p:nvSpPr>
              <p:cNvPr id="3" name="Text1">
                <a:extLst>
                  <a:ext uri="{FF2B5EF4-FFF2-40B4-BE49-F238E27FC236}">
                    <a16:creationId xmlns:a16="http://schemas.microsoft.com/office/drawing/2014/main" id="{9BA9157E-FDFD-E276-A978-7F41C3B15D44}"/>
                  </a:ext>
                </a:extLst>
              </p:cNvPr>
              <p:cNvSpPr/>
              <p:nvPr>
                <p:custDataLst>
                  <p:tags r:id="rId3"/>
                </p:custDataLst>
              </p:nvPr>
            </p:nvSpPr>
            <p:spPr>
              <a:xfrm>
                <a:off x="2398" y="2489"/>
                <a:ext cx="2521" cy="1738"/>
              </a:xfrm>
              <a:prstGeom prst="rect">
                <a:avLst/>
              </a:prstGeom>
            </p:spPr>
            <p:txBody>
              <a:bodyPr wrap="square" anchor="t" anchorCtr="0"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en-US" altLang="zh-CN" sz="1200" dirty="0">
                  <a:latin typeface="Microsoft YaHei Light" panose="020B0703020204020201" pitchFamily="34" charset="-122"/>
                  <a:ea typeface="Microsoft YaHei Light" panose="020B0703020204020201" pitchFamily="34" charset="-122"/>
                </a:endParaRPr>
              </a:p>
            </p:txBody>
          </p:sp>
          <p:sp>
            <p:nvSpPr>
              <p:cNvPr id="8" name="矩形: 圆角 1">
                <a:extLst>
                  <a:ext uri="{FF2B5EF4-FFF2-40B4-BE49-F238E27FC236}">
                    <a16:creationId xmlns:a16="http://schemas.microsoft.com/office/drawing/2014/main" id="{7F59E920-2E10-3CE4-66EC-433BB3EC7A0B}"/>
                  </a:ext>
                </a:extLst>
              </p:cNvPr>
              <p:cNvSpPr/>
              <p:nvPr>
                <p:custDataLst>
                  <p:tags r:id="rId4"/>
                </p:custDataLst>
              </p:nvPr>
            </p:nvSpPr>
            <p:spPr>
              <a:xfrm>
                <a:off x="926" y="1460"/>
                <a:ext cx="4468" cy="5344"/>
              </a:xfrm>
              <a:prstGeom prst="roundRect">
                <a:avLst>
                  <a:gd name="adj" fmla="val 0"/>
                </a:avLst>
              </a:prstGeom>
              <a:solidFill>
                <a:schemeClr val="bg1"/>
              </a:solidFill>
              <a:ln w="38100" cap="flat" cmpd="sng">
                <a:solidFill>
                  <a:srgbClr val="006341"/>
                </a:solidFill>
                <a:prstDash val="solid"/>
              </a:ln>
              <a:effectLst>
                <a:outerShdw blurRad="571500" dist="381000" dir="5400000" sx="95000" sy="95000" algn="t" rotWithShape="0">
                  <a:srgbClr val="4E83FE">
                    <a:alpha val="2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noAutofit/>
              </a:bodyPr>
              <a:lstStyle/>
              <a:p>
                <a:pPr algn="ctr">
                  <a:lnSpc>
                    <a:spcPct val="150000"/>
                  </a:lnSpc>
                </a:pPr>
                <a:endParaRPr lang="zh-CN" altLang="en-US" sz="675" dirty="0">
                  <a:latin typeface="思源宋体 CN SemiBold" panose="02020500000000000000" pitchFamily="18" charset="-122"/>
                  <a:ea typeface="思源宋体 CN SemiBold" panose="02020500000000000000" pitchFamily="18" charset="-122"/>
                  <a:cs typeface="+mn-ea"/>
                  <a:sym typeface="思源宋体 CN SemiBold" panose="02020500000000000000" pitchFamily="18" charset="-122"/>
                </a:endParaRPr>
              </a:p>
            </p:txBody>
          </p:sp>
          <p:sp>
            <p:nvSpPr>
              <p:cNvPr id="9" name="TextBox 59">
                <a:extLst>
                  <a:ext uri="{FF2B5EF4-FFF2-40B4-BE49-F238E27FC236}">
                    <a16:creationId xmlns:a16="http://schemas.microsoft.com/office/drawing/2014/main" id="{A61DE110-AAF6-E532-1FC3-EFA108D725F5}"/>
                  </a:ext>
                </a:extLst>
              </p:cNvPr>
              <p:cNvSpPr txBox="1"/>
              <p:nvPr>
                <p:custDataLst>
                  <p:tags r:id="rId5"/>
                </p:custDataLst>
              </p:nvPr>
            </p:nvSpPr>
            <p:spPr>
              <a:xfrm>
                <a:off x="1296" y="1943"/>
                <a:ext cx="3727" cy="4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algn="ctr" defTabSz="1219200">
                  <a:spcBef>
                    <a:spcPct val="20000"/>
                  </a:spcBef>
                  <a:defRPr b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汉仪润圆-65简" panose="00020600040101010101" pitchFamily="18" charset="-122"/>
                    <a:ea typeface="汉仪润圆-65简" panose="00020600040101010101" pitchFamily="18" charset="-122"/>
                    <a:cs typeface="+mn-ea"/>
                  </a:defRPr>
                </a:lvl1pPr>
              </a:lstStyle>
              <a:p>
                <a:pPr algn="ctr" defTabSz="914400">
                  <a:spcBef>
                    <a:spcPct val="0"/>
                  </a:spcBef>
                </a:pPr>
                <a:r>
                  <a:rPr kumimoji="1" lang="zh-CN" altLang="en-US" sz="1600" dirty="0">
                    <a:solidFill>
                      <a:srgbClr val="006341"/>
                    </a:solidFill>
                    <a:latin typeface="微软雅黑" panose="020B0703020204020201" pitchFamily="34" charset="-122"/>
                    <a:ea typeface="微软雅黑" panose="020B0703020204020201" pitchFamily="34" charset="-122"/>
                    <a:sym typeface="+mn-ea"/>
                  </a:rPr>
                  <a:t>风险预警管理</a:t>
                </a:r>
                <a:endParaRPr lang="zh-CN" altLang="en-US" sz="1600" b="0" dirty="0">
                  <a:solidFill>
                    <a:srgbClr val="006341"/>
                  </a:solidFill>
                  <a:latin typeface="思源宋体 CN Heavy" panose="02020500000000000000" pitchFamily="18" charset="-122"/>
                  <a:ea typeface="思源宋体 CN Heavy" panose="02020500000000000000" pitchFamily="18" charset="-122"/>
                  <a:sym typeface="思源宋体 CN SemiBold" panose="02020500000000000000" pitchFamily="18" charset="-122"/>
                </a:endParaRPr>
              </a:p>
            </p:txBody>
          </p:sp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77405D7C-83B8-213A-57F5-07849A79B62D}"/>
                  </a:ext>
                </a:extLst>
              </p:cNvPr>
              <p:cNvSpPr/>
              <p:nvPr>
                <p:custDataLst>
                  <p:tags r:id="rId6"/>
                </p:custDataLst>
              </p:nvPr>
            </p:nvSpPr>
            <p:spPr>
              <a:xfrm>
                <a:off x="926" y="3256"/>
                <a:ext cx="4467" cy="3566"/>
              </a:xfrm>
              <a:prstGeom prst="rect">
                <a:avLst/>
              </a:prstGeom>
              <a:solidFill>
                <a:srgbClr val="006341"/>
              </a:solidFill>
              <a:ln>
                <a:noFill/>
              </a:ln>
              <a:effectLst>
                <a:outerShdw blurRad="393700" dist="63500" dir="5400000" algn="t" rotWithShape="0">
                  <a:srgbClr val="4E83FE">
                    <a:alpha val="28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zh-CN" altLang="en-US" b="1" u="sng">
                  <a:latin typeface="思源宋体 CN SemiBold" panose="02020500000000000000" pitchFamily="18" charset="-122"/>
                  <a:ea typeface="思源宋体 CN SemiBold" panose="02020500000000000000" pitchFamily="18" charset="-122"/>
                  <a:cs typeface="+mn-ea"/>
                  <a:sym typeface="思源宋体 CN SemiBold" panose="02020500000000000000" pitchFamily="18" charset="-122"/>
                </a:endParaRPr>
              </a:p>
            </p:txBody>
          </p:sp>
          <p:sp>
            <p:nvSpPr>
              <p:cNvPr id="11" name="TextBox 60">
                <a:extLst>
                  <a:ext uri="{FF2B5EF4-FFF2-40B4-BE49-F238E27FC236}">
                    <a16:creationId xmlns:a16="http://schemas.microsoft.com/office/drawing/2014/main" id="{43FB66D6-2504-7E9A-018F-881383873ADD}"/>
                  </a:ext>
                </a:extLst>
              </p:cNvPr>
              <p:cNvSpPr txBox="1"/>
              <p:nvPr>
                <p:custDataLst>
                  <p:tags r:id="rId7"/>
                </p:custDataLst>
              </p:nvPr>
            </p:nvSpPr>
            <p:spPr>
              <a:xfrm>
                <a:off x="963" y="3936"/>
                <a:ext cx="4431" cy="15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>
                  <a:defRPr sz="16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汉仪润圆-65简" panose="00020600040101010101" pitchFamily="18" charset="-122"/>
                    <a:ea typeface="汉仪润圆-65简" panose="00020600040101010101" pitchFamily="18" charset="-122"/>
                    <a:cs typeface="+mn-ea"/>
                  </a:defRPr>
                </a:lvl1pPr>
              </a:lstStyle>
              <a:p>
                <a:pPr>
                  <a:lnSpc>
                    <a:spcPct val="120000"/>
                  </a:lnSpc>
                </a:pPr>
                <a:r>
                  <a:rPr lang="en-US" altLang="zh-CN" sz="1000" dirty="0">
                    <a:solidFill>
                      <a:schemeClr val="bg1"/>
                    </a:solidFill>
                    <a:latin typeface="Microsoft YaHei Light" panose="020B0703020204020201" pitchFamily="34" charset="-122"/>
                    <a:ea typeface="Microsoft YaHei Light" panose="020B0703020204020201" pitchFamily="34" charset="-122"/>
                    <a:sym typeface="+mn-ea"/>
                  </a:rPr>
                  <a:t>1. </a:t>
                </a:r>
                <a:r>
                  <a:rPr lang="zh-CN" altLang="en-US" sz="1000" dirty="0">
                    <a:solidFill>
                      <a:schemeClr val="bg1"/>
                    </a:solidFill>
                    <a:latin typeface="Microsoft YaHei Light" panose="020B0703020204020201" pitchFamily="34" charset="-122"/>
                    <a:ea typeface="Microsoft YaHei Light" panose="020B0703020204020201" pitchFamily="34" charset="-122"/>
                    <a:sym typeface="+mn-ea"/>
                  </a:rPr>
                  <a:t>基于用户</a:t>
                </a:r>
                <a:r>
                  <a:rPr lang="en-US" altLang="zh-CN" sz="1000" dirty="0">
                    <a:solidFill>
                      <a:schemeClr val="bg1"/>
                    </a:solidFill>
                    <a:latin typeface="Microsoft YaHei Light" panose="020B0703020204020201" pitchFamily="34" charset="-122"/>
                    <a:ea typeface="Microsoft YaHei Light" panose="020B0703020204020201" pitchFamily="34" charset="-122"/>
                    <a:sym typeface="+mn-ea"/>
                  </a:rPr>
                  <a:t>/</a:t>
                </a:r>
                <a:r>
                  <a:rPr lang="zh-CN" altLang="en-US" sz="1000" dirty="0">
                    <a:solidFill>
                      <a:schemeClr val="bg1"/>
                    </a:solidFill>
                    <a:latin typeface="Microsoft YaHei Light" panose="020B0703020204020201" pitchFamily="34" charset="-122"/>
                    <a:ea typeface="Microsoft YaHei Light" panose="020B0703020204020201" pitchFamily="34" charset="-122"/>
                    <a:sym typeface="+mn-ea"/>
                  </a:rPr>
                  <a:t>业务</a:t>
                </a:r>
                <a:r>
                  <a:rPr lang="en-US" altLang="zh-CN" sz="1000" dirty="0">
                    <a:solidFill>
                      <a:schemeClr val="bg1"/>
                    </a:solidFill>
                    <a:latin typeface="Microsoft YaHei Light" panose="020B0703020204020201" pitchFamily="34" charset="-122"/>
                    <a:ea typeface="Microsoft YaHei Light" panose="020B0703020204020201" pitchFamily="34" charset="-122"/>
                    <a:sym typeface="+mn-ea"/>
                  </a:rPr>
                  <a:t>/</a:t>
                </a:r>
                <a:r>
                  <a:rPr lang="zh-CN" altLang="en-US" sz="1000" dirty="0">
                    <a:solidFill>
                      <a:schemeClr val="bg1"/>
                    </a:solidFill>
                    <a:latin typeface="Microsoft YaHei Light" panose="020B0703020204020201" pitchFamily="34" charset="-122"/>
                    <a:ea typeface="Microsoft YaHei Light" panose="020B0703020204020201" pitchFamily="34" charset="-122"/>
                    <a:sym typeface="+mn-ea"/>
                  </a:rPr>
                  <a:t>产品质量等多维度对数据进行预警监控，快速识别潜在风险。</a:t>
                </a:r>
                <a:endParaRPr lang="zh-CN" altLang="en-US" sz="1000" dirty="0">
                  <a:solidFill>
                    <a:schemeClr val="bg1"/>
                  </a:solidFill>
                  <a:latin typeface="Microsoft YaHei Light" panose="020B0703020204020201" pitchFamily="34" charset="-122"/>
                  <a:ea typeface="Microsoft YaHei Light" panose="020B0703020204020201" pitchFamily="34" charset="-122"/>
                </a:endParaRPr>
              </a:p>
              <a:p>
                <a:pPr>
                  <a:lnSpc>
                    <a:spcPct val="120000"/>
                  </a:lnSpc>
                </a:pPr>
                <a:endParaRPr lang="en-US" altLang="zh-CN" sz="1000" dirty="0">
                  <a:solidFill>
                    <a:schemeClr val="bg1"/>
                  </a:solidFill>
                  <a:latin typeface="Microsoft YaHei Light" panose="020B0703020204020201" pitchFamily="34" charset="-122"/>
                  <a:ea typeface="Microsoft YaHei Light" panose="020B0703020204020201" pitchFamily="34" charset="-122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en-US" altLang="zh-CN" sz="1000" dirty="0">
                    <a:solidFill>
                      <a:schemeClr val="bg1"/>
                    </a:solidFill>
                    <a:latin typeface="Microsoft YaHei Light" panose="020B0703020204020201" pitchFamily="34" charset="-122"/>
                    <a:ea typeface="Microsoft YaHei Light" panose="020B0703020204020201" pitchFamily="34" charset="-122"/>
                    <a:sym typeface="+mn-ea"/>
                  </a:rPr>
                  <a:t>2. </a:t>
                </a:r>
                <a:r>
                  <a:rPr lang="zh-CN" altLang="en-US" sz="1000" dirty="0">
                    <a:solidFill>
                      <a:schemeClr val="bg1"/>
                    </a:solidFill>
                    <a:latin typeface="Microsoft YaHei Light" panose="020B0703020204020201" pitchFamily="34" charset="-122"/>
                    <a:ea typeface="Microsoft YaHei Light" panose="020B0703020204020201" pitchFamily="34" charset="-122"/>
                    <a:sym typeface="+mn-ea"/>
                  </a:rPr>
                  <a:t>一站式任务管理派发助力客户快速响应处理，并追踪处理结果成效，完成闭环。</a:t>
                </a:r>
              </a:p>
            </p:txBody>
          </p:sp>
          <p:sp>
            <p:nvSpPr>
              <p:cNvPr id="12" name="Oval 1">
                <a:extLst>
                  <a:ext uri="{FF2B5EF4-FFF2-40B4-BE49-F238E27FC236}">
                    <a16:creationId xmlns:a16="http://schemas.microsoft.com/office/drawing/2014/main" id="{6534EFBA-1D7E-B644-B0DF-59E41BA2EBBD}"/>
                  </a:ext>
                </a:extLst>
              </p:cNvPr>
              <p:cNvSpPr/>
              <p:nvPr>
                <p:custDataLst>
                  <p:tags r:id="rId8"/>
                </p:custDataLst>
              </p:nvPr>
            </p:nvSpPr>
            <p:spPr>
              <a:xfrm>
                <a:off x="2636" y="2743"/>
                <a:ext cx="1048" cy="1048"/>
              </a:xfrm>
              <a:prstGeom prst="ellipse">
                <a:avLst/>
              </a:prstGeom>
              <a:solidFill>
                <a:srgbClr val="006341"/>
              </a:solidFill>
              <a:ln w="28575">
                <a:solidFill>
                  <a:schemeClr val="bg1"/>
                </a:solidFill>
              </a:ln>
              <a:effectLst>
                <a:outerShdw blurRad="368300" dist="25400" dir="5400000" sx="90000" sy="-19000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2100" b="1" u="sng" dirty="0">
                    <a:solidFill>
                      <a:prstClr val="white"/>
                    </a:solidFill>
                    <a:latin typeface="思源宋体 CN Heavy" panose="02020500000000000000" pitchFamily="18" charset="-122"/>
                    <a:ea typeface="思源宋体 CN Heavy" panose="02020500000000000000" pitchFamily="18" charset="-122"/>
                    <a:cs typeface="+mn-ea"/>
                    <a:sym typeface="思源宋体 CN SemiBold" panose="02020500000000000000" pitchFamily="18" charset="-122"/>
                  </a:rPr>
                  <a:t>03</a:t>
                </a:r>
              </a:p>
            </p:txBody>
          </p:sp>
        </p:grpSp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DFD68760-8C98-A960-E1E5-F026DB2EBDDC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10">
              <a:duotone>
                <a:prstClr val="black"/>
                <a:schemeClr val="accent6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3348355" y="1104900"/>
              <a:ext cx="5629275" cy="1637665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8CE208C0-5DCF-E1E9-D6F5-562CC4BF54EE}"/>
                </a:ext>
              </a:extLst>
            </p:cNvPr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11"/>
            <a:stretch>
              <a:fillRect/>
            </a:stretch>
          </p:blipFill>
          <p:spPr>
            <a:xfrm>
              <a:off x="3348355" y="3147695"/>
              <a:ext cx="5629275" cy="111823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149567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2A1CAC2D-35F1-6259-BA57-CA2FE7CE6A76}"/>
              </a:ext>
            </a:extLst>
          </p:cNvPr>
          <p:cNvSpPr txBox="1"/>
          <p:nvPr/>
        </p:nvSpPr>
        <p:spPr>
          <a:xfrm>
            <a:off x="761756" y="101105"/>
            <a:ext cx="46978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gradFill flip="none" rotWithShape="1">
                  <a:gsLst>
                    <a:gs pos="0">
                      <a:srgbClr val="28473D">
                        <a:shade val="30000"/>
                        <a:satMod val="115000"/>
                      </a:srgbClr>
                    </a:gs>
                    <a:gs pos="50000">
                      <a:srgbClr val="28473D">
                        <a:shade val="67500"/>
                        <a:satMod val="115000"/>
                      </a:srgbClr>
                    </a:gs>
                    <a:gs pos="100000">
                      <a:srgbClr val="28473D">
                        <a:shade val="100000"/>
                        <a:satMod val="115000"/>
                      </a:srgbClr>
                    </a:gs>
                  </a:gsLst>
                  <a:lin ang="0" scaled="1"/>
                  <a:tileRect/>
                </a:gradFill>
                <a:cs typeface="+mn-ea"/>
                <a:sym typeface="+mn-lt"/>
              </a:rPr>
              <a:t>需求理解</a:t>
            </a:r>
            <a:endParaRPr lang="en-US" sz="2800" dirty="0">
              <a:gradFill flip="none" rotWithShape="1">
                <a:gsLst>
                  <a:gs pos="0">
                    <a:srgbClr val="28473D">
                      <a:shade val="30000"/>
                      <a:satMod val="115000"/>
                    </a:srgbClr>
                  </a:gs>
                  <a:gs pos="50000">
                    <a:srgbClr val="28473D">
                      <a:shade val="67500"/>
                      <a:satMod val="115000"/>
                    </a:srgbClr>
                  </a:gs>
                  <a:gs pos="100000">
                    <a:srgbClr val="28473D">
                      <a:shade val="100000"/>
                      <a:satMod val="115000"/>
                    </a:srgbClr>
                  </a:gs>
                </a:gsLst>
                <a:lin ang="0" scaled="1"/>
                <a:tileRect/>
              </a:gradFill>
              <a:cs typeface="+mn-ea"/>
              <a:sym typeface="+mn-lt"/>
            </a:endParaRPr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C6CECE7E-5B6F-E996-5E12-D416B90E19D4}"/>
              </a:ext>
            </a:extLst>
          </p:cNvPr>
          <p:cNvCxnSpPr/>
          <p:nvPr/>
        </p:nvCxnSpPr>
        <p:spPr>
          <a:xfrm>
            <a:off x="391265" y="720193"/>
            <a:ext cx="10160000" cy="0"/>
          </a:xfrm>
          <a:prstGeom prst="line">
            <a:avLst/>
          </a:prstGeom>
          <a:ln w="15875">
            <a:solidFill>
              <a:srgbClr val="0063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>
            <a:extLst>
              <a:ext uri="{FF2B5EF4-FFF2-40B4-BE49-F238E27FC236}">
                <a16:creationId xmlns:a16="http://schemas.microsoft.com/office/drawing/2014/main" id="{39EF6CA0-B0E3-FD89-FA54-CBA255458E5D}"/>
              </a:ext>
            </a:extLst>
          </p:cNvPr>
          <p:cNvSpPr/>
          <p:nvPr/>
        </p:nvSpPr>
        <p:spPr>
          <a:xfrm>
            <a:off x="94774" y="62356"/>
            <a:ext cx="459625" cy="459625"/>
          </a:xfrm>
          <a:prstGeom prst="rect">
            <a:avLst/>
          </a:prstGeom>
          <a:noFill/>
          <a:ln w="25400">
            <a:solidFill>
              <a:srgbClr val="00634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CDA7DE56-8006-5BDB-A544-19F748389F5A}"/>
              </a:ext>
            </a:extLst>
          </p:cNvPr>
          <p:cNvSpPr/>
          <p:nvPr/>
        </p:nvSpPr>
        <p:spPr>
          <a:xfrm>
            <a:off x="254311" y="148038"/>
            <a:ext cx="459625" cy="459625"/>
          </a:xfrm>
          <a:prstGeom prst="rect">
            <a:avLst/>
          </a:prstGeom>
          <a:solidFill>
            <a:srgbClr val="006341"/>
          </a:solidFill>
          <a:ln w="25400">
            <a:solidFill>
              <a:srgbClr val="4F8E7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8519243-60B1-8DE6-D73F-E8034A8F1E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311" y="1141408"/>
            <a:ext cx="4282484" cy="1729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89E993A1-3E2C-D5B6-260F-D29E3E88DDC2}"/>
              </a:ext>
            </a:extLst>
          </p:cNvPr>
          <p:cNvSpPr txBox="1"/>
          <p:nvPr/>
        </p:nvSpPr>
        <p:spPr>
          <a:xfrm>
            <a:off x="369217" y="849895"/>
            <a:ext cx="1018204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000" b="0" i="0" dirty="0">
                <a:effectLst/>
                <a:latin typeface="Inter"/>
              </a:rPr>
              <a:t>随着业务快速扩张，门店运营数据海量增长，涵盖销售、库存、顾客反馈等多方面，传统数据处理与决策模式难以应对。</a:t>
            </a:r>
            <a:endParaRPr lang="zh-CN" altLang="en-US" sz="1000" dirty="0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DB21CDCF-D50A-EC13-0302-FA758293FABE}"/>
              </a:ext>
            </a:extLst>
          </p:cNvPr>
          <p:cNvSpPr/>
          <p:nvPr/>
        </p:nvSpPr>
        <p:spPr>
          <a:xfrm>
            <a:off x="5276850" y="1225817"/>
            <a:ext cx="819150" cy="169279"/>
          </a:xfrm>
          <a:prstGeom prst="rect">
            <a:avLst/>
          </a:prstGeom>
          <a:noFill/>
          <a:ln>
            <a:solidFill>
              <a:srgbClr val="00634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800" b="1" dirty="0">
                <a:solidFill>
                  <a:schemeClr val="tx1"/>
                </a:solidFill>
              </a:rPr>
              <a:t>销售数据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6ACCB0FA-B7CD-F923-A872-33198D04AEC6}"/>
              </a:ext>
            </a:extLst>
          </p:cNvPr>
          <p:cNvSpPr/>
          <p:nvPr/>
        </p:nvSpPr>
        <p:spPr>
          <a:xfrm>
            <a:off x="5276850" y="1522478"/>
            <a:ext cx="819150" cy="169279"/>
          </a:xfrm>
          <a:prstGeom prst="rect">
            <a:avLst/>
          </a:prstGeom>
          <a:noFill/>
          <a:ln>
            <a:solidFill>
              <a:srgbClr val="00634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800" b="1" dirty="0">
                <a:solidFill>
                  <a:schemeClr val="tx1"/>
                </a:solidFill>
              </a:rPr>
              <a:t>库存数据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BE3E5525-DB5A-05FA-DDD6-9819E594AC56}"/>
              </a:ext>
            </a:extLst>
          </p:cNvPr>
          <p:cNvSpPr/>
          <p:nvPr/>
        </p:nvSpPr>
        <p:spPr>
          <a:xfrm>
            <a:off x="5276850" y="1819139"/>
            <a:ext cx="819150" cy="169279"/>
          </a:xfrm>
          <a:prstGeom prst="rect">
            <a:avLst/>
          </a:prstGeom>
          <a:noFill/>
          <a:ln>
            <a:solidFill>
              <a:srgbClr val="00634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800" b="1" dirty="0">
                <a:solidFill>
                  <a:schemeClr val="tx1"/>
                </a:solidFill>
              </a:rPr>
              <a:t>顾客数据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51094F10-2F7D-92D5-E37F-A9F9BBC0F21C}"/>
              </a:ext>
            </a:extLst>
          </p:cNvPr>
          <p:cNvSpPr/>
          <p:nvPr/>
        </p:nvSpPr>
        <p:spPr>
          <a:xfrm>
            <a:off x="5276850" y="2115800"/>
            <a:ext cx="819150" cy="169279"/>
          </a:xfrm>
          <a:prstGeom prst="rect">
            <a:avLst/>
          </a:prstGeom>
          <a:noFill/>
          <a:ln>
            <a:solidFill>
              <a:srgbClr val="00634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800" b="1" dirty="0">
                <a:solidFill>
                  <a:schemeClr val="tx1"/>
                </a:solidFill>
              </a:rPr>
              <a:t>市场数据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273773BF-024E-B442-570D-9720054DF96D}"/>
              </a:ext>
            </a:extLst>
          </p:cNvPr>
          <p:cNvSpPr/>
          <p:nvPr/>
        </p:nvSpPr>
        <p:spPr>
          <a:xfrm>
            <a:off x="5276850" y="2412461"/>
            <a:ext cx="819150" cy="169279"/>
          </a:xfrm>
          <a:prstGeom prst="rect">
            <a:avLst/>
          </a:prstGeom>
          <a:noFill/>
          <a:ln>
            <a:solidFill>
              <a:srgbClr val="00634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800" b="1" dirty="0">
                <a:solidFill>
                  <a:schemeClr val="tx1"/>
                </a:solidFill>
              </a:rPr>
              <a:t>伙伴数据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B1F9837E-DFB2-953E-A373-359F47339D51}"/>
              </a:ext>
            </a:extLst>
          </p:cNvPr>
          <p:cNvSpPr/>
          <p:nvPr/>
        </p:nvSpPr>
        <p:spPr>
          <a:xfrm>
            <a:off x="5276850" y="2709124"/>
            <a:ext cx="819150" cy="169279"/>
          </a:xfrm>
          <a:prstGeom prst="rect">
            <a:avLst/>
          </a:prstGeom>
          <a:noFill/>
          <a:ln>
            <a:solidFill>
              <a:srgbClr val="00634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800" b="1" dirty="0">
                <a:solidFill>
                  <a:schemeClr val="tx1"/>
                </a:solidFill>
              </a:rPr>
              <a:t>……</a:t>
            </a:r>
            <a:endParaRPr lang="zh-CN" altLang="en-US" sz="800" b="1" dirty="0">
              <a:solidFill>
                <a:schemeClr val="tx1"/>
              </a:solidFill>
            </a:endParaRPr>
          </a:p>
        </p:txBody>
      </p:sp>
      <p:pic>
        <p:nvPicPr>
          <p:cNvPr id="1028" name="Picture 4" descr="数据驱动业务蓝图概念图标向量例证. 插画包括有公司, 想法, 图象, 排行, 圈子, 数字式, 商业- 233847398">
            <a:extLst>
              <a:ext uri="{FF2B5EF4-FFF2-40B4-BE49-F238E27FC236}">
                <a16:creationId xmlns:a16="http://schemas.microsoft.com/office/drawing/2014/main" id="{F18449B8-4565-3A6F-CB0D-144A144104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04" t="17874" r="12315" b="16852"/>
          <a:stretch/>
        </p:blipFill>
        <p:spPr bwMode="auto">
          <a:xfrm>
            <a:off x="7246297" y="1589317"/>
            <a:ext cx="976303" cy="833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想法，洞察力，钥匙，灯，灯泡白线图标在圆圈背景。矢量图标插图插画-正版商用图片1540vu-摄图新视界">
            <a:extLst>
              <a:ext uri="{FF2B5EF4-FFF2-40B4-BE49-F238E27FC236}">
                <a16:creationId xmlns:a16="http://schemas.microsoft.com/office/drawing/2014/main" id="{D6B02FB0-E825-6484-70EA-8CE6CAA415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7000" b="82143" l="17286" r="82286">
                        <a14:foregroundMark x1="33714" y1="30286" x2="32286" y2="42429"/>
                        <a14:foregroundMark x1="32286" y1="42429" x2="46714" y2="56857"/>
                        <a14:foregroundMark x1="46714" y1="56857" x2="54857" y2="48571"/>
                        <a14:foregroundMark x1="54857" y1="48571" x2="44143" y2="30143"/>
                        <a14:foregroundMark x1="44143" y1="30143" x2="37429" y2="30429"/>
                        <a14:foregroundMark x1="57571" y1="33571" x2="29429" y2="58571"/>
                        <a14:foregroundMark x1="29429" y1="58571" x2="51429" y2="78000"/>
                        <a14:foregroundMark x1="51429" y1="78000" x2="68000" y2="62286"/>
                        <a14:foregroundMark x1="68000" y1="62286" x2="69714" y2="46429"/>
                        <a14:foregroundMark x1="69714" y1="46429" x2="58714" y2="36143"/>
                        <a14:foregroundMark x1="58714" y1="36143" x2="45143" y2="32429"/>
                        <a14:foregroundMark x1="62286" y1="35857" x2="60857" y2="45286"/>
                        <a14:foregroundMark x1="60857" y1="45286" x2="65286" y2="62143"/>
                        <a14:foregroundMark x1="65286" y1="62143" x2="70714" y2="47714"/>
                        <a14:foregroundMark x1="70714" y1="47714" x2="65000" y2="32000"/>
                        <a14:foregroundMark x1="65000" y1="32000" x2="64000" y2="31714"/>
                        <a14:foregroundMark x1="67286" y1="41571" x2="65143" y2="48714"/>
                        <a14:foregroundMark x1="65143" y1="48714" x2="68714" y2="58000"/>
                        <a14:foregroundMark x1="68714" y1="58000" x2="68714" y2="41571"/>
                        <a14:foregroundMark x1="68714" y1="41571" x2="65429" y2="38714"/>
                        <a14:foregroundMark x1="53000" y1="45714" x2="59857" y2="56000"/>
                        <a14:foregroundMark x1="59857" y1="56000" x2="56143" y2="46571"/>
                        <a14:foregroundMark x1="56143" y1="46571" x2="53429" y2="45857"/>
                        <a14:foregroundMark x1="47571" y1="50286" x2="57571" y2="56714"/>
                        <a14:foregroundMark x1="57571" y1="56714" x2="50286" y2="53286"/>
                        <a14:foregroundMark x1="50286" y1="53286" x2="49571" y2="53286"/>
                        <a14:foregroundMark x1="34429" y1="55286" x2="38857" y2="62571"/>
                        <a14:foregroundMark x1="38857" y1="62571" x2="62571" y2="68571"/>
                        <a14:foregroundMark x1="62571" y1="68571" x2="58143" y2="58429"/>
                        <a14:foregroundMark x1="58143" y1="58429" x2="38000" y2="55857"/>
                        <a14:foregroundMark x1="35286" y1="56571" x2="39857" y2="62857"/>
                        <a14:foregroundMark x1="39857" y1="62857" x2="57571" y2="68714"/>
                        <a14:foregroundMark x1="57571" y1="68714" x2="59429" y2="61571"/>
                        <a14:foregroundMark x1="59429" y1="61571" x2="43286" y2="55429"/>
                        <a14:foregroundMark x1="43286" y1="55429" x2="37857" y2="57000"/>
                        <a14:foregroundMark x1="34429" y1="64286" x2="40571" y2="68714"/>
                        <a14:foregroundMark x1="40571" y1="68714" x2="58000" y2="69857"/>
                        <a14:foregroundMark x1="58000" y1="69857" x2="44571" y2="64429"/>
                        <a14:foregroundMark x1="44571" y1="64429" x2="39143" y2="64429"/>
                        <a14:foregroundMark x1="36571" y1="62857" x2="55000" y2="65286"/>
                        <a14:foregroundMark x1="55000" y1="65286" x2="45286" y2="55857"/>
                        <a14:foregroundMark x1="45286" y1="55857" x2="36143" y2="64714"/>
                        <a14:foregroundMark x1="36143" y1="64714" x2="35286" y2="68143"/>
                        <a14:foregroundMark x1="42714" y1="31286" x2="33714" y2="37143"/>
                        <a14:foregroundMark x1="33714" y1="37143" x2="34143" y2="54143"/>
                        <a14:foregroundMark x1="34143" y1="54143" x2="47143" y2="40857"/>
                        <a14:foregroundMark x1="47143" y1="40857" x2="36429" y2="30143"/>
                        <a14:foregroundMark x1="36429" y1="30143" x2="33429" y2="31000"/>
                        <a14:foregroundMark x1="44143" y1="43286" x2="50000" y2="50571"/>
                        <a14:foregroundMark x1="50000" y1="50571" x2="48000" y2="42714"/>
                        <a14:foregroundMark x1="48000" y1="42714" x2="46000" y2="42714"/>
                        <a14:foregroundMark x1="63857" y1="59286" x2="63714" y2="67143"/>
                        <a14:foregroundMark x1="63714" y1="67143" x2="61857" y2="59286"/>
                        <a14:foregroundMark x1="61857" y1="59286" x2="61714" y2="59286"/>
                        <a14:foregroundMark x1="38429" y1="65857" x2="52429" y2="69286"/>
                        <a14:foregroundMark x1="52429" y1="69286" x2="39000" y2="63857"/>
                        <a14:foregroundMark x1="39000" y1="63857" x2="37571" y2="63714"/>
                        <a14:foregroundMark x1="48143" y1="17000" x2="47714" y2="17571"/>
                        <a14:foregroundMark x1="78000" y1="41286" x2="78000" y2="51000"/>
                        <a14:foregroundMark x1="78000" y1="51000" x2="79143" y2="43714"/>
                        <a14:foregroundMark x1="79143" y1="43714" x2="78429" y2="42143"/>
                        <a14:foregroundMark x1="81857" y1="44714" x2="82286" y2="51429"/>
                        <a14:foregroundMark x1="21286" y1="41286" x2="20000" y2="53143"/>
                        <a14:foregroundMark x1="20000" y1="53143" x2="20857" y2="54429"/>
                        <a14:foregroundMark x1="18857" y1="42714" x2="17286" y2="51429"/>
                        <a14:foregroundMark x1="17286" y1="51429" x2="17429" y2="52143"/>
                        <a14:foregroundMark x1="41286" y1="79429" x2="50286" y2="82143"/>
                        <a14:foregroundMark x1="50286" y1="82143" x2="53000" y2="81000"/>
                        <a14:foregroundMark x1="42000" y1="40714" x2="40143" y2="47714"/>
                        <a14:foregroundMark x1="40143" y1="47714" x2="45714" y2="52000"/>
                        <a14:foregroundMark x1="45714" y1="52000" x2="46857" y2="51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714" t="13006" r="13333" b="14857"/>
          <a:stretch/>
        </p:blipFill>
        <p:spPr bwMode="auto">
          <a:xfrm>
            <a:off x="9372897" y="1571800"/>
            <a:ext cx="842656" cy="833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9" name="直接箭头连接符 18">
            <a:extLst>
              <a:ext uri="{FF2B5EF4-FFF2-40B4-BE49-F238E27FC236}">
                <a16:creationId xmlns:a16="http://schemas.microsoft.com/office/drawing/2014/main" id="{4D277D10-DC7D-F7D1-09D6-17C83FFE4027}"/>
              </a:ext>
            </a:extLst>
          </p:cNvPr>
          <p:cNvCxnSpPr>
            <a:stCxn id="10" idx="3"/>
            <a:endCxn id="1028" idx="1"/>
          </p:cNvCxnSpPr>
          <p:nvPr/>
        </p:nvCxnSpPr>
        <p:spPr>
          <a:xfrm>
            <a:off x="6096000" y="1310457"/>
            <a:ext cx="1150297" cy="695478"/>
          </a:xfrm>
          <a:prstGeom prst="straightConnector1">
            <a:avLst/>
          </a:prstGeom>
          <a:ln>
            <a:solidFill>
              <a:srgbClr val="00634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箭头连接符 19">
            <a:extLst>
              <a:ext uri="{FF2B5EF4-FFF2-40B4-BE49-F238E27FC236}">
                <a16:creationId xmlns:a16="http://schemas.microsoft.com/office/drawing/2014/main" id="{8C4A90F0-7575-C6BF-ADE9-C401D9FFF60B}"/>
              </a:ext>
            </a:extLst>
          </p:cNvPr>
          <p:cNvCxnSpPr>
            <a:cxnSpLocks/>
            <a:stCxn id="11" idx="3"/>
            <a:endCxn id="1028" idx="1"/>
          </p:cNvCxnSpPr>
          <p:nvPr/>
        </p:nvCxnSpPr>
        <p:spPr>
          <a:xfrm>
            <a:off x="6096000" y="1607118"/>
            <a:ext cx="1150297" cy="398817"/>
          </a:xfrm>
          <a:prstGeom prst="straightConnector1">
            <a:avLst/>
          </a:prstGeom>
          <a:ln>
            <a:solidFill>
              <a:srgbClr val="00634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箭头连接符 22">
            <a:extLst>
              <a:ext uri="{FF2B5EF4-FFF2-40B4-BE49-F238E27FC236}">
                <a16:creationId xmlns:a16="http://schemas.microsoft.com/office/drawing/2014/main" id="{558CE48E-641D-FDCB-8158-D94A2E43F11D}"/>
              </a:ext>
            </a:extLst>
          </p:cNvPr>
          <p:cNvCxnSpPr>
            <a:cxnSpLocks/>
            <a:stCxn id="12" idx="3"/>
            <a:endCxn id="1028" idx="1"/>
          </p:cNvCxnSpPr>
          <p:nvPr/>
        </p:nvCxnSpPr>
        <p:spPr>
          <a:xfrm>
            <a:off x="6096000" y="1903779"/>
            <a:ext cx="1150297" cy="102156"/>
          </a:xfrm>
          <a:prstGeom prst="straightConnector1">
            <a:avLst/>
          </a:prstGeom>
          <a:ln>
            <a:solidFill>
              <a:srgbClr val="00634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箭头连接符 25">
            <a:extLst>
              <a:ext uri="{FF2B5EF4-FFF2-40B4-BE49-F238E27FC236}">
                <a16:creationId xmlns:a16="http://schemas.microsoft.com/office/drawing/2014/main" id="{28B5246A-6BA5-FA17-4719-5C97F7B21581}"/>
              </a:ext>
            </a:extLst>
          </p:cNvPr>
          <p:cNvCxnSpPr>
            <a:cxnSpLocks/>
            <a:stCxn id="13" idx="3"/>
            <a:endCxn id="1028" idx="1"/>
          </p:cNvCxnSpPr>
          <p:nvPr/>
        </p:nvCxnSpPr>
        <p:spPr>
          <a:xfrm flipV="1">
            <a:off x="6096000" y="2005935"/>
            <a:ext cx="1150297" cy="194505"/>
          </a:xfrm>
          <a:prstGeom prst="straightConnector1">
            <a:avLst/>
          </a:prstGeom>
          <a:ln>
            <a:solidFill>
              <a:srgbClr val="00634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箭头连接符 26">
            <a:extLst>
              <a:ext uri="{FF2B5EF4-FFF2-40B4-BE49-F238E27FC236}">
                <a16:creationId xmlns:a16="http://schemas.microsoft.com/office/drawing/2014/main" id="{56849EE1-AB30-31B3-F606-481D96250102}"/>
              </a:ext>
            </a:extLst>
          </p:cNvPr>
          <p:cNvCxnSpPr>
            <a:cxnSpLocks/>
            <a:stCxn id="14" idx="3"/>
            <a:endCxn id="1028" idx="1"/>
          </p:cNvCxnSpPr>
          <p:nvPr/>
        </p:nvCxnSpPr>
        <p:spPr>
          <a:xfrm flipV="1">
            <a:off x="6096000" y="2005935"/>
            <a:ext cx="1150297" cy="491166"/>
          </a:xfrm>
          <a:prstGeom prst="straightConnector1">
            <a:avLst/>
          </a:prstGeom>
          <a:ln>
            <a:solidFill>
              <a:srgbClr val="00634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箭头连接符 27">
            <a:extLst>
              <a:ext uri="{FF2B5EF4-FFF2-40B4-BE49-F238E27FC236}">
                <a16:creationId xmlns:a16="http://schemas.microsoft.com/office/drawing/2014/main" id="{8E8332A4-477C-E2C8-1923-2657ABD2C3D9}"/>
              </a:ext>
            </a:extLst>
          </p:cNvPr>
          <p:cNvCxnSpPr>
            <a:cxnSpLocks/>
            <a:stCxn id="15" idx="3"/>
            <a:endCxn id="1028" idx="1"/>
          </p:cNvCxnSpPr>
          <p:nvPr/>
        </p:nvCxnSpPr>
        <p:spPr>
          <a:xfrm flipV="1">
            <a:off x="6096000" y="2005935"/>
            <a:ext cx="1150297" cy="787829"/>
          </a:xfrm>
          <a:prstGeom prst="straightConnector1">
            <a:avLst/>
          </a:prstGeom>
          <a:ln>
            <a:solidFill>
              <a:srgbClr val="00634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箭头连接符 34">
            <a:extLst>
              <a:ext uri="{FF2B5EF4-FFF2-40B4-BE49-F238E27FC236}">
                <a16:creationId xmlns:a16="http://schemas.microsoft.com/office/drawing/2014/main" id="{D7A596B2-04FA-AEDC-8F8E-AD88D7724B2A}"/>
              </a:ext>
            </a:extLst>
          </p:cNvPr>
          <p:cNvCxnSpPr>
            <a:cxnSpLocks/>
            <a:stCxn id="1028" idx="3"/>
            <a:endCxn id="1036" idx="1"/>
          </p:cNvCxnSpPr>
          <p:nvPr/>
        </p:nvCxnSpPr>
        <p:spPr>
          <a:xfrm flipV="1">
            <a:off x="8222600" y="1988418"/>
            <a:ext cx="1150297" cy="17517"/>
          </a:xfrm>
          <a:prstGeom prst="straightConnector1">
            <a:avLst/>
          </a:prstGeom>
          <a:ln w="38100">
            <a:solidFill>
              <a:srgbClr val="00634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文本框 38">
            <a:extLst>
              <a:ext uri="{FF2B5EF4-FFF2-40B4-BE49-F238E27FC236}">
                <a16:creationId xmlns:a16="http://schemas.microsoft.com/office/drawing/2014/main" id="{9C950127-4417-FB6A-60A9-19D79E6E77FD}"/>
              </a:ext>
            </a:extLst>
          </p:cNvPr>
          <p:cNvSpPr txBox="1"/>
          <p:nvPr/>
        </p:nvSpPr>
        <p:spPr>
          <a:xfrm>
            <a:off x="7362175" y="1143222"/>
            <a:ext cx="222885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1200" b="1" i="0" dirty="0">
                <a:effectLst/>
                <a:latin typeface="Inter"/>
              </a:rPr>
              <a:t>数据驱动决策的重要性凸显</a:t>
            </a:r>
            <a:endParaRPr lang="zh-CN" altLang="en-US" sz="1200" dirty="0"/>
          </a:p>
        </p:txBody>
      </p:sp>
      <p:sp>
        <p:nvSpPr>
          <p:cNvPr id="41" name="矩形 40">
            <a:extLst>
              <a:ext uri="{FF2B5EF4-FFF2-40B4-BE49-F238E27FC236}">
                <a16:creationId xmlns:a16="http://schemas.microsoft.com/office/drawing/2014/main" id="{54A6CC65-7A4B-586A-C36F-DC0571A7F388}"/>
              </a:ext>
            </a:extLst>
          </p:cNvPr>
          <p:cNvSpPr/>
          <p:nvPr/>
        </p:nvSpPr>
        <p:spPr>
          <a:xfrm>
            <a:off x="10447625" y="1173474"/>
            <a:ext cx="518825" cy="381298"/>
          </a:xfrm>
          <a:prstGeom prst="rect">
            <a:avLst/>
          </a:prstGeom>
          <a:solidFill>
            <a:srgbClr val="006341"/>
          </a:solidFill>
          <a:ln>
            <a:solidFill>
              <a:srgbClr val="00634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000" b="1" dirty="0">
                <a:solidFill>
                  <a:schemeClr val="bg1"/>
                </a:solidFill>
              </a:rPr>
              <a:t>消费偏好</a:t>
            </a:r>
          </a:p>
        </p:txBody>
      </p:sp>
      <p:sp>
        <p:nvSpPr>
          <p:cNvPr id="42" name="矩形 41">
            <a:extLst>
              <a:ext uri="{FF2B5EF4-FFF2-40B4-BE49-F238E27FC236}">
                <a16:creationId xmlns:a16="http://schemas.microsoft.com/office/drawing/2014/main" id="{EAC76F9A-B085-72CA-39FB-975119305F1D}"/>
              </a:ext>
            </a:extLst>
          </p:cNvPr>
          <p:cNvSpPr/>
          <p:nvPr/>
        </p:nvSpPr>
        <p:spPr>
          <a:xfrm>
            <a:off x="10447624" y="1734502"/>
            <a:ext cx="518825" cy="381298"/>
          </a:xfrm>
          <a:prstGeom prst="rect">
            <a:avLst/>
          </a:prstGeom>
          <a:solidFill>
            <a:srgbClr val="006341"/>
          </a:solidFill>
          <a:ln>
            <a:solidFill>
              <a:srgbClr val="00634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000" b="1" dirty="0">
                <a:solidFill>
                  <a:schemeClr val="bg1"/>
                </a:solidFill>
              </a:rPr>
              <a:t>优化策略</a:t>
            </a:r>
          </a:p>
        </p:txBody>
      </p:sp>
      <p:sp>
        <p:nvSpPr>
          <p:cNvPr id="43" name="矩形 42">
            <a:extLst>
              <a:ext uri="{FF2B5EF4-FFF2-40B4-BE49-F238E27FC236}">
                <a16:creationId xmlns:a16="http://schemas.microsoft.com/office/drawing/2014/main" id="{05B94346-61DE-2934-DB61-D3B30F6FC404}"/>
              </a:ext>
            </a:extLst>
          </p:cNvPr>
          <p:cNvSpPr/>
          <p:nvPr/>
        </p:nvSpPr>
        <p:spPr>
          <a:xfrm>
            <a:off x="11198520" y="2115802"/>
            <a:ext cx="518825" cy="381298"/>
          </a:xfrm>
          <a:prstGeom prst="rect">
            <a:avLst/>
          </a:prstGeom>
          <a:solidFill>
            <a:srgbClr val="006341"/>
          </a:solidFill>
          <a:ln>
            <a:solidFill>
              <a:srgbClr val="00634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000" b="1" dirty="0">
                <a:solidFill>
                  <a:schemeClr val="bg1"/>
                </a:solidFill>
              </a:rPr>
              <a:t>供应链</a:t>
            </a:r>
          </a:p>
        </p:txBody>
      </p:sp>
      <p:sp>
        <p:nvSpPr>
          <p:cNvPr id="44" name="矩形 43">
            <a:extLst>
              <a:ext uri="{FF2B5EF4-FFF2-40B4-BE49-F238E27FC236}">
                <a16:creationId xmlns:a16="http://schemas.microsoft.com/office/drawing/2014/main" id="{51779512-2225-66DB-B868-2E48D20CF196}"/>
              </a:ext>
            </a:extLst>
          </p:cNvPr>
          <p:cNvSpPr/>
          <p:nvPr/>
        </p:nvSpPr>
        <p:spPr>
          <a:xfrm>
            <a:off x="11304225" y="1467547"/>
            <a:ext cx="518825" cy="381298"/>
          </a:xfrm>
          <a:prstGeom prst="rect">
            <a:avLst/>
          </a:prstGeom>
          <a:solidFill>
            <a:srgbClr val="006341"/>
          </a:solidFill>
          <a:ln>
            <a:solidFill>
              <a:srgbClr val="00634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000" b="1" dirty="0">
                <a:solidFill>
                  <a:schemeClr val="bg1"/>
                </a:solidFill>
              </a:rPr>
              <a:t>趋势感知</a:t>
            </a:r>
          </a:p>
        </p:txBody>
      </p:sp>
      <p:sp>
        <p:nvSpPr>
          <p:cNvPr id="45" name="等腰三角形 44">
            <a:extLst>
              <a:ext uri="{FF2B5EF4-FFF2-40B4-BE49-F238E27FC236}">
                <a16:creationId xmlns:a16="http://schemas.microsoft.com/office/drawing/2014/main" id="{8816C115-8EE4-E596-EFC1-492D83D8039A}"/>
              </a:ext>
            </a:extLst>
          </p:cNvPr>
          <p:cNvSpPr/>
          <p:nvPr/>
        </p:nvSpPr>
        <p:spPr>
          <a:xfrm flipH="1" flipV="1">
            <a:off x="554399" y="2954941"/>
            <a:ext cx="11200750" cy="246221"/>
          </a:xfrm>
          <a:prstGeom prst="triangle">
            <a:avLst/>
          </a:prstGeom>
          <a:solidFill>
            <a:srgbClr val="00634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86" name="组合 1085">
            <a:extLst>
              <a:ext uri="{FF2B5EF4-FFF2-40B4-BE49-F238E27FC236}">
                <a16:creationId xmlns:a16="http://schemas.microsoft.com/office/drawing/2014/main" id="{309AA0C3-400A-812D-9C60-9E5FD2DF10FC}"/>
              </a:ext>
            </a:extLst>
          </p:cNvPr>
          <p:cNvGrpSpPr/>
          <p:nvPr/>
        </p:nvGrpSpPr>
        <p:grpSpPr>
          <a:xfrm>
            <a:off x="4722689" y="3468002"/>
            <a:ext cx="4043021" cy="2973158"/>
            <a:chOff x="421005" y="816365"/>
            <a:chExt cx="5194564" cy="3819981"/>
          </a:xfrm>
        </p:grpSpPr>
        <p:grpSp>
          <p:nvGrpSpPr>
            <p:cNvPr id="1087" name="组合 1086">
              <a:extLst>
                <a:ext uri="{FF2B5EF4-FFF2-40B4-BE49-F238E27FC236}">
                  <a16:creationId xmlns:a16="http://schemas.microsoft.com/office/drawing/2014/main" id="{940F42DD-0575-28AB-C6F0-E36E76F6DD4E}"/>
                </a:ext>
              </a:extLst>
            </p:cNvPr>
            <p:cNvGrpSpPr/>
            <p:nvPr/>
          </p:nvGrpSpPr>
          <p:grpSpPr>
            <a:xfrm>
              <a:off x="1057695" y="1002668"/>
              <a:ext cx="3519805" cy="3070860"/>
              <a:chOff x="5902946" y="1510672"/>
              <a:chExt cx="4744498" cy="4138937"/>
            </a:xfrm>
          </p:grpSpPr>
          <p:sp>
            <p:nvSpPr>
              <p:cNvPr id="1093" name="Oval 230">
                <a:extLst>
                  <a:ext uri="{FF2B5EF4-FFF2-40B4-BE49-F238E27FC236}">
                    <a16:creationId xmlns:a16="http://schemas.microsoft.com/office/drawing/2014/main" id="{7F3FE7D8-E2AF-FA28-B5F1-7B39BEBD4AA7}"/>
                  </a:ext>
                </a:extLst>
              </p:cNvPr>
              <p:cNvSpPr/>
              <p:nvPr/>
            </p:nvSpPr>
            <p:spPr>
              <a:xfrm>
                <a:off x="6597920" y="2308664"/>
                <a:ext cx="3290229" cy="3290229"/>
              </a:xfrm>
              <a:prstGeom prst="ellipse">
                <a:avLst/>
              </a:prstGeom>
              <a:solidFill>
                <a:srgbClr val="4DABE8">
                  <a:alpha val="11000"/>
                </a:srgbClr>
              </a:solidFill>
              <a:ln w="12700">
                <a:solidFill>
                  <a:schemeClr val="tx2">
                    <a:alpha val="50000"/>
                  </a:schemeClr>
                </a:solidFill>
                <a:custDash>
                  <a:ds d="200000" sp="200000"/>
                </a:custDash>
                <a:miter lim="400000"/>
              </a:ln>
            </p:spPr>
            <p:txBody>
              <a:bodyPr lIns="0" tIns="0" rIns="0" bIns="0" anchor="ctr"/>
              <a:lstStyle/>
              <a:p>
                <a:pPr>
                  <a:defRPr sz="3200">
                    <a:solidFill>
                      <a:srgbClr val="FFFFFF"/>
                    </a:solidFill>
                  </a:defRPr>
                </a:pPr>
                <a:endParaRPr sz="2800" dirty="0"/>
              </a:p>
            </p:txBody>
          </p:sp>
          <p:grpSp>
            <p:nvGrpSpPr>
              <p:cNvPr id="1094" name="组合 1093">
                <a:extLst>
                  <a:ext uri="{FF2B5EF4-FFF2-40B4-BE49-F238E27FC236}">
                    <a16:creationId xmlns:a16="http://schemas.microsoft.com/office/drawing/2014/main" id="{E3DF32AC-48A9-603F-5C3F-DD801E986CB3}"/>
                  </a:ext>
                </a:extLst>
              </p:cNvPr>
              <p:cNvGrpSpPr/>
              <p:nvPr/>
            </p:nvGrpSpPr>
            <p:grpSpPr>
              <a:xfrm>
                <a:off x="7593510" y="1510672"/>
                <a:ext cx="1336934" cy="1297650"/>
                <a:chOff x="1826841" y="3057943"/>
                <a:chExt cx="1152516" cy="1118651"/>
              </a:xfrm>
            </p:grpSpPr>
            <p:sp>
              <p:nvSpPr>
                <p:cNvPr id="1108" name="椭圆 1107">
                  <a:extLst>
                    <a:ext uri="{FF2B5EF4-FFF2-40B4-BE49-F238E27FC236}">
                      <a16:creationId xmlns:a16="http://schemas.microsoft.com/office/drawing/2014/main" id="{B0CE4F00-5712-96BA-2E81-A7C60198F036}"/>
                    </a:ext>
                  </a:extLst>
                </p:cNvPr>
                <p:cNvSpPr/>
                <p:nvPr/>
              </p:nvSpPr>
              <p:spPr>
                <a:xfrm>
                  <a:off x="1826841" y="3057943"/>
                  <a:ext cx="1152516" cy="1118651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accent1">
                      <a:alpha val="50000"/>
                    </a:schemeClr>
                  </a:solidFill>
                  <a:prstDash val="dash"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00" b="1" dirty="0">
                    <a:solidFill>
                      <a:schemeClr val="tx1"/>
                    </a:solidFill>
                    <a:sym typeface="+mn-lt"/>
                  </a:endParaRPr>
                </a:p>
              </p:txBody>
            </p:sp>
            <p:sp>
              <p:nvSpPr>
                <p:cNvPr id="1109" name="Oval 265">
                  <a:extLst>
                    <a:ext uri="{FF2B5EF4-FFF2-40B4-BE49-F238E27FC236}">
                      <a16:creationId xmlns:a16="http://schemas.microsoft.com/office/drawing/2014/main" id="{662569AB-F513-CB94-288A-DB4A7C66DC6E}"/>
                    </a:ext>
                  </a:extLst>
                </p:cNvPr>
                <p:cNvSpPr/>
                <p:nvPr/>
              </p:nvSpPr>
              <p:spPr>
                <a:xfrm>
                  <a:off x="1928290" y="3156413"/>
                  <a:ext cx="949619" cy="921711"/>
                </a:xfrm>
                <a:prstGeom prst="ellipse">
                  <a:avLst/>
                </a:prstGeom>
                <a:solidFill>
                  <a:srgbClr val="33B3F0"/>
                </a:solidFill>
                <a:ln w="25400">
                  <a:noFill/>
                </a:ln>
              </p:spPr>
              <p:txBody>
                <a:bodyPr wrap="none" lIns="108000" tIns="108000" rIns="108000" bIns="108000" rtlCol="0" anchor="ctr" anchorCtr="0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kumimoji="1" lang="zh-CN" altLang="en-US" sz="900" b="1" dirty="0">
                      <a:solidFill>
                        <a:schemeClr val="bg1"/>
                      </a:solidFill>
                      <a:latin typeface="微软雅黑" panose="020B0703020204020201" pitchFamily="34" charset="-122"/>
                      <a:ea typeface="微软雅黑" panose="020B0703020204020201" pitchFamily="34" charset="-122"/>
                    </a:rPr>
                    <a:t>标签</a:t>
                  </a:r>
                  <a:endParaRPr kumimoji="1" lang="en-US" altLang="zh-CN" sz="900" b="1" dirty="0">
                    <a:solidFill>
                      <a:schemeClr val="bg1"/>
                    </a:solidFill>
                    <a:latin typeface="微软雅黑" panose="020B0703020204020201" pitchFamily="34" charset="-122"/>
                    <a:ea typeface="微软雅黑" panose="020B0703020204020201" pitchFamily="34" charset="-122"/>
                  </a:endParaRPr>
                </a:p>
                <a:p>
                  <a:pPr algn="ctr"/>
                  <a:r>
                    <a:rPr kumimoji="1" lang="zh-CN" altLang="en-US" sz="900" b="1" dirty="0">
                      <a:solidFill>
                        <a:schemeClr val="bg1"/>
                      </a:solidFill>
                      <a:latin typeface="微软雅黑" panose="020B0703020204020201" pitchFamily="34" charset="-122"/>
                      <a:ea typeface="微软雅黑" panose="020B0703020204020201" pitchFamily="34" charset="-122"/>
                    </a:rPr>
                    <a:t>体系</a:t>
                  </a:r>
                </a:p>
              </p:txBody>
            </p:sp>
          </p:grpSp>
          <p:grpSp>
            <p:nvGrpSpPr>
              <p:cNvPr id="1095" name="组合 1094">
                <a:extLst>
                  <a:ext uri="{FF2B5EF4-FFF2-40B4-BE49-F238E27FC236}">
                    <a16:creationId xmlns:a16="http://schemas.microsoft.com/office/drawing/2014/main" id="{AAB0FFBD-FCCA-0204-E304-7FD6C9D21448}"/>
                  </a:ext>
                </a:extLst>
              </p:cNvPr>
              <p:cNvGrpSpPr/>
              <p:nvPr/>
            </p:nvGrpSpPr>
            <p:grpSpPr>
              <a:xfrm>
                <a:off x="9310510" y="3783512"/>
                <a:ext cx="1336934" cy="1297650"/>
                <a:chOff x="1826841" y="3057943"/>
                <a:chExt cx="1152516" cy="1118651"/>
              </a:xfrm>
            </p:grpSpPr>
            <p:sp>
              <p:nvSpPr>
                <p:cNvPr id="1106" name="椭圆 1105">
                  <a:extLst>
                    <a:ext uri="{FF2B5EF4-FFF2-40B4-BE49-F238E27FC236}">
                      <a16:creationId xmlns:a16="http://schemas.microsoft.com/office/drawing/2014/main" id="{EAF7E40E-10C5-322C-6237-AC4B6ED4578D}"/>
                    </a:ext>
                  </a:extLst>
                </p:cNvPr>
                <p:cNvSpPr/>
                <p:nvPr/>
              </p:nvSpPr>
              <p:spPr>
                <a:xfrm>
                  <a:off x="1826841" y="3057943"/>
                  <a:ext cx="1152516" cy="1118651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2">
                      <a:alpha val="50000"/>
                    </a:schemeClr>
                  </a:solidFill>
                  <a:prstDash val="dash"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00" b="1" dirty="0">
                    <a:solidFill>
                      <a:schemeClr val="tx1"/>
                    </a:solidFill>
                    <a:sym typeface="+mn-lt"/>
                  </a:endParaRPr>
                </a:p>
              </p:txBody>
            </p:sp>
            <p:sp>
              <p:nvSpPr>
                <p:cNvPr id="1107" name="Oval 284">
                  <a:extLst>
                    <a:ext uri="{FF2B5EF4-FFF2-40B4-BE49-F238E27FC236}">
                      <a16:creationId xmlns:a16="http://schemas.microsoft.com/office/drawing/2014/main" id="{28D75853-2BCF-672C-0DA2-BE8481714A65}"/>
                    </a:ext>
                  </a:extLst>
                </p:cNvPr>
                <p:cNvSpPr/>
                <p:nvPr/>
              </p:nvSpPr>
              <p:spPr>
                <a:xfrm>
                  <a:off x="1928290" y="3156413"/>
                  <a:ext cx="949619" cy="921711"/>
                </a:xfrm>
                <a:prstGeom prst="ellipse">
                  <a:avLst/>
                </a:prstGeom>
                <a:solidFill>
                  <a:srgbClr val="3FD8AE"/>
                </a:solidFill>
                <a:ln w="25400">
                  <a:noFill/>
                </a:ln>
              </p:spPr>
              <p:txBody>
                <a:bodyPr wrap="none" lIns="73440" tIns="45720" rIns="0" bIns="45720" rtlCol="0" anchor="ctr" anchorCtr="0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kumimoji="1" lang="zh-CN" altLang="en-US" sz="900" b="1" dirty="0">
                      <a:solidFill>
                        <a:schemeClr val="bg1"/>
                      </a:solidFill>
                      <a:latin typeface="Microsoft YaHei Bold" panose="020B0703020204020201" charset="-122"/>
                      <a:ea typeface="Microsoft YaHei Bold" panose="020B0703020204020201" charset="-122"/>
                    </a:rPr>
                    <a:t>模型</a:t>
                  </a:r>
                  <a:endParaRPr kumimoji="1" lang="en-US" altLang="zh-CN" sz="900" b="1" dirty="0">
                    <a:solidFill>
                      <a:schemeClr val="bg1"/>
                    </a:solidFill>
                    <a:latin typeface="Microsoft YaHei Bold" panose="020B0703020204020201" charset="-122"/>
                    <a:ea typeface="Microsoft YaHei Bold" panose="020B0703020204020201" charset="-122"/>
                  </a:endParaRPr>
                </a:p>
                <a:p>
                  <a:pPr algn="ctr"/>
                  <a:r>
                    <a:rPr kumimoji="1" lang="zh-CN" altLang="en-US" sz="900" b="1" dirty="0">
                      <a:solidFill>
                        <a:schemeClr val="bg1"/>
                      </a:solidFill>
                      <a:latin typeface="Microsoft YaHei Bold" panose="020B0703020204020201" charset="-122"/>
                      <a:ea typeface="Microsoft YaHei Bold" panose="020B0703020204020201" charset="-122"/>
                    </a:rPr>
                    <a:t>能力</a:t>
                  </a:r>
                </a:p>
              </p:txBody>
            </p:sp>
          </p:grpSp>
          <p:grpSp>
            <p:nvGrpSpPr>
              <p:cNvPr id="1096" name="组合 1095">
                <a:extLst>
                  <a:ext uri="{FF2B5EF4-FFF2-40B4-BE49-F238E27FC236}">
                    <a16:creationId xmlns:a16="http://schemas.microsoft.com/office/drawing/2014/main" id="{40527718-D918-34C8-2E3C-FA1ACA1B3F6E}"/>
                  </a:ext>
                </a:extLst>
              </p:cNvPr>
              <p:cNvGrpSpPr/>
              <p:nvPr/>
            </p:nvGrpSpPr>
            <p:grpSpPr>
              <a:xfrm>
                <a:off x="5902946" y="3783512"/>
                <a:ext cx="1336934" cy="1297650"/>
                <a:chOff x="1826841" y="3057943"/>
                <a:chExt cx="1152516" cy="1118651"/>
              </a:xfrm>
            </p:grpSpPr>
            <p:sp>
              <p:nvSpPr>
                <p:cNvPr id="1104" name="椭圆 1103">
                  <a:extLst>
                    <a:ext uri="{FF2B5EF4-FFF2-40B4-BE49-F238E27FC236}">
                      <a16:creationId xmlns:a16="http://schemas.microsoft.com/office/drawing/2014/main" id="{40B8A9D5-E679-6845-376D-081B11972130}"/>
                    </a:ext>
                  </a:extLst>
                </p:cNvPr>
                <p:cNvSpPr/>
                <p:nvPr/>
              </p:nvSpPr>
              <p:spPr>
                <a:xfrm>
                  <a:off x="1826841" y="3057943"/>
                  <a:ext cx="1152516" cy="1118651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2">
                      <a:alpha val="50000"/>
                    </a:schemeClr>
                  </a:solidFill>
                  <a:prstDash val="dash"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00" b="1" dirty="0">
                    <a:solidFill>
                      <a:schemeClr val="tx1"/>
                    </a:solidFill>
                    <a:sym typeface="+mn-lt"/>
                  </a:endParaRPr>
                </a:p>
              </p:txBody>
            </p:sp>
            <p:sp>
              <p:nvSpPr>
                <p:cNvPr id="1105" name="Oval 195">
                  <a:extLst>
                    <a:ext uri="{FF2B5EF4-FFF2-40B4-BE49-F238E27FC236}">
                      <a16:creationId xmlns:a16="http://schemas.microsoft.com/office/drawing/2014/main" id="{C543B9BD-705E-8D15-3C54-93957E4BEA89}"/>
                    </a:ext>
                  </a:extLst>
                </p:cNvPr>
                <p:cNvSpPr/>
                <p:nvPr/>
              </p:nvSpPr>
              <p:spPr>
                <a:xfrm>
                  <a:off x="1927930" y="3156071"/>
                  <a:ext cx="949644" cy="921514"/>
                </a:xfrm>
                <a:prstGeom prst="ellipse">
                  <a:avLst/>
                </a:prstGeom>
                <a:solidFill>
                  <a:srgbClr val="97B1D8"/>
                </a:solidFill>
                <a:ln w="25400">
                  <a:noFill/>
                </a:ln>
              </p:spPr>
              <p:txBody>
                <a:bodyPr wrap="none" lIns="108000" tIns="108000" rIns="108000" bIns="108000" rtlCol="0" anchor="ctr" anchorCtr="0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kumimoji="1" lang="zh-CN" altLang="en-US" sz="900" b="1" dirty="0">
                      <a:solidFill>
                        <a:schemeClr val="bg1"/>
                      </a:solidFill>
                      <a:latin typeface="Microsoft YaHei Bold" panose="020B0703020204020201" charset="-122"/>
                      <a:ea typeface="Microsoft YaHei Bold" panose="020B0703020204020201" charset="-122"/>
                    </a:rPr>
                    <a:t>数据</a:t>
                  </a:r>
                  <a:endParaRPr kumimoji="1" lang="en-US" altLang="zh-CN" sz="900" b="1" dirty="0">
                    <a:solidFill>
                      <a:schemeClr val="bg1"/>
                    </a:solidFill>
                    <a:latin typeface="Microsoft YaHei Bold" panose="020B0703020204020201" charset="-122"/>
                    <a:ea typeface="Microsoft YaHei Bold" panose="020B0703020204020201" charset="-122"/>
                  </a:endParaRPr>
                </a:p>
                <a:p>
                  <a:pPr algn="ctr"/>
                  <a:r>
                    <a:rPr kumimoji="1" lang="zh-CN" altLang="en-US" sz="900" b="1" dirty="0">
                      <a:solidFill>
                        <a:schemeClr val="bg1"/>
                      </a:solidFill>
                      <a:latin typeface="Microsoft YaHei Bold" panose="020B0703020204020201" charset="-122"/>
                      <a:ea typeface="Microsoft YaHei Bold" panose="020B0703020204020201" charset="-122"/>
                    </a:rPr>
                    <a:t>治理</a:t>
                  </a:r>
                </a:p>
              </p:txBody>
            </p:sp>
          </p:grpSp>
          <p:sp>
            <p:nvSpPr>
              <p:cNvPr id="1097" name="Freeform 246">
                <a:extLst>
                  <a:ext uri="{FF2B5EF4-FFF2-40B4-BE49-F238E27FC236}">
                    <a16:creationId xmlns:a16="http://schemas.microsoft.com/office/drawing/2014/main" id="{E6FB9076-AB1C-23E8-34A4-BFDE82A9111A}"/>
                  </a:ext>
                </a:extLst>
              </p:cNvPr>
              <p:cNvSpPr/>
              <p:nvPr/>
            </p:nvSpPr>
            <p:spPr>
              <a:xfrm>
                <a:off x="6871735" y="2503579"/>
                <a:ext cx="2781470" cy="27057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28" h="20663" extrusionOk="0">
                    <a:moveTo>
                      <a:pt x="10687" y="0"/>
                    </a:moveTo>
                    <a:cubicBezTo>
                      <a:pt x="10330" y="0"/>
                      <a:pt x="9974" y="136"/>
                      <a:pt x="9702" y="406"/>
                    </a:cubicBezTo>
                    <a:cubicBezTo>
                      <a:pt x="9382" y="725"/>
                      <a:pt x="9257" y="1160"/>
                      <a:pt x="9314" y="1575"/>
                    </a:cubicBezTo>
                    <a:cubicBezTo>
                      <a:pt x="7314" y="1854"/>
                      <a:pt x="5384" y="2749"/>
                      <a:pt x="3846" y="4281"/>
                    </a:cubicBezTo>
                    <a:cubicBezTo>
                      <a:pt x="1613" y="6506"/>
                      <a:pt x="716" y="9550"/>
                      <a:pt x="1134" y="12441"/>
                    </a:cubicBezTo>
                    <a:cubicBezTo>
                      <a:pt x="869" y="12491"/>
                      <a:pt x="613" y="12619"/>
                      <a:pt x="408" y="12824"/>
                    </a:cubicBezTo>
                    <a:cubicBezTo>
                      <a:pt x="-136" y="13365"/>
                      <a:pt x="-136" y="14243"/>
                      <a:pt x="408" y="14785"/>
                    </a:cubicBezTo>
                    <a:cubicBezTo>
                      <a:pt x="814" y="15189"/>
                      <a:pt x="1408" y="15289"/>
                      <a:pt x="1909" y="15090"/>
                    </a:cubicBezTo>
                    <a:cubicBezTo>
                      <a:pt x="2373" y="16090"/>
                      <a:pt x="3018" y="17028"/>
                      <a:pt x="3846" y="17852"/>
                    </a:cubicBezTo>
                    <a:cubicBezTo>
                      <a:pt x="7609" y="21600"/>
                      <a:pt x="13710" y="21600"/>
                      <a:pt x="17473" y="17852"/>
                    </a:cubicBezTo>
                    <a:cubicBezTo>
                      <a:pt x="18302" y="17027"/>
                      <a:pt x="18948" y="16089"/>
                      <a:pt x="19411" y="15088"/>
                    </a:cubicBezTo>
                    <a:cubicBezTo>
                      <a:pt x="19914" y="15291"/>
                      <a:pt x="20513" y="15191"/>
                      <a:pt x="20920" y="14785"/>
                    </a:cubicBezTo>
                    <a:cubicBezTo>
                      <a:pt x="21464" y="14243"/>
                      <a:pt x="21464" y="13365"/>
                      <a:pt x="20920" y="12824"/>
                    </a:cubicBezTo>
                    <a:cubicBezTo>
                      <a:pt x="20712" y="12617"/>
                      <a:pt x="20455" y="12490"/>
                      <a:pt x="20186" y="12441"/>
                    </a:cubicBezTo>
                    <a:cubicBezTo>
                      <a:pt x="20605" y="9550"/>
                      <a:pt x="19707" y="6506"/>
                      <a:pt x="17473" y="4281"/>
                    </a:cubicBezTo>
                    <a:cubicBezTo>
                      <a:pt x="15949" y="2764"/>
                      <a:pt x="14041" y="1872"/>
                      <a:pt x="12061" y="1583"/>
                    </a:cubicBezTo>
                    <a:cubicBezTo>
                      <a:pt x="12121" y="1166"/>
                      <a:pt x="11994" y="727"/>
                      <a:pt x="11671" y="406"/>
                    </a:cubicBezTo>
                    <a:cubicBezTo>
                      <a:pt x="11400" y="136"/>
                      <a:pt x="11043" y="0"/>
                      <a:pt x="10687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algn="ctr">
                  <a:defRPr sz="3200">
                    <a:solidFill>
                      <a:srgbClr val="FFFFFF"/>
                    </a:solidFill>
                  </a:defRPr>
                </a:pPr>
                <a:r>
                  <a:rPr lang="zh-CN" altLang="en-US" sz="2400" dirty="0">
                    <a:solidFill>
                      <a:srgbClr val="039EE6"/>
                    </a:solidFill>
                    <a:latin typeface="微软雅黑" panose="020B0703020204020201" pitchFamily="34" charset="-122"/>
                    <a:ea typeface="微软雅黑" panose="020B0703020204020201" pitchFamily="34" charset="-122"/>
                    <a:sym typeface="Arial" panose="020B0604020202090204" pitchFamily="34" charset="0"/>
                  </a:rPr>
                  <a:t>洞察引擎</a:t>
                </a:r>
                <a:endParaRPr lang="en-US" altLang="zh-CN" sz="2400" dirty="0">
                  <a:solidFill>
                    <a:srgbClr val="039EE6"/>
                  </a:solidFill>
                  <a:latin typeface="微软雅黑" panose="020B0703020204020201" pitchFamily="34" charset="-122"/>
                  <a:ea typeface="微软雅黑" panose="020B0703020204020201" pitchFamily="34" charset="-122"/>
                  <a:sym typeface="Arial" panose="020B0604020202090204" pitchFamily="34" charset="0"/>
                </a:endParaRPr>
              </a:p>
              <a:p>
                <a:pPr algn="ctr">
                  <a:defRPr sz="3200">
                    <a:solidFill>
                      <a:srgbClr val="FFFFFF"/>
                    </a:solidFill>
                  </a:defRPr>
                </a:pPr>
                <a:r>
                  <a:rPr lang="zh-CN" altLang="en-US" sz="800" dirty="0">
                    <a:solidFill>
                      <a:schemeClr val="tx1"/>
                    </a:solidFill>
                    <a:latin typeface="微软雅黑" panose="020B0703020204020201" pitchFamily="34" charset="-122"/>
                    <a:ea typeface="微软雅黑" panose="020B0703020204020201" pitchFamily="34" charset="-122"/>
                    <a:sym typeface="Arial" panose="020B0604020202090204" pitchFamily="34" charset="0"/>
                  </a:rPr>
                  <a:t>主流大模型</a:t>
                </a:r>
                <a:endParaRPr lang="en-US" altLang="zh-CN" sz="800" dirty="0">
                  <a:solidFill>
                    <a:schemeClr val="tx1"/>
                  </a:solidFill>
                  <a:latin typeface="微软雅黑" panose="020B0703020204020201" pitchFamily="34" charset="-122"/>
                  <a:ea typeface="微软雅黑" panose="020B0703020204020201" pitchFamily="34" charset="-122"/>
                  <a:sym typeface="Arial" panose="020B0604020202090204" pitchFamily="34" charset="0"/>
                </a:endParaRPr>
              </a:p>
              <a:p>
                <a:pPr algn="ctr">
                  <a:defRPr sz="3200">
                    <a:solidFill>
                      <a:srgbClr val="FFFFFF"/>
                    </a:solidFill>
                  </a:defRPr>
                </a:pPr>
                <a:r>
                  <a:rPr lang="zh-CN" altLang="en-US" sz="800" dirty="0">
                    <a:solidFill>
                      <a:schemeClr val="tx1"/>
                    </a:solidFill>
                    <a:latin typeface="微软雅黑" panose="020B0703020204020201" pitchFamily="34" charset="-122"/>
                    <a:ea typeface="微软雅黑" panose="020B0703020204020201" pitchFamily="34" charset="-122"/>
                    <a:sym typeface="Arial" panose="020B0604020202090204" pitchFamily="34" charset="0"/>
                  </a:rPr>
                  <a:t>私有化部署</a:t>
                </a:r>
                <a:endParaRPr lang="en-US" altLang="zh-CN" sz="800" dirty="0">
                  <a:solidFill>
                    <a:schemeClr val="tx1"/>
                  </a:solidFill>
                  <a:latin typeface="微软雅黑" panose="020B0703020204020201" pitchFamily="34" charset="-122"/>
                  <a:ea typeface="微软雅黑" panose="020B0703020204020201" pitchFamily="34" charset="-122"/>
                  <a:sym typeface="Arial" panose="020B0604020202090204" pitchFamily="34" charset="0"/>
                </a:endParaRPr>
              </a:p>
              <a:p>
                <a:pPr algn="ctr">
                  <a:defRPr sz="3200">
                    <a:solidFill>
                      <a:srgbClr val="FFFFFF"/>
                    </a:solidFill>
                  </a:defRPr>
                </a:pPr>
                <a:r>
                  <a:rPr lang="zh-CN" altLang="en-US" sz="800" dirty="0">
                    <a:solidFill>
                      <a:schemeClr val="tx1"/>
                    </a:solidFill>
                    <a:latin typeface="微软雅黑" panose="020B0703020204020201" pitchFamily="34" charset="-122"/>
                    <a:ea typeface="微软雅黑" panose="020B0703020204020201" pitchFamily="34" charset="-122"/>
                    <a:sym typeface="Arial" panose="020B0604020202090204" pitchFamily="34" charset="0"/>
                  </a:rPr>
                  <a:t>异构</a:t>
                </a:r>
                <a:r>
                  <a:rPr lang="en-US" altLang="zh-CN" sz="800" dirty="0">
                    <a:solidFill>
                      <a:schemeClr val="tx1"/>
                    </a:solidFill>
                    <a:latin typeface="微软雅黑" panose="020B0703020204020201" pitchFamily="34" charset="-122"/>
                    <a:ea typeface="微软雅黑" panose="020B0703020204020201" pitchFamily="34" charset="-122"/>
                    <a:sym typeface="Arial" panose="020B0604020202090204" pitchFamily="34" charset="0"/>
                  </a:rPr>
                  <a:t>GPU</a:t>
                </a:r>
                <a:r>
                  <a:rPr lang="zh-CN" altLang="en-US" sz="800" dirty="0">
                    <a:solidFill>
                      <a:schemeClr val="tx1"/>
                    </a:solidFill>
                    <a:latin typeface="微软雅黑" panose="020B0703020204020201" pitchFamily="34" charset="-122"/>
                    <a:ea typeface="微软雅黑" panose="020B0703020204020201" pitchFamily="34" charset="-122"/>
                    <a:sym typeface="Arial" panose="020B0604020202090204" pitchFamily="34" charset="0"/>
                  </a:rPr>
                  <a:t>资源</a:t>
                </a:r>
              </a:p>
            </p:txBody>
          </p:sp>
          <p:sp>
            <p:nvSpPr>
              <p:cNvPr id="1098" name="Oval 261">
                <a:extLst>
                  <a:ext uri="{FF2B5EF4-FFF2-40B4-BE49-F238E27FC236}">
                    <a16:creationId xmlns:a16="http://schemas.microsoft.com/office/drawing/2014/main" id="{0466B9F0-D21A-45B5-FC94-107A6684F883}"/>
                  </a:ext>
                </a:extLst>
              </p:cNvPr>
              <p:cNvSpPr/>
              <p:nvPr/>
            </p:nvSpPr>
            <p:spPr>
              <a:xfrm>
                <a:off x="8145198" y="2562936"/>
                <a:ext cx="245384" cy="245386"/>
              </a:xfrm>
              <a:prstGeom prst="ellipse">
                <a:avLst/>
              </a:pr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>
                  <a:defRPr sz="3200">
                    <a:solidFill>
                      <a:srgbClr val="FFFFFF"/>
                    </a:solidFill>
                  </a:defRPr>
                </a:pPr>
                <a:r>
                  <a:rPr lang="en-US" altLang="zh-CN" sz="900" b="1" dirty="0"/>
                  <a:t>C</a:t>
                </a:r>
                <a:endParaRPr lang="zh-CN" altLang="en-US" sz="900" b="1" dirty="0"/>
              </a:p>
            </p:txBody>
          </p:sp>
          <p:sp>
            <p:nvSpPr>
              <p:cNvPr id="1099" name="Oval 258">
                <a:extLst>
                  <a:ext uri="{FF2B5EF4-FFF2-40B4-BE49-F238E27FC236}">
                    <a16:creationId xmlns:a16="http://schemas.microsoft.com/office/drawing/2014/main" id="{40E35CC5-6BDA-DA03-E2FB-95484F43C3DA}"/>
                  </a:ext>
                </a:extLst>
              </p:cNvPr>
              <p:cNvSpPr/>
              <p:nvPr/>
            </p:nvSpPr>
            <p:spPr>
              <a:xfrm>
                <a:off x="9353048" y="4186952"/>
                <a:ext cx="245386" cy="245385"/>
              </a:xfrm>
              <a:prstGeom prst="ellipse">
                <a:avLst/>
              </a:prstGeom>
              <a:solidFill>
                <a:schemeClr val="tx2">
                  <a:alpha val="15000"/>
                </a:schemeClr>
              </a:solidFill>
              <a:ln w="25400">
                <a:noFill/>
              </a:ln>
            </p:spPr>
            <p:txBody>
              <a:bodyPr wrap="none" lIns="108000" tIns="108000" rIns="108000" bIns="108000" rtlCol="0" anchor="ctr" anchorCtr="0">
                <a:noAutofit/>
              </a:bodyPr>
              <a:lstStyle/>
              <a:p>
                <a:pPr algn="ctr"/>
                <a:r>
                  <a:rPr kumimoji="1" lang="en-US" altLang="zh-CN" sz="900" b="1" dirty="0"/>
                  <a:t>M</a:t>
                </a:r>
                <a:endParaRPr kumimoji="1" sz="900" b="1" dirty="0"/>
              </a:p>
            </p:txBody>
          </p:sp>
          <p:sp>
            <p:nvSpPr>
              <p:cNvPr id="1100" name="Oval 255">
                <a:extLst>
                  <a:ext uri="{FF2B5EF4-FFF2-40B4-BE49-F238E27FC236}">
                    <a16:creationId xmlns:a16="http://schemas.microsoft.com/office/drawing/2014/main" id="{343856BF-06A0-BC86-8660-71300A6D16C2}"/>
                  </a:ext>
                </a:extLst>
              </p:cNvPr>
              <p:cNvSpPr/>
              <p:nvPr/>
            </p:nvSpPr>
            <p:spPr>
              <a:xfrm>
                <a:off x="6928542" y="4186952"/>
                <a:ext cx="245386" cy="245385"/>
              </a:xfrm>
              <a:prstGeom prst="ellipse">
                <a:avLst/>
              </a:prstGeom>
              <a:solidFill>
                <a:schemeClr val="tx2">
                  <a:alpha val="15000"/>
                </a:schemeClr>
              </a:solidFill>
              <a:ln w="25400">
                <a:noFill/>
              </a:ln>
            </p:spPr>
            <p:txBody>
              <a:bodyPr wrap="none" lIns="108000" tIns="108000" rIns="108000" bIns="108000" rtlCol="0" anchor="ctr" anchorCtr="0">
                <a:noAutofit/>
              </a:bodyPr>
              <a:lstStyle/>
              <a:p>
                <a:pPr algn="ctr"/>
                <a:r>
                  <a:rPr kumimoji="1" lang="en-US" sz="900" b="1" dirty="0"/>
                  <a:t>D</a:t>
                </a:r>
                <a:endParaRPr kumimoji="1" sz="900" b="1" dirty="0"/>
              </a:p>
            </p:txBody>
          </p:sp>
          <p:sp>
            <p:nvSpPr>
              <p:cNvPr id="1101" name="Freeform 252">
                <a:extLst>
                  <a:ext uri="{FF2B5EF4-FFF2-40B4-BE49-F238E27FC236}">
                    <a16:creationId xmlns:a16="http://schemas.microsoft.com/office/drawing/2014/main" id="{E6C11FCF-1B54-DF6E-05C2-97C910C7E1DF}"/>
                  </a:ext>
                </a:extLst>
              </p:cNvPr>
              <p:cNvSpPr/>
              <p:nvPr/>
            </p:nvSpPr>
            <p:spPr>
              <a:xfrm rot="5400000">
                <a:off x="8195488" y="5554516"/>
                <a:ext cx="95093" cy="950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21600"/>
                    </a:move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endParaRPr sz="1050"/>
              </a:p>
            </p:txBody>
          </p:sp>
          <p:sp>
            <p:nvSpPr>
              <p:cNvPr id="1102" name="Freeform 253">
                <a:extLst>
                  <a:ext uri="{FF2B5EF4-FFF2-40B4-BE49-F238E27FC236}">
                    <a16:creationId xmlns:a16="http://schemas.microsoft.com/office/drawing/2014/main" id="{B8B4E845-A26A-7223-674E-EAC55DFF5822}"/>
                  </a:ext>
                </a:extLst>
              </p:cNvPr>
              <p:cNvSpPr/>
              <p:nvPr/>
            </p:nvSpPr>
            <p:spPr>
              <a:xfrm rot="20099041">
                <a:off x="9613963" y="3079863"/>
                <a:ext cx="95093" cy="949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21600"/>
                    </a:move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endParaRPr sz="1050"/>
              </a:p>
            </p:txBody>
          </p:sp>
          <p:sp>
            <p:nvSpPr>
              <p:cNvPr id="1103" name="Freeform 254">
                <a:extLst>
                  <a:ext uri="{FF2B5EF4-FFF2-40B4-BE49-F238E27FC236}">
                    <a16:creationId xmlns:a16="http://schemas.microsoft.com/office/drawing/2014/main" id="{D4398700-FB13-C17A-2896-90C403262FD1}"/>
                  </a:ext>
                </a:extLst>
              </p:cNvPr>
              <p:cNvSpPr/>
              <p:nvPr/>
            </p:nvSpPr>
            <p:spPr>
              <a:xfrm rot="12484439">
                <a:off x="6759578" y="3079456"/>
                <a:ext cx="95093" cy="949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21600"/>
                    </a:move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endParaRPr sz="1050"/>
              </a:p>
            </p:txBody>
          </p:sp>
        </p:grpSp>
        <p:sp>
          <p:nvSpPr>
            <p:cNvPr id="1088" name="文本框 1087">
              <a:extLst>
                <a:ext uri="{FF2B5EF4-FFF2-40B4-BE49-F238E27FC236}">
                  <a16:creationId xmlns:a16="http://schemas.microsoft.com/office/drawing/2014/main" id="{18B6066D-8D70-A88A-F574-C054753D6B54}"/>
                </a:ext>
              </a:extLst>
            </p:cNvPr>
            <p:cNvSpPr txBox="1"/>
            <p:nvPr/>
          </p:nvSpPr>
          <p:spPr>
            <a:xfrm flipH="1">
              <a:off x="998855" y="816365"/>
              <a:ext cx="1201420" cy="80249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r">
                <a:lnSpc>
                  <a:spcPct val="150000"/>
                </a:lnSpc>
                <a:defRPr/>
              </a:pPr>
              <a:r>
                <a:rPr lang="zh-CN" altLang="en-US" sz="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icrosoft YaHei Regular" panose="020B0703020204020201" charset="-122"/>
                  <a:ea typeface="Microsoft YaHei Regular" panose="020B0703020204020201" charset="-122"/>
                </a:rPr>
                <a:t>数据分类体系</a:t>
              </a:r>
              <a:endParaRPr lang="en-US" altLang="zh-CN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YaHei Regular" panose="020B0703020204020201" charset="-122"/>
                <a:ea typeface="Microsoft YaHei Regular" panose="020B0703020204020201" charset="-122"/>
              </a:endParaRPr>
            </a:p>
            <a:p>
              <a:pPr marL="0" marR="0" lvl="0" indent="0" algn="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icrosoft YaHei Regular" panose="020B0703020204020201" charset="-122"/>
                  <a:ea typeface="Microsoft YaHei Regular" panose="020B0703020204020201" charset="-122"/>
                </a:rPr>
                <a:t>业务</a:t>
              </a:r>
              <a:r>
                <a:rPr lang="zh-CN" altLang="en-US" sz="80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Microsoft YaHei Regular" panose="020B0703020204020201" charset="-122"/>
                  <a:ea typeface="Microsoft YaHei Regular" panose="020B0703020204020201" charset="-122"/>
                </a:rPr>
                <a:t>特征属性</a:t>
              </a:r>
              <a:endParaRPr lang="en-US" altLang="zh-CN" sz="8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Microsoft YaHei Regular" panose="020B0703020204020201" charset="-122"/>
                <a:ea typeface="Microsoft YaHei Regular" panose="020B0703020204020201" charset="-122"/>
              </a:endParaRPr>
            </a:p>
            <a:p>
              <a:pPr marL="0" marR="0" lvl="0" indent="0" algn="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80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Microsoft YaHei Regular" panose="020B0703020204020201" charset="-122"/>
                  <a:ea typeface="Microsoft YaHei Regular" panose="020B0703020204020201" charset="-122"/>
                </a:rPr>
                <a:t>业务处理规则</a:t>
              </a:r>
            </a:p>
          </p:txBody>
        </p:sp>
        <p:sp>
          <p:nvSpPr>
            <p:cNvPr id="1089" name="文本框 1088">
              <a:extLst>
                <a:ext uri="{FF2B5EF4-FFF2-40B4-BE49-F238E27FC236}">
                  <a16:creationId xmlns:a16="http://schemas.microsoft.com/office/drawing/2014/main" id="{6D3A0509-4A92-639D-94F8-E95AF720F9BE}"/>
                </a:ext>
              </a:extLst>
            </p:cNvPr>
            <p:cNvSpPr txBox="1"/>
            <p:nvPr/>
          </p:nvSpPr>
          <p:spPr>
            <a:xfrm>
              <a:off x="4397375" y="3359574"/>
              <a:ext cx="1218194" cy="1276772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80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Microsoft YaHei Regular" panose="020B0703020204020201" charset="-122"/>
                  <a:ea typeface="Microsoft YaHei Regular" panose="020B0703020204020201" charset="-122"/>
                  <a:cs typeface="Microsoft YaHei Regular" panose="020B0703020204020201" charset="-122"/>
                </a:rPr>
                <a:t>语言大模型</a:t>
              </a:r>
              <a:endParaRPr lang="en-US" altLang="zh-CN" sz="8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Microsoft YaHei Regular" panose="020B0703020204020201" charset="-122"/>
                <a:ea typeface="Microsoft YaHei Regular" panose="020B0703020204020201" charset="-122"/>
                <a:cs typeface="Microsoft YaHei Regular" panose="020B0703020204020201" charset="-122"/>
              </a:endParaRPr>
            </a:p>
            <a:p>
              <a:pPr marL="0" marR="0" lvl="0" indent="0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80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Microsoft YaHei Regular" panose="020B0703020204020201" charset="-122"/>
                  <a:ea typeface="Microsoft YaHei Regular" panose="020B0703020204020201" charset="-122"/>
                  <a:cs typeface="Microsoft YaHei Regular" panose="020B0703020204020201" charset="-122"/>
                </a:rPr>
                <a:t>垂域模型</a:t>
              </a:r>
              <a:endParaRPr lang="en-US" altLang="zh-CN" sz="8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Microsoft YaHei Regular" panose="020B0703020204020201" charset="-122"/>
                <a:ea typeface="Microsoft YaHei Regular" panose="020B0703020204020201" charset="-122"/>
                <a:cs typeface="Microsoft YaHei Regular" panose="020B0703020204020201" charset="-122"/>
              </a:endParaRPr>
            </a:p>
            <a:p>
              <a:pPr marL="0" marR="0" lvl="0" indent="0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icrosoft YaHei Regular" panose="020B0703020204020201" charset="-122"/>
                  <a:ea typeface="Microsoft YaHei Regular" panose="020B0703020204020201" charset="-122"/>
                  <a:cs typeface="Microsoft YaHei Regular" panose="020B0703020204020201" charset="-122"/>
                </a:rPr>
                <a:t>数据标注</a:t>
              </a:r>
              <a:endParaRPr lang="zh-CN" altLang="en-US" sz="8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Microsoft YaHei Regular" panose="020B0703020204020201" charset="-122"/>
                <a:ea typeface="Microsoft YaHei Regular" panose="020B0703020204020201" charset="-122"/>
                <a:cs typeface="Microsoft YaHei Regular" panose="020B0703020204020201" charset="-122"/>
              </a:endParaRPr>
            </a:p>
            <a:p>
              <a:pPr marL="0" marR="0" lvl="0" indent="0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icrosoft YaHei Regular" panose="020B0703020204020201" charset="-122"/>
                  <a:ea typeface="Microsoft YaHei Regular" panose="020B0703020204020201" charset="-122"/>
                  <a:cs typeface="Microsoft YaHei Regular" panose="020B0703020204020201" charset="-122"/>
                </a:rPr>
                <a:t>规则处理</a:t>
              </a:r>
              <a:r>
                <a:rPr lang="en-US" altLang="zh-CN" sz="800" dirty="0">
                  <a:solidFill>
                    <a:schemeClr val="tx1">
                      <a:lumMod val="85000"/>
                      <a:lumOff val="15000"/>
                    </a:schemeClr>
                  </a:solidFill>
                  <a:ea typeface="Microsoft YaHei Regular" panose="020B0703020204020201" charset="-122"/>
                </a:rPr>
                <a:t>RAG/Agent</a:t>
              </a:r>
              <a:r>
                <a:rPr lang="zh-CN" altLang="en-US" sz="800" dirty="0">
                  <a:solidFill>
                    <a:schemeClr val="tx1">
                      <a:lumMod val="85000"/>
                      <a:lumOff val="15000"/>
                    </a:schemeClr>
                  </a:solidFill>
                  <a:ea typeface="Microsoft YaHei Regular" panose="020B0703020204020201" charset="-122"/>
                </a:rPr>
                <a:t>应用</a:t>
              </a:r>
            </a:p>
          </p:txBody>
        </p:sp>
        <p:sp>
          <p:nvSpPr>
            <p:cNvPr id="1090" name="文本框 1089">
              <a:extLst>
                <a:ext uri="{FF2B5EF4-FFF2-40B4-BE49-F238E27FC236}">
                  <a16:creationId xmlns:a16="http://schemas.microsoft.com/office/drawing/2014/main" id="{F96B4AA0-05FC-EC1C-EF0B-8B5628B9F9E2}"/>
                </a:ext>
              </a:extLst>
            </p:cNvPr>
            <p:cNvSpPr txBox="1"/>
            <p:nvPr/>
          </p:nvSpPr>
          <p:spPr>
            <a:xfrm>
              <a:off x="421005" y="3360289"/>
              <a:ext cx="1410970" cy="1039757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icrosoft YaHei Regular" panose="020B0703020204020201" charset="-122"/>
                  <a:ea typeface="Microsoft YaHei Regular" panose="020B0703020204020201" charset="-122"/>
                </a:rPr>
                <a:t>数据标准</a:t>
              </a:r>
              <a:endParaRPr lang="en-US" altLang="zh-CN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YaHei Regular" panose="020B0703020204020201" charset="-122"/>
                <a:ea typeface="Microsoft YaHei Regular" panose="020B0703020204020201" charset="-122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icrosoft YaHei Regular" panose="020B0703020204020201" charset="-122"/>
                  <a:ea typeface="Microsoft YaHei Regular" panose="020B0703020204020201" charset="-122"/>
                </a:rPr>
                <a:t>数据采集</a:t>
              </a:r>
              <a:endParaRPr lang="en-US" altLang="zh-CN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YaHei Regular" panose="020B0703020204020201" charset="-122"/>
                <a:ea typeface="Microsoft YaHei Regular" panose="020B0703020204020201" charset="-122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icrosoft YaHei Regular" panose="020B0703020204020201" charset="-122"/>
                  <a:ea typeface="Microsoft YaHei Regular" panose="020B0703020204020201" charset="-122"/>
                </a:rPr>
                <a:t>数据清洗</a:t>
              </a:r>
              <a:endParaRPr lang="en-US" altLang="zh-CN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YaHei Regular" panose="020B0703020204020201" charset="-122"/>
                <a:ea typeface="Microsoft YaHei Regular" panose="020B0703020204020201" charset="-122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80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Microsoft YaHei Regular" panose="020B0703020204020201" charset="-122"/>
                  <a:ea typeface="Microsoft YaHei Regular" panose="020B0703020204020201" charset="-122"/>
                </a:rPr>
                <a:t>数据生命周期管理</a:t>
              </a:r>
            </a:p>
          </p:txBody>
        </p:sp>
      </p:grpSp>
      <p:grpSp>
        <p:nvGrpSpPr>
          <p:cNvPr id="1110" name="组合 1109">
            <a:extLst>
              <a:ext uri="{FF2B5EF4-FFF2-40B4-BE49-F238E27FC236}">
                <a16:creationId xmlns:a16="http://schemas.microsoft.com/office/drawing/2014/main" id="{0BB2B88D-8484-FCF4-B052-EEB6310E2280}"/>
              </a:ext>
            </a:extLst>
          </p:cNvPr>
          <p:cNvGrpSpPr/>
          <p:nvPr/>
        </p:nvGrpSpPr>
        <p:grpSpPr>
          <a:xfrm>
            <a:off x="482007" y="3175422"/>
            <a:ext cx="3587750" cy="3261360"/>
            <a:chOff x="5257165" y="1223645"/>
            <a:chExt cx="3587750" cy="3261360"/>
          </a:xfrm>
        </p:grpSpPr>
        <p:cxnSp>
          <p:nvCxnSpPr>
            <p:cNvPr id="1111" name="ïş1îḍé">
              <a:extLst>
                <a:ext uri="{FF2B5EF4-FFF2-40B4-BE49-F238E27FC236}">
                  <a16:creationId xmlns:a16="http://schemas.microsoft.com/office/drawing/2014/main" id="{A6323F88-61E2-77B1-6328-B738A9C6DD35}"/>
                </a:ext>
              </a:extLst>
            </p:cNvPr>
            <p:cNvCxnSpPr/>
            <p:nvPr/>
          </p:nvCxnSpPr>
          <p:spPr>
            <a:xfrm>
              <a:off x="5569585" y="2205990"/>
              <a:ext cx="3197860" cy="0"/>
            </a:xfrm>
            <a:prstGeom prst="line">
              <a:avLst/>
            </a:prstGeom>
            <a:ln w="12700" cap="flat" cmpd="sng">
              <a:solidFill>
                <a:srgbClr val="4375AA">
                  <a:alpha val="20000"/>
                </a:srgbClr>
              </a:solidFill>
              <a:prstDash val="solid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2" name="ïş1îḍé">
              <a:extLst>
                <a:ext uri="{FF2B5EF4-FFF2-40B4-BE49-F238E27FC236}">
                  <a16:creationId xmlns:a16="http://schemas.microsoft.com/office/drawing/2014/main" id="{88F6121A-B10C-EECC-6292-D4B90256C24E}"/>
                </a:ext>
              </a:extLst>
            </p:cNvPr>
            <p:cNvCxnSpPr/>
            <p:nvPr/>
          </p:nvCxnSpPr>
          <p:spPr>
            <a:xfrm>
              <a:off x="5569585" y="3340735"/>
              <a:ext cx="3197860" cy="0"/>
            </a:xfrm>
            <a:prstGeom prst="line">
              <a:avLst/>
            </a:prstGeom>
            <a:ln w="12700" cap="flat" cmpd="sng">
              <a:solidFill>
                <a:srgbClr val="4375AA">
                  <a:alpha val="20000"/>
                </a:srgbClr>
              </a:solidFill>
              <a:prstDash val="solid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3" name="ïş1îḍé">
              <a:extLst>
                <a:ext uri="{FF2B5EF4-FFF2-40B4-BE49-F238E27FC236}">
                  <a16:creationId xmlns:a16="http://schemas.microsoft.com/office/drawing/2014/main" id="{BBBCDBB2-BE79-E7A4-6507-306536F5B6E5}"/>
                </a:ext>
              </a:extLst>
            </p:cNvPr>
            <p:cNvCxnSpPr/>
            <p:nvPr/>
          </p:nvCxnSpPr>
          <p:spPr>
            <a:xfrm>
              <a:off x="5569585" y="4485005"/>
              <a:ext cx="3197860" cy="0"/>
            </a:xfrm>
            <a:prstGeom prst="line">
              <a:avLst/>
            </a:prstGeom>
            <a:ln w="12700" cap="flat" cmpd="sng">
              <a:solidFill>
                <a:srgbClr val="4375AA">
                  <a:alpha val="20000"/>
                </a:srgbClr>
              </a:solidFill>
              <a:prstDash val="solid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14" name="Bullet1">
              <a:extLst>
                <a:ext uri="{FF2B5EF4-FFF2-40B4-BE49-F238E27FC236}">
                  <a16:creationId xmlns:a16="http://schemas.microsoft.com/office/drawing/2014/main" id="{C9ECF2A7-A8EC-8805-EAAB-6D79233755C7}"/>
                </a:ext>
              </a:extLst>
            </p:cNvPr>
            <p:cNvSpPr/>
            <p:nvPr/>
          </p:nvSpPr>
          <p:spPr>
            <a:xfrm>
              <a:off x="5569585" y="1223645"/>
              <a:ext cx="3197860" cy="342265"/>
            </a:xfrm>
            <a:prstGeom prst="rect">
              <a:avLst/>
            </a:prstGeom>
          </p:spPr>
          <p:txBody>
            <a:bodyPr wrap="square" lIns="91440" tIns="45720" rIns="91440" bIns="45720" anchor="b" anchorCtr="0">
              <a:noAutofit/>
            </a:bodyPr>
            <a:lstStyle/>
            <a:p>
              <a:pPr algn="l"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703020204020201" pitchFamily="34" charset="-122"/>
                  <a:ea typeface="微软雅黑" panose="020B0703020204020201" pitchFamily="34" charset="-122"/>
                </a:rPr>
                <a:t>打通数据壁垒</a:t>
              </a:r>
              <a:endPara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703020204020201" pitchFamily="34" charset="-122"/>
                <a:ea typeface="微软雅黑" panose="020B0703020204020201" pitchFamily="34" charset="-122"/>
              </a:endParaRPr>
            </a:p>
          </p:txBody>
        </p:sp>
        <p:sp>
          <p:nvSpPr>
            <p:cNvPr id="1115" name="Text1">
              <a:extLst>
                <a:ext uri="{FF2B5EF4-FFF2-40B4-BE49-F238E27FC236}">
                  <a16:creationId xmlns:a16="http://schemas.microsoft.com/office/drawing/2014/main" id="{F71D4B8C-78F2-5F69-8362-30ACDC4616B1}"/>
                </a:ext>
              </a:extLst>
            </p:cNvPr>
            <p:cNvSpPr/>
            <p:nvPr/>
          </p:nvSpPr>
          <p:spPr>
            <a:xfrm>
              <a:off x="5569585" y="1565275"/>
              <a:ext cx="3275330" cy="544195"/>
            </a:xfrm>
            <a:prstGeom prst="rect">
              <a:avLst/>
            </a:prstGeom>
          </p:spPr>
          <p:txBody>
            <a:bodyPr wrap="square" lIns="91440" tIns="45720" rIns="91440" bIns="45720" anchor="t" anchorCtr="0">
              <a:noAutofit/>
            </a:bodyPr>
            <a:lstStyle/>
            <a:p>
              <a:pPr algn="l">
                <a:lnSpc>
                  <a:spcPct val="150000"/>
                </a:lnSpc>
              </a:pPr>
              <a:r>
                <a:rPr lang="zh-CN" altLang="en-US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icrosoft YaHei Light" panose="020B0703020204020201" pitchFamily="34" charset="-122"/>
                  <a:ea typeface="Microsoft YaHei Light" panose="020B0703020204020201" pitchFamily="34" charset="-122"/>
                </a:rPr>
                <a:t>深入业务，打通数据壁垒，建立业务整体标签体系，实现数据共享</a:t>
              </a:r>
              <a:endParaRPr lang="en-US" altLang="zh-CN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YaHei Light" panose="020B0703020204020201" pitchFamily="34" charset="-122"/>
                <a:ea typeface="Microsoft YaHei Light" panose="020B0703020204020201" pitchFamily="34" charset="-122"/>
              </a:endParaRPr>
            </a:p>
          </p:txBody>
        </p:sp>
        <p:grpSp>
          <p:nvGrpSpPr>
            <p:cNvPr id="1116" name="组合 1115">
              <a:extLst>
                <a:ext uri="{FF2B5EF4-FFF2-40B4-BE49-F238E27FC236}">
                  <a16:creationId xmlns:a16="http://schemas.microsoft.com/office/drawing/2014/main" id="{9415734B-19D6-1475-4BB0-202A76139F83}"/>
                </a:ext>
              </a:extLst>
            </p:cNvPr>
            <p:cNvGrpSpPr/>
            <p:nvPr/>
          </p:nvGrpSpPr>
          <p:grpSpPr>
            <a:xfrm>
              <a:off x="5569585" y="2357755"/>
              <a:ext cx="3197860" cy="886460"/>
              <a:chOff x="6750934" y="3372756"/>
              <a:chExt cx="4767966" cy="1174632"/>
            </a:xfrm>
          </p:grpSpPr>
          <p:sp>
            <p:nvSpPr>
              <p:cNvPr id="1129" name="Bullet2">
                <a:extLst>
                  <a:ext uri="{FF2B5EF4-FFF2-40B4-BE49-F238E27FC236}">
                    <a16:creationId xmlns:a16="http://schemas.microsoft.com/office/drawing/2014/main" id="{E23F20B7-3519-1553-71FB-7B8843D5103B}"/>
                  </a:ext>
                </a:extLst>
              </p:cNvPr>
              <p:cNvSpPr/>
              <p:nvPr/>
            </p:nvSpPr>
            <p:spPr>
              <a:xfrm>
                <a:off x="6750934" y="3372756"/>
                <a:ext cx="4767966" cy="453283"/>
              </a:xfrm>
              <a:prstGeom prst="rect">
                <a:avLst/>
              </a:prstGeom>
            </p:spPr>
            <p:txBody>
              <a:bodyPr wrap="square" lIns="91440" tIns="45720" rIns="91440" bIns="45720" anchor="b" anchorCtr="0">
                <a:noAutofit/>
              </a:bodyPr>
              <a:lstStyle/>
              <a:p>
                <a:pPr>
                  <a:lnSpc>
                    <a:spcPct val="170000"/>
                  </a:lnSpc>
                  <a:buClr>
                    <a:srgbClr val="E24848"/>
                  </a:buClr>
                  <a:defRPr/>
                </a:pPr>
                <a:r>
                  <a:rPr lang="zh-CN" altLang="en-US" sz="1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703020204020201" pitchFamily="34" charset="-122"/>
                    <a:ea typeface="微软雅黑" panose="020B0703020204020201" pitchFamily="34" charset="-122"/>
                    <a:sym typeface="+mn-ea"/>
                  </a:rPr>
                  <a:t>高效数据治理</a:t>
                </a:r>
                <a:endParaRPr lang="en-US" altLang="zh-CN" sz="1400" noProof="1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703020204020201" pitchFamily="34" charset="-122"/>
                  <a:ea typeface="微软雅黑" panose="020B0703020204020201" pitchFamily="34" charset="-122"/>
                </a:endParaRPr>
              </a:p>
            </p:txBody>
          </p:sp>
          <p:sp>
            <p:nvSpPr>
              <p:cNvPr id="1130" name="Text2">
                <a:extLst>
                  <a:ext uri="{FF2B5EF4-FFF2-40B4-BE49-F238E27FC236}">
                    <a16:creationId xmlns:a16="http://schemas.microsoft.com/office/drawing/2014/main" id="{F60EE0F1-C887-4A41-365D-73404F2B0DC8}"/>
                  </a:ext>
                </a:extLst>
              </p:cNvPr>
              <p:cNvSpPr/>
              <p:nvPr/>
            </p:nvSpPr>
            <p:spPr>
              <a:xfrm>
                <a:off x="6750934" y="3826040"/>
                <a:ext cx="4767966" cy="721348"/>
              </a:xfrm>
              <a:prstGeom prst="rect">
                <a:avLst/>
              </a:prstGeom>
            </p:spPr>
            <p:txBody>
              <a:bodyPr wrap="square" lIns="91440" tIns="45720" rIns="91440" bIns="45720" anchor="t" anchorCtr="0">
                <a:normAutofit/>
              </a:bodyPr>
              <a:lstStyle/>
              <a:p>
                <a:pPr algn="l">
                  <a:lnSpc>
                    <a:spcPct val="150000"/>
                  </a:lnSpc>
                </a:pPr>
                <a:r>
                  <a:rPr lang="zh-CN" altLang="en-US" sz="1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icrosoft YaHei Light" panose="020B0703020204020201" pitchFamily="34" charset="-122"/>
                    <a:ea typeface="Microsoft YaHei Light" panose="020B0703020204020201" pitchFamily="34" charset="-122"/>
                  </a:rPr>
                  <a:t>使用</a:t>
                </a:r>
                <a:r>
                  <a:rPr lang="en-US" altLang="zh-CN" sz="1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icrosoft YaHei Light" panose="020B0703020204020201" pitchFamily="34" charset="-122"/>
                    <a:ea typeface="Microsoft YaHei Light" panose="020B0703020204020201" pitchFamily="34" charset="-122"/>
                  </a:rPr>
                  <a:t>AI</a:t>
                </a:r>
                <a:r>
                  <a:rPr lang="zh-CN" altLang="en-US" sz="1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icrosoft YaHei Light" panose="020B0703020204020201" pitchFamily="34" charset="-122"/>
                    <a:ea typeface="Microsoft YaHei Light" panose="020B0703020204020201" pitchFamily="34" charset="-122"/>
                  </a:rPr>
                  <a:t>大模型技术实现标准化、高效率的数据治理，形成高质量的数据资产</a:t>
                </a:r>
              </a:p>
            </p:txBody>
          </p:sp>
        </p:grpSp>
        <p:grpSp>
          <p:nvGrpSpPr>
            <p:cNvPr id="1117" name="组合 1116">
              <a:extLst>
                <a:ext uri="{FF2B5EF4-FFF2-40B4-BE49-F238E27FC236}">
                  <a16:creationId xmlns:a16="http://schemas.microsoft.com/office/drawing/2014/main" id="{00D70307-91CD-37BA-2CF5-D87E7C581708}"/>
                </a:ext>
              </a:extLst>
            </p:cNvPr>
            <p:cNvGrpSpPr/>
            <p:nvPr/>
          </p:nvGrpSpPr>
          <p:grpSpPr>
            <a:xfrm>
              <a:off x="5569585" y="3479165"/>
              <a:ext cx="3197860" cy="908685"/>
              <a:chOff x="6750934" y="4859353"/>
              <a:chExt cx="4767966" cy="1204839"/>
            </a:xfrm>
          </p:grpSpPr>
          <p:sp>
            <p:nvSpPr>
              <p:cNvPr id="1127" name="Bullet3">
                <a:extLst>
                  <a:ext uri="{FF2B5EF4-FFF2-40B4-BE49-F238E27FC236}">
                    <a16:creationId xmlns:a16="http://schemas.microsoft.com/office/drawing/2014/main" id="{74559E1F-B2F6-8B7C-5DB4-2D69727E8620}"/>
                  </a:ext>
                </a:extLst>
              </p:cNvPr>
              <p:cNvSpPr/>
              <p:nvPr/>
            </p:nvSpPr>
            <p:spPr>
              <a:xfrm>
                <a:off x="6750934" y="4859353"/>
                <a:ext cx="4767966" cy="453283"/>
              </a:xfrm>
              <a:prstGeom prst="rect">
                <a:avLst/>
              </a:prstGeom>
            </p:spPr>
            <p:txBody>
              <a:bodyPr wrap="square" lIns="91440" tIns="45720" rIns="91440" bIns="45720" anchor="ctr" anchorCtr="0">
                <a:noAutofit/>
              </a:bodyPr>
              <a:lstStyle/>
              <a:p>
                <a:pPr>
                  <a:lnSpc>
                    <a:spcPct val="160000"/>
                  </a:lnSpc>
                  <a:buClr>
                    <a:srgbClr val="E24848"/>
                  </a:buClr>
                  <a:defRPr/>
                </a:pPr>
                <a:r>
                  <a:rPr lang="zh-CN" altLang="en-US" sz="1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703020204020201" pitchFamily="34" charset="-122"/>
                    <a:ea typeface="微软雅黑" panose="020B0703020204020201" pitchFamily="34" charset="-122"/>
                    <a:sym typeface="+mn-ea"/>
                  </a:rPr>
                  <a:t>业务赋能</a:t>
                </a:r>
                <a:endParaRPr lang="en-US" altLang="zh-CN" sz="1400" noProof="1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703020204020201" pitchFamily="34" charset="-122"/>
                  <a:ea typeface="微软雅黑" panose="020B0703020204020201" pitchFamily="34" charset="-122"/>
                </a:endParaRPr>
              </a:p>
            </p:txBody>
          </p:sp>
          <p:sp>
            <p:nvSpPr>
              <p:cNvPr id="1128" name="Text3">
                <a:extLst>
                  <a:ext uri="{FF2B5EF4-FFF2-40B4-BE49-F238E27FC236}">
                    <a16:creationId xmlns:a16="http://schemas.microsoft.com/office/drawing/2014/main" id="{A01D9DAB-017B-31CC-C7DA-5E20D18A2B27}"/>
                  </a:ext>
                </a:extLst>
              </p:cNvPr>
              <p:cNvSpPr/>
              <p:nvPr/>
            </p:nvSpPr>
            <p:spPr>
              <a:xfrm>
                <a:off x="6750934" y="5342844"/>
                <a:ext cx="4767966" cy="721348"/>
              </a:xfrm>
              <a:prstGeom prst="rect">
                <a:avLst/>
              </a:prstGeom>
            </p:spPr>
            <p:txBody>
              <a:bodyPr wrap="square" lIns="91440" tIns="45720" rIns="91440" bIns="45720" anchor="t" anchorCtr="0">
                <a:normAutofit/>
              </a:bodyPr>
              <a:lstStyle/>
              <a:p>
                <a:pPr algn="l">
                  <a:lnSpc>
                    <a:spcPct val="150000"/>
                  </a:lnSpc>
                </a:pPr>
                <a:r>
                  <a:rPr lang="zh-CN" altLang="en-US" sz="1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icrosoft YaHei Light" panose="020B0703020204020201" pitchFamily="34" charset="-122"/>
                    <a:ea typeface="Microsoft YaHei Light" panose="020B0703020204020201" pitchFamily="34" charset="-122"/>
                  </a:rPr>
                  <a:t>个性化大模型应用、多维度数据价值</a:t>
                </a:r>
                <a:r>
                  <a:rPr lang="zh-CN" altLang="en-US" sz="1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icrosoft YaHei Light" panose="020B0703020204020201" pitchFamily="34" charset="-122"/>
                    <a:ea typeface="Microsoft YaHei Light" panose="020B0703020204020201" pitchFamily="34" charset="-122"/>
                    <a:sym typeface="+mn-ea"/>
                  </a:rPr>
                  <a:t>洞察，推动业务创新</a:t>
                </a:r>
                <a:endParaRPr lang="zh-CN" altLang="en-US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icrosoft YaHei Light" panose="020B0703020204020201" pitchFamily="34" charset="-122"/>
                  <a:ea typeface="Microsoft YaHei Light" panose="020B0703020204020201" pitchFamily="34" charset="-122"/>
                </a:endParaRPr>
              </a:p>
            </p:txBody>
          </p:sp>
        </p:grpSp>
        <p:grpSp>
          <p:nvGrpSpPr>
            <p:cNvPr id="1118" name="组合 1117">
              <a:extLst>
                <a:ext uri="{FF2B5EF4-FFF2-40B4-BE49-F238E27FC236}">
                  <a16:creationId xmlns:a16="http://schemas.microsoft.com/office/drawing/2014/main" id="{28B0B5D4-E853-836B-DA7E-9FB4CE43A2C2}"/>
                </a:ext>
              </a:extLst>
            </p:cNvPr>
            <p:cNvGrpSpPr/>
            <p:nvPr/>
          </p:nvGrpSpPr>
          <p:grpSpPr>
            <a:xfrm>
              <a:off x="5257165" y="1279525"/>
              <a:ext cx="256540" cy="256540"/>
              <a:chOff x="912" y="3249"/>
              <a:chExt cx="404" cy="404"/>
            </a:xfrm>
          </p:grpSpPr>
          <p:pic>
            <p:nvPicPr>
              <p:cNvPr id="1125" name="图片 1" descr="椭圆形">
                <a:extLst>
                  <a:ext uri="{FF2B5EF4-FFF2-40B4-BE49-F238E27FC236}">
                    <a16:creationId xmlns:a16="http://schemas.microsoft.com/office/drawing/2014/main" id="{4C63952D-9EBA-FC44-ABB0-45874831B29D}"/>
                  </a:ext>
                </a:extLst>
              </p:cNvPr>
              <p:cNvPicPr>
                <a:picLocks noChangeAspect="1"/>
              </p:cNvPicPr>
              <p:nvPr>
                <p:custDataLst>
                  <p:tags r:id="rId5"/>
                </p:custDataLst>
              </p:nvPr>
            </p:nvPicPr>
            <p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>
                <a:off x="912" y="3249"/>
                <a:ext cx="404" cy="404"/>
              </a:xfrm>
              <a:prstGeom prst="rect">
                <a:avLst/>
              </a:prstGeom>
            </p:spPr>
          </p:pic>
          <p:sp>
            <p:nvSpPr>
              <p:cNvPr id="1126" name="íşḷîḑe">
                <a:extLst>
                  <a:ext uri="{FF2B5EF4-FFF2-40B4-BE49-F238E27FC236}">
                    <a16:creationId xmlns:a16="http://schemas.microsoft.com/office/drawing/2014/main" id="{9C081E6C-0C79-2AE9-0732-289829C922A3}"/>
                  </a:ext>
                </a:extLst>
              </p:cNvPr>
              <p:cNvSpPr/>
              <p:nvPr>
                <p:custDataLst>
                  <p:tags r:id="rId6"/>
                </p:custDataLst>
              </p:nvPr>
            </p:nvSpPr>
            <p:spPr bwMode="auto">
              <a:xfrm>
                <a:off x="1027" y="3370"/>
                <a:ext cx="174" cy="162"/>
              </a:xfrm>
              <a:custGeom>
                <a:avLst/>
                <a:gdLst>
                  <a:gd name="T0" fmla="*/ 446 w 454"/>
                  <a:gd name="T1" fmla="*/ 50 h 358"/>
                  <a:gd name="T2" fmla="*/ 403 w 454"/>
                  <a:gd name="T3" fmla="*/ 7 h 358"/>
                  <a:gd name="T4" fmla="*/ 403 w 454"/>
                  <a:gd name="T5" fmla="*/ 7 h 358"/>
                  <a:gd name="T6" fmla="*/ 399 w 454"/>
                  <a:gd name="T7" fmla="*/ 4 h 358"/>
                  <a:gd name="T8" fmla="*/ 393 w 454"/>
                  <a:gd name="T9" fmla="*/ 1 h 358"/>
                  <a:gd name="T10" fmla="*/ 389 w 454"/>
                  <a:gd name="T11" fmla="*/ 0 h 358"/>
                  <a:gd name="T12" fmla="*/ 383 w 454"/>
                  <a:gd name="T13" fmla="*/ 0 h 358"/>
                  <a:gd name="T14" fmla="*/ 379 w 454"/>
                  <a:gd name="T15" fmla="*/ 0 h 358"/>
                  <a:gd name="T16" fmla="*/ 374 w 454"/>
                  <a:gd name="T17" fmla="*/ 1 h 358"/>
                  <a:gd name="T18" fmla="*/ 369 w 454"/>
                  <a:gd name="T19" fmla="*/ 4 h 358"/>
                  <a:gd name="T20" fmla="*/ 365 w 454"/>
                  <a:gd name="T21" fmla="*/ 7 h 358"/>
                  <a:gd name="T22" fmla="*/ 164 w 454"/>
                  <a:gd name="T23" fmla="*/ 207 h 358"/>
                  <a:gd name="T24" fmla="*/ 90 w 454"/>
                  <a:gd name="T25" fmla="*/ 133 h 358"/>
                  <a:gd name="T26" fmla="*/ 90 w 454"/>
                  <a:gd name="T27" fmla="*/ 133 h 358"/>
                  <a:gd name="T28" fmla="*/ 85 w 454"/>
                  <a:gd name="T29" fmla="*/ 130 h 358"/>
                  <a:gd name="T30" fmla="*/ 81 w 454"/>
                  <a:gd name="T31" fmla="*/ 127 h 358"/>
                  <a:gd name="T32" fmla="*/ 75 w 454"/>
                  <a:gd name="T33" fmla="*/ 126 h 358"/>
                  <a:gd name="T34" fmla="*/ 71 w 454"/>
                  <a:gd name="T35" fmla="*/ 125 h 358"/>
                  <a:gd name="T36" fmla="*/ 65 w 454"/>
                  <a:gd name="T37" fmla="*/ 126 h 358"/>
                  <a:gd name="T38" fmla="*/ 60 w 454"/>
                  <a:gd name="T39" fmla="*/ 127 h 358"/>
                  <a:gd name="T40" fmla="*/ 55 w 454"/>
                  <a:gd name="T41" fmla="*/ 130 h 358"/>
                  <a:gd name="T42" fmla="*/ 51 w 454"/>
                  <a:gd name="T43" fmla="*/ 133 h 358"/>
                  <a:gd name="T44" fmla="*/ 8 w 454"/>
                  <a:gd name="T45" fmla="*/ 176 h 358"/>
                  <a:gd name="T46" fmla="*/ 8 w 454"/>
                  <a:gd name="T47" fmla="*/ 176 h 358"/>
                  <a:gd name="T48" fmla="*/ 5 w 454"/>
                  <a:gd name="T49" fmla="*/ 180 h 358"/>
                  <a:gd name="T50" fmla="*/ 3 w 454"/>
                  <a:gd name="T51" fmla="*/ 185 h 358"/>
                  <a:gd name="T52" fmla="*/ 2 w 454"/>
                  <a:gd name="T53" fmla="*/ 190 h 358"/>
                  <a:gd name="T54" fmla="*/ 0 w 454"/>
                  <a:gd name="T55" fmla="*/ 196 h 358"/>
                  <a:gd name="T56" fmla="*/ 2 w 454"/>
                  <a:gd name="T57" fmla="*/ 200 h 358"/>
                  <a:gd name="T58" fmla="*/ 3 w 454"/>
                  <a:gd name="T59" fmla="*/ 206 h 358"/>
                  <a:gd name="T60" fmla="*/ 5 w 454"/>
                  <a:gd name="T61" fmla="*/ 210 h 358"/>
                  <a:gd name="T62" fmla="*/ 8 w 454"/>
                  <a:gd name="T63" fmla="*/ 214 h 358"/>
                  <a:gd name="T64" fmla="*/ 145 w 454"/>
                  <a:gd name="T65" fmla="*/ 350 h 358"/>
                  <a:gd name="T66" fmla="*/ 145 w 454"/>
                  <a:gd name="T67" fmla="*/ 350 h 358"/>
                  <a:gd name="T68" fmla="*/ 149 w 454"/>
                  <a:gd name="T69" fmla="*/ 353 h 358"/>
                  <a:gd name="T70" fmla="*/ 153 w 454"/>
                  <a:gd name="T71" fmla="*/ 355 h 358"/>
                  <a:gd name="T72" fmla="*/ 159 w 454"/>
                  <a:gd name="T73" fmla="*/ 357 h 358"/>
                  <a:gd name="T74" fmla="*/ 164 w 454"/>
                  <a:gd name="T75" fmla="*/ 358 h 358"/>
                  <a:gd name="T76" fmla="*/ 169 w 454"/>
                  <a:gd name="T77" fmla="*/ 357 h 358"/>
                  <a:gd name="T78" fmla="*/ 174 w 454"/>
                  <a:gd name="T79" fmla="*/ 355 h 358"/>
                  <a:gd name="T80" fmla="*/ 179 w 454"/>
                  <a:gd name="T81" fmla="*/ 353 h 358"/>
                  <a:gd name="T82" fmla="*/ 183 w 454"/>
                  <a:gd name="T83" fmla="*/ 350 h 358"/>
                  <a:gd name="T84" fmla="*/ 208 w 454"/>
                  <a:gd name="T85" fmla="*/ 324 h 358"/>
                  <a:gd name="T86" fmla="*/ 226 w 454"/>
                  <a:gd name="T87" fmla="*/ 307 h 358"/>
                  <a:gd name="T88" fmla="*/ 446 w 454"/>
                  <a:gd name="T89" fmla="*/ 88 h 358"/>
                  <a:gd name="T90" fmla="*/ 446 w 454"/>
                  <a:gd name="T91" fmla="*/ 88 h 358"/>
                  <a:gd name="T92" fmla="*/ 449 w 454"/>
                  <a:gd name="T93" fmla="*/ 83 h 358"/>
                  <a:gd name="T94" fmla="*/ 452 w 454"/>
                  <a:gd name="T95" fmla="*/ 79 h 358"/>
                  <a:gd name="T96" fmla="*/ 453 w 454"/>
                  <a:gd name="T97" fmla="*/ 73 h 358"/>
                  <a:gd name="T98" fmla="*/ 454 w 454"/>
                  <a:gd name="T99" fmla="*/ 69 h 358"/>
                  <a:gd name="T100" fmla="*/ 453 w 454"/>
                  <a:gd name="T101" fmla="*/ 63 h 358"/>
                  <a:gd name="T102" fmla="*/ 452 w 454"/>
                  <a:gd name="T103" fmla="*/ 59 h 358"/>
                  <a:gd name="T104" fmla="*/ 449 w 454"/>
                  <a:gd name="T105" fmla="*/ 54 h 358"/>
                  <a:gd name="T106" fmla="*/ 446 w 454"/>
                  <a:gd name="T107" fmla="*/ 50 h 358"/>
                  <a:gd name="T108" fmla="*/ 446 w 454"/>
                  <a:gd name="T109" fmla="*/ 50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454" h="358">
                    <a:moveTo>
                      <a:pt x="446" y="50"/>
                    </a:moveTo>
                    <a:lnTo>
                      <a:pt x="403" y="7"/>
                    </a:lnTo>
                    <a:lnTo>
                      <a:pt x="403" y="7"/>
                    </a:lnTo>
                    <a:lnTo>
                      <a:pt x="399" y="4"/>
                    </a:lnTo>
                    <a:lnTo>
                      <a:pt x="393" y="1"/>
                    </a:lnTo>
                    <a:lnTo>
                      <a:pt x="389" y="0"/>
                    </a:lnTo>
                    <a:lnTo>
                      <a:pt x="383" y="0"/>
                    </a:lnTo>
                    <a:lnTo>
                      <a:pt x="379" y="0"/>
                    </a:lnTo>
                    <a:lnTo>
                      <a:pt x="374" y="1"/>
                    </a:lnTo>
                    <a:lnTo>
                      <a:pt x="369" y="4"/>
                    </a:lnTo>
                    <a:lnTo>
                      <a:pt x="365" y="7"/>
                    </a:lnTo>
                    <a:lnTo>
                      <a:pt x="164" y="207"/>
                    </a:lnTo>
                    <a:lnTo>
                      <a:pt x="90" y="133"/>
                    </a:lnTo>
                    <a:lnTo>
                      <a:pt x="90" y="133"/>
                    </a:lnTo>
                    <a:lnTo>
                      <a:pt x="85" y="130"/>
                    </a:lnTo>
                    <a:lnTo>
                      <a:pt x="81" y="127"/>
                    </a:lnTo>
                    <a:lnTo>
                      <a:pt x="75" y="126"/>
                    </a:lnTo>
                    <a:lnTo>
                      <a:pt x="71" y="125"/>
                    </a:lnTo>
                    <a:lnTo>
                      <a:pt x="65" y="126"/>
                    </a:lnTo>
                    <a:lnTo>
                      <a:pt x="60" y="127"/>
                    </a:lnTo>
                    <a:lnTo>
                      <a:pt x="55" y="130"/>
                    </a:lnTo>
                    <a:lnTo>
                      <a:pt x="51" y="133"/>
                    </a:lnTo>
                    <a:lnTo>
                      <a:pt x="8" y="176"/>
                    </a:lnTo>
                    <a:lnTo>
                      <a:pt x="8" y="176"/>
                    </a:lnTo>
                    <a:lnTo>
                      <a:pt x="5" y="180"/>
                    </a:lnTo>
                    <a:lnTo>
                      <a:pt x="3" y="185"/>
                    </a:lnTo>
                    <a:lnTo>
                      <a:pt x="2" y="190"/>
                    </a:lnTo>
                    <a:lnTo>
                      <a:pt x="0" y="196"/>
                    </a:lnTo>
                    <a:lnTo>
                      <a:pt x="2" y="200"/>
                    </a:lnTo>
                    <a:lnTo>
                      <a:pt x="3" y="206"/>
                    </a:lnTo>
                    <a:lnTo>
                      <a:pt x="5" y="210"/>
                    </a:lnTo>
                    <a:lnTo>
                      <a:pt x="8" y="214"/>
                    </a:lnTo>
                    <a:lnTo>
                      <a:pt x="145" y="350"/>
                    </a:lnTo>
                    <a:lnTo>
                      <a:pt x="145" y="350"/>
                    </a:lnTo>
                    <a:lnTo>
                      <a:pt x="149" y="353"/>
                    </a:lnTo>
                    <a:lnTo>
                      <a:pt x="153" y="355"/>
                    </a:lnTo>
                    <a:lnTo>
                      <a:pt x="159" y="357"/>
                    </a:lnTo>
                    <a:lnTo>
                      <a:pt x="164" y="358"/>
                    </a:lnTo>
                    <a:lnTo>
                      <a:pt x="169" y="357"/>
                    </a:lnTo>
                    <a:lnTo>
                      <a:pt x="174" y="355"/>
                    </a:lnTo>
                    <a:lnTo>
                      <a:pt x="179" y="353"/>
                    </a:lnTo>
                    <a:lnTo>
                      <a:pt x="183" y="350"/>
                    </a:lnTo>
                    <a:lnTo>
                      <a:pt x="208" y="324"/>
                    </a:lnTo>
                    <a:lnTo>
                      <a:pt x="226" y="307"/>
                    </a:lnTo>
                    <a:lnTo>
                      <a:pt x="446" y="88"/>
                    </a:lnTo>
                    <a:lnTo>
                      <a:pt x="446" y="88"/>
                    </a:lnTo>
                    <a:lnTo>
                      <a:pt x="449" y="83"/>
                    </a:lnTo>
                    <a:lnTo>
                      <a:pt x="452" y="79"/>
                    </a:lnTo>
                    <a:lnTo>
                      <a:pt x="453" y="73"/>
                    </a:lnTo>
                    <a:lnTo>
                      <a:pt x="454" y="69"/>
                    </a:lnTo>
                    <a:lnTo>
                      <a:pt x="453" y="63"/>
                    </a:lnTo>
                    <a:lnTo>
                      <a:pt x="452" y="59"/>
                    </a:lnTo>
                    <a:lnTo>
                      <a:pt x="449" y="54"/>
                    </a:lnTo>
                    <a:lnTo>
                      <a:pt x="446" y="50"/>
                    </a:lnTo>
                    <a:lnTo>
                      <a:pt x="446" y="5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rmAutofit fontScale="25000" lnSpcReduction="20000"/>
              </a:bodyPr>
              <a:lstStyle/>
              <a:p>
                <a:endParaRPr lang="en-US"/>
              </a:p>
            </p:txBody>
          </p:sp>
        </p:grpSp>
        <p:grpSp>
          <p:nvGrpSpPr>
            <p:cNvPr id="1119" name="组合 1118">
              <a:extLst>
                <a:ext uri="{FF2B5EF4-FFF2-40B4-BE49-F238E27FC236}">
                  <a16:creationId xmlns:a16="http://schemas.microsoft.com/office/drawing/2014/main" id="{8C7B4657-9942-2214-3C4B-B6344F5C6150}"/>
                </a:ext>
              </a:extLst>
            </p:cNvPr>
            <p:cNvGrpSpPr/>
            <p:nvPr/>
          </p:nvGrpSpPr>
          <p:grpSpPr>
            <a:xfrm>
              <a:off x="5257165" y="2400935"/>
              <a:ext cx="256540" cy="256540"/>
              <a:chOff x="912" y="3249"/>
              <a:chExt cx="404" cy="404"/>
            </a:xfrm>
          </p:grpSpPr>
          <p:pic>
            <p:nvPicPr>
              <p:cNvPr id="1123" name="图片 5" descr="椭圆形">
                <a:extLst>
                  <a:ext uri="{FF2B5EF4-FFF2-40B4-BE49-F238E27FC236}">
                    <a16:creationId xmlns:a16="http://schemas.microsoft.com/office/drawing/2014/main" id="{A386CA67-280D-0830-959D-1C14CB723355}"/>
                  </a:ext>
                </a:extLst>
              </p:cNvPr>
              <p:cNvPicPr>
                <a:picLocks noChangeAspect="1"/>
              </p:cNvPicPr>
              <p:nvPr>
                <p:custDataLst>
                  <p:tags r:id="rId3"/>
                </p:custDataLst>
              </p:nvPr>
            </p:nvPicPr>
            <p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>
                <a:off x="912" y="3249"/>
                <a:ext cx="404" cy="404"/>
              </a:xfrm>
              <a:prstGeom prst="rect">
                <a:avLst/>
              </a:prstGeom>
            </p:spPr>
          </p:pic>
          <p:sp>
            <p:nvSpPr>
              <p:cNvPr id="1124" name="íşḷîḑe">
                <a:extLst>
                  <a:ext uri="{FF2B5EF4-FFF2-40B4-BE49-F238E27FC236}">
                    <a16:creationId xmlns:a16="http://schemas.microsoft.com/office/drawing/2014/main" id="{19D283BC-129C-A1A3-2BCC-354B0F7945A4}"/>
                  </a:ext>
                </a:extLst>
              </p:cNvPr>
              <p:cNvSpPr/>
              <p:nvPr>
                <p:custDataLst>
                  <p:tags r:id="rId4"/>
                </p:custDataLst>
              </p:nvPr>
            </p:nvSpPr>
            <p:spPr bwMode="auto">
              <a:xfrm>
                <a:off x="1027" y="3370"/>
                <a:ext cx="174" cy="162"/>
              </a:xfrm>
              <a:custGeom>
                <a:avLst/>
                <a:gdLst>
                  <a:gd name="T0" fmla="*/ 446 w 454"/>
                  <a:gd name="T1" fmla="*/ 50 h 358"/>
                  <a:gd name="T2" fmla="*/ 403 w 454"/>
                  <a:gd name="T3" fmla="*/ 7 h 358"/>
                  <a:gd name="T4" fmla="*/ 403 w 454"/>
                  <a:gd name="T5" fmla="*/ 7 h 358"/>
                  <a:gd name="T6" fmla="*/ 399 w 454"/>
                  <a:gd name="T7" fmla="*/ 4 h 358"/>
                  <a:gd name="T8" fmla="*/ 393 w 454"/>
                  <a:gd name="T9" fmla="*/ 1 h 358"/>
                  <a:gd name="T10" fmla="*/ 389 w 454"/>
                  <a:gd name="T11" fmla="*/ 0 h 358"/>
                  <a:gd name="T12" fmla="*/ 383 w 454"/>
                  <a:gd name="T13" fmla="*/ 0 h 358"/>
                  <a:gd name="T14" fmla="*/ 379 w 454"/>
                  <a:gd name="T15" fmla="*/ 0 h 358"/>
                  <a:gd name="T16" fmla="*/ 374 w 454"/>
                  <a:gd name="T17" fmla="*/ 1 h 358"/>
                  <a:gd name="T18" fmla="*/ 369 w 454"/>
                  <a:gd name="T19" fmla="*/ 4 h 358"/>
                  <a:gd name="T20" fmla="*/ 365 w 454"/>
                  <a:gd name="T21" fmla="*/ 7 h 358"/>
                  <a:gd name="T22" fmla="*/ 164 w 454"/>
                  <a:gd name="T23" fmla="*/ 207 h 358"/>
                  <a:gd name="T24" fmla="*/ 90 w 454"/>
                  <a:gd name="T25" fmla="*/ 133 h 358"/>
                  <a:gd name="T26" fmla="*/ 90 w 454"/>
                  <a:gd name="T27" fmla="*/ 133 h 358"/>
                  <a:gd name="T28" fmla="*/ 85 w 454"/>
                  <a:gd name="T29" fmla="*/ 130 h 358"/>
                  <a:gd name="T30" fmla="*/ 81 w 454"/>
                  <a:gd name="T31" fmla="*/ 127 h 358"/>
                  <a:gd name="T32" fmla="*/ 75 w 454"/>
                  <a:gd name="T33" fmla="*/ 126 h 358"/>
                  <a:gd name="T34" fmla="*/ 71 w 454"/>
                  <a:gd name="T35" fmla="*/ 125 h 358"/>
                  <a:gd name="T36" fmla="*/ 65 w 454"/>
                  <a:gd name="T37" fmla="*/ 126 h 358"/>
                  <a:gd name="T38" fmla="*/ 60 w 454"/>
                  <a:gd name="T39" fmla="*/ 127 h 358"/>
                  <a:gd name="T40" fmla="*/ 55 w 454"/>
                  <a:gd name="T41" fmla="*/ 130 h 358"/>
                  <a:gd name="T42" fmla="*/ 51 w 454"/>
                  <a:gd name="T43" fmla="*/ 133 h 358"/>
                  <a:gd name="T44" fmla="*/ 8 w 454"/>
                  <a:gd name="T45" fmla="*/ 176 h 358"/>
                  <a:gd name="T46" fmla="*/ 8 w 454"/>
                  <a:gd name="T47" fmla="*/ 176 h 358"/>
                  <a:gd name="T48" fmla="*/ 5 w 454"/>
                  <a:gd name="T49" fmla="*/ 180 h 358"/>
                  <a:gd name="T50" fmla="*/ 3 w 454"/>
                  <a:gd name="T51" fmla="*/ 185 h 358"/>
                  <a:gd name="T52" fmla="*/ 2 w 454"/>
                  <a:gd name="T53" fmla="*/ 190 h 358"/>
                  <a:gd name="T54" fmla="*/ 0 w 454"/>
                  <a:gd name="T55" fmla="*/ 196 h 358"/>
                  <a:gd name="T56" fmla="*/ 2 w 454"/>
                  <a:gd name="T57" fmla="*/ 200 h 358"/>
                  <a:gd name="T58" fmla="*/ 3 w 454"/>
                  <a:gd name="T59" fmla="*/ 206 h 358"/>
                  <a:gd name="T60" fmla="*/ 5 w 454"/>
                  <a:gd name="T61" fmla="*/ 210 h 358"/>
                  <a:gd name="T62" fmla="*/ 8 w 454"/>
                  <a:gd name="T63" fmla="*/ 214 h 358"/>
                  <a:gd name="T64" fmla="*/ 145 w 454"/>
                  <a:gd name="T65" fmla="*/ 350 h 358"/>
                  <a:gd name="T66" fmla="*/ 145 w 454"/>
                  <a:gd name="T67" fmla="*/ 350 h 358"/>
                  <a:gd name="T68" fmla="*/ 149 w 454"/>
                  <a:gd name="T69" fmla="*/ 353 h 358"/>
                  <a:gd name="T70" fmla="*/ 153 w 454"/>
                  <a:gd name="T71" fmla="*/ 355 h 358"/>
                  <a:gd name="T72" fmla="*/ 159 w 454"/>
                  <a:gd name="T73" fmla="*/ 357 h 358"/>
                  <a:gd name="T74" fmla="*/ 164 w 454"/>
                  <a:gd name="T75" fmla="*/ 358 h 358"/>
                  <a:gd name="T76" fmla="*/ 169 w 454"/>
                  <a:gd name="T77" fmla="*/ 357 h 358"/>
                  <a:gd name="T78" fmla="*/ 174 w 454"/>
                  <a:gd name="T79" fmla="*/ 355 h 358"/>
                  <a:gd name="T80" fmla="*/ 179 w 454"/>
                  <a:gd name="T81" fmla="*/ 353 h 358"/>
                  <a:gd name="T82" fmla="*/ 183 w 454"/>
                  <a:gd name="T83" fmla="*/ 350 h 358"/>
                  <a:gd name="T84" fmla="*/ 208 w 454"/>
                  <a:gd name="T85" fmla="*/ 324 h 358"/>
                  <a:gd name="T86" fmla="*/ 226 w 454"/>
                  <a:gd name="T87" fmla="*/ 307 h 358"/>
                  <a:gd name="T88" fmla="*/ 446 w 454"/>
                  <a:gd name="T89" fmla="*/ 88 h 358"/>
                  <a:gd name="T90" fmla="*/ 446 w 454"/>
                  <a:gd name="T91" fmla="*/ 88 h 358"/>
                  <a:gd name="T92" fmla="*/ 449 w 454"/>
                  <a:gd name="T93" fmla="*/ 83 h 358"/>
                  <a:gd name="T94" fmla="*/ 452 w 454"/>
                  <a:gd name="T95" fmla="*/ 79 h 358"/>
                  <a:gd name="T96" fmla="*/ 453 w 454"/>
                  <a:gd name="T97" fmla="*/ 73 h 358"/>
                  <a:gd name="T98" fmla="*/ 454 w 454"/>
                  <a:gd name="T99" fmla="*/ 69 h 358"/>
                  <a:gd name="T100" fmla="*/ 453 w 454"/>
                  <a:gd name="T101" fmla="*/ 63 h 358"/>
                  <a:gd name="T102" fmla="*/ 452 w 454"/>
                  <a:gd name="T103" fmla="*/ 59 h 358"/>
                  <a:gd name="T104" fmla="*/ 449 w 454"/>
                  <a:gd name="T105" fmla="*/ 54 h 358"/>
                  <a:gd name="T106" fmla="*/ 446 w 454"/>
                  <a:gd name="T107" fmla="*/ 50 h 358"/>
                  <a:gd name="T108" fmla="*/ 446 w 454"/>
                  <a:gd name="T109" fmla="*/ 50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454" h="358">
                    <a:moveTo>
                      <a:pt x="446" y="50"/>
                    </a:moveTo>
                    <a:lnTo>
                      <a:pt x="403" y="7"/>
                    </a:lnTo>
                    <a:lnTo>
                      <a:pt x="403" y="7"/>
                    </a:lnTo>
                    <a:lnTo>
                      <a:pt x="399" y="4"/>
                    </a:lnTo>
                    <a:lnTo>
                      <a:pt x="393" y="1"/>
                    </a:lnTo>
                    <a:lnTo>
                      <a:pt x="389" y="0"/>
                    </a:lnTo>
                    <a:lnTo>
                      <a:pt x="383" y="0"/>
                    </a:lnTo>
                    <a:lnTo>
                      <a:pt x="379" y="0"/>
                    </a:lnTo>
                    <a:lnTo>
                      <a:pt x="374" y="1"/>
                    </a:lnTo>
                    <a:lnTo>
                      <a:pt x="369" y="4"/>
                    </a:lnTo>
                    <a:lnTo>
                      <a:pt x="365" y="7"/>
                    </a:lnTo>
                    <a:lnTo>
                      <a:pt x="164" y="207"/>
                    </a:lnTo>
                    <a:lnTo>
                      <a:pt x="90" y="133"/>
                    </a:lnTo>
                    <a:lnTo>
                      <a:pt x="90" y="133"/>
                    </a:lnTo>
                    <a:lnTo>
                      <a:pt x="85" y="130"/>
                    </a:lnTo>
                    <a:lnTo>
                      <a:pt x="81" y="127"/>
                    </a:lnTo>
                    <a:lnTo>
                      <a:pt x="75" y="126"/>
                    </a:lnTo>
                    <a:lnTo>
                      <a:pt x="71" y="125"/>
                    </a:lnTo>
                    <a:lnTo>
                      <a:pt x="65" y="126"/>
                    </a:lnTo>
                    <a:lnTo>
                      <a:pt x="60" y="127"/>
                    </a:lnTo>
                    <a:lnTo>
                      <a:pt x="55" y="130"/>
                    </a:lnTo>
                    <a:lnTo>
                      <a:pt x="51" y="133"/>
                    </a:lnTo>
                    <a:lnTo>
                      <a:pt x="8" y="176"/>
                    </a:lnTo>
                    <a:lnTo>
                      <a:pt x="8" y="176"/>
                    </a:lnTo>
                    <a:lnTo>
                      <a:pt x="5" y="180"/>
                    </a:lnTo>
                    <a:lnTo>
                      <a:pt x="3" y="185"/>
                    </a:lnTo>
                    <a:lnTo>
                      <a:pt x="2" y="190"/>
                    </a:lnTo>
                    <a:lnTo>
                      <a:pt x="0" y="196"/>
                    </a:lnTo>
                    <a:lnTo>
                      <a:pt x="2" y="200"/>
                    </a:lnTo>
                    <a:lnTo>
                      <a:pt x="3" y="206"/>
                    </a:lnTo>
                    <a:lnTo>
                      <a:pt x="5" y="210"/>
                    </a:lnTo>
                    <a:lnTo>
                      <a:pt x="8" y="214"/>
                    </a:lnTo>
                    <a:lnTo>
                      <a:pt x="145" y="350"/>
                    </a:lnTo>
                    <a:lnTo>
                      <a:pt x="145" y="350"/>
                    </a:lnTo>
                    <a:lnTo>
                      <a:pt x="149" y="353"/>
                    </a:lnTo>
                    <a:lnTo>
                      <a:pt x="153" y="355"/>
                    </a:lnTo>
                    <a:lnTo>
                      <a:pt x="159" y="357"/>
                    </a:lnTo>
                    <a:lnTo>
                      <a:pt x="164" y="358"/>
                    </a:lnTo>
                    <a:lnTo>
                      <a:pt x="169" y="357"/>
                    </a:lnTo>
                    <a:lnTo>
                      <a:pt x="174" y="355"/>
                    </a:lnTo>
                    <a:lnTo>
                      <a:pt x="179" y="353"/>
                    </a:lnTo>
                    <a:lnTo>
                      <a:pt x="183" y="350"/>
                    </a:lnTo>
                    <a:lnTo>
                      <a:pt x="208" y="324"/>
                    </a:lnTo>
                    <a:lnTo>
                      <a:pt x="226" y="307"/>
                    </a:lnTo>
                    <a:lnTo>
                      <a:pt x="446" y="88"/>
                    </a:lnTo>
                    <a:lnTo>
                      <a:pt x="446" y="88"/>
                    </a:lnTo>
                    <a:lnTo>
                      <a:pt x="449" y="83"/>
                    </a:lnTo>
                    <a:lnTo>
                      <a:pt x="452" y="79"/>
                    </a:lnTo>
                    <a:lnTo>
                      <a:pt x="453" y="73"/>
                    </a:lnTo>
                    <a:lnTo>
                      <a:pt x="454" y="69"/>
                    </a:lnTo>
                    <a:lnTo>
                      <a:pt x="453" y="63"/>
                    </a:lnTo>
                    <a:lnTo>
                      <a:pt x="452" y="59"/>
                    </a:lnTo>
                    <a:lnTo>
                      <a:pt x="449" y="54"/>
                    </a:lnTo>
                    <a:lnTo>
                      <a:pt x="446" y="50"/>
                    </a:lnTo>
                    <a:lnTo>
                      <a:pt x="446" y="5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rmAutofit fontScale="25000" lnSpcReduction="20000"/>
              </a:bodyPr>
              <a:lstStyle/>
              <a:p>
                <a:endParaRPr lang="en-US"/>
              </a:p>
            </p:txBody>
          </p:sp>
        </p:grpSp>
        <p:grpSp>
          <p:nvGrpSpPr>
            <p:cNvPr id="1120" name="组合 1119">
              <a:extLst>
                <a:ext uri="{FF2B5EF4-FFF2-40B4-BE49-F238E27FC236}">
                  <a16:creationId xmlns:a16="http://schemas.microsoft.com/office/drawing/2014/main" id="{274F7E58-9B25-F1CA-F2CE-6257AFB22B8C}"/>
                </a:ext>
              </a:extLst>
            </p:cNvPr>
            <p:cNvGrpSpPr/>
            <p:nvPr/>
          </p:nvGrpSpPr>
          <p:grpSpPr>
            <a:xfrm>
              <a:off x="5257165" y="3564255"/>
              <a:ext cx="256540" cy="256540"/>
              <a:chOff x="912" y="3249"/>
              <a:chExt cx="404" cy="404"/>
            </a:xfrm>
          </p:grpSpPr>
          <p:pic>
            <p:nvPicPr>
              <p:cNvPr id="1121" name="图片 8" descr="椭圆形">
                <a:extLst>
                  <a:ext uri="{FF2B5EF4-FFF2-40B4-BE49-F238E27FC236}">
                    <a16:creationId xmlns:a16="http://schemas.microsoft.com/office/drawing/2014/main" id="{E01E5C11-2586-2044-C398-5F2AEC756F6C}"/>
                  </a:ext>
                </a:extLst>
              </p:cNvPr>
              <p:cNvPicPr>
                <a:picLocks noChangeAspect="1"/>
              </p:cNvPicPr>
              <p:nvPr>
                <p:custDataLst>
                  <p:tags r:id="rId1"/>
                </p:custDataLst>
              </p:nvPr>
            </p:nvPicPr>
            <p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>
                <a:off x="912" y="3249"/>
                <a:ext cx="404" cy="404"/>
              </a:xfrm>
              <a:prstGeom prst="rect">
                <a:avLst/>
              </a:prstGeom>
            </p:spPr>
          </p:pic>
          <p:sp>
            <p:nvSpPr>
              <p:cNvPr id="1122" name="íşḷîḑe">
                <a:extLst>
                  <a:ext uri="{FF2B5EF4-FFF2-40B4-BE49-F238E27FC236}">
                    <a16:creationId xmlns:a16="http://schemas.microsoft.com/office/drawing/2014/main" id="{CCBA91AB-EB24-25A4-AC69-3EA4B52498E3}"/>
                  </a:ext>
                </a:extLst>
              </p:cNvPr>
              <p:cNvSpPr/>
              <p:nvPr>
                <p:custDataLst>
                  <p:tags r:id="rId2"/>
                </p:custDataLst>
              </p:nvPr>
            </p:nvSpPr>
            <p:spPr bwMode="auto">
              <a:xfrm>
                <a:off x="1027" y="3370"/>
                <a:ext cx="174" cy="162"/>
              </a:xfrm>
              <a:custGeom>
                <a:avLst/>
                <a:gdLst>
                  <a:gd name="T0" fmla="*/ 446 w 454"/>
                  <a:gd name="T1" fmla="*/ 50 h 358"/>
                  <a:gd name="T2" fmla="*/ 403 w 454"/>
                  <a:gd name="T3" fmla="*/ 7 h 358"/>
                  <a:gd name="T4" fmla="*/ 403 w 454"/>
                  <a:gd name="T5" fmla="*/ 7 h 358"/>
                  <a:gd name="T6" fmla="*/ 399 w 454"/>
                  <a:gd name="T7" fmla="*/ 4 h 358"/>
                  <a:gd name="T8" fmla="*/ 393 w 454"/>
                  <a:gd name="T9" fmla="*/ 1 h 358"/>
                  <a:gd name="T10" fmla="*/ 389 w 454"/>
                  <a:gd name="T11" fmla="*/ 0 h 358"/>
                  <a:gd name="T12" fmla="*/ 383 w 454"/>
                  <a:gd name="T13" fmla="*/ 0 h 358"/>
                  <a:gd name="T14" fmla="*/ 379 w 454"/>
                  <a:gd name="T15" fmla="*/ 0 h 358"/>
                  <a:gd name="T16" fmla="*/ 374 w 454"/>
                  <a:gd name="T17" fmla="*/ 1 h 358"/>
                  <a:gd name="T18" fmla="*/ 369 w 454"/>
                  <a:gd name="T19" fmla="*/ 4 h 358"/>
                  <a:gd name="T20" fmla="*/ 365 w 454"/>
                  <a:gd name="T21" fmla="*/ 7 h 358"/>
                  <a:gd name="T22" fmla="*/ 164 w 454"/>
                  <a:gd name="T23" fmla="*/ 207 h 358"/>
                  <a:gd name="T24" fmla="*/ 90 w 454"/>
                  <a:gd name="T25" fmla="*/ 133 h 358"/>
                  <a:gd name="T26" fmla="*/ 90 w 454"/>
                  <a:gd name="T27" fmla="*/ 133 h 358"/>
                  <a:gd name="T28" fmla="*/ 85 w 454"/>
                  <a:gd name="T29" fmla="*/ 130 h 358"/>
                  <a:gd name="T30" fmla="*/ 81 w 454"/>
                  <a:gd name="T31" fmla="*/ 127 h 358"/>
                  <a:gd name="T32" fmla="*/ 75 w 454"/>
                  <a:gd name="T33" fmla="*/ 126 h 358"/>
                  <a:gd name="T34" fmla="*/ 71 w 454"/>
                  <a:gd name="T35" fmla="*/ 125 h 358"/>
                  <a:gd name="T36" fmla="*/ 65 w 454"/>
                  <a:gd name="T37" fmla="*/ 126 h 358"/>
                  <a:gd name="T38" fmla="*/ 60 w 454"/>
                  <a:gd name="T39" fmla="*/ 127 h 358"/>
                  <a:gd name="T40" fmla="*/ 55 w 454"/>
                  <a:gd name="T41" fmla="*/ 130 h 358"/>
                  <a:gd name="T42" fmla="*/ 51 w 454"/>
                  <a:gd name="T43" fmla="*/ 133 h 358"/>
                  <a:gd name="T44" fmla="*/ 8 w 454"/>
                  <a:gd name="T45" fmla="*/ 176 h 358"/>
                  <a:gd name="T46" fmla="*/ 8 w 454"/>
                  <a:gd name="T47" fmla="*/ 176 h 358"/>
                  <a:gd name="T48" fmla="*/ 5 w 454"/>
                  <a:gd name="T49" fmla="*/ 180 h 358"/>
                  <a:gd name="T50" fmla="*/ 3 w 454"/>
                  <a:gd name="T51" fmla="*/ 185 h 358"/>
                  <a:gd name="T52" fmla="*/ 2 w 454"/>
                  <a:gd name="T53" fmla="*/ 190 h 358"/>
                  <a:gd name="T54" fmla="*/ 0 w 454"/>
                  <a:gd name="T55" fmla="*/ 196 h 358"/>
                  <a:gd name="T56" fmla="*/ 2 w 454"/>
                  <a:gd name="T57" fmla="*/ 200 h 358"/>
                  <a:gd name="T58" fmla="*/ 3 w 454"/>
                  <a:gd name="T59" fmla="*/ 206 h 358"/>
                  <a:gd name="T60" fmla="*/ 5 w 454"/>
                  <a:gd name="T61" fmla="*/ 210 h 358"/>
                  <a:gd name="T62" fmla="*/ 8 w 454"/>
                  <a:gd name="T63" fmla="*/ 214 h 358"/>
                  <a:gd name="T64" fmla="*/ 145 w 454"/>
                  <a:gd name="T65" fmla="*/ 350 h 358"/>
                  <a:gd name="T66" fmla="*/ 145 w 454"/>
                  <a:gd name="T67" fmla="*/ 350 h 358"/>
                  <a:gd name="T68" fmla="*/ 149 w 454"/>
                  <a:gd name="T69" fmla="*/ 353 h 358"/>
                  <a:gd name="T70" fmla="*/ 153 w 454"/>
                  <a:gd name="T71" fmla="*/ 355 h 358"/>
                  <a:gd name="T72" fmla="*/ 159 w 454"/>
                  <a:gd name="T73" fmla="*/ 357 h 358"/>
                  <a:gd name="T74" fmla="*/ 164 w 454"/>
                  <a:gd name="T75" fmla="*/ 358 h 358"/>
                  <a:gd name="T76" fmla="*/ 169 w 454"/>
                  <a:gd name="T77" fmla="*/ 357 h 358"/>
                  <a:gd name="T78" fmla="*/ 174 w 454"/>
                  <a:gd name="T79" fmla="*/ 355 h 358"/>
                  <a:gd name="T80" fmla="*/ 179 w 454"/>
                  <a:gd name="T81" fmla="*/ 353 h 358"/>
                  <a:gd name="T82" fmla="*/ 183 w 454"/>
                  <a:gd name="T83" fmla="*/ 350 h 358"/>
                  <a:gd name="T84" fmla="*/ 208 w 454"/>
                  <a:gd name="T85" fmla="*/ 324 h 358"/>
                  <a:gd name="T86" fmla="*/ 226 w 454"/>
                  <a:gd name="T87" fmla="*/ 307 h 358"/>
                  <a:gd name="T88" fmla="*/ 446 w 454"/>
                  <a:gd name="T89" fmla="*/ 88 h 358"/>
                  <a:gd name="T90" fmla="*/ 446 w 454"/>
                  <a:gd name="T91" fmla="*/ 88 h 358"/>
                  <a:gd name="T92" fmla="*/ 449 w 454"/>
                  <a:gd name="T93" fmla="*/ 83 h 358"/>
                  <a:gd name="T94" fmla="*/ 452 w 454"/>
                  <a:gd name="T95" fmla="*/ 79 h 358"/>
                  <a:gd name="T96" fmla="*/ 453 w 454"/>
                  <a:gd name="T97" fmla="*/ 73 h 358"/>
                  <a:gd name="T98" fmla="*/ 454 w 454"/>
                  <a:gd name="T99" fmla="*/ 69 h 358"/>
                  <a:gd name="T100" fmla="*/ 453 w 454"/>
                  <a:gd name="T101" fmla="*/ 63 h 358"/>
                  <a:gd name="T102" fmla="*/ 452 w 454"/>
                  <a:gd name="T103" fmla="*/ 59 h 358"/>
                  <a:gd name="T104" fmla="*/ 449 w 454"/>
                  <a:gd name="T105" fmla="*/ 54 h 358"/>
                  <a:gd name="T106" fmla="*/ 446 w 454"/>
                  <a:gd name="T107" fmla="*/ 50 h 358"/>
                  <a:gd name="T108" fmla="*/ 446 w 454"/>
                  <a:gd name="T109" fmla="*/ 50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454" h="358">
                    <a:moveTo>
                      <a:pt x="446" y="50"/>
                    </a:moveTo>
                    <a:lnTo>
                      <a:pt x="403" y="7"/>
                    </a:lnTo>
                    <a:lnTo>
                      <a:pt x="403" y="7"/>
                    </a:lnTo>
                    <a:lnTo>
                      <a:pt x="399" y="4"/>
                    </a:lnTo>
                    <a:lnTo>
                      <a:pt x="393" y="1"/>
                    </a:lnTo>
                    <a:lnTo>
                      <a:pt x="389" y="0"/>
                    </a:lnTo>
                    <a:lnTo>
                      <a:pt x="383" y="0"/>
                    </a:lnTo>
                    <a:lnTo>
                      <a:pt x="379" y="0"/>
                    </a:lnTo>
                    <a:lnTo>
                      <a:pt x="374" y="1"/>
                    </a:lnTo>
                    <a:lnTo>
                      <a:pt x="369" y="4"/>
                    </a:lnTo>
                    <a:lnTo>
                      <a:pt x="365" y="7"/>
                    </a:lnTo>
                    <a:lnTo>
                      <a:pt x="164" y="207"/>
                    </a:lnTo>
                    <a:lnTo>
                      <a:pt x="90" y="133"/>
                    </a:lnTo>
                    <a:lnTo>
                      <a:pt x="90" y="133"/>
                    </a:lnTo>
                    <a:lnTo>
                      <a:pt x="85" y="130"/>
                    </a:lnTo>
                    <a:lnTo>
                      <a:pt x="81" y="127"/>
                    </a:lnTo>
                    <a:lnTo>
                      <a:pt x="75" y="126"/>
                    </a:lnTo>
                    <a:lnTo>
                      <a:pt x="71" y="125"/>
                    </a:lnTo>
                    <a:lnTo>
                      <a:pt x="65" y="126"/>
                    </a:lnTo>
                    <a:lnTo>
                      <a:pt x="60" y="127"/>
                    </a:lnTo>
                    <a:lnTo>
                      <a:pt x="55" y="130"/>
                    </a:lnTo>
                    <a:lnTo>
                      <a:pt x="51" y="133"/>
                    </a:lnTo>
                    <a:lnTo>
                      <a:pt x="8" y="176"/>
                    </a:lnTo>
                    <a:lnTo>
                      <a:pt x="8" y="176"/>
                    </a:lnTo>
                    <a:lnTo>
                      <a:pt x="5" y="180"/>
                    </a:lnTo>
                    <a:lnTo>
                      <a:pt x="3" y="185"/>
                    </a:lnTo>
                    <a:lnTo>
                      <a:pt x="2" y="190"/>
                    </a:lnTo>
                    <a:lnTo>
                      <a:pt x="0" y="196"/>
                    </a:lnTo>
                    <a:lnTo>
                      <a:pt x="2" y="200"/>
                    </a:lnTo>
                    <a:lnTo>
                      <a:pt x="3" y="206"/>
                    </a:lnTo>
                    <a:lnTo>
                      <a:pt x="5" y="210"/>
                    </a:lnTo>
                    <a:lnTo>
                      <a:pt x="8" y="214"/>
                    </a:lnTo>
                    <a:lnTo>
                      <a:pt x="145" y="350"/>
                    </a:lnTo>
                    <a:lnTo>
                      <a:pt x="145" y="350"/>
                    </a:lnTo>
                    <a:lnTo>
                      <a:pt x="149" y="353"/>
                    </a:lnTo>
                    <a:lnTo>
                      <a:pt x="153" y="355"/>
                    </a:lnTo>
                    <a:lnTo>
                      <a:pt x="159" y="357"/>
                    </a:lnTo>
                    <a:lnTo>
                      <a:pt x="164" y="358"/>
                    </a:lnTo>
                    <a:lnTo>
                      <a:pt x="169" y="357"/>
                    </a:lnTo>
                    <a:lnTo>
                      <a:pt x="174" y="355"/>
                    </a:lnTo>
                    <a:lnTo>
                      <a:pt x="179" y="353"/>
                    </a:lnTo>
                    <a:lnTo>
                      <a:pt x="183" y="350"/>
                    </a:lnTo>
                    <a:lnTo>
                      <a:pt x="208" y="324"/>
                    </a:lnTo>
                    <a:lnTo>
                      <a:pt x="226" y="307"/>
                    </a:lnTo>
                    <a:lnTo>
                      <a:pt x="446" y="88"/>
                    </a:lnTo>
                    <a:lnTo>
                      <a:pt x="446" y="88"/>
                    </a:lnTo>
                    <a:lnTo>
                      <a:pt x="449" y="83"/>
                    </a:lnTo>
                    <a:lnTo>
                      <a:pt x="452" y="79"/>
                    </a:lnTo>
                    <a:lnTo>
                      <a:pt x="453" y="73"/>
                    </a:lnTo>
                    <a:lnTo>
                      <a:pt x="454" y="69"/>
                    </a:lnTo>
                    <a:lnTo>
                      <a:pt x="453" y="63"/>
                    </a:lnTo>
                    <a:lnTo>
                      <a:pt x="452" y="59"/>
                    </a:lnTo>
                    <a:lnTo>
                      <a:pt x="449" y="54"/>
                    </a:lnTo>
                    <a:lnTo>
                      <a:pt x="446" y="50"/>
                    </a:lnTo>
                    <a:lnTo>
                      <a:pt x="446" y="5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rmAutofit fontScale="25000" lnSpcReduction="20000"/>
              </a:bodyPr>
              <a:lstStyle/>
              <a:p>
                <a:endParaRPr lang="en-US"/>
              </a:p>
            </p:txBody>
          </p:sp>
        </p:grpSp>
      </p:grpSp>
      <p:sp>
        <p:nvSpPr>
          <p:cNvPr id="1134" name="箭头: 右 1133">
            <a:extLst>
              <a:ext uri="{FF2B5EF4-FFF2-40B4-BE49-F238E27FC236}">
                <a16:creationId xmlns:a16="http://schemas.microsoft.com/office/drawing/2014/main" id="{11921843-0B31-7785-B638-ADF3EC5E7467}"/>
              </a:ext>
            </a:extLst>
          </p:cNvPr>
          <p:cNvSpPr/>
          <p:nvPr/>
        </p:nvSpPr>
        <p:spPr>
          <a:xfrm>
            <a:off x="4269393" y="4532417"/>
            <a:ext cx="375826" cy="246221"/>
          </a:xfrm>
          <a:prstGeom prst="rightArrow">
            <a:avLst/>
          </a:prstGeom>
          <a:solidFill>
            <a:srgbClr val="00634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35" name="箭头: 右 1134">
            <a:extLst>
              <a:ext uri="{FF2B5EF4-FFF2-40B4-BE49-F238E27FC236}">
                <a16:creationId xmlns:a16="http://schemas.microsoft.com/office/drawing/2014/main" id="{8C73740E-8B61-B7CA-B37D-FE76357ED9FC}"/>
              </a:ext>
            </a:extLst>
          </p:cNvPr>
          <p:cNvSpPr/>
          <p:nvPr/>
        </p:nvSpPr>
        <p:spPr>
          <a:xfrm>
            <a:off x="8844558" y="4590285"/>
            <a:ext cx="375826" cy="246221"/>
          </a:xfrm>
          <a:prstGeom prst="rightArrow">
            <a:avLst/>
          </a:prstGeom>
          <a:solidFill>
            <a:srgbClr val="00634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136" name="组合 1135">
            <a:extLst>
              <a:ext uri="{FF2B5EF4-FFF2-40B4-BE49-F238E27FC236}">
                <a16:creationId xmlns:a16="http://schemas.microsoft.com/office/drawing/2014/main" id="{D3E4893A-2C88-4A40-009A-5AF6838130B7}"/>
              </a:ext>
            </a:extLst>
          </p:cNvPr>
          <p:cNvGrpSpPr/>
          <p:nvPr/>
        </p:nvGrpSpPr>
        <p:grpSpPr>
          <a:xfrm>
            <a:off x="9464186" y="3091068"/>
            <a:ext cx="2087753" cy="3728131"/>
            <a:chOff x="6425166" y="362715"/>
            <a:chExt cx="3579479" cy="6391928"/>
          </a:xfrm>
        </p:grpSpPr>
        <p:pic>
          <p:nvPicPr>
            <p:cNvPr id="1137" name="图片 1136">
              <a:extLst>
                <a:ext uri="{FF2B5EF4-FFF2-40B4-BE49-F238E27FC236}">
                  <a16:creationId xmlns:a16="http://schemas.microsoft.com/office/drawing/2014/main" id="{A649A9B1-3EF0-1139-6B8C-AF1C4A2B9144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8832" y="1077672"/>
              <a:ext cx="2368958" cy="5264350"/>
            </a:xfrm>
            <a:prstGeom prst="rect">
              <a:avLst/>
            </a:prstGeom>
          </p:spPr>
        </p:pic>
        <p:pic>
          <p:nvPicPr>
            <p:cNvPr id="1138" name="图片 1137" descr="图片包含 监控, 巴士, 照片, 屏幕&#10;&#10;AI 生成的内容可能不正确。">
              <a:extLst>
                <a:ext uri="{FF2B5EF4-FFF2-40B4-BE49-F238E27FC236}">
                  <a16:creationId xmlns:a16="http://schemas.microsoft.com/office/drawing/2014/main" id="{7211495F-C089-2703-D15B-62D1122A2823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25166" y="362715"/>
              <a:ext cx="3579479" cy="63919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05358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>
            <a:extLst>
              <a:ext uri="{FF2B5EF4-FFF2-40B4-BE49-F238E27FC236}">
                <a16:creationId xmlns:a16="http://schemas.microsoft.com/office/drawing/2014/main" id="{B621499E-8C67-4643-9B5A-FA9A524EDE9B}"/>
              </a:ext>
            </a:extLst>
          </p:cNvPr>
          <p:cNvSpPr txBox="1"/>
          <p:nvPr/>
        </p:nvSpPr>
        <p:spPr>
          <a:xfrm>
            <a:off x="761756" y="101105"/>
            <a:ext cx="46978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gradFill flip="none" rotWithShape="1">
                  <a:gsLst>
                    <a:gs pos="0">
                      <a:srgbClr val="28473D">
                        <a:shade val="30000"/>
                        <a:satMod val="115000"/>
                      </a:srgbClr>
                    </a:gs>
                    <a:gs pos="50000">
                      <a:srgbClr val="28473D">
                        <a:shade val="67500"/>
                        <a:satMod val="115000"/>
                      </a:srgbClr>
                    </a:gs>
                    <a:gs pos="100000">
                      <a:srgbClr val="28473D">
                        <a:shade val="100000"/>
                        <a:satMod val="115000"/>
                      </a:srgbClr>
                    </a:gs>
                  </a:gsLst>
                  <a:lin ang="0" scaled="1"/>
                  <a:tileRect/>
                </a:gradFill>
                <a:cs typeface="+mn-ea"/>
                <a:sym typeface="+mn-lt"/>
              </a:rPr>
              <a:t>数据现状</a:t>
            </a:r>
            <a:endParaRPr lang="en-US" sz="2800" dirty="0">
              <a:gradFill flip="none" rotWithShape="1">
                <a:gsLst>
                  <a:gs pos="0">
                    <a:srgbClr val="28473D">
                      <a:shade val="30000"/>
                      <a:satMod val="115000"/>
                    </a:srgbClr>
                  </a:gs>
                  <a:gs pos="50000">
                    <a:srgbClr val="28473D">
                      <a:shade val="67500"/>
                      <a:satMod val="115000"/>
                    </a:srgbClr>
                  </a:gs>
                  <a:gs pos="100000">
                    <a:srgbClr val="28473D">
                      <a:shade val="100000"/>
                      <a:satMod val="115000"/>
                    </a:srgbClr>
                  </a:gs>
                </a:gsLst>
                <a:lin ang="0" scaled="1"/>
                <a:tileRect/>
              </a:gradFill>
              <a:cs typeface="+mn-ea"/>
              <a:sym typeface="+mn-lt"/>
            </a:endParaRPr>
          </a:p>
        </p:txBody>
      </p: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95E3CA89-E414-4E79-86D7-91631874D59C}"/>
              </a:ext>
            </a:extLst>
          </p:cNvPr>
          <p:cNvCxnSpPr/>
          <p:nvPr/>
        </p:nvCxnSpPr>
        <p:spPr>
          <a:xfrm>
            <a:off x="391265" y="720193"/>
            <a:ext cx="10160000" cy="0"/>
          </a:xfrm>
          <a:prstGeom prst="line">
            <a:avLst/>
          </a:prstGeom>
          <a:ln w="15875">
            <a:solidFill>
              <a:srgbClr val="0063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11">
            <a:extLst>
              <a:ext uri="{FF2B5EF4-FFF2-40B4-BE49-F238E27FC236}">
                <a16:creationId xmlns:a16="http://schemas.microsoft.com/office/drawing/2014/main" id="{C1BD870C-5F33-43F3-ACB6-E11DF9577F6B}"/>
              </a:ext>
            </a:extLst>
          </p:cNvPr>
          <p:cNvSpPr/>
          <p:nvPr/>
        </p:nvSpPr>
        <p:spPr>
          <a:xfrm>
            <a:off x="94774" y="62356"/>
            <a:ext cx="459625" cy="459625"/>
          </a:xfrm>
          <a:prstGeom prst="rect">
            <a:avLst/>
          </a:prstGeom>
          <a:noFill/>
          <a:ln w="25400">
            <a:solidFill>
              <a:srgbClr val="00634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3E04F1BF-AD7B-4A9E-B329-7CF52743ABF9}"/>
              </a:ext>
            </a:extLst>
          </p:cNvPr>
          <p:cNvSpPr/>
          <p:nvPr/>
        </p:nvSpPr>
        <p:spPr>
          <a:xfrm>
            <a:off x="254311" y="148038"/>
            <a:ext cx="459625" cy="459625"/>
          </a:xfrm>
          <a:prstGeom prst="rect">
            <a:avLst/>
          </a:prstGeom>
          <a:solidFill>
            <a:srgbClr val="006341"/>
          </a:solidFill>
          <a:ln w="25400">
            <a:solidFill>
              <a:srgbClr val="4F8E7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B99D8E1A-FEDA-486A-A2D3-D9C95F5CA7EE}"/>
              </a:ext>
            </a:extLst>
          </p:cNvPr>
          <p:cNvSpPr txBox="1"/>
          <p:nvPr/>
        </p:nvSpPr>
        <p:spPr>
          <a:xfrm>
            <a:off x="5116684" y="5410338"/>
            <a:ext cx="15751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cs typeface="+mn-ea"/>
                <a:sym typeface="+mn-lt"/>
              </a:rPr>
              <a:t>2</a:t>
            </a:r>
            <a:r>
              <a:rPr lang="zh-CN" altLang="en-US" sz="1400" b="1" dirty="0">
                <a:cs typeface="+mn-ea"/>
                <a:sym typeface="+mn-lt"/>
              </a:rPr>
              <a:t>年前的产品价值</a:t>
            </a:r>
            <a:endParaRPr lang="en-US" sz="1400" b="1" dirty="0">
              <a:cs typeface="+mn-ea"/>
              <a:sym typeface="+mn-lt"/>
            </a:endParaRPr>
          </a:p>
        </p:txBody>
      </p:sp>
      <p:sp>
        <p:nvSpPr>
          <p:cNvPr id="54" name="矩形 53">
            <a:extLst>
              <a:ext uri="{FF2B5EF4-FFF2-40B4-BE49-F238E27FC236}">
                <a16:creationId xmlns:a16="http://schemas.microsoft.com/office/drawing/2014/main" id="{8840D9D8-1F27-4603-B9DA-5087BE79CD10}"/>
              </a:ext>
            </a:extLst>
          </p:cNvPr>
          <p:cNvSpPr/>
          <p:nvPr/>
        </p:nvSpPr>
        <p:spPr>
          <a:xfrm>
            <a:off x="5371418" y="1716566"/>
            <a:ext cx="1065674" cy="1950691"/>
          </a:xfrm>
          <a:prstGeom prst="rect">
            <a:avLst/>
          </a:prstGeom>
          <a:solidFill>
            <a:srgbClr val="006341">
              <a:alpha val="3294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cs typeface="+mn-ea"/>
                <a:sym typeface="+mn-lt"/>
              </a:rPr>
              <a:t>FAQ</a:t>
            </a:r>
          </a:p>
        </p:txBody>
      </p:sp>
      <p:grpSp>
        <p:nvGrpSpPr>
          <p:cNvPr id="56" name="组合 55">
            <a:extLst>
              <a:ext uri="{FF2B5EF4-FFF2-40B4-BE49-F238E27FC236}">
                <a16:creationId xmlns:a16="http://schemas.microsoft.com/office/drawing/2014/main" id="{4815884A-C923-4429-9C73-4EC7BD4372D2}"/>
              </a:ext>
            </a:extLst>
          </p:cNvPr>
          <p:cNvGrpSpPr/>
          <p:nvPr/>
        </p:nvGrpSpPr>
        <p:grpSpPr>
          <a:xfrm>
            <a:off x="6568604" y="2050277"/>
            <a:ext cx="4007912" cy="1791481"/>
            <a:chOff x="7491766" y="2044739"/>
            <a:chExt cx="4027133" cy="1800072"/>
          </a:xfrm>
        </p:grpSpPr>
        <p:cxnSp>
          <p:nvCxnSpPr>
            <p:cNvPr id="57" name="直接连接符 56">
              <a:extLst>
                <a:ext uri="{FF2B5EF4-FFF2-40B4-BE49-F238E27FC236}">
                  <a16:creationId xmlns:a16="http://schemas.microsoft.com/office/drawing/2014/main" id="{0161A54B-5629-4076-AA28-D207CD7262D7}"/>
                </a:ext>
              </a:extLst>
            </p:cNvPr>
            <p:cNvCxnSpPr>
              <a:cxnSpLocks/>
            </p:cNvCxnSpPr>
            <p:nvPr/>
          </p:nvCxnSpPr>
          <p:spPr>
            <a:xfrm>
              <a:off x="7916702" y="2044739"/>
              <a:ext cx="0" cy="1471742"/>
            </a:xfrm>
            <a:prstGeom prst="line">
              <a:avLst/>
            </a:prstGeom>
            <a:ln w="15875">
              <a:solidFill>
                <a:srgbClr val="00634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xt">
              <a:extLst>
                <a:ext uri="{FF2B5EF4-FFF2-40B4-BE49-F238E27FC236}">
                  <a16:creationId xmlns:a16="http://schemas.microsoft.com/office/drawing/2014/main" id="{9B7290CE-7560-406E-ACFB-D01C28E42EF7}"/>
                </a:ext>
              </a:extLst>
            </p:cNvPr>
            <p:cNvSpPr/>
            <p:nvPr/>
          </p:nvSpPr>
          <p:spPr>
            <a:xfrm>
              <a:off x="8022592" y="2272031"/>
              <a:ext cx="1968923" cy="15727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71450" indent="-171450">
                <a:lnSpc>
                  <a:spcPct val="120000"/>
                </a:lnSpc>
                <a:buFont typeface="Arial" panose="020B0604020202020204" pitchFamily="34" charset="0"/>
                <a:buChar char="•"/>
              </a:pPr>
              <a:r>
                <a:rPr kumimoji="1" lang="zh-CN" altLang="en-US" sz="1200" dirty="0">
                  <a:solidFill>
                    <a:schemeClr val="tx1"/>
                  </a:solidFill>
                  <a:cs typeface="+mn-ea"/>
                  <a:sym typeface="+mn-lt"/>
                </a:rPr>
                <a:t>每天</a:t>
              </a:r>
              <a:r>
                <a:rPr kumimoji="1" lang="en-US" altLang="zh-CN" sz="1200" dirty="0">
                  <a:solidFill>
                    <a:schemeClr val="tx1"/>
                  </a:solidFill>
                  <a:cs typeface="+mn-ea"/>
                  <a:sym typeface="+mn-lt"/>
                </a:rPr>
                <a:t>16000</a:t>
              </a:r>
              <a:r>
                <a:rPr kumimoji="1" lang="zh-CN" altLang="en-US" sz="1200" dirty="0">
                  <a:solidFill>
                    <a:schemeClr val="tx1"/>
                  </a:solidFill>
                  <a:cs typeface="+mn-ea"/>
                  <a:sym typeface="+mn-lt"/>
                </a:rPr>
                <a:t>次咨询</a:t>
              </a:r>
              <a:endParaRPr kumimoji="1" lang="en-US" altLang="zh-CN" sz="1200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grpSp>
          <p:nvGrpSpPr>
            <p:cNvPr id="59" name="组合 58">
              <a:extLst>
                <a:ext uri="{FF2B5EF4-FFF2-40B4-BE49-F238E27FC236}">
                  <a16:creationId xmlns:a16="http://schemas.microsoft.com/office/drawing/2014/main" id="{0562691D-404E-4B44-8CFD-DE3A900AF1B4}"/>
                </a:ext>
              </a:extLst>
            </p:cNvPr>
            <p:cNvGrpSpPr/>
            <p:nvPr/>
          </p:nvGrpSpPr>
          <p:grpSpPr>
            <a:xfrm>
              <a:off x="7491766" y="2591792"/>
              <a:ext cx="4027133" cy="1253019"/>
              <a:chOff x="7491766" y="2591792"/>
              <a:chExt cx="4027133" cy="1253019"/>
            </a:xfrm>
          </p:grpSpPr>
          <p:sp>
            <p:nvSpPr>
              <p:cNvPr id="60" name="任意多边形: 形状 59">
                <a:extLst>
                  <a:ext uri="{FF2B5EF4-FFF2-40B4-BE49-F238E27FC236}">
                    <a16:creationId xmlns:a16="http://schemas.microsoft.com/office/drawing/2014/main" id="{CD27C9BF-2110-4A98-9ECC-39A807ECD47C}"/>
                  </a:ext>
                </a:extLst>
              </p:cNvPr>
              <p:cNvSpPr/>
              <p:nvPr/>
            </p:nvSpPr>
            <p:spPr bwMode="auto">
              <a:xfrm>
                <a:off x="7491766" y="2591792"/>
                <a:ext cx="4027133" cy="1253019"/>
              </a:xfrm>
              <a:custGeom>
                <a:avLst/>
                <a:gdLst>
                  <a:gd name="T0" fmla="*/ 1122 w 1127"/>
                  <a:gd name="T1" fmla="*/ 166 h 350"/>
                  <a:gd name="T2" fmla="*/ 933 w 1127"/>
                  <a:gd name="T3" fmla="*/ 6 h 350"/>
                  <a:gd name="T4" fmla="*/ 914 w 1127"/>
                  <a:gd name="T5" fmla="*/ 14 h 350"/>
                  <a:gd name="T6" fmla="*/ 914 w 1127"/>
                  <a:gd name="T7" fmla="*/ 63 h 350"/>
                  <a:gd name="T8" fmla="*/ 112 w 1127"/>
                  <a:gd name="T9" fmla="*/ 63 h 350"/>
                  <a:gd name="T10" fmla="*/ 0 w 1127"/>
                  <a:gd name="T11" fmla="*/ 175 h 350"/>
                  <a:gd name="T12" fmla="*/ 0 w 1127"/>
                  <a:gd name="T13" fmla="*/ 175 h 350"/>
                  <a:gd name="T14" fmla="*/ 112 w 1127"/>
                  <a:gd name="T15" fmla="*/ 287 h 350"/>
                  <a:gd name="T16" fmla="*/ 914 w 1127"/>
                  <a:gd name="T17" fmla="*/ 287 h 350"/>
                  <a:gd name="T18" fmla="*/ 914 w 1127"/>
                  <a:gd name="T19" fmla="*/ 336 h 350"/>
                  <a:gd name="T20" fmla="*/ 933 w 1127"/>
                  <a:gd name="T21" fmla="*/ 344 h 350"/>
                  <a:gd name="T22" fmla="*/ 1122 w 1127"/>
                  <a:gd name="T23" fmla="*/ 184 h 350"/>
                  <a:gd name="T24" fmla="*/ 1122 w 1127"/>
                  <a:gd name="T25" fmla="*/ 166 h 3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27" h="350">
                    <a:moveTo>
                      <a:pt x="1122" y="166"/>
                    </a:moveTo>
                    <a:cubicBezTo>
                      <a:pt x="933" y="6"/>
                      <a:pt x="933" y="6"/>
                      <a:pt x="933" y="6"/>
                    </a:cubicBezTo>
                    <a:cubicBezTo>
                      <a:pt x="925" y="0"/>
                      <a:pt x="914" y="5"/>
                      <a:pt x="914" y="14"/>
                    </a:cubicBezTo>
                    <a:cubicBezTo>
                      <a:pt x="914" y="63"/>
                      <a:pt x="914" y="63"/>
                      <a:pt x="914" y="63"/>
                    </a:cubicBezTo>
                    <a:cubicBezTo>
                      <a:pt x="112" y="63"/>
                      <a:pt x="112" y="63"/>
                      <a:pt x="112" y="63"/>
                    </a:cubicBezTo>
                    <a:cubicBezTo>
                      <a:pt x="50" y="63"/>
                      <a:pt x="0" y="113"/>
                      <a:pt x="0" y="175"/>
                    </a:cubicBezTo>
                    <a:cubicBezTo>
                      <a:pt x="0" y="175"/>
                      <a:pt x="0" y="175"/>
                      <a:pt x="0" y="175"/>
                    </a:cubicBezTo>
                    <a:cubicBezTo>
                      <a:pt x="0" y="237"/>
                      <a:pt x="50" y="287"/>
                      <a:pt x="112" y="287"/>
                    </a:cubicBezTo>
                    <a:cubicBezTo>
                      <a:pt x="914" y="287"/>
                      <a:pt x="914" y="287"/>
                      <a:pt x="914" y="287"/>
                    </a:cubicBezTo>
                    <a:cubicBezTo>
                      <a:pt x="914" y="336"/>
                      <a:pt x="914" y="336"/>
                      <a:pt x="914" y="336"/>
                    </a:cubicBezTo>
                    <a:cubicBezTo>
                      <a:pt x="914" y="345"/>
                      <a:pt x="925" y="350"/>
                      <a:pt x="933" y="344"/>
                    </a:cubicBezTo>
                    <a:cubicBezTo>
                      <a:pt x="1122" y="184"/>
                      <a:pt x="1122" y="184"/>
                      <a:pt x="1122" y="184"/>
                    </a:cubicBezTo>
                    <a:cubicBezTo>
                      <a:pt x="1127" y="179"/>
                      <a:pt x="1127" y="171"/>
                      <a:pt x="1122" y="166"/>
                    </a:cubicBezTo>
                    <a:close/>
                  </a:path>
                </a:pathLst>
              </a:custGeom>
              <a:solidFill>
                <a:srgbClr val="006341"/>
              </a:solidFill>
              <a:ln w="57150" cap="rnd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Arial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Arial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Arial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Arial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Arial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Arial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Arial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Arial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Arial"/>
                    <a:ea typeface="+mn-ea"/>
                    <a:cs typeface="+mn-cs"/>
                  </a:defRPr>
                </a:lvl9pPr>
              </a:lstStyle>
              <a:p>
                <a:pPr algn="ctr" defTabSz="913765"/>
                <a:endParaRPr lang="zh-CN" altLang="en-US" sz="1200" b="1">
                  <a:solidFill>
                    <a:schemeClr val="tx1">
                      <a:lumMod val="10000"/>
                      <a:lumOff val="90000"/>
                    </a:schemeClr>
                  </a:solidFill>
                  <a:latin typeface="+mn-lt"/>
                  <a:cs typeface="+mn-ea"/>
                  <a:sym typeface="+mn-lt"/>
                </a:endParaRPr>
              </a:p>
            </p:txBody>
          </p:sp>
          <p:sp>
            <p:nvSpPr>
              <p:cNvPr id="61" name="Number">
                <a:extLst>
                  <a:ext uri="{FF2B5EF4-FFF2-40B4-BE49-F238E27FC236}">
                    <a16:creationId xmlns:a16="http://schemas.microsoft.com/office/drawing/2014/main" id="{0EAEAF70-7192-41A4-B230-A36926B91D31}"/>
                  </a:ext>
                </a:extLst>
              </p:cNvPr>
              <p:cNvSpPr/>
              <p:nvPr/>
            </p:nvSpPr>
            <p:spPr>
              <a:xfrm>
                <a:off x="7693660" y="2974461"/>
                <a:ext cx="487680" cy="48768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Arial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Arial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Arial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Arial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Arial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Arial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Arial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Arial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Arial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1100" b="1" dirty="0">
                  <a:solidFill>
                    <a:srgbClr val="080808"/>
                  </a:solidFill>
                  <a:latin typeface="+mn-lt"/>
                  <a:cs typeface="+mn-ea"/>
                  <a:sym typeface="+mn-lt"/>
                </a:endParaRPr>
              </a:p>
            </p:txBody>
          </p:sp>
          <p:sp>
            <p:nvSpPr>
              <p:cNvPr id="62" name="Bullet">
                <a:extLst>
                  <a:ext uri="{FF2B5EF4-FFF2-40B4-BE49-F238E27FC236}">
                    <a16:creationId xmlns:a16="http://schemas.microsoft.com/office/drawing/2014/main" id="{FFC2002C-DEBF-421B-88EC-B91DF72F5746}"/>
                  </a:ext>
                </a:extLst>
              </p:cNvPr>
              <p:cNvSpPr/>
              <p:nvPr/>
            </p:nvSpPr>
            <p:spPr>
              <a:xfrm>
                <a:off x="8213975" y="2868276"/>
                <a:ext cx="2848257" cy="64820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08000" tIns="108000" rIns="108000" bIns="108000" rtlCol="0" anchor="b" anchorCtr="0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kumimoji="1" lang="zh-CN" altLang="en-US" sz="2400" b="1" dirty="0">
                    <a:solidFill>
                      <a:srgbClr val="FFFFFF"/>
                    </a:solidFill>
                    <a:cs typeface="+mn-ea"/>
                    <a:sym typeface="+mn-lt"/>
                  </a:rPr>
                  <a:t>伙伴询问</a:t>
                </a:r>
                <a:endParaRPr kumimoji="1" lang="en-US" altLang="zh-CN" sz="2400" b="1" dirty="0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77" name="组合 76">
            <a:extLst>
              <a:ext uri="{FF2B5EF4-FFF2-40B4-BE49-F238E27FC236}">
                <a16:creationId xmlns:a16="http://schemas.microsoft.com/office/drawing/2014/main" id="{F773BA15-4013-4C5D-90FC-7B9BC5040BC4}"/>
              </a:ext>
            </a:extLst>
          </p:cNvPr>
          <p:cNvGrpSpPr/>
          <p:nvPr/>
        </p:nvGrpSpPr>
        <p:grpSpPr>
          <a:xfrm flipH="1">
            <a:off x="1162577" y="1523222"/>
            <a:ext cx="4007911" cy="1905779"/>
            <a:chOff x="7491766" y="2591792"/>
            <a:chExt cx="4027133" cy="2043291"/>
          </a:xfrm>
        </p:grpSpPr>
        <p:cxnSp>
          <p:nvCxnSpPr>
            <p:cNvPr id="78" name="直接连接符 77">
              <a:extLst>
                <a:ext uri="{FF2B5EF4-FFF2-40B4-BE49-F238E27FC236}">
                  <a16:creationId xmlns:a16="http://schemas.microsoft.com/office/drawing/2014/main" id="{AB90D4BB-4153-40D0-A007-60DA61E8A01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916702" y="3156878"/>
              <a:ext cx="0" cy="1455523"/>
            </a:xfrm>
            <a:prstGeom prst="line">
              <a:avLst/>
            </a:prstGeom>
            <a:ln w="15875">
              <a:solidFill>
                <a:srgbClr val="00634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Text">
              <a:extLst>
                <a:ext uri="{FF2B5EF4-FFF2-40B4-BE49-F238E27FC236}">
                  <a16:creationId xmlns:a16="http://schemas.microsoft.com/office/drawing/2014/main" id="{F3F01C7F-10E7-4C70-AE77-80D85007B684}"/>
                </a:ext>
              </a:extLst>
            </p:cNvPr>
            <p:cNvSpPr/>
            <p:nvPr/>
          </p:nvSpPr>
          <p:spPr>
            <a:xfrm>
              <a:off x="7839199" y="3667241"/>
              <a:ext cx="2466557" cy="96784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71450" indent="-171450" algn="ctr">
                <a:lnSpc>
                  <a:spcPct val="120000"/>
                </a:lnSpc>
                <a:buFont typeface="Arial" panose="020B0604020202020204" pitchFamily="34" charset="0"/>
                <a:buChar char="•"/>
              </a:pPr>
              <a:r>
                <a:rPr kumimoji="1" lang="en-US" altLang="zh-CN" sz="1200" dirty="0">
                  <a:solidFill>
                    <a:schemeClr val="tx1"/>
                  </a:solidFill>
                  <a:cs typeface="+mn-ea"/>
                  <a:sym typeface="+mn-lt"/>
                </a:rPr>
                <a:t>PDF</a:t>
              </a:r>
              <a:r>
                <a:rPr kumimoji="1" lang="zh-CN" altLang="en-US" sz="1200" dirty="0">
                  <a:solidFill>
                    <a:schemeClr val="tx1"/>
                  </a:solidFill>
                  <a:cs typeface="+mn-ea"/>
                  <a:sym typeface="+mn-lt"/>
                </a:rPr>
                <a:t>等格式文档</a:t>
              </a:r>
            </a:p>
            <a:p>
              <a:pPr marL="171450" indent="-171450" algn="ctr">
                <a:lnSpc>
                  <a:spcPct val="120000"/>
                </a:lnSpc>
                <a:buFont typeface="Arial" panose="020B0604020202020204" pitchFamily="34" charset="0"/>
                <a:buChar char="•"/>
              </a:pPr>
              <a:r>
                <a:rPr kumimoji="1" lang="en-US" altLang="zh-CN" sz="1200" dirty="0">
                  <a:solidFill>
                    <a:schemeClr val="tx1"/>
                  </a:solidFill>
                  <a:cs typeface="+mn-ea"/>
                  <a:sym typeface="+mn-lt"/>
                </a:rPr>
                <a:t>Excel</a:t>
              </a:r>
              <a:r>
                <a:rPr kumimoji="1" lang="zh-CN" altLang="en-US" sz="1200" dirty="0">
                  <a:solidFill>
                    <a:schemeClr val="tx1"/>
                  </a:solidFill>
                  <a:cs typeface="+mn-ea"/>
                  <a:sym typeface="+mn-lt"/>
                </a:rPr>
                <a:t>类型的工具、图片</a:t>
              </a:r>
            </a:p>
            <a:p>
              <a:pPr marL="171450" indent="-171450" algn="ctr">
                <a:lnSpc>
                  <a:spcPct val="120000"/>
                </a:lnSpc>
                <a:buFont typeface="Arial" panose="020B0604020202020204" pitchFamily="34" charset="0"/>
                <a:buChar char="•"/>
              </a:pPr>
              <a:r>
                <a:rPr kumimoji="1" lang="en-US" altLang="zh-CN" sz="1200" dirty="0">
                  <a:solidFill>
                    <a:schemeClr val="tx1"/>
                  </a:solidFill>
                  <a:cs typeface="+mn-ea"/>
                  <a:sym typeface="+mn-lt"/>
                </a:rPr>
                <a:t>Link </a:t>
              </a:r>
              <a:r>
                <a:rPr kumimoji="1" lang="zh-CN" altLang="en-US" sz="1200" dirty="0">
                  <a:solidFill>
                    <a:schemeClr val="tx1"/>
                  </a:solidFill>
                  <a:cs typeface="+mn-ea"/>
                  <a:sym typeface="+mn-lt"/>
                </a:rPr>
                <a:t>工单（</a:t>
              </a:r>
              <a:r>
                <a:rPr kumimoji="1" lang="en-US" altLang="zh-CN" sz="1200" dirty="0">
                  <a:solidFill>
                    <a:schemeClr val="tx1"/>
                  </a:solidFill>
                  <a:cs typeface="+mn-ea"/>
                  <a:sym typeface="+mn-lt"/>
                </a:rPr>
                <a:t>120</a:t>
              </a:r>
              <a:r>
                <a:rPr kumimoji="1" lang="zh-CN" altLang="en-US" sz="1200" dirty="0">
                  <a:solidFill>
                    <a:schemeClr val="tx1"/>
                  </a:solidFill>
                  <a:cs typeface="+mn-ea"/>
                  <a:sym typeface="+mn-lt"/>
                </a:rPr>
                <a:t>个分类）</a:t>
              </a:r>
              <a:endParaRPr kumimoji="1" lang="en-US" altLang="zh-CN" sz="1200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grpSp>
          <p:nvGrpSpPr>
            <p:cNvPr id="80" name="组合 79">
              <a:extLst>
                <a:ext uri="{FF2B5EF4-FFF2-40B4-BE49-F238E27FC236}">
                  <a16:creationId xmlns:a16="http://schemas.microsoft.com/office/drawing/2014/main" id="{741EC282-FCD5-4DD8-A6CF-111B80CA4D43}"/>
                </a:ext>
              </a:extLst>
            </p:cNvPr>
            <p:cNvGrpSpPr/>
            <p:nvPr/>
          </p:nvGrpSpPr>
          <p:grpSpPr>
            <a:xfrm>
              <a:off x="7491766" y="2591792"/>
              <a:ext cx="4027133" cy="1253019"/>
              <a:chOff x="7491766" y="2591792"/>
              <a:chExt cx="4027133" cy="1253019"/>
            </a:xfrm>
          </p:grpSpPr>
          <p:sp>
            <p:nvSpPr>
              <p:cNvPr id="81" name="任意多边形: 形状 80">
                <a:extLst>
                  <a:ext uri="{FF2B5EF4-FFF2-40B4-BE49-F238E27FC236}">
                    <a16:creationId xmlns:a16="http://schemas.microsoft.com/office/drawing/2014/main" id="{85C769C4-2ED5-4E55-B5E4-388508CDE86E}"/>
                  </a:ext>
                </a:extLst>
              </p:cNvPr>
              <p:cNvSpPr/>
              <p:nvPr/>
            </p:nvSpPr>
            <p:spPr bwMode="auto">
              <a:xfrm>
                <a:off x="7491766" y="2591792"/>
                <a:ext cx="4027133" cy="1253019"/>
              </a:xfrm>
              <a:custGeom>
                <a:avLst/>
                <a:gdLst>
                  <a:gd name="T0" fmla="*/ 1122 w 1127"/>
                  <a:gd name="T1" fmla="*/ 166 h 350"/>
                  <a:gd name="T2" fmla="*/ 933 w 1127"/>
                  <a:gd name="T3" fmla="*/ 6 h 350"/>
                  <a:gd name="T4" fmla="*/ 914 w 1127"/>
                  <a:gd name="T5" fmla="*/ 14 h 350"/>
                  <a:gd name="T6" fmla="*/ 914 w 1127"/>
                  <a:gd name="T7" fmla="*/ 63 h 350"/>
                  <a:gd name="T8" fmla="*/ 112 w 1127"/>
                  <a:gd name="T9" fmla="*/ 63 h 350"/>
                  <a:gd name="T10" fmla="*/ 0 w 1127"/>
                  <a:gd name="T11" fmla="*/ 175 h 350"/>
                  <a:gd name="T12" fmla="*/ 0 w 1127"/>
                  <a:gd name="T13" fmla="*/ 175 h 350"/>
                  <a:gd name="T14" fmla="*/ 112 w 1127"/>
                  <a:gd name="T15" fmla="*/ 287 h 350"/>
                  <a:gd name="T16" fmla="*/ 914 w 1127"/>
                  <a:gd name="T17" fmla="*/ 287 h 350"/>
                  <a:gd name="T18" fmla="*/ 914 w 1127"/>
                  <a:gd name="T19" fmla="*/ 336 h 350"/>
                  <a:gd name="T20" fmla="*/ 933 w 1127"/>
                  <a:gd name="T21" fmla="*/ 344 h 350"/>
                  <a:gd name="T22" fmla="*/ 1122 w 1127"/>
                  <a:gd name="T23" fmla="*/ 184 h 350"/>
                  <a:gd name="T24" fmla="*/ 1122 w 1127"/>
                  <a:gd name="T25" fmla="*/ 166 h 3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27" h="350">
                    <a:moveTo>
                      <a:pt x="1122" y="166"/>
                    </a:moveTo>
                    <a:cubicBezTo>
                      <a:pt x="933" y="6"/>
                      <a:pt x="933" y="6"/>
                      <a:pt x="933" y="6"/>
                    </a:cubicBezTo>
                    <a:cubicBezTo>
                      <a:pt x="925" y="0"/>
                      <a:pt x="914" y="5"/>
                      <a:pt x="914" y="14"/>
                    </a:cubicBezTo>
                    <a:cubicBezTo>
                      <a:pt x="914" y="63"/>
                      <a:pt x="914" y="63"/>
                      <a:pt x="914" y="63"/>
                    </a:cubicBezTo>
                    <a:cubicBezTo>
                      <a:pt x="112" y="63"/>
                      <a:pt x="112" y="63"/>
                      <a:pt x="112" y="63"/>
                    </a:cubicBezTo>
                    <a:cubicBezTo>
                      <a:pt x="50" y="63"/>
                      <a:pt x="0" y="113"/>
                      <a:pt x="0" y="175"/>
                    </a:cubicBezTo>
                    <a:cubicBezTo>
                      <a:pt x="0" y="175"/>
                      <a:pt x="0" y="175"/>
                      <a:pt x="0" y="175"/>
                    </a:cubicBezTo>
                    <a:cubicBezTo>
                      <a:pt x="0" y="237"/>
                      <a:pt x="50" y="287"/>
                      <a:pt x="112" y="287"/>
                    </a:cubicBezTo>
                    <a:cubicBezTo>
                      <a:pt x="914" y="287"/>
                      <a:pt x="914" y="287"/>
                      <a:pt x="914" y="287"/>
                    </a:cubicBezTo>
                    <a:cubicBezTo>
                      <a:pt x="914" y="336"/>
                      <a:pt x="914" y="336"/>
                      <a:pt x="914" y="336"/>
                    </a:cubicBezTo>
                    <a:cubicBezTo>
                      <a:pt x="914" y="345"/>
                      <a:pt x="925" y="350"/>
                      <a:pt x="933" y="344"/>
                    </a:cubicBezTo>
                    <a:cubicBezTo>
                      <a:pt x="1122" y="184"/>
                      <a:pt x="1122" y="184"/>
                      <a:pt x="1122" y="184"/>
                    </a:cubicBezTo>
                    <a:cubicBezTo>
                      <a:pt x="1127" y="179"/>
                      <a:pt x="1127" y="171"/>
                      <a:pt x="1122" y="166"/>
                    </a:cubicBezTo>
                    <a:close/>
                  </a:path>
                </a:pathLst>
              </a:custGeom>
              <a:solidFill>
                <a:srgbClr val="006341"/>
              </a:solidFill>
              <a:ln w="57150" cap="rnd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Arial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Arial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Arial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Arial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Arial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Arial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Arial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Arial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Arial"/>
                    <a:ea typeface="+mn-ea"/>
                    <a:cs typeface="+mn-cs"/>
                  </a:defRPr>
                </a:lvl9pPr>
              </a:lstStyle>
              <a:p>
                <a:pPr algn="ctr" defTabSz="913765"/>
                <a:endParaRPr lang="zh-CN" altLang="en-US" sz="1200" b="1">
                  <a:solidFill>
                    <a:schemeClr val="tx1">
                      <a:lumMod val="10000"/>
                      <a:lumOff val="90000"/>
                    </a:schemeClr>
                  </a:solidFill>
                  <a:latin typeface="+mn-lt"/>
                  <a:cs typeface="+mn-ea"/>
                  <a:sym typeface="+mn-lt"/>
                </a:endParaRPr>
              </a:p>
            </p:txBody>
          </p:sp>
          <p:sp>
            <p:nvSpPr>
              <p:cNvPr id="82" name="Number">
                <a:extLst>
                  <a:ext uri="{FF2B5EF4-FFF2-40B4-BE49-F238E27FC236}">
                    <a16:creationId xmlns:a16="http://schemas.microsoft.com/office/drawing/2014/main" id="{BD161ADA-4807-4DBB-8B64-0C218DB16DA2}"/>
                  </a:ext>
                </a:extLst>
              </p:cNvPr>
              <p:cNvSpPr/>
              <p:nvPr/>
            </p:nvSpPr>
            <p:spPr>
              <a:xfrm>
                <a:off x="7693660" y="2974461"/>
                <a:ext cx="487680" cy="48768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Arial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Arial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Arial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Arial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Arial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Arial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Arial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Arial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Arial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1100" b="1" dirty="0">
                  <a:solidFill>
                    <a:srgbClr val="080808"/>
                  </a:solidFill>
                  <a:latin typeface="+mn-lt"/>
                  <a:cs typeface="+mn-ea"/>
                  <a:sym typeface="+mn-lt"/>
                </a:endParaRPr>
              </a:p>
            </p:txBody>
          </p:sp>
          <p:sp>
            <p:nvSpPr>
              <p:cNvPr id="83" name="Bullet">
                <a:extLst>
                  <a:ext uri="{FF2B5EF4-FFF2-40B4-BE49-F238E27FC236}">
                    <a16:creationId xmlns:a16="http://schemas.microsoft.com/office/drawing/2014/main" id="{4784BD1B-0F02-418A-8B0D-327C4C9455CC}"/>
                  </a:ext>
                </a:extLst>
              </p:cNvPr>
              <p:cNvSpPr/>
              <p:nvPr/>
            </p:nvSpPr>
            <p:spPr>
              <a:xfrm>
                <a:off x="8383236" y="2894197"/>
                <a:ext cx="2680584" cy="64820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08000" tIns="108000" rIns="108000" bIns="108000" rtlCol="0" anchor="b" anchorCtr="0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r>
                  <a:rPr kumimoji="1" lang="zh-CN" altLang="en-US" sz="2400" b="1" dirty="0">
                    <a:solidFill>
                      <a:srgbClr val="FFFFFF"/>
                    </a:solidFill>
                    <a:cs typeface="+mn-ea"/>
                    <a:sym typeface="+mn-lt"/>
                  </a:rPr>
                  <a:t>        文档管理  </a:t>
                </a:r>
                <a:endParaRPr kumimoji="1" lang="en-US" altLang="zh-CN" sz="2400" b="1" dirty="0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87" name="sketched-down-arrow_37085">
            <a:extLst>
              <a:ext uri="{FF2B5EF4-FFF2-40B4-BE49-F238E27FC236}">
                <a16:creationId xmlns:a16="http://schemas.microsoft.com/office/drawing/2014/main" id="{95382911-2A34-4615-9080-F2153CDD3EBA}"/>
              </a:ext>
            </a:extLst>
          </p:cNvPr>
          <p:cNvSpPr/>
          <p:nvPr/>
        </p:nvSpPr>
        <p:spPr>
          <a:xfrm>
            <a:off x="5514502" y="3789244"/>
            <a:ext cx="779505" cy="1605066"/>
          </a:xfrm>
          <a:custGeom>
            <a:avLst/>
            <a:gdLst>
              <a:gd name="connsiteX0" fmla="*/ 433660 w 460384"/>
              <a:gd name="connsiteY0" fmla="*/ 532353 h 596472"/>
              <a:gd name="connsiteX1" fmla="*/ 408691 w 460384"/>
              <a:gd name="connsiteY1" fmla="*/ 578795 h 596472"/>
              <a:gd name="connsiteX2" fmla="*/ 407830 w 460384"/>
              <a:gd name="connsiteY2" fmla="*/ 579655 h 596472"/>
              <a:gd name="connsiteX3" fmla="*/ 416440 w 460384"/>
              <a:gd name="connsiteY3" fmla="*/ 578795 h 596472"/>
              <a:gd name="connsiteX4" fmla="*/ 433660 w 460384"/>
              <a:gd name="connsiteY4" fmla="*/ 545254 h 596472"/>
              <a:gd name="connsiteX5" fmla="*/ 433660 w 460384"/>
              <a:gd name="connsiteY5" fmla="*/ 532353 h 596472"/>
              <a:gd name="connsiteX6" fmla="*/ 296760 w 460384"/>
              <a:gd name="connsiteY6" fmla="*/ 509993 h 596472"/>
              <a:gd name="connsiteX7" fmla="*/ 251126 w 460384"/>
              <a:gd name="connsiteY7" fmla="*/ 579655 h 596472"/>
              <a:gd name="connsiteX8" fmla="*/ 262319 w 460384"/>
              <a:gd name="connsiteY8" fmla="*/ 579655 h 596472"/>
              <a:gd name="connsiteX9" fmla="*/ 262319 w 460384"/>
              <a:gd name="connsiteY9" fmla="*/ 578795 h 596472"/>
              <a:gd name="connsiteX10" fmla="*/ 282123 w 460384"/>
              <a:gd name="connsiteY10" fmla="*/ 546974 h 596472"/>
              <a:gd name="connsiteX11" fmla="*/ 298482 w 460384"/>
              <a:gd name="connsiteY11" fmla="*/ 510853 h 596472"/>
              <a:gd name="connsiteX12" fmla="*/ 296760 w 460384"/>
              <a:gd name="connsiteY12" fmla="*/ 509993 h 596472"/>
              <a:gd name="connsiteX13" fmla="*/ 419884 w 460384"/>
              <a:gd name="connsiteY13" fmla="*/ 491072 h 596472"/>
              <a:gd name="connsiteX14" fmla="*/ 417301 w 460384"/>
              <a:gd name="connsiteY14" fmla="*/ 496232 h 596472"/>
              <a:gd name="connsiteX15" fmla="*/ 389748 w 460384"/>
              <a:gd name="connsiteY15" fmla="*/ 565034 h 596472"/>
              <a:gd name="connsiteX16" fmla="*/ 390609 w 460384"/>
              <a:gd name="connsiteY16" fmla="*/ 565894 h 596472"/>
              <a:gd name="connsiteX17" fmla="*/ 426772 w 460384"/>
              <a:gd name="connsiteY17" fmla="*/ 497952 h 596472"/>
              <a:gd name="connsiteX18" fmla="*/ 419884 w 460384"/>
              <a:gd name="connsiteY18" fmla="*/ 491072 h 596472"/>
              <a:gd name="connsiteX19" fmla="*/ 340671 w 460384"/>
              <a:gd name="connsiteY19" fmla="*/ 483332 h 596472"/>
              <a:gd name="connsiteX20" fmla="*/ 339810 w 460384"/>
              <a:gd name="connsiteY20" fmla="*/ 489352 h 596472"/>
              <a:gd name="connsiteX21" fmla="*/ 308814 w 460384"/>
              <a:gd name="connsiteY21" fmla="*/ 541814 h 596472"/>
              <a:gd name="connsiteX22" fmla="*/ 289011 w 460384"/>
              <a:gd name="connsiteY22" fmla="*/ 578795 h 596472"/>
              <a:gd name="connsiteX23" fmla="*/ 289011 w 460384"/>
              <a:gd name="connsiteY23" fmla="*/ 579655 h 596472"/>
              <a:gd name="connsiteX24" fmla="*/ 341532 w 460384"/>
              <a:gd name="connsiteY24" fmla="*/ 579655 h 596472"/>
              <a:gd name="connsiteX25" fmla="*/ 342393 w 460384"/>
              <a:gd name="connsiteY25" fmla="*/ 578795 h 596472"/>
              <a:gd name="connsiteX26" fmla="*/ 380277 w 460384"/>
              <a:gd name="connsiteY26" fmla="*/ 514293 h 596472"/>
              <a:gd name="connsiteX27" fmla="*/ 394053 w 460384"/>
              <a:gd name="connsiteY27" fmla="*/ 489352 h 596472"/>
              <a:gd name="connsiteX28" fmla="*/ 397497 w 460384"/>
              <a:gd name="connsiteY28" fmla="*/ 483332 h 596472"/>
              <a:gd name="connsiteX29" fmla="*/ 246821 w 460384"/>
              <a:gd name="connsiteY29" fmla="*/ 483332 h 596472"/>
              <a:gd name="connsiteX30" fmla="*/ 245099 w 460384"/>
              <a:gd name="connsiteY30" fmla="*/ 489352 h 596472"/>
              <a:gd name="connsiteX31" fmla="*/ 189995 w 460384"/>
              <a:gd name="connsiteY31" fmla="*/ 578795 h 596472"/>
              <a:gd name="connsiteX32" fmla="*/ 189995 w 460384"/>
              <a:gd name="connsiteY32" fmla="*/ 579655 h 596472"/>
              <a:gd name="connsiteX33" fmla="*/ 214103 w 460384"/>
              <a:gd name="connsiteY33" fmla="*/ 579655 h 596472"/>
              <a:gd name="connsiteX34" fmla="*/ 214964 w 460384"/>
              <a:gd name="connsiteY34" fmla="*/ 578795 h 596472"/>
              <a:gd name="connsiteX35" fmla="*/ 262319 w 460384"/>
              <a:gd name="connsiteY35" fmla="*/ 489352 h 596472"/>
              <a:gd name="connsiteX36" fmla="*/ 267485 w 460384"/>
              <a:gd name="connsiteY36" fmla="*/ 483332 h 596472"/>
              <a:gd name="connsiteX37" fmla="*/ 220991 w 460384"/>
              <a:gd name="connsiteY37" fmla="*/ 483332 h 596472"/>
              <a:gd name="connsiteX38" fmla="*/ 219269 w 460384"/>
              <a:gd name="connsiteY38" fmla="*/ 488492 h 596472"/>
              <a:gd name="connsiteX39" fmla="*/ 182246 w 460384"/>
              <a:gd name="connsiteY39" fmla="*/ 546974 h 596472"/>
              <a:gd name="connsiteX40" fmla="*/ 163304 w 460384"/>
              <a:gd name="connsiteY40" fmla="*/ 578795 h 596472"/>
              <a:gd name="connsiteX41" fmla="*/ 163304 w 460384"/>
              <a:gd name="connsiteY41" fmla="*/ 579655 h 596472"/>
              <a:gd name="connsiteX42" fmla="*/ 165887 w 460384"/>
              <a:gd name="connsiteY42" fmla="*/ 579655 h 596472"/>
              <a:gd name="connsiteX43" fmla="*/ 165887 w 460384"/>
              <a:gd name="connsiteY43" fmla="*/ 578795 h 596472"/>
              <a:gd name="connsiteX44" fmla="*/ 220991 w 460384"/>
              <a:gd name="connsiteY44" fmla="*/ 488492 h 596472"/>
              <a:gd name="connsiteX45" fmla="*/ 226157 w 460384"/>
              <a:gd name="connsiteY45" fmla="*/ 483332 h 596472"/>
              <a:gd name="connsiteX46" fmla="*/ 171053 w 460384"/>
              <a:gd name="connsiteY46" fmla="*/ 483332 h 596472"/>
              <a:gd name="connsiteX47" fmla="*/ 169331 w 460384"/>
              <a:gd name="connsiteY47" fmla="*/ 488492 h 596472"/>
              <a:gd name="connsiteX48" fmla="*/ 111643 w 460384"/>
              <a:gd name="connsiteY48" fmla="*/ 577075 h 596472"/>
              <a:gd name="connsiteX49" fmla="*/ 110782 w 460384"/>
              <a:gd name="connsiteY49" fmla="*/ 579655 h 596472"/>
              <a:gd name="connsiteX50" fmla="*/ 139195 w 460384"/>
              <a:gd name="connsiteY50" fmla="*/ 579655 h 596472"/>
              <a:gd name="connsiteX51" fmla="*/ 196022 w 460384"/>
              <a:gd name="connsiteY51" fmla="*/ 488492 h 596472"/>
              <a:gd name="connsiteX52" fmla="*/ 201188 w 460384"/>
              <a:gd name="connsiteY52" fmla="*/ 483332 h 596472"/>
              <a:gd name="connsiteX53" fmla="*/ 185690 w 460384"/>
              <a:gd name="connsiteY53" fmla="*/ 483332 h 596472"/>
              <a:gd name="connsiteX54" fmla="*/ 78064 w 460384"/>
              <a:gd name="connsiteY54" fmla="*/ 483332 h 596472"/>
              <a:gd name="connsiteX55" fmla="*/ 76342 w 460384"/>
              <a:gd name="connsiteY55" fmla="*/ 489352 h 596472"/>
              <a:gd name="connsiteX56" fmla="*/ 32431 w 460384"/>
              <a:gd name="connsiteY56" fmla="*/ 567614 h 596472"/>
              <a:gd name="connsiteX57" fmla="*/ 54817 w 460384"/>
              <a:gd name="connsiteY57" fmla="*/ 579655 h 596472"/>
              <a:gd name="connsiteX58" fmla="*/ 86674 w 460384"/>
              <a:gd name="connsiteY58" fmla="*/ 579655 h 596472"/>
              <a:gd name="connsiteX59" fmla="*/ 87535 w 460384"/>
              <a:gd name="connsiteY59" fmla="*/ 577935 h 596472"/>
              <a:gd name="connsiteX60" fmla="*/ 137473 w 460384"/>
              <a:gd name="connsiteY60" fmla="*/ 489352 h 596472"/>
              <a:gd name="connsiteX61" fmla="*/ 142639 w 460384"/>
              <a:gd name="connsiteY61" fmla="*/ 483332 h 596472"/>
              <a:gd name="connsiteX62" fmla="*/ 58046 w 460384"/>
              <a:gd name="connsiteY62" fmla="*/ 468926 h 596472"/>
              <a:gd name="connsiteX63" fmla="*/ 103894 w 460384"/>
              <a:gd name="connsiteY63" fmla="*/ 469571 h 596472"/>
              <a:gd name="connsiteX64" fmla="*/ 412996 w 460384"/>
              <a:gd name="connsiteY64" fmla="*/ 469571 h 596472"/>
              <a:gd name="connsiteX65" fmla="*/ 419023 w 460384"/>
              <a:gd name="connsiteY65" fmla="*/ 471291 h 596472"/>
              <a:gd name="connsiteX66" fmla="*/ 441409 w 460384"/>
              <a:gd name="connsiteY66" fmla="*/ 579655 h 596472"/>
              <a:gd name="connsiteX67" fmla="*/ 346698 w 460384"/>
              <a:gd name="connsiteY67" fmla="*/ 593415 h 596472"/>
              <a:gd name="connsiteX68" fmla="*/ 152971 w 460384"/>
              <a:gd name="connsiteY68" fmla="*/ 593415 h 596472"/>
              <a:gd name="connsiteX69" fmla="*/ 43624 w 460384"/>
              <a:gd name="connsiteY69" fmla="*/ 593415 h 596472"/>
              <a:gd name="connsiteX70" fmla="*/ 16071 w 460384"/>
              <a:gd name="connsiteY70" fmla="*/ 485052 h 596472"/>
              <a:gd name="connsiteX71" fmla="*/ 58046 w 460384"/>
              <a:gd name="connsiteY71" fmla="*/ 468926 h 596472"/>
              <a:gd name="connsiteX72" fmla="*/ 210685 w 460384"/>
              <a:gd name="connsiteY72" fmla="*/ 410234 h 596472"/>
              <a:gd name="connsiteX73" fmla="*/ 208103 w 460384"/>
              <a:gd name="connsiteY73" fmla="*/ 414532 h 596472"/>
              <a:gd name="connsiteX74" fmla="*/ 211546 w 460384"/>
              <a:gd name="connsiteY74" fmla="*/ 418831 h 596472"/>
              <a:gd name="connsiteX75" fmla="*/ 214128 w 460384"/>
              <a:gd name="connsiteY75" fmla="*/ 411953 h 596472"/>
              <a:gd name="connsiteX76" fmla="*/ 210685 w 460384"/>
              <a:gd name="connsiteY76" fmla="*/ 410234 h 596472"/>
              <a:gd name="connsiteX77" fmla="*/ 258028 w 460384"/>
              <a:gd name="connsiteY77" fmla="*/ 282139 h 596472"/>
              <a:gd name="connsiteX78" fmla="*/ 243395 w 460384"/>
              <a:gd name="connsiteY78" fmla="*/ 308790 h 596472"/>
              <a:gd name="connsiteX79" fmla="*/ 196052 w 460384"/>
              <a:gd name="connsiteY79" fmla="*/ 398198 h 596472"/>
              <a:gd name="connsiteX80" fmla="*/ 195191 w 460384"/>
              <a:gd name="connsiteY80" fmla="*/ 400777 h 596472"/>
              <a:gd name="connsiteX81" fmla="*/ 196052 w 460384"/>
              <a:gd name="connsiteY81" fmla="*/ 401637 h 596472"/>
              <a:gd name="connsiteX82" fmla="*/ 196912 w 460384"/>
              <a:gd name="connsiteY82" fmla="*/ 399058 h 596472"/>
              <a:gd name="connsiteX83" fmla="*/ 237369 w 460384"/>
              <a:gd name="connsiteY83" fmla="*/ 338879 h 596472"/>
              <a:gd name="connsiteX84" fmla="*/ 247699 w 460384"/>
              <a:gd name="connsiteY84" fmla="*/ 318246 h 596472"/>
              <a:gd name="connsiteX85" fmla="*/ 259750 w 460384"/>
              <a:gd name="connsiteY85" fmla="*/ 282999 h 596472"/>
              <a:gd name="connsiteX86" fmla="*/ 258028 w 460384"/>
              <a:gd name="connsiteY86" fmla="*/ 282139 h 596472"/>
              <a:gd name="connsiteX87" fmla="*/ 97922 w 460384"/>
              <a:gd name="connsiteY87" fmla="*/ 208205 h 596472"/>
              <a:gd name="connsiteX88" fmla="*/ 94479 w 460384"/>
              <a:gd name="connsiteY88" fmla="*/ 209065 h 596472"/>
              <a:gd name="connsiteX89" fmla="*/ 64352 w 460384"/>
              <a:gd name="connsiteY89" fmla="*/ 259787 h 596472"/>
              <a:gd name="connsiteX90" fmla="*/ 65212 w 460384"/>
              <a:gd name="connsiteY90" fmla="*/ 261506 h 596472"/>
              <a:gd name="connsiteX91" fmla="*/ 97922 w 460384"/>
              <a:gd name="connsiteY91" fmla="*/ 208205 h 596472"/>
              <a:gd name="connsiteX92" fmla="*/ 43693 w 460384"/>
              <a:gd name="connsiteY92" fmla="*/ 207345 h 596472"/>
              <a:gd name="connsiteX93" fmla="*/ 33363 w 460384"/>
              <a:gd name="connsiteY93" fmla="*/ 223679 h 596472"/>
              <a:gd name="connsiteX94" fmla="*/ 49718 w 460384"/>
              <a:gd name="connsiteY94" fmla="*/ 243453 h 596472"/>
              <a:gd name="connsiteX95" fmla="*/ 54883 w 460384"/>
              <a:gd name="connsiteY95" fmla="*/ 233996 h 596472"/>
              <a:gd name="connsiteX96" fmla="*/ 70377 w 460384"/>
              <a:gd name="connsiteY96" fmla="*/ 209065 h 596472"/>
              <a:gd name="connsiteX97" fmla="*/ 43693 w 460384"/>
              <a:gd name="connsiteY97" fmla="*/ 207345 h 596472"/>
              <a:gd name="connsiteX98" fmla="*/ 371652 w 460384"/>
              <a:gd name="connsiteY98" fmla="*/ 206486 h 596472"/>
              <a:gd name="connsiteX99" fmla="*/ 290738 w 460384"/>
              <a:gd name="connsiteY99" fmla="*/ 372407 h 596472"/>
              <a:gd name="connsiteX100" fmla="*/ 286434 w 460384"/>
              <a:gd name="connsiteY100" fmla="*/ 379285 h 596472"/>
              <a:gd name="connsiteX101" fmla="*/ 372512 w 460384"/>
              <a:gd name="connsiteY101" fmla="*/ 287297 h 596472"/>
              <a:gd name="connsiteX102" fmla="*/ 373373 w 460384"/>
              <a:gd name="connsiteY102" fmla="*/ 282999 h 596472"/>
              <a:gd name="connsiteX103" fmla="*/ 400057 w 460384"/>
              <a:gd name="connsiteY103" fmla="*/ 223679 h 596472"/>
              <a:gd name="connsiteX104" fmla="*/ 408665 w 460384"/>
              <a:gd name="connsiteY104" fmla="*/ 206486 h 596472"/>
              <a:gd name="connsiteX105" fmla="*/ 340663 w 460384"/>
              <a:gd name="connsiteY105" fmla="*/ 205626 h 596472"/>
              <a:gd name="connsiteX106" fmla="*/ 276105 w 460384"/>
              <a:gd name="connsiteY106" fmla="*/ 314807 h 596472"/>
              <a:gd name="connsiteX107" fmla="*/ 266636 w 460384"/>
              <a:gd name="connsiteY107" fmla="*/ 335440 h 596472"/>
              <a:gd name="connsiteX108" fmla="*/ 231344 w 460384"/>
              <a:gd name="connsiteY108" fmla="*/ 431726 h 596472"/>
              <a:gd name="connsiteX109" fmla="*/ 229622 w 460384"/>
              <a:gd name="connsiteY109" fmla="*/ 435165 h 596472"/>
              <a:gd name="connsiteX110" fmla="*/ 239091 w 460384"/>
              <a:gd name="connsiteY110" fmla="*/ 430007 h 596472"/>
              <a:gd name="connsiteX111" fmla="*/ 240812 w 460384"/>
              <a:gd name="connsiteY111" fmla="*/ 426568 h 596472"/>
              <a:gd name="connsiteX112" fmla="*/ 347550 w 460384"/>
              <a:gd name="connsiteY112" fmla="*/ 206486 h 596472"/>
              <a:gd name="connsiteX113" fmla="*/ 346689 w 460384"/>
              <a:gd name="connsiteY113" fmla="*/ 206486 h 596472"/>
              <a:gd name="connsiteX114" fmla="*/ 345828 w 460384"/>
              <a:gd name="connsiteY114" fmla="*/ 205626 h 596472"/>
              <a:gd name="connsiteX115" fmla="*/ 340663 w 460384"/>
              <a:gd name="connsiteY115" fmla="*/ 205626 h 596472"/>
              <a:gd name="connsiteX116" fmla="*/ 324308 w 460384"/>
              <a:gd name="connsiteY116" fmla="*/ 176396 h 596472"/>
              <a:gd name="connsiteX117" fmla="*/ 324308 w 460384"/>
              <a:gd name="connsiteY117" fmla="*/ 177256 h 596472"/>
              <a:gd name="connsiteX118" fmla="*/ 310536 w 460384"/>
              <a:gd name="connsiteY118" fmla="*/ 212503 h 596472"/>
              <a:gd name="connsiteX119" fmla="*/ 311397 w 460384"/>
              <a:gd name="connsiteY119" fmla="*/ 212503 h 596472"/>
              <a:gd name="connsiteX120" fmla="*/ 323448 w 460384"/>
              <a:gd name="connsiteY120" fmla="*/ 191871 h 596472"/>
              <a:gd name="connsiteX121" fmla="*/ 325169 w 460384"/>
              <a:gd name="connsiteY121" fmla="*/ 187572 h 596472"/>
              <a:gd name="connsiteX122" fmla="*/ 324308 w 460384"/>
              <a:gd name="connsiteY122" fmla="*/ 176396 h 596472"/>
              <a:gd name="connsiteX123" fmla="*/ 218432 w 460384"/>
              <a:gd name="connsiteY123" fmla="*/ 157483 h 596472"/>
              <a:gd name="connsiteX124" fmla="*/ 114277 w 460384"/>
              <a:gd name="connsiteY124" fmla="*/ 313948 h 596472"/>
              <a:gd name="connsiteX125" fmla="*/ 122885 w 460384"/>
              <a:gd name="connsiteY125" fmla="*/ 323404 h 596472"/>
              <a:gd name="connsiteX126" fmla="*/ 202938 w 460384"/>
              <a:gd name="connsiteY126" fmla="*/ 194450 h 596472"/>
              <a:gd name="connsiteX127" fmla="*/ 220154 w 460384"/>
              <a:gd name="connsiteY127" fmla="*/ 158343 h 596472"/>
              <a:gd name="connsiteX128" fmla="*/ 218432 w 460384"/>
              <a:gd name="connsiteY128" fmla="*/ 157483 h 596472"/>
              <a:gd name="connsiteX129" fmla="*/ 190887 w 460384"/>
              <a:gd name="connsiteY129" fmla="*/ 56898 h 596472"/>
              <a:gd name="connsiteX130" fmla="*/ 134936 w 460384"/>
              <a:gd name="connsiteY130" fmla="*/ 144587 h 596472"/>
              <a:gd name="connsiteX131" fmla="*/ 134936 w 460384"/>
              <a:gd name="connsiteY131" fmla="*/ 148026 h 596472"/>
              <a:gd name="connsiteX132" fmla="*/ 190887 w 460384"/>
              <a:gd name="connsiteY132" fmla="*/ 56898 h 596472"/>
              <a:gd name="connsiteX133" fmla="*/ 322587 w 460384"/>
              <a:gd name="connsiteY133" fmla="*/ 30248 h 596472"/>
              <a:gd name="connsiteX134" fmla="*/ 229622 w 460384"/>
              <a:gd name="connsiteY134" fmla="*/ 189292 h 596472"/>
              <a:gd name="connsiteX135" fmla="*/ 138379 w 460384"/>
              <a:gd name="connsiteY135" fmla="*/ 339739 h 596472"/>
              <a:gd name="connsiteX136" fmla="*/ 142683 w 460384"/>
              <a:gd name="connsiteY136" fmla="*/ 344037 h 596472"/>
              <a:gd name="connsiteX137" fmla="*/ 174532 w 460384"/>
              <a:gd name="connsiteY137" fmla="*/ 379285 h 596472"/>
              <a:gd name="connsiteX138" fmla="*/ 301067 w 460384"/>
              <a:gd name="connsiteY138" fmla="*/ 161781 h 596472"/>
              <a:gd name="connsiteX139" fmla="*/ 323448 w 460384"/>
              <a:gd name="connsiteY139" fmla="*/ 120516 h 596472"/>
              <a:gd name="connsiteX140" fmla="*/ 324308 w 460384"/>
              <a:gd name="connsiteY140" fmla="*/ 117937 h 596472"/>
              <a:gd name="connsiteX141" fmla="*/ 324308 w 460384"/>
              <a:gd name="connsiteY141" fmla="*/ 46582 h 596472"/>
              <a:gd name="connsiteX142" fmla="*/ 322587 w 460384"/>
              <a:gd name="connsiteY142" fmla="*/ 30248 h 596472"/>
              <a:gd name="connsiteX143" fmla="*/ 149569 w 460384"/>
              <a:gd name="connsiteY143" fmla="*/ 18212 h 596472"/>
              <a:gd name="connsiteX144" fmla="*/ 144405 w 460384"/>
              <a:gd name="connsiteY144" fmla="*/ 19931 h 596472"/>
              <a:gd name="connsiteX145" fmla="*/ 142683 w 460384"/>
              <a:gd name="connsiteY145" fmla="*/ 24230 h 596472"/>
              <a:gd name="connsiteX146" fmla="*/ 144405 w 460384"/>
              <a:gd name="connsiteY146" fmla="*/ 25089 h 596472"/>
              <a:gd name="connsiteX147" fmla="*/ 269218 w 460384"/>
              <a:gd name="connsiteY147" fmla="*/ 17352 h 596472"/>
              <a:gd name="connsiteX148" fmla="*/ 257167 w 460384"/>
              <a:gd name="connsiteY148" fmla="*/ 41424 h 596472"/>
              <a:gd name="connsiteX149" fmla="*/ 257167 w 460384"/>
              <a:gd name="connsiteY149" fmla="*/ 45722 h 596472"/>
              <a:gd name="connsiteX150" fmla="*/ 261471 w 460384"/>
              <a:gd name="connsiteY150" fmla="*/ 40564 h 596472"/>
              <a:gd name="connsiteX151" fmla="*/ 268357 w 460384"/>
              <a:gd name="connsiteY151" fmla="*/ 37125 h 596472"/>
              <a:gd name="connsiteX152" fmla="*/ 282991 w 460384"/>
              <a:gd name="connsiteY152" fmla="*/ 25089 h 596472"/>
              <a:gd name="connsiteX153" fmla="*/ 288155 w 460384"/>
              <a:gd name="connsiteY153" fmla="*/ 17352 h 596472"/>
              <a:gd name="connsiteX154" fmla="*/ 272661 w 460384"/>
              <a:gd name="connsiteY154" fmla="*/ 17352 h 596472"/>
              <a:gd name="connsiteX155" fmla="*/ 239091 w 460384"/>
              <a:gd name="connsiteY155" fmla="*/ 17352 h 596472"/>
              <a:gd name="connsiteX156" fmla="*/ 79846 w 460384"/>
              <a:gd name="connsiteY156" fmla="*/ 276981 h 596472"/>
              <a:gd name="connsiteX157" fmla="*/ 96201 w 460384"/>
              <a:gd name="connsiteY157" fmla="*/ 295034 h 596472"/>
              <a:gd name="connsiteX158" fmla="*/ 126328 w 460384"/>
              <a:gd name="connsiteY158" fmla="*/ 242593 h 596472"/>
              <a:gd name="connsiteX159" fmla="*/ 245116 w 460384"/>
              <a:gd name="connsiteY159" fmla="*/ 17352 h 596472"/>
              <a:gd name="connsiteX160" fmla="*/ 173671 w 460384"/>
              <a:gd name="connsiteY160" fmla="*/ 17352 h 596472"/>
              <a:gd name="connsiteX161" fmla="*/ 134936 w 460384"/>
              <a:gd name="connsiteY161" fmla="*/ 71513 h 596472"/>
              <a:gd name="connsiteX162" fmla="*/ 134936 w 460384"/>
              <a:gd name="connsiteY162" fmla="*/ 72373 h 596472"/>
              <a:gd name="connsiteX163" fmla="*/ 134936 w 460384"/>
              <a:gd name="connsiteY163" fmla="*/ 107620 h 596472"/>
              <a:gd name="connsiteX164" fmla="*/ 190887 w 460384"/>
              <a:gd name="connsiteY164" fmla="*/ 17352 h 596472"/>
              <a:gd name="connsiteX165" fmla="*/ 314409 w 460384"/>
              <a:gd name="connsiteY165" fmla="*/ 51 h 596472"/>
              <a:gd name="connsiteX166" fmla="*/ 341524 w 460384"/>
              <a:gd name="connsiteY166" fmla="*/ 8755 h 596472"/>
              <a:gd name="connsiteX167" fmla="*/ 347550 w 460384"/>
              <a:gd name="connsiteY167" fmla="*/ 93865 h 596472"/>
              <a:gd name="connsiteX168" fmla="*/ 352714 w 460384"/>
              <a:gd name="connsiteY168" fmla="*/ 189292 h 596472"/>
              <a:gd name="connsiteX169" fmla="*/ 459451 w 460384"/>
              <a:gd name="connsiteY169" fmla="*/ 214223 h 596472"/>
              <a:gd name="connsiteX170" fmla="*/ 422438 w 460384"/>
              <a:gd name="connsiteY170" fmla="*/ 260646 h 596472"/>
              <a:gd name="connsiteX171" fmla="*/ 336359 w 460384"/>
              <a:gd name="connsiteY171" fmla="*/ 352634 h 596472"/>
              <a:gd name="connsiteX172" fmla="*/ 223597 w 460384"/>
              <a:gd name="connsiteY172" fmla="*/ 454078 h 596472"/>
              <a:gd name="connsiteX173" fmla="*/ 177114 w 460384"/>
              <a:gd name="connsiteY173" fmla="*/ 412813 h 596472"/>
              <a:gd name="connsiteX174" fmla="*/ 91036 w 460384"/>
              <a:gd name="connsiteY174" fmla="*/ 320825 h 596472"/>
              <a:gd name="connsiteX175" fmla="*/ 8401 w 460384"/>
              <a:gd name="connsiteY175" fmla="*/ 197029 h 596472"/>
              <a:gd name="connsiteX176" fmla="*/ 91036 w 460384"/>
              <a:gd name="connsiteY176" fmla="*/ 189292 h 596472"/>
              <a:gd name="connsiteX177" fmla="*/ 112556 w 460384"/>
              <a:gd name="connsiteY177" fmla="*/ 178975 h 596472"/>
              <a:gd name="connsiteX178" fmla="*/ 112556 w 460384"/>
              <a:gd name="connsiteY178" fmla="*/ 128253 h 596472"/>
              <a:gd name="connsiteX179" fmla="*/ 126328 w 460384"/>
              <a:gd name="connsiteY179" fmla="*/ 8755 h 596472"/>
              <a:gd name="connsiteX180" fmla="*/ 128910 w 460384"/>
              <a:gd name="connsiteY180" fmla="*/ 7036 h 596472"/>
              <a:gd name="connsiteX181" fmla="*/ 130632 w 460384"/>
              <a:gd name="connsiteY181" fmla="*/ 6176 h 596472"/>
              <a:gd name="connsiteX182" fmla="*/ 153012 w 460384"/>
              <a:gd name="connsiteY182" fmla="*/ 1018 h 596472"/>
              <a:gd name="connsiteX183" fmla="*/ 284712 w 460384"/>
              <a:gd name="connsiteY183" fmla="*/ 1018 h 596472"/>
              <a:gd name="connsiteX184" fmla="*/ 314409 w 460384"/>
              <a:gd name="connsiteY184" fmla="*/ 51 h 596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</a:cxnLst>
            <a:rect l="l" t="t" r="r" b="b"/>
            <a:pathLst>
              <a:path w="460384" h="596472">
                <a:moveTo>
                  <a:pt x="433660" y="532353"/>
                </a:moveTo>
                <a:cubicBezTo>
                  <a:pt x="425911" y="547834"/>
                  <a:pt x="417301" y="563314"/>
                  <a:pt x="408691" y="578795"/>
                </a:cubicBezTo>
                <a:cubicBezTo>
                  <a:pt x="408691" y="578795"/>
                  <a:pt x="407830" y="579655"/>
                  <a:pt x="407830" y="579655"/>
                </a:cubicBezTo>
                <a:cubicBezTo>
                  <a:pt x="411274" y="579655"/>
                  <a:pt x="413857" y="578795"/>
                  <a:pt x="416440" y="578795"/>
                </a:cubicBezTo>
                <a:cubicBezTo>
                  <a:pt x="422467" y="567614"/>
                  <a:pt x="427633" y="556434"/>
                  <a:pt x="433660" y="545254"/>
                </a:cubicBezTo>
                <a:cubicBezTo>
                  <a:pt x="433660" y="540954"/>
                  <a:pt x="433660" y="536653"/>
                  <a:pt x="433660" y="532353"/>
                </a:cubicBezTo>
                <a:close/>
                <a:moveTo>
                  <a:pt x="296760" y="509993"/>
                </a:moveTo>
                <a:cubicBezTo>
                  <a:pt x="282123" y="533213"/>
                  <a:pt x="266624" y="556434"/>
                  <a:pt x="251126" y="579655"/>
                </a:cubicBezTo>
                <a:lnTo>
                  <a:pt x="262319" y="579655"/>
                </a:lnTo>
                <a:cubicBezTo>
                  <a:pt x="262319" y="579655"/>
                  <a:pt x="262319" y="579655"/>
                  <a:pt x="262319" y="578795"/>
                </a:cubicBezTo>
                <a:cubicBezTo>
                  <a:pt x="269207" y="568474"/>
                  <a:pt x="275234" y="557294"/>
                  <a:pt x="282123" y="546974"/>
                </a:cubicBezTo>
                <a:cubicBezTo>
                  <a:pt x="288150" y="534933"/>
                  <a:pt x="293316" y="522893"/>
                  <a:pt x="298482" y="510853"/>
                </a:cubicBezTo>
                <a:cubicBezTo>
                  <a:pt x="301926" y="505692"/>
                  <a:pt x="301065" y="504832"/>
                  <a:pt x="296760" y="509993"/>
                </a:cubicBezTo>
                <a:close/>
                <a:moveTo>
                  <a:pt x="419884" y="491072"/>
                </a:moveTo>
                <a:cubicBezTo>
                  <a:pt x="419023" y="492792"/>
                  <a:pt x="418162" y="494512"/>
                  <a:pt x="417301" y="496232"/>
                </a:cubicBezTo>
                <a:cubicBezTo>
                  <a:pt x="407830" y="518593"/>
                  <a:pt x="398358" y="541814"/>
                  <a:pt x="389748" y="565034"/>
                </a:cubicBezTo>
                <a:cubicBezTo>
                  <a:pt x="387165" y="571054"/>
                  <a:pt x="388026" y="571054"/>
                  <a:pt x="390609" y="565894"/>
                </a:cubicBezTo>
                <a:cubicBezTo>
                  <a:pt x="403525" y="543534"/>
                  <a:pt x="414718" y="521173"/>
                  <a:pt x="426772" y="497952"/>
                </a:cubicBezTo>
                <a:cubicBezTo>
                  <a:pt x="425050" y="495372"/>
                  <a:pt x="422467" y="492792"/>
                  <a:pt x="419884" y="491072"/>
                </a:cubicBezTo>
                <a:close/>
                <a:moveTo>
                  <a:pt x="340671" y="483332"/>
                </a:moveTo>
                <a:cubicBezTo>
                  <a:pt x="341532" y="485052"/>
                  <a:pt x="340671" y="486772"/>
                  <a:pt x="339810" y="489352"/>
                </a:cubicBezTo>
                <a:cubicBezTo>
                  <a:pt x="329478" y="506553"/>
                  <a:pt x="319146" y="524613"/>
                  <a:pt x="308814" y="541814"/>
                </a:cubicBezTo>
                <a:cubicBezTo>
                  <a:pt x="302787" y="554714"/>
                  <a:pt x="295899" y="566754"/>
                  <a:pt x="289011" y="578795"/>
                </a:cubicBezTo>
                <a:cubicBezTo>
                  <a:pt x="289011" y="578795"/>
                  <a:pt x="289011" y="579655"/>
                  <a:pt x="289011" y="579655"/>
                </a:cubicBezTo>
                <a:lnTo>
                  <a:pt x="341532" y="579655"/>
                </a:lnTo>
                <a:cubicBezTo>
                  <a:pt x="342393" y="579655"/>
                  <a:pt x="342393" y="578795"/>
                  <a:pt x="342393" y="578795"/>
                </a:cubicBezTo>
                <a:cubicBezTo>
                  <a:pt x="354447" y="557294"/>
                  <a:pt x="367362" y="535793"/>
                  <a:pt x="380277" y="514293"/>
                </a:cubicBezTo>
                <a:cubicBezTo>
                  <a:pt x="384582" y="505692"/>
                  <a:pt x="389748" y="497952"/>
                  <a:pt x="394053" y="489352"/>
                </a:cubicBezTo>
                <a:cubicBezTo>
                  <a:pt x="394914" y="486772"/>
                  <a:pt x="396636" y="485052"/>
                  <a:pt x="397497" y="483332"/>
                </a:cubicBezTo>
                <a:close/>
                <a:moveTo>
                  <a:pt x="246821" y="483332"/>
                </a:moveTo>
                <a:cubicBezTo>
                  <a:pt x="246821" y="485052"/>
                  <a:pt x="246821" y="486772"/>
                  <a:pt x="245099" y="489352"/>
                </a:cubicBezTo>
                <a:cubicBezTo>
                  <a:pt x="227018" y="518593"/>
                  <a:pt x="208937" y="548694"/>
                  <a:pt x="189995" y="578795"/>
                </a:cubicBezTo>
                <a:cubicBezTo>
                  <a:pt x="189995" y="579655"/>
                  <a:pt x="189995" y="579655"/>
                  <a:pt x="189995" y="579655"/>
                </a:cubicBezTo>
                <a:lnTo>
                  <a:pt x="214103" y="579655"/>
                </a:lnTo>
                <a:cubicBezTo>
                  <a:pt x="214964" y="579655"/>
                  <a:pt x="214964" y="578795"/>
                  <a:pt x="214964" y="578795"/>
                </a:cubicBezTo>
                <a:cubicBezTo>
                  <a:pt x="231323" y="549554"/>
                  <a:pt x="246821" y="519453"/>
                  <a:pt x="262319" y="489352"/>
                </a:cubicBezTo>
                <a:cubicBezTo>
                  <a:pt x="264041" y="486772"/>
                  <a:pt x="265763" y="485052"/>
                  <a:pt x="267485" y="483332"/>
                </a:cubicBezTo>
                <a:close/>
                <a:moveTo>
                  <a:pt x="220991" y="483332"/>
                </a:moveTo>
                <a:cubicBezTo>
                  <a:pt x="220991" y="485052"/>
                  <a:pt x="220991" y="486772"/>
                  <a:pt x="219269" y="488492"/>
                </a:cubicBezTo>
                <a:cubicBezTo>
                  <a:pt x="207215" y="508273"/>
                  <a:pt x="194300" y="528053"/>
                  <a:pt x="182246" y="546974"/>
                </a:cubicBezTo>
                <a:cubicBezTo>
                  <a:pt x="176219" y="558154"/>
                  <a:pt x="169331" y="568474"/>
                  <a:pt x="163304" y="578795"/>
                </a:cubicBezTo>
                <a:cubicBezTo>
                  <a:pt x="163304" y="578795"/>
                  <a:pt x="163304" y="579655"/>
                  <a:pt x="163304" y="579655"/>
                </a:cubicBezTo>
                <a:lnTo>
                  <a:pt x="165887" y="579655"/>
                </a:lnTo>
                <a:cubicBezTo>
                  <a:pt x="165887" y="579655"/>
                  <a:pt x="165887" y="579655"/>
                  <a:pt x="165887" y="578795"/>
                </a:cubicBezTo>
                <a:cubicBezTo>
                  <a:pt x="183968" y="548694"/>
                  <a:pt x="202910" y="518593"/>
                  <a:pt x="220991" y="488492"/>
                </a:cubicBezTo>
                <a:cubicBezTo>
                  <a:pt x="222713" y="486772"/>
                  <a:pt x="224435" y="485052"/>
                  <a:pt x="226157" y="483332"/>
                </a:cubicBezTo>
                <a:close/>
                <a:moveTo>
                  <a:pt x="171053" y="483332"/>
                </a:moveTo>
                <a:cubicBezTo>
                  <a:pt x="171053" y="485052"/>
                  <a:pt x="171053" y="486772"/>
                  <a:pt x="169331" y="488492"/>
                </a:cubicBezTo>
                <a:cubicBezTo>
                  <a:pt x="150388" y="517733"/>
                  <a:pt x="130585" y="546974"/>
                  <a:pt x="111643" y="577075"/>
                </a:cubicBezTo>
                <a:cubicBezTo>
                  <a:pt x="111643" y="577935"/>
                  <a:pt x="110782" y="578795"/>
                  <a:pt x="110782" y="579655"/>
                </a:cubicBezTo>
                <a:lnTo>
                  <a:pt x="139195" y="579655"/>
                </a:lnTo>
                <a:cubicBezTo>
                  <a:pt x="157277" y="548694"/>
                  <a:pt x="177080" y="518593"/>
                  <a:pt x="196022" y="488492"/>
                </a:cubicBezTo>
                <a:cubicBezTo>
                  <a:pt x="196883" y="486772"/>
                  <a:pt x="199466" y="485052"/>
                  <a:pt x="201188" y="483332"/>
                </a:cubicBezTo>
                <a:lnTo>
                  <a:pt x="185690" y="483332"/>
                </a:lnTo>
                <a:close/>
                <a:moveTo>
                  <a:pt x="78064" y="483332"/>
                </a:moveTo>
                <a:cubicBezTo>
                  <a:pt x="78064" y="485052"/>
                  <a:pt x="78064" y="486772"/>
                  <a:pt x="76342" y="489352"/>
                </a:cubicBezTo>
                <a:cubicBezTo>
                  <a:pt x="61705" y="515153"/>
                  <a:pt x="47068" y="540954"/>
                  <a:pt x="32431" y="567614"/>
                </a:cubicBezTo>
                <a:cubicBezTo>
                  <a:pt x="37597" y="574494"/>
                  <a:pt x="44485" y="579655"/>
                  <a:pt x="54817" y="579655"/>
                </a:cubicBezTo>
                <a:lnTo>
                  <a:pt x="86674" y="579655"/>
                </a:lnTo>
                <a:cubicBezTo>
                  <a:pt x="86674" y="578795"/>
                  <a:pt x="86674" y="577935"/>
                  <a:pt x="87535" y="577935"/>
                </a:cubicBezTo>
                <a:cubicBezTo>
                  <a:pt x="104755" y="547834"/>
                  <a:pt x="121114" y="518593"/>
                  <a:pt x="137473" y="489352"/>
                </a:cubicBezTo>
                <a:cubicBezTo>
                  <a:pt x="138334" y="486772"/>
                  <a:pt x="140917" y="485052"/>
                  <a:pt x="142639" y="483332"/>
                </a:cubicBezTo>
                <a:close/>
                <a:moveTo>
                  <a:pt x="58046" y="468926"/>
                </a:moveTo>
                <a:cubicBezTo>
                  <a:pt x="73974" y="467851"/>
                  <a:pt x="90549" y="469571"/>
                  <a:pt x="103894" y="469571"/>
                </a:cubicBezTo>
                <a:lnTo>
                  <a:pt x="412996" y="469571"/>
                </a:lnTo>
                <a:cubicBezTo>
                  <a:pt x="415579" y="469571"/>
                  <a:pt x="418162" y="470431"/>
                  <a:pt x="419023" y="471291"/>
                </a:cubicBezTo>
                <a:cubicBezTo>
                  <a:pt x="456046" y="482472"/>
                  <a:pt x="478432" y="554714"/>
                  <a:pt x="441409" y="579655"/>
                </a:cubicBezTo>
                <a:cubicBezTo>
                  <a:pt x="412996" y="599435"/>
                  <a:pt x="379416" y="593415"/>
                  <a:pt x="346698" y="593415"/>
                </a:cubicBezTo>
                <a:lnTo>
                  <a:pt x="152971" y="593415"/>
                </a:lnTo>
                <a:cubicBezTo>
                  <a:pt x="118531" y="593415"/>
                  <a:pt x="77203" y="600295"/>
                  <a:pt x="43624" y="593415"/>
                </a:cubicBezTo>
                <a:cubicBezTo>
                  <a:pt x="1434" y="584815"/>
                  <a:pt x="-14925" y="516013"/>
                  <a:pt x="16071" y="485052"/>
                </a:cubicBezTo>
                <a:cubicBezTo>
                  <a:pt x="26834" y="473871"/>
                  <a:pt x="42117" y="470001"/>
                  <a:pt x="58046" y="468926"/>
                </a:cubicBezTo>
                <a:close/>
                <a:moveTo>
                  <a:pt x="210685" y="410234"/>
                </a:moveTo>
                <a:cubicBezTo>
                  <a:pt x="209824" y="411953"/>
                  <a:pt x="208963" y="412813"/>
                  <a:pt x="208103" y="414532"/>
                </a:cubicBezTo>
                <a:cubicBezTo>
                  <a:pt x="208963" y="416252"/>
                  <a:pt x="210685" y="417111"/>
                  <a:pt x="211546" y="418831"/>
                </a:cubicBezTo>
                <a:cubicBezTo>
                  <a:pt x="212407" y="416252"/>
                  <a:pt x="213267" y="414532"/>
                  <a:pt x="214128" y="411953"/>
                </a:cubicBezTo>
                <a:cubicBezTo>
                  <a:pt x="215850" y="405935"/>
                  <a:pt x="214989" y="405076"/>
                  <a:pt x="210685" y="410234"/>
                </a:cubicBezTo>
                <a:close/>
                <a:moveTo>
                  <a:pt x="258028" y="282139"/>
                </a:moveTo>
                <a:cubicBezTo>
                  <a:pt x="253724" y="290736"/>
                  <a:pt x="248559" y="300193"/>
                  <a:pt x="243395" y="308790"/>
                </a:cubicBezTo>
                <a:cubicBezTo>
                  <a:pt x="227040" y="338879"/>
                  <a:pt x="211546" y="368109"/>
                  <a:pt x="196052" y="398198"/>
                </a:cubicBezTo>
                <a:cubicBezTo>
                  <a:pt x="195191" y="399058"/>
                  <a:pt x="195191" y="399917"/>
                  <a:pt x="195191" y="400777"/>
                </a:cubicBezTo>
                <a:cubicBezTo>
                  <a:pt x="195191" y="400777"/>
                  <a:pt x="195191" y="400777"/>
                  <a:pt x="196052" y="401637"/>
                </a:cubicBezTo>
                <a:cubicBezTo>
                  <a:pt x="196052" y="400777"/>
                  <a:pt x="196912" y="399917"/>
                  <a:pt x="196912" y="399058"/>
                </a:cubicBezTo>
                <a:cubicBezTo>
                  <a:pt x="211546" y="379285"/>
                  <a:pt x="224457" y="359512"/>
                  <a:pt x="237369" y="338879"/>
                </a:cubicBezTo>
                <a:cubicBezTo>
                  <a:pt x="240812" y="333721"/>
                  <a:pt x="245116" y="324264"/>
                  <a:pt x="247699" y="318246"/>
                </a:cubicBezTo>
                <a:cubicBezTo>
                  <a:pt x="252003" y="307070"/>
                  <a:pt x="256306" y="295034"/>
                  <a:pt x="259750" y="282999"/>
                </a:cubicBezTo>
                <a:cubicBezTo>
                  <a:pt x="262332" y="276981"/>
                  <a:pt x="261471" y="276981"/>
                  <a:pt x="258028" y="282139"/>
                </a:cubicBezTo>
                <a:close/>
                <a:moveTo>
                  <a:pt x="97922" y="208205"/>
                </a:moveTo>
                <a:cubicBezTo>
                  <a:pt x="97061" y="208205"/>
                  <a:pt x="95340" y="209065"/>
                  <a:pt x="94479" y="209065"/>
                </a:cubicBezTo>
                <a:cubicBezTo>
                  <a:pt x="84150" y="225399"/>
                  <a:pt x="73820" y="242593"/>
                  <a:pt x="64352" y="259787"/>
                </a:cubicBezTo>
                <a:cubicBezTo>
                  <a:pt x="64352" y="260646"/>
                  <a:pt x="65212" y="260646"/>
                  <a:pt x="65212" y="261506"/>
                </a:cubicBezTo>
                <a:cubicBezTo>
                  <a:pt x="76403" y="243453"/>
                  <a:pt x="86732" y="226259"/>
                  <a:pt x="97922" y="208205"/>
                </a:cubicBezTo>
                <a:close/>
                <a:moveTo>
                  <a:pt x="43693" y="207345"/>
                </a:moveTo>
                <a:cubicBezTo>
                  <a:pt x="40250" y="212503"/>
                  <a:pt x="36807" y="217662"/>
                  <a:pt x="33363" y="223679"/>
                </a:cubicBezTo>
                <a:cubicBezTo>
                  <a:pt x="38528" y="229697"/>
                  <a:pt x="44554" y="237435"/>
                  <a:pt x="49718" y="243453"/>
                </a:cubicBezTo>
                <a:cubicBezTo>
                  <a:pt x="51440" y="240873"/>
                  <a:pt x="53162" y="237435"/>
                  <a:pt x="54883" y="233996"/>
                </a:cubicBezTo>
                <a:cubicBezTo>
                  <a:pt x="60048" y="226259"/>
                  <a:pt x="65212" y="217662"/>
                  <a:pt x="70377" y="209065"/>
                </a:cubicBezTo>
                <a:cubicBezTo>
                  <a:pt x="60909" y="208205"/>
                  <a:pt x="52301" y="208205"/>
                  <a:pt x="43693" y="207345"/>
                </a:cubicBezTo>
                <a:close/>
                <a:moveTo>
                  <a:pt x="371652" y="206486"/>
                </a:moveTo>
                <a:cubicBezTo>
                  <a:pt x="344106" y="261506"/>
                  <a:pt x="317422" y="316527"/>
                  <a:pt x="290738" y="372407"/>
                </a:cubicBezTo>
                <a:cubicBezTo>
                  <a:pt x="289877" y="374126"/>
                  <a:pt x="288155" y="376706"/>
                  <a:pt x="286434" y="379285"/>
                </a:cubicBezTo>
                <a:cubicBezTo>
                  <a:pt x="315701" y="348336"/>
                  <a:pt x="344106" y="318246"/>
                  <a:pt x="372512" y="287297"/>
                </a:cubicBezTo>
                <a:cubicBezTo>
                  <a:pt x="372512" y="286437"/>
                  <a:pt x="372512" y="285578"/>
                  <a:pt x="373373" y="282999"/>
                </a:cubicBezTo>
                <a:cubicBezTo>
                  <a:pt x="381981" y="263226"/>
                  <a:pt x="390589" y="243453"/>
                  <a:pt x="400057" y="223679"/>
                </a:cubicBezTo>
                <a:cubicBezTo>
                  <a:pt x="402640" y="217662"/>
                  <a:pt x="406083" y="211644"/>
                  <a:pt x="408665" y="206486"/>
                </a:cubicBezTo>
                <a:close/>
                <a:moveTo>
                  <a:pt x="340663" y="205626"/>
                </a:moveTo>
                <a:cubicBezTo>
                  <a:pt x="320865" y="242593"/>
                  <a:pt x="299346" y="279560"/>
                  <a:pt x="276105" y="314807"/>
                </a:cubicBezTo>
                <a:cubicBezTo>
                  <a:pt x="272661" y="320825"/>
                  <a:pt x="268357" y="329422"/>
                  <a:pt x="266636" y="335440"/>
                </a:cubicBezTo>
                <a:cubicBezTo>
                  <a:pt x="254585" y="368109"/>
                  <a:pt x="243395" y="399917"/>
                  <a:pt x="231344" y="431726"/>
                </a:cubicBezTo>
                <a:cubicBezTo>
                  <a:pt x="230483" y="433446"/>
                  <a:pt x="230483" y="434305"/>
                  <a:pt x="229622" y="435165"/>
                </a:cubicBezTo>
                <a:cubicBezTo>
                  <a:pt x="232205" y="436025"/>
                  <a:pt x="234787" y="434305"/>
                  <a:pt x="239091" y="430007"/>
                </a:cubicBezTo>
                <a:cubicBezTo>
                  <a:pt x="239091" y="429147"/>
                  <a:pt x="239952" y="428287"/>
                  <a:pt x="240812" y="426568"/>
                </a:cubicBezTo>
                <a:cubicBezTo>
                  <a:pt x="276105" y="352634"/>
                  <a:pt x="310536" y="278700"/>
                  <a:pt x="347550" y="206486"/>
                </a:cubicBezTo>
                <a:lnTo>
                  <a:pt x="346689" y="206486"/>
                </a:lnTo>
                <a:cubicBezTo>
                  <a:pt x="346689" y="206486"/>
                  <a:pt x="345828" y="205626"/>
                  <a:pt x="345828" y="205626"/>
                </a:cubicBezTo>
                <a:cubicBezTo>
                  <a:pt x="344106" y="206486"/>
                  <a:pt x="342385" y="206486"/>
                  <a:pt x="340663" y="205626"/>
                </a:cubicBezTo>
                <a:close/>
                <a:moveTo>
                  <a:pt x="324308" y="176396"/>
                </a:moveTo>
                <a:cubicBezTo>
                  <a:pt x="324308" y="176396"/>
                  <a:pt x="324308" y="177256"/>
                  <a:pt x="324308" y="177256"/>
                </a:cubicBezTo>
                <a:cubicBezTo>
                  <a:pt x="319144" y="188432"/>
                  <a:pt x="314840" y="200468"/>
                  <a:pt x="310536" y="212503"/>
                </a:cubicBezTo>
                <a:cubicBezTo>
                  <a:pt x="307954" y="217662"/>
                  <a:pt x="308814" y="218521"/>
                  <a:pt x="311397" y="212503"/>
                </a:cubicBezTo>
                <a:cubicBezTo>
                  <a:pt x="315701" y="205626"/>
                  <a:pt x="319144" y="198748"/>
                  <a:pt x="323448" y="191871"/>
                </a:cubicBezTo>
                <a:cubicBezTo>
                  <a:pt x="324308" y="190151"/>
                  <a:pt x="324308" y="189292"/>
                  <a:pt x="325169" y="187572"/>
                </a:cubicBezTo>
                <a:cubicBezTo>
                  <a:pt x="324308" y="184133"/>
                  <a:pt x="324308" y="180695"/>
                  <a:pt x="324308" y="176396"/>
                </a:cubicBezTo>
                <a:close/>
                <a:moveTo>
                  <a:pt x="218432" y="157483"/>
                </a:moveTo>
                <a:cubicBezTo>
                  <a:pt x="183140" y="209924"/>
                  <a:pt x="148709" y="261506"/>
                  <a:pt x="114277" y="313948"/>
                </a:cubicBezTo>
                <a:cubicBezTo>
                  <a:pt x="116860" y="317386"/>
                  <a:pt x="120303" y="319966"/>
                  <a:pt x="122885" y="323404"/>
                </a:cubicBezTo>
                <a:cubicBezTo>
                  <a:pt x="150430" y="280419"/>
                  <a:pt x="177114" y="237435"/>
                  <a:pt x="202938" y="194450"/>
                </a:cubicBezTo>
                <a:cubicBezTo>
                  <a:pt x="208963" y="182414"/>
                  <a:pt x="214128" y="170378"/>
                  <a:pt x="220154" y="158343"/>
                </a:cubicBezTo>
                <a:cubicBezTo>
                  <a:pt x="222736" y="152325"/>
                  <a:pt x="221875" y="152325"/>
                  <a:pt x="218432" y="157483"/>
                </a:cubicBezTo>
                <a:close/>
                <a:moveTo>
                  <a:pt x="190887" y="56898"/>
                </a:moveTo>
                <a:cubicBezTo>
                  <a:pt x="171950" y="86128"/>
                  <a:pt x="153012" y="115358"/>
                  <a:pt x="134936" y="144587"/>
                </a:cubicBezTo>
                <a:lnTo>
                  <a:pt x="134936" y="148026"/>
                </a:lnTo>
                <a:cubicBezTo>
                  <a:pt x="153012" y="117937"/>
                  <a:pt x="171950" y="86988"/>
                  <a:pt x="190887" y="56898"/>
                </a:cubicBezTo>
                <a:close/>
                <a:moveTo>
                  <a:pt x="322587" y="30248"/>
                </a:moveTo>
                <a:cubicBezTo>
                  <a:pt x="291599" y="82689"/>
                  <a:pt x="260610" y="135990"/>
                  <a:pt x="229622" y="189292"/>
                </a:cubicBezTo>
                <a:cubicBezTo>
                  <a:pt x="203799" y="241733"/>
                  <a:pt x="171950" y="291596"/>
                  <a:pt x="138379" y="339739"/>
                </a:cubicBezTo>
                <a:cubicBezTo>
                  <a:pt x="139240" y="341458"/>
                  <a:pt x="140961" y="342318"/>
                  <a:pt x="142683" y="344037"/>
                </a:cubicBezTo>
                <a:cubicBezTo>
                  <a:pt x="153012" y="356073"/>
                  <a:pt x="164203" y="367249"/>
                  <a:pt x="174532" y="379285"/>
                </a:cubicBezTo>
                <a:cubicBezTo>
                  <a:pt x="215850" y="306210"/>
                  <a:pt x="258028" y="233136"/>
                  <a:pt x="301067" y="161781"/>
                </a:cubicBezTo>
                <a:cubicBezTo>
                  <a:pt x="308814" y="148026"/>
                  <a:pt x="315701" y="134271"/>
                  <a:pt x="323448" y="120516"/>
                </a:cubicBezTo>
                <a:cubicBezTo>
                  <a:pt x="323448" y="119656"/>
                  <a:pt x="324308" y="118796"/>
                  <a:pt x="324308" y="117937"/>
                </a:cubicBezTo>
                <a:lnTo>
                  <a:pt x="324308" y="46582"/>
                </a:lnTo>
                <a:cubicBezTo>
                  <a:pt x="324308" y="39704"/>
                  <a:pt x="324308" y="34546"/>
                  <a:pt x="322587" y="30248"/>
                </a:cubicBezTo>
                <a:close/>
                <a:moveTo>
                  <a:pt x="149569" y="18212"/>
                </a:moveTo>
                <a:cubicBezTo>
                  <a:pt x="147848" y="19072"/>
                  <a:pt x="146126" y="19072"/>
                  <a:pt x="144405" y="19931"/>
                </a:cubicBezTo>
                <a:cubicBezTo>
                  <a:pt x="144405" y="21651"/>
                  <a:pt x="143544" y="22510"/>
                  <a:pt x="142683" y="24230"/>
                </a:cubicBezTo>
                <a:cubicBezTo>
                  <a:pt x="139240" y="30248"/>
                  <a:pt x="140101" y="30248"/>
                  <a:pt x="144405" y="25089"/>
                </a:cubicBezTo>
                <a:close/>
                <a:moveTo>
                  <a:pt x="269218" y="17352"/>
                </a:moveTo>
                <a:cubicBezTo>
                  <a:pt x="265775" y="25949"/>
                  <a:pt x="261471" y="33686"/>
                  <a:pt x="257167" y="41424"/>
                </a:cubicBezTo>
                <a:cubicBezTo>
                  <a:pt x="254585" y="46582"/>
                  <a:pt x="254585" y="49161"/>
                  <a:pt x="257167" y="45722"/>
                </a:cubicBezTo>
                <a:cubicBezTo>
                  <a:pt x="258028" y="44003"/>
                  <a:pt x="259750" y="42283"/>
                  <a:pt x="261471" y="40564"/>
                </a:cubicBezTo>
                <a:cubicBezTo>
                  <a:pt x="262332" y="39704"/>
                  <a:pt x="264914" y="37985"/>
                  <a:pt x="268357" y="37125"/>
                </a:cubicBezTo>
                <a:cubicBezTo>
                  <a:pt x="272661" y="35406"/>
                  <a:pt x="279548" y="30248"/>
                  <a:pt x="282991" y="25089"/>
                </a:cubicBezTo>
                <a:cubicBezTo>
                  <a:pt x="284712" y="22510"/>
                  <a:pt x="286434" y="19931"/>
                  <a:pt x="288155" y="17352"/>
                </a:cubicBezTo>
                <a:cubicBezTo>
                  <a:pt x="282991" y="17352"/>
                  <a:pt x="277826" y="17352"/>
                  <a:pt x="272661" y="17352"/>
                </a:cubicBezTo>
                <a:close/>
                <a:moveTo>
                  <a:pt x="239091" y="17352"/>
                </a:moveTo>
                <a:cubicBezTo>
                  <a:pt x="185722" y="104182"/>
                  <a:pt x="133214" y="191011"/>
                  <a:pt x="79846" y="276981"/>
                </a:cubicBezTo>
                <a:cubicBezTo>
                  <a:pt x="85871" y="282999"/>
                  <a:pt x="91036" y="289016"/>
                  <a:pt x="96201" y="295034"/>
                </a:cubicBezTo>
                <a:cubicBezTo>
                  <a:pt x="106530" y="277840"/>
                  <a:pt x="116860" y="259787"/>
                  <a:pt x="126328" y="242593"/>
                </a:cubicBezTo>
                <a:cubicBezTo>
                  <a:pt x="167646" y="168659"/>
                  <a:pt x="206381" y="93006"/>
                  <a:pt x="245116" y="17352"/>
                </a:cubicBezTo>
                <a:close/>
                <a:moveTo>
                  <a:pt x="173671" y="17352"/>
                </a:moveTo>
                <a:cubicBezTo>
                  <a:pt x="160759" y="35406"/>
                  <a:pt x="147848" y="53459"/>
                  <a:pt x="134936" y="71513"/>
                </a:cubicBezTo>
                <a:lnTo>
                  <a:pt x="134936" y="72373"/>
                </a:lnTo>
                <a:lnTo>
                  <a:pt x="134936" y="107620"/>
                </a:lnTo>
                <a:cubicBezTo>
                  <a:pt x="153873" y="78391"/>
                  <a:pt x="172810" y="48301"/>
                  <a:pt x="190887" y="17352"/>
                </a:cubicBezTo>
                <a:close/>
                <a:moveTo>
                  <a:pt x="314409" y="51"/>
                </a:moveTo>
                <a:cubicBezTo>
                  <a:pt x="325815" y="373"/>
                  <a:pt x="336790" y="2308"/>
                  <a:pt x="341524" y="8755"/>
                </a:cubicBezTo>
                <a:cubicBezTo>
                  <a:pt x="356157" y="28528"/>
                  <a:pt x="347550" y="71513"/>
                  <a:pt x="347550" y="93865"/>
                </a:cubicBezTo>
                <a:cubicBezTo>
                  <a:pt x="347550" y="108480"/>
                  <a:pt x="337220" y="179835"/>
                  <a:pt x="352714" y="189292"/>
                </a:cubicBezTo>
                <a:cubicBezTo>
                  <a:pt x="379399" y="188432"/>
                  <a:pt x="464616" y="175536"/>
                  <a:pt x="459451" y="214223"/>
                </a:cubicBezTo>
                <a:cubicBezTo>
                  <a:pt x="457730" y="231417"/>
                  <a:pt x="431906" y="249470"/>
                  <a:pt x="422438" y="260646"/>
                </a:cubicBezTo>
                <a:cubicBezTo>
                  <a:pt x="394032" y="290736"/>
                  <a:pt x="365626" y="321685"/>
                  <a:pt x="336359" y="352634"/>
                </a:cubicBezTo>
                <a:cubicBezTo>
                  <a:pt x="322587" y="367249"/>
                  <a:pt x="253724" y="466974"/>
                  <a:pt x="223597" y="454078"/>
                </a:cubicBezTo>
                <a:cubicBezTo>
                  <a:pt x="202938" y="445481"/>
                  <a:pt x="191748" y="428287"/>
                  <a:pt x="177114" y="412813"/>
                </a:cubicBezTo>
                <a:cubicBezTo>
                  <a:pt x="148709" y="381864"/>
                  <a:pt x="120303" y="351774"/>
                  <a:pt x="91036" y="320825"/>
                </a:cubicBezTo>
                <a:cubicBezTo>
                  <a:pt x="71238" y="299333"/>
                  <a:pt x="-20866" y="231417"/>
                  <a:pt x="8401" y="197029"/>
                </a:cubicBezTo>
                <a:cubicBezTo>
                  <a:pt x="23034" y="179835"/>
                  <a:pt x="72960" y="189292"/>
                  <a:pt x="91036" y="189292"/>
                </a:cubicBezTo>
                <a:cubicBezTo>
                  <a:pt x="103948" y="189292"/>
                  <a:pt x="112556" y="193590"/>
                  <a:pt x="112556" y="178975"/>
                </a:cubicBezTo>
                <a:lnTo>
                  <a:pt x="112556" y="128253"/>
                </a:lnTo>
                <a:cubicBezTo>
                  <a:pt x="112556" y="93006"/>
                  <a:pt x="97922" y="30248"/>
                  <a:pt x="126328" y="8755"/>
                </a:cubicBezTo>
                <a:cubicBezTo>
                  <a:pt x="127189" y="7896"/>
                  <a:pt x="128050" y="7036"/>
                  <a:pt x="128910" y="7036"/>
                </a:cubicBezTo>
                <a:cubicBezTo>
                  <a:pt x="129771" y="7036"/>
                  <a:pt x="129771" y="6176"/>
                  <a:pt x="130632" y="6176"/>
                </a:cubicBezTo>
                <a:cubicBezTo>
                  <a:pt x="136658" y="3597"/>
                  <a:pt x="143544" y="1018"/>
                  <a:pt x="153012" y="1018"/>
                </a:cubicBezTo>
                <a:lnTo>
                  <a:pt x="284712" y="1018"/>
                </a:lnTo>
                <a:cubicBezTo>
                  <a:pt x="291168" y="1018"/>
                  <a:pt x="303004" y="-272"/>
                  <a:pt x="314409" y="51"/>
                </a:cubicBezTo>
                <a:close/>
              </a:path>
            </a:pathLst>
          </a:custGeom>
          <a:solidFill>
            <a:srgbClr val="0063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cs typeface="+mn-ea"/>
              <a:sym typeface="+mn-lt"/>
            </a:endParaRPr>
          </a:p>
        </p:txBody>
      </p:sp>
      <p:grpSp>
        <p:nvGrpSpPr>
          <p:cNvPr id="107" name="组合 106">
            <a:extLst>
              <a:ext uri="{FF2B5EF4-FFF2-40B4-BE49-F238E27FC236}">
                <a16:creationId xmlns:a16="http://schemas.microsoft.com/office/drawing/2014/main" id="{EF37192B-4B92-4D95-AC94-CED4713B0BD2}"/>
              </a:ext>
            </a:extLst>
          </p:cNvPr>
          <p:cNvGrpSpPr/>
          <p:nvPr/>
        </p:nvGrpSpPr>
        <p:grpSpPr>
          <a:xfrm>
            <a:off x="1451587" y="5753055"/>
            <a:ext cx="8965583" cy="789795"/>
            <a:chOff x="825515" y="2324840"/>
            <a:chExt cx="10480636" cy="1483798"/>
          </a:xfrm>
        </p:grpSpPr>
        <p:grpSp>
          <p:nvGrpSpPr>
            <p:cNvPr id="108" name="组合 107">
              <a:extLst>
                <a:ext uri="{FF2B5EF4-FFF2-40B4-BE49-F238E27FC236}">
                  <a16:creationId xmlns:a16="http://schemas.microsoft.com/office/drawing/2014/main" id="{FF8DCFF1-639F-4015-B524-FDD4F87873E0}"/>
                </a:ext>
              </a:extLst>
            </p:cNvPr>
            <p:cNvGrpSpPr/>
            <p:nvPr/>
          </p:nvGrpSpPr>
          <p:grpSpPr>
            <a:xfrm>
              <a:off x="825515" y="2324840"/>
              <a:ext cx="4968281" cy="1483798"/>
              <a:chOff x="825515" y="2581684"/>
              <a:chExt cx="4968281" cy="1483798"/>
            </a:xfrm>
          </p:grpSpPr>
          <p:sp>
            <p:nvSpPr>
              <p:cNvPr id="114" name="Number1">
                <a:extLst>
                  <a:ext uri="{FF2B5EF4-FFF2-40B4-BE49-F238E27FC236}">
                    <a16:creationId xmlns:a16="http://schemas.microsoft.com/office/drawing/2014/main" id="{CC095E5A-0FEB-47BA-B536-44BE28DF0301}"/>
                  </a:ext>
                </a:extLst>
              </p:cNvPr>
              <p:cNvSpPr/>
              <p:nvPr/>
            </p:nvSpPr>
            <p:spPr>
              <a:xfrm flipH="1">
                <a:off x="4309995" y="2581684"/>
                <a:ext cx="1483801" cy="1483798"/>
              </a:xfrm>
              <a:prstGeom prst="round2DiagRect">
                <a:avLst>
                  <a:gd name="adj1" fmla="val 50000"/>
                  <a:gd name="adj2" fmla="val 0"/>
                </a:avLst>
              </a:prstGeom>
              <a:solidFill>
                <a:srgbClr val="91C1B2"/>
              </a:solidFill>
              <a:ln w="1270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12700" cap="flat" cmpd="sng" algn="ctr">
                    <a:solidFill>
                      <a:schemeClr val="accent1">
                        <a:shade val="50000"/>
                      </a:schemeClr>
                    </a:solidFill>
                    <a:prstDash val="solid"/>
                    <a:miter lim="800000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r>
                  <a:rPr lang="en-US" altLang="zh-CN" sz="3200" b="1" dirty="0">
                    <a:solidFill>
                      <a:srgbClr val="FFFFFF"/>
                    </a:solidFill>
                    <a:cs typeface="+mn-ea"/>
                    <a:sym typeface="+mn-lt"/>
                  </a:rPr>
                  <a:t>01</a:t>
                </a:r>
                <a:endParaRPr lang="zh-CN" altLang="en-US" sz="3200" b="1" dirty="0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16" name="Bullet1">
                <a:extLst>
                  <a:ext uri="{FF2B5EF4-FFF2-40B4-BE49-F238E27FC236}">
                    <a16:creationId xmlns:a16="http://schemas.microsoft.com/office/drawing/2014/main" id="{CE6DB0E3-16B0-4C0B-A310-7D090A1988E9}"/>
                  </a:ext>
                </a:extLst>
              </p:cNvPr>
              <p:cNvSpPr/>
              <p:nvPr/>
            </p:nvSpPr>
            <p:spPr>
              <a:xfrm flipH="1">
                <a:off x="825515" y="3156977"/>
                <a:ext cx="3265481" cy="62003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08000" tIns="108000" rIns="108000" bIns="108000" rtlCol="0" anchor="b" anchorCtr="0">
                <a:noAutofit/>
              </a:bodyPr>
              <a:lstStyle/>
              <a:p>
                <a:pPr algn="r"/>
                <a:r>
                  <a:rPr kumimoji="1" lang="zh-CN" altLang="en-US" sz="2000" b="1" dirty="0">
                    <a:solidFill>
                      <a:schemeClr val="tx1"/>
                    </a:solidFill>
                    <a:cs typeface="+mn-ea"/>
                    <a:sym typeface="+mn-lt"/>
                  </a:rPr>
                  <a:t>查标准</a:t>
                </a:r>
                <a:endParaRPr kumimoji="1" lang="en-US" altLang="zh-CN" sz="2000" b="1" dirty="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09" name="组合 108">
              <a:extLst>
                <a:ext uri="{FF2B5EF4-FFF2-40B4-BE49-F238E27FC236}">
                  <a16:creationId xmlns:a16="http://schemas.microsoft.com/office/drawing/2014/main" id="{F8BA897A-4F8A-4059-AFFA-19C1A78FF10D}"/>
                </a:ext>
              </a:extLst>
            </p:cNvPr>
            <p:cNvGrpSpPr/>
            <p:nvPr/>
          </p:nvGrpSpPr>
          <p:grpSpPr>
            <a:xfrm>
              <a:off x="6385504" y="2324840"/>
              <a:ext cx="4920647" cy="1483798"/>
              <a:chOff x="6385504" y="2581684"/>
              <a:chExt cx="4920647" cy="1483798"/>
            </a:xfrm>
          </p:grpSpPr>
          <p:sp>
            <p:nvSpPr>
              <p:cNvPr id="110" name="Number2">
                <a:extLst>
                  <a:ext uri="{FF2B5EF4-FFF2-40B4-BE49-F238E27FC236}">
                    <a16:creationId xmlns:a16="http://schemas.microsoft.com/office/drawing/2014/main" id="{936C5A43-2CA7-4A91-B2A9-6B07814532A8}"/>
                  </a:ext>
                </a:extLst>
              </p:cNvPr>
              <p:cNvSpPr/>
              <p:nvPr/>
            </p:nvSpPr>
            <p:spPr>
              <a:xfrm>
                <a:off x="6385504" y="2581684"/>
                <a:ext cx="1483801" cy="1483798"/>
              </a:xfrm>
              <a:prstGeom prst="round2DiagRect">
                <a:avLst>
                  <a:gd name="adj1" fmla="val 50000"/>
                  <a:gd name="adj2" fmla="val 0"/>
                </a:avLst>
              </a:prstGeom>
              <a:solidFill>
                <a:srgbClr val="91C1B2"/>
              </a:solidFill>
              <a:ln w="1270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12700" cap="flat" cmpd="sng" algn="ctr">
                    <a:solidFill>
                      <a:schemeClr val="accent1">
                        <a:shade val="50000"/>
                      </a:schemeClr>
                    </a:solidFill>
                    <a:prstDash val="solid"/>
                    <a:miter lim="800000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r>
                  <a:rPr lang="en-US" altLang="zh-CN" sz="3200" b="1" dirty="0">
                    <a:solidFill>
                      <a:srgbClr val="FFFFFF"/>
                    </a:solidFill>
                    <a:cs typeface="+mn-ea"/>
                    <a:sym typeface="+mn-lt"/>
                  </a:rPr>
                  <a:t>02</a:t>
                </a:r>
                <a:endParaRPr lang="zh-CN" altLang="en-US" sz="3200" b="1" dirty="0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12" name="Bullet2">
                <a:extLst>
                  <a:ext uri="{FF2B5EF4-FFF2-40B4-BE49-F238E27FC236}">
                    <a16:creationId xmlns:a16="http://schemas.microsoft.com/office/drawing/2014/main" id="{2530E7BC-3CC5-4238-9E6D-31E37375BEB2}"/>
                  </a:ext>
                </a:extLst>
              </p:cNvPr>
              <p:cNvSpPr/>
              <p:nvPr/>
            </p:nvSpPr>
            <p:spPr>
              <a:xfrm>
                <a:off x="8040670" y="3156978"/>
                <a:ext cx="3265481" cy="62003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08000" tIns="108000" rIns="108000" bIns="108000" rtlCol="0" anchor="b" anchorCtr="0">
                <a:noAutofit/>
              </a:bodyPr>
              <a:lstStyle/>
              <a:p>
                <a:r>
                  <a:rPr kumimoji="1" lang="zh-CN" altLang="en-US" sz="2000" b="1" dirty="0">
                    <a:solidFill>
                      <a:schemeClr val="tx1"/>
                    </a:solidFill>
                    <a:cs typeface="+mn-ea"/>
                    <a:sym typeface="+mn-lt"/>
                  </a:rPr>
                  <a:t>简化工单填写步骤</a:t>
                </a:r>
                <a:endParaRPr kumimoji="1" lang="en-US" altLang="zh-CN" sz="2000" b="1" dirty="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121" name="标注: 弯曲线形(无边框) 120">
            <a:extLst>
              <a:ext uri="{FF2B5EF4-FFF2-40B4-BE49-F238E27FC236}">
                <a16:creationId xmlns:a16="http://schemas.microsoft.com/office/drawing/2014/main" id="{3F432476-C41F-427E-8EB0-77EC72A678F8}"/>
              </a:ext>
            </a:extLst>
          </p:cNvPr>
          <p:cNvSpPr/>
          <p:nvPr/>
        </p:nvSpPr>
        <p:spPr>
          <a:xfrm flipH="1">
            <a:off x="554399" y="785539"/>
            <a:ext cx="2134366" cy="737679"/>
          </a:xfrm>
          <a:prstGeom prst="callout2">
            <a:avLst>
              <a:gd name="adj1" fmla="val 18750"/>
              <a:gd name="adj2" fmla="val 2824"/>
              <a:gd name="adj3" fmla="val 18750"/>
              <a:gd name="adj4" fmla="val -16667"/>
              <a:gd name="adj5" fmla="val 145365"/>
              <a:gd name="adj6" fmla="val -31181"/>
            </a:avLst>
          </a:prstGeom>
          <a:noFill/>
          <a:ln>
            <a:solidFill>
              <a:srgbClr val="4F8E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dirty="0">
                <a:solidFill>
                  <a:schemeClr val="tx1"/>
                </a:solidFill>
                <a:cs typeface="+mn-ea"/>
                <a:sym typeface="+mn-lt"/>
              </a:rPr>
              <a:t>现有知识仅占全量材料</a:t>
            </a:r>
            <a:endParaRPr lang="en-US" altLang="zh-CN" sz="1200" dirty="0">
              <a:solidFill>
                <a:schemeClr val="tx1"/>
              </a:solidFill>
              <a:cs typeface="+mn-ea"/>
              <a:sym typeface="+mn-lt"/>
            </a:endParaRPr>
          </a:p>
          <a:p>
            <a:pPr algn="ctr"/>
            <a:r>
              <a:rPr lang="en-US" sz="2800" b="1" dirty="0">
                <a:solidFill>
                  <a:schemeClr val="accent2"/>
                </a:solidFill>
                <a:cs typeface="+mn-ea"/>
                <a:sym typeface="+mn-lt"/>
              </a:rPr>
              <a:t>20%</a:t>
            </a:r>
          </a:p>
          <a:p>
            <a:pPr algn="ctr"/>
            <a:r>
              <a:rPr lang="zh-CN" altLang="en-US" sz="1200" dirty="0">
                <a:solidFill>
                  <a:schemeClr val="tx1"/>
                </a:solidFill>
                <a:cs typeface="+mn-ea"/>
                <a:sym typeface="+mn-lt"/>
              </a:rPr>
              <a:t>更新频率低</a:t>
            </a:r>
            <a:endParaRPr lang="en-US" sz="1200" dirty="0">
              <a:solidFill>
                <a:schemeClr val="tx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636301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06E424F-855A-2322-9D89-9EA41EC9EC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: 圆角 23">
            <a:extLst>
              <a:ext uri="{FF2B5EF4-FFF2-40B4-BE49-F238E27FC236}">
                <a16:creationId xmlns:a16="http://schemas.microsoft.com/office/drawing/2014/main" id="{9C4E4E79-E7E7-A23C-EE1E-4D3615BA11AC}"/>
              </a:ext>
            </a:extLst>
          </p:cNvPr>
          <p:cNvSpPr/>
          <p:nvPr/>
        </p:nvSpPr>
        <p:spPr>
          <a:xfrm>
            <a:off x="9233701" y="2525308"/>
            <a:ext cx="2664000" cy="3558830"/>
          </a:xfrm>
          <a:prstGeom prst="roundRect">
            <a:avLst>
              <a:gd name="adj" fmla="val 4824"/>
            </a:avLst>
          </a:prstGeom>
          <a:solidFill>
            <a:schemeClr val="accent1">
              <a:lumMod val="781"/>
              <a:lumOff val="99219"/>
            </a:schemeClr>
          </a:solidFill>
          <a:ln>
            <a:noFill/>
          </a:ln>
          <a:effectLst>
            <a:outerShdw blurRad="127000" dist="38100" dir="5400000" algn="t" rotWithShape="0">
              <a:schemeClr val="accent1">
                <a:lumMod val="50000"/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7" name="任意多边形: 形状 26">
            <a:extLst>
              <a:ext uri="{FF2B5EF4-FFF2-40B4-BE49-F238E27FC236}">
                <a16:creationId xmlns:a16="http://schemas.microsoft.com/office/drawing/2014/main" id="{EC7993F4-0D45-48C4-8BFE-65003DD3F38A}"/>
              </a:ext>
            </a:extLst>
          </p:cNvPr>
          <p:cNvSpPr/>
          <p:nvPr/>
        </p:nvSpPr>
        <p:spPr>
          <a:xfrm>
            <a:off x="9233701" y="2240191"/>
            <a:ext cx="2664000" cy="950566"/>
          </a:xfrm>
          <a:custGeom>
            <a:avLst/>
            <a:gdLst>
              <a:gd name="connsiteX0" fmla="*/ 149146 w 3091749"/>
              <a:gd name="connsiteY0" fmla="*/ 0 h 950566"/>
              <a:gd name="connsiteX1" fmla="*/ 2942603 w 3091749"/>
              <a:gd name="connsiteY1" fmla="*/ 0 h 950566"/>
              <a:gd name="connsiteX2" fmla="*/ 3091749 w 3091749"/>
              <a:gd name="connsiteY2" fmla="*/ 149146 h 950566"/>
              <a:gd name="connsiteX3" fmla="*/ 3091749 w 3091749"/>
              <a:gd name="connsiteY3" fmla="*/ 950566 h 950566"/>
              <a:gd name="connsiteX4" fmla="*/ 2942603 w 3091749"/>
              <a:gd name="connsiteY4" fmla="*/ 801420 h 950566"/>
              <a:gd name="connsiteX5" fmla="*/ 149146 w 3091749"/>
              <a:gd name="connsiteY5" fmla="*/ 801420 h 950566"/>
              <a:gd name="connsiteX6" fmla="*/ 0 w 3091749"/>
              <a:gd name="connsiteY6" fmla="*/ 950566 h 950566"/>
              <a:gd name="connsiteX7" fmla="*/ 0 w 3091749"/>
              <a:gd name="connsiteY7" fmla="*/ 149146 h 950566"/>
              <a:gd name="connsiteX8" fmla="*/ 149146 w 3091749"/>
              <a:gd name="connsiteY8" fmla="*/ 0 h 950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91749" h="950566">
                <a:moveTo>
                  <a:pt x="149146" y="0"/>
                </a:moveTo>
                <a:lnTo>
                  <a:pt x="2942603" y="0"/>
                </a:lnTo>
                <a:cubicBezTo>
                  <a:pt x="3024974" y="0"/>
                  <a:pt x="3091749" y="66775"/>
                  <a:pt x="3091749" y="149146"/>
                </a:cubicBezTo>
                <a:lnTo>
                  <a:pt x="3091749" y="950566"/>
                </a:lnTo>
                <a:cubicBezTo>
                  <a:pt x="3091749" y="868195"/>
                  <a:pt x="3024974" y="801420"/>
                  <a:pt x="2942603" y="801420"/>
                </a:cubicBezTo>
                <a:lnTo>
                  <a:pt x="149146" y="801420"/>
                </a:lnTo>
                <a:cubicBezTo>
                  <a:pt x="66775" y="801420"/>
                  <a:pt x="0" y="868195"/>
                  <a:pt x="0" y="950566"/>
                </a:cubicBezTo>
                <a:lnTo>
                  <a:pt x="0" y="149146"/>
                </a:lnTo>
                <a:cubicBezTo>
                  <a:pt x="0" y="66775"/>
                  <a:pt x="66775" y="0"/>
                  <a:pt x="149146" y="0"/>
                </a:cubicBezTo>
                <a:close/>
              </a:path>
            </a:pathLst>
          </a:custGeom>
          <a:solidFill>
            <a:srgbClr val="006341"/>
          </a:solidFill>
          <a:ln>
            <a:noFill/>
          </a:ln>
          <a:effectLst>
            <a:outerShdw blurRad="203200" dist="38100" dir="5400000" algn="t" rotWithShape="0">
              <a:schemeClr val="accent1">
                <a:lumMod val="50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634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D765C0A1-0C97-FC03-BF55-BAFD8FA19E6D}"/>
              </a:ext>
            </a:extLst>
          </p:cNvPr>
          <p:cNvSpPr txBox="1"/>
          <p:nvPr/>
        </p:nvSpPr>
        <p:spPr>
          <a:xfrm>
            <a:off x="767652" y="107238"/>
            <a:ext cx="95637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gradFill flip="none" rotWithShape="1">
                  <a:gsLst>
                    <a:gs pos="0">
                      <a:srgbClr val="28473D">
                        <a:shade val="30000"/>
                        <a:satMod val="115000"/>
                      </a:srgbClr>
                    </a:gs>
                    <a:gs pos="50000">
                      <a:srgbClr val="28473D">
                        <a:shade val="67500"/>
                        <a:satMod val="115000"/>
                      </a:srgbClr>
                    </a:gs>
                    <a:gs pos="100000">
                      <a:srgbClr val="28473D">
                        <a:shade val="100000"/>
                        <a:satMod val="115000"/>
                      </a:srgbClr>
                    </a:gs>
                  </a:gsLst>
                  <a:lin ang="0" scaled="1"/>
                  <a:tileRect/>
                </a:gradFill>
                <a:cs typeface="+mn-ea"/>
                <a:sym typeface="+mn-lt"/>
              </a:rPr>
              <a:t>扩大分析渠道，提升报告时效，推理挖掘</a:t>
            </a:r>
            <a:r>
              <a:rPr lang="en-US" altLang="zh-CN" sz="2800" dirty="0">
                <a:gradFill flip="none" rotWithShape="1">
                  <a:gsLst>
                    <a:gs pos="0">
                      <a:srgbClr val="28473D">
                        <a:shade val="30000"/>
                        <a:satMod val="115000"/>
                      </a:srgbClr>
                    </a:gs>
                    <a:gs pos="50000">
                      <a:srgbClr val="28473D">
                        <a:shade val="67500"/>
                        <a:satMod val="115000"/>
                      </a:srgbClr>
                    </a:gs>
                    <a:gs pos="100000">
                      <a:srgbClr val="28473D">
                        <a:shade val="100000"/>
                        <a:satMod val="115000"/>
                      </a:srgbClr>
                    </a:gs>
                  </a:gsLst>
                  <a:lin ang="0" scaled="1"/>
                  <a:tileRect/>
                </a:gradFill>
                <a:cs typeface="+mn-ea"/>
                <a:sym typeface="+mn-lt"/>
              </a:rPr>
              <a:t>Insights</a:t>
            </a:r>
            <a:endParaRPr lang="en-US" sz="2800" dirty="0">
              <a:gradFill flip="none" rotWithShape="1">
                <a:gsLst>
                  <a:gs pos="0">
                    <a:srgbClr val="28473D">
                      <a:shade val="30000"/>
                      <a:satMod val="115000"/>
                    </a:srgbClr>
                  </a:gs>
                  <a:gs pos="50000">
                    <a:srgbClr val="28473D">
                      <a:shade val="67500"/>
                      <a:satMod val="115000"/>
                    </a:srgbClr>
                  </a:gs>
                  <a:gs pos="100000">
                    <a:srgbClr val="28473D">
                      <a:shade val="100000"/>
                      <a:satMod val="115000"/>
                    </a:srgbClr>
                  </a:gs>
                </a:gsLst>
                <a:lin ang="0" scaled="1"/>
                <a:tileRect/>
              </a:gradFill>
              <a:cs typeface="+mn-ea"/>
              <a:sym typeface="+mn-lt"/>
            </a:endParaRPr>
          </a:p>
        </p:txBody>
      </p:sp>
      <p:cxnSp>
        <p:nvCxnSpPr>
          <p:cNvPr id="2" name="直接连接符 1">
            <a:extLst>
              <a:ext uri="{FF2B5EF4-FFF2-40B4-BE49-F238E27FC236}">
                <a16:creationId xmlns:a16="http://schemas.microsoft.com/office/drawing/2014/main" id="{8ACB7F7B-4895-B268-1ACE-66FE9FD5DC43}"/>
              </a:ext>
            </a:extLst>
          </p:cNvPr>
          <p:cNvCxnSpPr/>
          <p:nvPr/>
        </p:nvCxnSpPr>
        <p:spPr>
          <a:xfrm>
            <a:off x="391265" y="720193"/>
            <a:ext cx="10160000" cy="0"/>
          </a:xfrm>
          <a:prstGeom prst="line">
            <a:avLst/>
          </a:prstGeom>
          <a:ln w="15875">
            <a:solidFill>
              <a:srgbClr val="0063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矩形 4">
            <a:extLst>
              <a:ext uri="{FF2B5EF4-FFF2-40B4-BE49-F238E27FC236}">
                <a16:creationId xmlns:a16="http://schemas.microsoft.com/office/drawing/2014/main" id="{93AF049D-C177-D2CC-DAC8-9BE44F3014EC}"/>
              </a:ext>
            </a:extLst>
          </p:cNvPr>
          <p:cNvSpPr/>
          <p:nvPr/>
        </p:nvSpPr>
        <p:spPr>
          <a:xfrm>
            <a:off x="94774" y="62356"/>
            <a:ext cx="459625" cy="459625"/>
          </a:xfrm>
          <a:prstGeom prst="rect">
            <a:avLst/>
          </a:prstGeom>
          <a:noFill/>
          <a:ln w="25400">
            <a:solidFill>
              <a:srgbClr val="00634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490D8F8C-CEE6-EC1E-5E0D-92A91F3909B1}"/>
              </a:ext>
            </a:extLst>
          </p:cNvPr>
          <p:cNvSpPr/>
          <p:nvPr/>
        </p:nvSpPr>
        <p:spPr>
          <a:xfrm>
            <a:off x="254311" y="148038"/>
            <a:ext cx="459625" cy="459625"/>
          </a:xfrm>
          <a:prstGeom prst="rect">
            <a:avLst/>
          </a:prstGeom>
          <a:solidFill>
            <a:srgbClr val="006341"/>
          </a:solidFill>
          <a:ln w="25400">
            <a:solidFill>
              <a:srgbClr val="4F8E7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1" name="textcount">
            <a:extLst>
              <a:ext uri="{FF2B5EF4-FFF2-40B4-BE49-F238E27FC236}">
                <a16:creationId xmlns:a16="http://schemas.microsoft.com/office/drawing/2014/main" id="{CC1EC7B5-59D5-704E-8623-AB49781B2BB5}"/>
              </a:ext>
            </a:extLst>
          </p:cNvPr>
          <p:cNvSpPr txBox="1"/>
          <p:nvPr/>
        </p:nvSpPr>
        <p:spPr>
          <a:xfrm>
            <a:off x="10652423" y="989235"/>
            <a:ext cx="2540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AI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" name="矩形: 圆角 2">
            <a:extLst>
              <a:ext uri="{FF2B5EF4-FFF2-40B4-BE49-F238E27FC236}">
                <a16:creationId xmlns:a16="http://schemas.microsoft.com/office/drawing/2014/main" id="{4C573885-7569-059B-85FC-DCD92144FE96}"/>
              </a:ext>
            </a:extLst>
          </p:cNvPr>
          <p:cNvSpPr/>
          <p:nvPr/>
        </p:nvSpPr>
        <p:spPr>
          <a:xfrm>
            <a:off x="300722" y="2525718"/>
            <a:ext cx="2664000" cy="3612089"/>
          </a:xfrm>
          <a:prstGeom prst="roundRect">
            <a:avLst>
              <a:gd name="adj" fmla="val 4824"/>
            </a:avLst>
          </a:prstGeom>
          <a:solidFill>
            <a:schemeClr val="accent1">
              <a:lumMod val="781"/>
              <a:lumOff val="99219"/>
            </a:schemeClr>
          </a:solidFill>
          <a:ln>
            <a:noFill/>
          </a:ln>
          <a:effectLst>
            <a:outerShdw blurRad="127000" dist="38100" dir="5400000" algn="t" rotWithShape="0">
              <a:schemeClr val="accent1">
                <a:lumMod val="50000"/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任意多边形: 形状 9">
            <a:extLst>
              <a:ext uri="{FF2B5EF4-FFF2-40B4-BE49-F238E27FC236}">
                <a16:creationId xmlns:a16="http://schemas.microsoft.com/office/drawing/2014/main" id="{28E347F0-651D-3EB1-5437-32EA2956399A}"/>
              </a:ext>
            </a:extLst>
          </p:cNvPr>
          <p:cNvSpPr/>
          <p:nvPr/>
        </p:nvSpPr>
        <p:spPr>
          <a:xfrm>
            <a:off x="300722" y="2240602"/>
            <a:ext cx="2664000" cy="950566"/>
          </a:xfrm>
          <a:custGeom>
            <a:avLst/>
            <a:gdLst>
              <a:gd name="connsiteX0" fmla="*/ 149146 w 3091749"/>
              <a:gd name="connsiteY0" fmla="*/ 0 h 950566"/>
              <a:gd name="connsiteX1" fmla="*/ 2942603 w 3091749"/>
              <a:gd name="connsiteY1" fmla="*/ 0 h 950566"/>
              <a:gd name="connsiteX2" fmla="*/ 3091749 w 3091749"/>
              <a:gd name="connsiteY2" fmla="*/ 149146 h 950566"/>
              <a:gd name="connsiteX3" fmla="*/ 3091749 w 3091749"/>
              <a:gd name="connsiteY3" fmla="*/ 950566 h 950566"/>
              <a:gd name="connsiteX4" fmla="*/ 2942603 w 3091749"/>
              <a:gd name="connsiteY4" fmla="*/ 801420 h 950566"/>
              <a:gd name="connsiteX5" fmla="*/ 149146 w 3091749"/>
              <a:gd name="connsiteY5" fmla="*/ 801420 h 950566"/>
              <a:gd name="connsiteX6" fmla="*/ 0 w 3091749"/>
              <a:gd name="connsiteY6" fmla="*/ 950566 h 950566"/>
              <a:gd name="connsiteX7" fmla="*/ 0 w 3091749"/>
              <a:gd name="connsiteY7" fmla="*/ 149146 h 950566"/>
              <a:gd name="connsiteX8" fmla="*/ 149146 w 3091749"/>
              <a:gd name="connsiteY8" fmla="*/ 0 h 950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91749" h="950566">
                <a:moveTo>
                  <a:pt x="149146" y="0"/>
                </a:moveTo>
                <a:lnTo>
                  <a:pt x="2942603" y="0"/>
                </a:lnTo>
                <a:cubicBezTo>
                  <a:pt x="3024974" y="0"/>
                  <a:pt x="3091749" y="66775"/>
                  <a:pt x="3091749" y="149146"/>
                </a:cubicBezTo>
                <a:lnTo>
                  <a:pt x="3091749" y="950566"/>
                </a:lnTo>
                <a:cubicBezTo>
                  <a:pt x="3091749" y="868195"/>
                  <a:pt x="3024974" y="801420"/>
                  <a:pt x="2942603" y="801420"/>
                </a:cubicBezTo>
                <a:lnTo>
                  <a:pt x="149146" y="801420"/>
                </a:lnTo>
                <a:cubicBezTo>
                  <a:pt x="66775" y="801420"/>
                  <a:pt x="0" y="868195"/>
                  <a:pt x="0" y="950566"/>
                </a:cubicBezTo>
                <a:lnTo>
                  <a:pt x="0" y="149146"/>
                </a:lnTo>
                <a:cubicBezTo>
                  <a:pt x="0" y="66775"/>
                  <a:pt x="66775" y="0"/>
                  <a:pt x="149146" y="0"/>
                </a:cubicBezTo>
                <a:close/>
              </a:path>
            </a:pathLst>
          </a:custGeom>
          <a:solidFill>
            <a:srgbClr val="006341"/>
          </a:solidFill>
          <a:ln>
            <a:noFill/>
          </a:ln>
          <a:effectLst>
            <a:outerShdw blurRad="203200" dist="38100" dir="5400000" algn="t" rotWithShape="0">
              <a:schemeClr val="accent1">
                <a:lumMod val="50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634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B91154B1-ADEC-1766-CBEE-38CC85B044A5}"/>
              </a:ext>
            </a:extLst>
          </p:cNvPr>
          <p:cNvSpPr txBox="1"/>
          <p:nvPr/>
        </p:nvSpPr>
        <p:spPr>
          <a:xfrm>
            <a:off x="442466" y="2364527"/>
            <a:ext cx="23805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cs typeface="+mn-ea"/>
                <a:sym typeface="+mn-lt"/>
              </a:rPr>
              <a:t>数据</a:t>
            </a:r>
            <a:r>
              <a:rPr lang="zh-CN" altLang="en-US" b="1" u="sng" dirty="0">
                <a:solidFill>
                  <a:srgbClr val="FFFF00"/>
                </a:solidFill>
                <a:cs typeface="+mn-ea"/>
                <a:sym typeface="+mn-lt"/>
              </a:rPr>
              <a:t>完整性</a:t>
            </a:r>
            <a:endParaRPr lang="en-US" sz="1400" b="1" u="sng" dirty="0">
              <a:solidFill>
                <a:srgbClr val="FFFF00"/>
              </a:solidFill>
              <a:cs typeface="+mn-ea"/>
              <a:sym typeface="+mn-lt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D3F63C49-8C4E-8A87-7C68-5E8F8ECEA5E2}"/>
              </a:ext>
            </a:extLst>
          </p:cNvPr>
          <p:cNvSpPr txBox="1"/>
          <p:nvPr/>
        </p:nvSpPr>
        <p:spPr>
          <a:xfrm>
            <a:off x="357758" y="3156585"/>
            <a:ext cx="265227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cs typeface="+mn-ea"/>
                <a:sym typeface="+mn-lt"/>
              </a:rPr>
              <a:t>数据分散在</a:t>
            </a:r>
            <a:r>
              <a:rPr lang="en-US" altLang="zh-CN" sz="1600" dirty="0">
                <a:cs typeface="+mn-ea"/>
                <a:sym typeface="+mn-lt"/>
              </a:rPr>
              <a:t>7</a:t>
            </a:r>
            <a:r>
              <a:rPr lang="zh-CN" altLang="en-US" sz="1600" dirty="0">
                <a:cs typeface="+mn-ea"/>
                <a:sym typeface="+mn-lt"/>
              </a:rPr>
              <a:t>个渠道（班次体验调查、</a:t>
            </a:r>
            <a:r>
              <a:rPr lang="en-US" altLang="zh-CN" sz="1600" dirty="0">
                <a:cs typeface="+mn-ea"/>
                <a:sym typeface="+mn-lt"/>
              </a:rPr>
              <a:t>RP</a:t>
            </a:r>
            <a:r>
              <a:rPr lang="zh-CN" altLang="en-US" sz="1600" dirty="0">
                <a:cs typeface="+mn-ea"/>
                <a:sym typeface="+mn-lt"/>
              </a:rPr>
              <a:t>事件、说星事、微博、</a:t>
            </a:r>
            <a:r>
              <a:rPr lang="en-US" altLang="zh-CN" sz="1600" dirty="0">
                <a:cs typeface="+mn-ea"/>
                <a:sym typeface="+mn-lt"/>
              </a:rPr>
              <a:t>PAPP POST</a:t>
            </a:r>
            <a:r>
              <a:rPr lang="zh-CN" altLang="en-US" sz="1600" dirty="0">
                <a:cs typeface="+mn-ea"/>
                <a:sym typeface="+mn-lt"/>
              </a:rPr>
              <a:t>、</a:t>
            </a:r>
            <a:r>
              <a:rPr lang="en-US" altLang="zh-CN" sz="1600" dirty="0">
                <a:cs typeface="+mn-ea"/>
                <a:sym typeface="+mn-lt"/>
              </a:rPr>
              <a:t>BNTK</a:t>
            </a:r>
            <a:r>
              <a:rPr lang="zh-CN" altLang="en-US" sz="1600" dirty="0">
                <a:cs typeface="+mn-ea"/>
                <a:sym typeface="+mn-lt"/>
              </a:rPr>
              <a:t>留言、</a:t>
            </a:r>
            <a:r>
              <a:rPr lang="en-US" altLang="zh-CN" sz="1600" dirty="0">
                <a:cs typeface="+mn-ea"/>
                <a:sym typeface="+mn-lt"/>
              </a:rPr>
              <a:t>WKBK</a:t>
            </a:r>
            <a:r>
              <a:rPr lang="zh-CN" altLang="en-US" sz="1600" dirty="0">
                <a:cs typeface="+mn-ea"/>
                <a:sym typeface="+mn-lt"/>
              </a:rPr>
              <a:t>评论留言</a:t>
            </a:r>
          </a:p>
          <a:p>
            <a:r>
              <a:rPr lang="zh-CN" altLang="en-US" sz="1600" dirty="0">
                <a:cs typeface="+mn-ea"/>
                <a:sym typeface="+mn-lt"/>
              </a:rPr>
              <a:t>），每天</a:t>
            </a:r>
            <a:r>
              <a:rPr lang="en-US" altLang="zh-CN" sz="1600" dirty="0">
                <a:cs typeface="+mn-ea"/>
                <a:sym typeface="+mn-lt"/>
              </a:rPr>
              <a:t>150k+</a:t>
            </a:r>
            <a:r>
              <a:rPr lang="zh-CN" altLang="en-US" sz="1600" dirty="0">
                <a:cs typeface="+mn-ea"/>
                <a:sym typeface="+mn-lt"/>
              </a:rPr>
              <a:t>的数据量。目前的方法无法完全获悉，导致问题原因无法被深度挖掘</a:t>
            </a:r>
            <a:endParaRPr lang="en-US" sz="1600" dirty="0">
              <a:cs typeface="+mn-ea"/>
              <a:sym typeface="+mn-lt"/>
            </a:endParaRPr>
          </a:p>
        </p:txBody>
      </p:sp>
      <p:sp>
        <p:nvSpPr>
          <p:cNvPr id="12" name="矩形: 圆角 11">
            <a:extLst>
              <a:ext uri="{FF2B5EF4-FFF2-40B4-BE49-F238E27FC236}">
                <a16:creationId xmlns:a16="http://schemas.microsoft.com/office/drawing/2014/main" id="{96F00E91-521B-1E8D-412C-800E648F5020}"/>
              </a:ext>
            </a:extLst>
          </p:cNvPr>
          <p:cNvSpPr/>
          <p:nvPr/>
        </p:nvSpPr>
        <p:spPr>
          <a:xfrm>
            <a:off x="3267863" y="2525307"/>
            <a:ext cx="2664000" cy="3611911"/>
          </a:xfrm>
          <a:prstGeom prst="roundRect">
            <a:avLst>
              <a:gd name="adj" fmla="val 4824"/>
            </a:avLst>
          </a:prstGeom>
          <a:solidFill>
            <a:schemeClr val="accent1">
              <a:lumMod val="781"/>
              <a:lumOff val="99219"/>
            </a:schemeClr>
          </a:solidFill>
          <a:ln>
            <a:noFill/>
          </a:ln>
          <a:effectLst>
            <a:outerShdw blurRad="127000" dist="38100" dir="5400000" algn="t" rotWithShape="0">
              <a:schemeClr val="accent1">
                <a:lumMod val="50000"/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" name="任意多边形: 形状 12">
            <a:extLst>
              <a:ext uri="{FF2B5EF4-FFF2-40B4-BE49-F238E27FC236}">
                <a16:creationId xmlns:a16="http://schemas.microsoft.com/office/drawing/2014/main" id="{52C4C91B-0C57-3459-C7FD-C05377AAF570}"/>
              </a:ext>
            </a:extLst>
          </p:cNvPr>
          <p:cNvSpPr/>
          <p:nvPr/>
        </p:nvSpPr>
        <p:spPr>
          <a:xfrm>
            <a:off x="3267863" y="2240191"/>
            <a:ext cx="2664000" cy="950566"/>
          </a:xfrm>
          <a:custGeom>
            <a:avLst/>
            <a:gdLst>
              <a:gd name="connsiteX0" fmla="*/ 149146 w 3091749"/>
              <a:gd name="connsiteY0" fmla="*/ 0 h 950566"/>
              <a:gd name="connsiteX1" fmla="*/ 2942603 w 3091749"/>
              <a:gd name="connsiteY1" fmla="*/ 0 h 950566"/>
              <a:gd name="connsiteX2" fmla="*/ 3091749 w 3091749"/>
              <a:gd name="connsiteY2" fmla="*/ 149146 h 950566"/>
              <a:gd name="connsiteX3" fmla="*/ 3091749 w 3091749"/>
              <a:gd name="connsiteY3" fmla="*/ 950566 h 950566"/>
              <a:gd name="connsiteX4" fmla="*/ 2942603 w 3091749"/>
              <a:gd name="connsiteY4" fmla="*/ 801420 h 950566"/>
              <a:gd name="connsiteX5" fmla="*/ 149146 w 3091749"/>
              <a:gd name="connsiteY5" fmla="*/ 801420 h 950566"/>
              <a:gd name="connsiteX6" fmla="*/ 0 w 3091749"/>
              <a:gd name="connsiteY6" fmla="*/ 950566 h 950566"/>
              <a:gd name="connsiteX7" fmla="*/ 0 w 3091749"/>
              <a:gd name="connsiteY7" fmla="*/ 149146 h 950566"/>
              <a:gd name="connsiteX8" fmla="*/ 149146 w 3091749"/>
              <a:gd name="connsiteY8" fmla="*/ 0 h 950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91749" h="950566">
                <a:moveTo>
                  <a:pt x="149146" y="0"/>
                </a:moveTo>
                <a:lnTo>
                  <a:pt x="2942603" y="0"/>
                </a:lnTo>
                <a:cubicBezTo>
                  <a:pt x="3024974" y="0"/>
                  <a:pt x="3091749" y="66775"/>
                  <a:pt x="3091749" y="149146"/>
                </a:cubicBezTo>
                <a:lnTo>
                  <a:pt x="3091749" y="950566"/>
                </a:lnTo>
                <a:cubicBezTo>
                  <a:pt x="3091749" y="868195"/>
                  <a:pt x="3024974" y="801420"/>
                  <a:pt x="2942603" y="801420"/>
                </a:cubicBezTo>
                <a:lnTo>
                  <a:pt x="149146" y="801420"/>
                </a:lnTo>
                <a:cubicBezTo>
                  <a:pt x="66775" y="801420"/>
                  <a:pt x="0" y="868195"/>
                  <a:pt x="0" y="950566"/>
                </a:cubicBezTo>
                <a:lnTo>
                  <a:pt x="0" y="149146"/>
                </a:lnTo>
                <a:cubicBezTo>
                  <a:pt x="0" y="66775"/>
                  <a:pt x="66775" y="0"/>
                  <a:pt x="149146" y="0"/>
                </a:cubicBezTo>
                <a:close/>
              </a:path>
            </a:pathLst>
          </a:custGeom>
          <a:solidFill>
            <a:srgbClr val="006341"/>
          </a:solidFill>
          <a:ln>
            <a:noFill/>
          </a:ln>
          <a:effectLst>
            <a:outerShdw blurRad="203200" dist="38100" dir="5400000" algn="t" rotWithShape="0">
              <a:schemeClr val="accent1">
                <a:lumMod val="50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634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94C8F353-60FA-D37D-AE64-7324CA09C225}"/>
              </a:ext>
            </a:extLst>
          </p:cNvPr>
          <p:cNvSpPr txBox="1"/>
          <p:nvPr/>
        </p:nvSpPr>
        <p:spPr>
          <a:xfrm>
            <a:off x="3376981" y="2364527"/>
            <a:ext cx="25005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cs typeface="+mn-ea"/>
                <a:sym typeface="+mn-lt"/>
              </a:rPr>
              <a:t>报告</a:t>
            </a:r>
            <a:r>
              <a:rPr lang="zh-CN" altLang="en-US" b="1" u="sng" dirty="0">
                <a:solidFill>
                  <a:srgbClr val="FFFF00"/>
                </a:solidFill>
                <a:cs typeface="+mn-ea"/>
                <a:sym typeface="+mn-lt"/>
              </a:rPr>
              <a:t>时效</a:t>
            </a:r>
            <a:endParaRPr lang="en-US" sz="1400" b="1" u="sng" dirty="0">
              <a:solidFill>
                <a:srgbClr val="FFFF00"/>
              </a:solidFill>
              <a:cs typeface="+mn-ea"/>
              <a:sym typeface="+mn-lt"/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E26F182D-8B5D-2622-3990-B14BA0B264C8}"/>
              </a:ext>
            </a:extLst>
          </p:cNvPr>
          <p:cNvSpPr txBox="1"/>
          <p:nvPr/>
        </p:nvSpPr>
        <p:spPr>
          <a:xfrm>
            <a:off x="9019826" y="2364527"/>
            <a:ext cx="3091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cs typeface="+mn-ea"/>
                <a:sym typeface="+mn-lt"/>
              </a:rPr>
              <a:t>重要问题的</a:t>
            </a:r>
            <a:r>
              <a:rPr lang="zh-CN" altLang="en-US" b="1" u="sng" dirty="0">
                <a:solidFill>
                  <a:srgbClr val="FFFF00"/>
                </a:solidFill>
                <a:cs typeface="+mn-ea"/>
                <a:sym typeface="+mn-lt"/>
              </a:rPr>
              <a:t>预警</a:t>
            </a:r>
            <a:endParaRPr lang="en-US" altLang="zh-CN" b="1" dirty="0">
              <a:solidFill>
                <a:srgbClr val="FFFF00"/>
              </a:solidFill>
              <a:cs typeface="+mn-ea"/>
              <a:sym typeface="+mn-lt"/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17512716-83C0-4258-90B8-CE7EF70C4AD4}"/>
              </a:ext>
            </a:extLst>
          </p:cNvPr>
          <p:cNvSpPr txBox="1"/>
          <p:nvPr/>
        </p:nvSpPr>
        <p:spPr>
          <a:xfrm>
            <a:off x="3281699" y="3580950"/>
            <a:ext cx="25958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cs typeface="+mn-ea"/>
                <a:sym typeface="+mn-lt"/>
              </a:rPr>
              <a:t>人工的报告目前为月报，无法做到高频实时的更新</a:t>
            </a:r>
            <a:endParaRPr lang="en-US" sz="1600" dirty="0">
              <a:cs typeface="+mn-ea"/>
              <a:sym typeface="+mn-lt"/>
            </a:endParaRPr>
          </a:p>
        </p:txBody>
      </p:sp>
      <p:sp>
        <p:nvSpPr>
          <p:cNvPr id="30" name="Bullet">
            <a:extLst>
              <a:ext uri="{FF2B5EF4-FFF2-40B4-BE49-F238E27FC236}">
                <a16:creationId xmlns:a16="http://schemas.microsoft.com/office/drawing/2014/main" id="{C2020EB8-6570-4434-A03A-0BD22C124E1A}"/>
              </a:ext>
            </a:extLst>
          </p:cNvPr>
          <p:cNvSpPr>
            <a:spLocks noChangeAspect="1"/>
          </p:cNvSpPr>
          <p:nvPr/>
        </p:nvSpPr>
        <p:spPr>
          <a:xfrm>
            <a:off x="5065609" y="1257905"/>
            <a:ext cx="1806847" cy="461659"/>
          </a:xfrm>
          <a:prstGeom prst="roundRect">
            <a:avLst>
              <a:gd name="adj" fmla="val 16000"/>
            </a:avLst>
          </a:prstGeom>
          <a:solidFill>
            <a:srgbClr val="0063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 anchorCtr="0">
            <a:normAutofit/>
          </a:bodyPr>
          <a:lstStyle/>
          <a:p>
            <a:pPr algn="ctr"/>
            <a:r>
              <a:rPr kumimoji="1" lang="zh-CN" altLang="en-US" b="1" dirty="0">
                <a:solidFill>
                  <a:srgbClr val="FFFFFF"/>
                </a:solidFill>
                <a:cs typeface="+mn-ea"/>
                <a:sym typeface="+mn-lt"/>
              </a:rPr>
              <a:t>痛点</a:t>
            </a:r>
            <a:endParaRPr kumimoji="1" lang="en-US" altLang="zh-CN" b="1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cxnSp>
        <p:nvCxnSpPr>
          <p:cNvPr id="19" name="连接符: 肘形 18">
            <a:extLst>
              <a:ext uri="{FF2B5EF4-FFF2-40B4-BE49-F238E27FC236}">
                <a16:creationId xmlns:a16="http://schemas.microsoft.com/office/drawing/2014/main" id="{0F304379-D2CE-40F5-8963-7498EE1864D2}"/>
              </a:ext>
            </a:extLst>
          </p:cNvPr>
          <p:cNvCxnSpPr>
            <a:cxnSpLocks/>
            <a:stCxn id="30" idx="2"/>
            <a:endCxn id="15" idx="0"/>
          </p:cNvCxnSpPr>
          <p:nvPr/>
        </p:nvCxnSpPr>
        <p:spPr>
          <a:xfrm rot="5400000">
            <a:off x="3478397" y="-126110"/>
            <a:ext cx="644963" cy="4336311"/>
          </a:xfrm>
          <a:prstGeom prst="bentConnector3">
            <a:avLst/>
          </a:prstGeom>
          <a:ln w="19050">
            <a:solidFill>
              <a:srgbClr val="00634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连接符: 肘形 33">
            <a:extLst>
              <a:ext uri="{FF2B5EF4-FFF2-40B4-BE49-F238E27FC236}">
                <a16:creationId xmlns:a16="http://schemas.microsoft.com/office/drawing/2014/main" id="{3F6AF53A-4D86-432F-AADC-5F88A413EBD0}"/>
              </a:ext>
            </a:extLst>
          </p:cNvPr>
          <p:cNvCxnSpPr>
            <a:cxnSpLocks/>
            <a:stCxn id="30" idx="2"/>
            <a:endCxn id="14" idx="0"/>
          </p:cNvCxnSpPr>
          <p:nvPr/>
        </p:nvCxnSpPr>
        <p:spPr>
          <a:xfrm rot="5400000">
            <a:off x="4975665" y="1371158"/>
            <a:ext cx="644963" cy="1341775"/>
          </a:xfrm>
          <a:prstGeom prst="bentConnector3">
            <a:avLst>
              <a:gd name="adj1" fmla="val 50000"/>
            </a:avLst>
          </a:prstGeom>
          <a:ln w="19050">
            <a:solidFill>
              <a:srgbClr val="00634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连接符: 肘形 38">
            <a:extLst>
              <a:ext uri="{FF2B5EF4-FFF2-40B4-BE49-F238E27FC236}">
                <a16:creationId xmlns:a16="http://schemas.microsoft.com/office/drawing/2014/main" id="{AC0BBDDD-6578-4048-B2C9-3BED774D6A40}"/>
              </a:ext>
            </a:extLst>
          </p:cNvPr>
          <p:cNvCxnSpPr>
            <a:cxnSpLocks/>
            <a:stCxn id="30" idx="2"/>
            <a:endCxn id="31" idx="0"/>
          </p:cNvCxnSpPr>
          <p:nvPr/>
        </p:nvCxnSpPr>
        <p:spPr>
          <a:xfrm rot="16200000" flipH="1">
            <a:off x="7944886" y="-256289"/>
            <a:ext cx="644963" cy="4596668"/>
          </a:xfrm>
          <a:prstGeom prst="bentConnector3">
            <a:avLst>
              <a:gd name="adj1" fmla="val 50000"/>
            </a:avLst>
          </a:prstGeom>
          <a:ln w="19050">
            <a:solidFill>
              <a:srgbClr val="00634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矩形: 圆角 41">
            <a:extLst>
              <a:ext uri="{FF2B5EF4-FFF2-40B4-BE49-F238E27FC236}">
                <a16:creationId xmlns:a16="http://schemas.microsoft.com/office/drawing/2014/main" id="{38321806-899D-4581-9DE7-3238837F93DD}"/>
              </a:ext>
            </a:extLst>
          </p:cNvPr>
          <p:cNvSpPr/>
          <p:nvPr/>
        </p:nvSpPr>
        <p:spPr>
          <a:xfrm>
            <a:off x="6279271" y="2528766"/>
            <a:ext cx="2664000" cy="3611911"/>
          </a:xfrm>
          <a:prstGeom prst="roundRect">
            <a:avLst>
              <a:gd name="adj" fmla="val 4824"/>
            </a:avLst>
          </a:prstGeom>
          <a:solidFill>
            <a:schemeClr val="accent1">
              <a:lumMod val="781"/>
              <a:lumOff val="99219"/>
            </a:schemeClr>
          </a:solidFill>
          <a:ln>
            <a:noFill/>
          </a:ln>
          <a:effectLst>
            <a:outerShdw blurRad="127000" dist="38100" dir="5400000" algn="t" rotWithShape="0">
              <a:schemeClr val="accent1">
                <a:lumMod val="50000"/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3" name="任意多边形: 形状 42">
            <a:extLst>
              <a:ext uri="{FF2B5EF4-FFF2-40B4-BE49-F238E27FC236}">
                <a16:creationId xmlns:a16="http://schemas.microsoft.com/office/drawing/2014/main" id="{E06A2C90-56B0-42E6-83CB-D3311AEF72EB}"/>
              </a:ext>
            </a:extLst>
          </p:cNvPr>
          <p:cNvSpPr/>
          <p:nvPr/>
        </p:nvSpPr>
        <p:spPr>
          <a:xfrm>
            <a:off x="6279271" y="2243650"/>
            <a:ext cx="2664000" cy="950566"/>
          </a:xfrm>
          <a:custGeom>
            <a:avLst/>
            <a:gdLst>
              <a:gd name="connsiteX0" fmla="*/ 149146 w 3091749"/>
              <a:gd name="connsiteY0" fmla="*/ 0 h 950566"/>
              <a:gd name="connsiteX1" fmla="*/ 2942603 w 3091749"/>
              <a:gd name="connsiteY1" fmla="*/ 0 h 950566"/>
              <a:gd name="connsiteX2" fmla="*/ 3091749 w 3091749"/>
              <a:gd name="connsiteY2" fmla="*/ 149146 h 950566"/>
              <a:gd name="connsiteX3" fmla="*/ 3091749 w 3091749"/>
              <a:gd name="connsiteY3" fmla="*/ 950566 h 950566"/>
              <a:gd name="connsiteX4" fmla="*/ 2942603 w 3091749"/>
              <a:gd name="connsiteY4" fmla="*/ 801420 h 950566"/>
              <a:gd name="connsiteX5" fmla="*/ 149146 w 3091749"/>
              <a:gd name="connsiteY5" fmla="*/ 801420 h 950566"/>
              <a:gd name="connsiteX6" fmla="*/ 0 w 3091749"/>
              <a:gd name="connsiteY6" fmla="*/ 950566 h 950566"/>
              <a:gd name="connsiteX7" fmla="*/ 0 w 3091749"/>
              <a:gd name="connsiteY7" fmla="*/ 149146 h 950566"/>
              <a:gd name="connsiteX8" fmla="*/ 149146 w 3091749"/>
              <a:gd name="connsiteY8" fmla="*/ 0 h 950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91749" h="950566">
                <a:moveTo>
                  <a:pt x="149146" y="0"/>
                </a:moveTo>
                <a:lnTo>
                  <a:pt x="2942603" y="0"/>
                </a:lnTo>
                <a:cubicBezTo>
                  <a:pt x="3024974" y="0"/>
                  <a:pt x="3091749" y="66775"/>
                  <a:pt x="3091749" y="149146"/>
                </a:cubicBezTo>
                <a:lnTo>
                  <a:pt x="3091749" y="950566"/>
                </a:lnTo>
                <a:cubicBezTo>
                  <a:pt x="3091749" y="868195"/>
                  <a:pt x="3024974" y="801420"/>
                  <a:pt x="2942603" y="801420"/>
                </a:cubicBezTo>
                <a:lnTo>
                  <a:pt x="149146" y="801420"/>
                </a:lnTo>
                <a:cubicBezTo>
                  <a:pt x="66775" y="801420"/>
                  <a:pt x="0" y="868195"/>
                  <a:pt x="0" y="950566"/>
                </a:cubicBezTo>
                <a:lnTo>
                  <a:pt x="0" y="149146"/>
                </a:lnTo>
                <a:cubicBezTo>
                  <a:pt x="0" y="66775"/>
                  <a:pt x="66775" y="0"/>
                  <a:pt x="149146" y="0"/>
                </a:cubicBezTo>
                <a:close/>
              </a:path>
            </a:pathLst>
          </a:custGeom>
          <a:solidFill>
            <a:srgbClr val="006341"/>
          </a:solidFill>
          <a:ln>
            <a:noFill/>
          </a:ln>
          <a:effectLst>
            <a:outerShdw blurRad="203200" dist="38100" dir="5400000" algn="t" rotWithShape="0">
              <a:schemeClr val="accent1">
                <a:lumMod val="50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634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CF1D00BA-9050-4E11-98A1-BAC1CD9A8DAA}"/>
              </a:ext>
            </a:extLst>
          </p:cNvPr>
          <p:cNvSpPr txBox="1"/>
          <p:nvPr/>
        </p:nvSpPr>
        <p:spPr>
          <a:xfrm>
            <a:off x="6388389" y="2364527"/>
            <a:ext cx="25005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cs typeface="+mn-ea"/>
                <a:sym typeface="+mn-lt"/>
              </a:rPr>
              <a:t>报告</a:t>
            </a:r>
            <a:r>
              <a:rPr lang="zh-CN" altLang="en-US" b="1" u="sng" dirty="0">
                <a:solidFill>
                  <a:srgbClr val="FFFF00"/>
                </a:solidFill>
                <a:cs typeface="+mn-ea"/>
                <a:sym typeface="+mn-lt"/>
              </a:rPr>
              <a:t>框架限制</a:t>
            </a:r>
            <a:endParaRPr lang="en-US" sz="1400" b="1" u="sng" dirty="0">
              <a:solidFill>
                <a:srgbClr val="FFFF00"/>
              </a:solidFill>
              <a:cs typeface="+mn-ea"/>
              <a:sym typeface="+mn-lt"/>
            </a:endParaRPr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3097ADEB-66C7-4BBC-B6B2-4A0234C12658}"/>
              </a:ext>
            </a:extLst>
          </p:cNvPr>
          <p:cNvSpPr txBox="1"/>
          <p:nvPr/>
        </p:nvSpPr>
        <p:spPr>
          <a:xfrm>
            <a:off x="6293107" y="3584409"/>
            <a:ext cx="259583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cs typeface="+mn-ea"/>
                <a:sym typeface="+mn-lt"/>
              </a:rPr>
              <a:t>目前的报告都是基于固定的模板样式。当遇到问题需要进一步深入分析的时候，既有框架无法支持</a:t>
            </a:r>
            <a:endParaRPr lang="en-US" sz="1600" dirty="0">
              <a:cs typeface="+mn-ea"/>
              <a:sym typeface="+mn-lt"/>
            </a:endParaRPr>
          </a:p>
        </p:txBody>
      </p:sp>
      <p:cxnSp>
        <p:nvCxnSpPr>
          <p:cNvPr id="47" name="连接符: 肘形 46">
            <a:extLst>
              <a:ext uri="{FF2B5EF4-FFF2-40B4-BE49-F238E27FC236}">
                <a16:creationId xmlns:a16="http://schemas.microsoft.com/office/drawing/2014/main" id="{3B421280-F47B-404D-8ED6-B3AC23348993}"/>
              </a:ext>
            </a:extLst>
          </p:cNvPr>
          <p:cNvCxnSpPr>
            <a:cxnSpLocks/>
            <a:stCxn id="30" idx="2"/>
            <a:endCxn id="44" idx="0"/>
          </p:cNvCxnSpPr>
          <p:nvPr/>
        </p:nvCxnSpPr>
        <p:spPr>
          <a:xfrm rot="16200000" flipH="1">
            <a:off x="6481368" y="1207228"/>
            <a:ext cx="644963" cy="1669633"/>
          </a:xfrm>
          <a:prstGeom prst="bentConnector3">
            <a:avLst>
              <a:gd name="adj1" fmla="val 50000"/>
            </a:avLst>
          </a:prstGeom>
          <a:ln w="19050">
            <a:solidFill>
              <a:srgbClr val="00634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文本框 37">
            <a:extLst>
              <a:ext uri="{FF2B5EF4-FFF2-40B4-BE49-F238E27FC236}">
                <a16:creationId xmlns:a16="http://schemas.microsoft.com/office/drawing/2014/main" id="{3D860578-5A5F-4E8E-B6E9-05E68178B8C2}"/>
              </a:ext>
            </a:extLst>
          </p:cNvPr>
          <p:cNvSpPr txBox="1"/>
          <p:nvPr/>
        </p:nvSpPr>
        <p:spPr>
          <a:xfrm>
            <a:off x="9290679" y="3587940"/>
            <a:ext cx="25958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cs typeface="+mn-ea"/>
                <a:sym typeface="+mn-lt"/>
              </a:rPr>
              <a:t>集中发生的高频问题无法被第一时间预警</a:t>
            </a:r>
            <a:endParaRPr lang="en-US" sz="1600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264091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>
            <a:extLst>
              <a:ext uri="{FF2B5EF4-FFF2-40B4-BE49-F238E27FC236}">
                <a16:creationId xmlns:a16="http://schemas.microsoft.com/office/drawing/2014/main" id="{CE0423D0-89C6-6178-093E-AC4F18521D23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7159904" y="1717593"/>
            <a:ext cx="4510741" cy="3398275"/>
          </a:xfrm>
          <a:prstGeom prst="rect">
            <a:avLst/>
          </a:prstGeom>
          <a:solidFill>
            <a:schemeClr val="bg1"/>
          </a:solidFill>
          <a:ln w="2667">
            <a:solidFill>
              <a:schemeClr val="accent2">
                <a:lumMod val="40000"/>
                <a:lumOff val="60000"/>
              </a:schemeClr>
            </a:solidFill>
          </a:ln>
          <a:effectLst>
            <a:outerShdw blurRad="352044" dist="181356" dir="2699999" sx="98000" sy="98000" algn="tl" rotWithShape="0">
              <a:schemeClr val="accent1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810" tIns="38405" rIns="76810" bIns="38405" rtlCol="0" anchor="ctr"/>
          <a:lstStyle>
            <a:defPPr>
              <a:defRPr lang="zh-CN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等线" panose="020F0502020204030204"/>
                <a:ea typeface="Arial" pitchFamily="34" charset="0"/>
                <a:cs typeface="Arial" pitchFamily="34" charset="0"/>
                <a:sym typeface="Wingdings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等线" panose="020F0502020204030204"/>
                <a:ea typeface="Arial" pitchFamily="34" charset="0"/>
                <a:cs typeface="Arial" pitchFamily="34" charset="0"/>
                <a:sym typeface="Wingdings"/>
              </a:defRPr>
            </a:lvl2pPr>
            <a:lvl3pPr marL="914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等线" panose="020F0502020204030204"/>
                <a:ea typeface="Arial" pitchFamily="34" charset="0"/>
                <a:cs typeface="Arial" pitchFamily="34" charset="0"/>
                <a:sym typeface="Wingdings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等线" panose="020F0502020204030204"/>
                <a:ea typeface="Arial" pitchFamily="34" charset="0"/>
                <a:cs typeface="Arial" pitchFamily="34" charset="0"/>
                <a:sym typeface="Wingding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等线" panose="020F0502020204030204"/>
                <a:ea typeface="Arial" pitchFamily="34" charset="0"/>
                <a:cs typeface="Arial" pitchFamily="34" charset="0"/>
                <a:sym typeface="Wingding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等线" panose="020F0502020204030204"/>
                <a:ea typeface="Arial" pitchFamily="34" charset="0"/>
                <a:cs typeface="Arial" pitchFamily="34" charset="0"/>
                <a:sym typeface="Wingding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等线" panose="020F0502020204030204"/>
                <a:ea typeface="Arial" pitchFamily="34" charset="0"/>
                <a:cs typeface="Arial" pitchFamily="34" charset="0"/>
                <a:sym typeface="Wingding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等线" panose="020F0502020204030204"/>
                <a:ea typeface="Arial" pitchFamily="34" charset="0"/>
                <a:cs typeface="Arial" pitchFamily="34" charset="0"/>
                <a:sym typeface="Wingding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等线" panose="020F0502020204030204"/>
                <a:ea typeface="Arial" pitchFamily="34" charset="0"/>
                <a:cs typeface="Arial" pitchFamily="34" charset="0"/>
                <a:sym typeface="Wingding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512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6FC3C93C-1310-4B6F-BE0A-A4A4F221532D}"/>
              </a:ext>
            </a:extLst>
          </p:cNvPr>
          <p:cNvCxnSpPr/>
          <p:nvPr/>
        </p:nvCxnSpPr>
        <p:spPr>
          <a:xfrm>
            <a:off x="391265" y="720193"/>
            <a:ext cx="10160000" cy="0"/>
          </a:xfrm>
          <a:prstGeom prst="line">
            <a:avLst/>
          </a:prstGeom>
          <a:ln w="15875">
            <a:solidFill>
              <a:srgbClr val="0063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>
            <a:extLst>
              <a:ext uri="{FF2B5EF4-FFF2-40B4-BE49-F238E27FC236}">
                <a16:creationId xmlns:a16="http://schemas.microsoft.com/office/drawing/2014/main" id="{E8755C03-CFE3-49BE-B7C9-F453CDD35039}"/>
              </a:ext>
            </a:extLst>
          </p:cNvPr>
          <p:cNvSpPr txBox="1"/>
          <p:nvPr/>
        </p:nvSpPr>
        <p:spPr>
          <a:xfrm>
            <a:off x="766090" y="199521"/>
            <a:ext cx="102362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2000" dirty="0">
                <a:gradFill flip="none" rotWithShape="1">
                  <a:gsLst>
                    <a:gs pos="0">
                      <a:srgbClr val="28473D">
                        <a:shade val="30000"/>
                        <a:satMod val="115000"/>
                      </a:srgbClr>
                    </a:gs>
                    <a:gs pos="50000">
                      <a:srgbClr val="28473D">
                        <a:shade val="67500"/>
                        <a:satMod val="115000"/>
                      </a:srgbClr>
                    </a:gs>
                    <a:gs pos="100000">
                      <a:srgbClr val="28473D">
                        <a:shade val="100000"/>
                        <a:satMod val="115000"/>
                      </a:srgbClr>
                    </a:gs>
                  </a:gsLst>
                  <a:lin ang="0" scaled="1"/>
                  <a:tileRect/>
                </a:gradFill>
                <a:cs typeface="+mn-ea"/>
                <a:sym typeface="+mn-lt"/>
              </a:rPr>
              <a:t>基础信息获取提效；面对复杂问题，有能力深度思考，并根据</a:t>
            </a:r>
            <a:r>
              <a:rPr lang="en-US" altLang="zh-CN" sz="2000" dirty="0">
                <a:gradFill flip="none" rotWithShape="1">
                  <a:gsLst>
                    <a:gs pos="0">
                      <a:srgbClr val="28473D">
                        <a:shade val="30000"/>
                        <a:satMod val="115000"/>
                      </a:srgbClr>
                    </a:gs>
                    <a:gs pos="50000">
                      <a:srgbClr val="28473D">
                        <a:shade val="67500"/>
                        <a:satMod val="115000"/>
                      </a:srgbClr>
                    </a:gs>
                    <a:gs pos="100000">
                      <a:srgbClr val="28473D">
                        <a:shade val="100000"/>
                        <a:satMod val="115000"/>
                      </a:srgbClr>
                    </a:gs>
                  </a:gsLst>
                  <a:lin ang="0" scaled="1"/>
                  <a:tileRect/>
                </a:gradFill>
                <a:cs typeface="+mn-ea"/>
                <a:sym typeface="+mn-lt"/>
              </a:rPr>
              <a:t>valid</a:t>
            </a:r>
            <a:r>
              <a:rPr lang="zh-CN" altLang="en-US" sz="2000" dirty="0">
                <a:gradFill flip="none" rotWithShape="1">
                  <a:gsLst>
                    <a:gs pos="0">
                      <a:srgbClr val="28473D">
                        <a:shade val="30000"/>
                        <a:satMod val="115000"/>
                      </a:srgbClr>
                    </a:gs>
                    <a:gs pos="50000">
                      <a:srgbClr val="28473D">
                        <a:shade val="67500"/>
                        <a:satMod val="115000"/>
                      </a:srgbClr>
                    </a:gs>
                    <a:gs pos="100000">
                      <a:srgbClr val="28473D">
                        <a:shade val="100000"/>
                        <a:satMod val="115000"/>
                      </a:srgbClr>
                    </a:gs>
                  </a:gsLst>
                  <a:lin ang="0" scaled="1"/>
                  <a:tileRect/>
                </a:gradFill>
                <a:cs typeface="+mn-ea"/>
                <a:sym typeface="+mn-lt"/>
              </a:rPr>
              <a:t>资源推理并给出答案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srgbClr val="28473D">
                      <a:shade val="30000"/>
                      <a:satMod val="115000"/>
                    </a:srgbClr>
                  </a:gs>
                  <a:gs pos="50000">
                    <a:srgbClr val="28473D">
                      <a:shade val="67500"/>
                      <a:satMod val="115000"/>
                    </a:srgbClr>
                  </a:gs>
                  <a:gs pos="100000">
                    <a:srgbClr val="28473D">
                      <a:shade val="100000"/>
                      <a:satMod val="115000"/>
                    </a:srgbClr>
                  </a:gs>
                </a:gsLst>
                <a:lin ang="0" scaled="1"/>
                <a:tileRect/>
              </a:gra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6E8CE717-19C7-419B-BB26-4B5D0FC155E2}"/>
              </a:ext>
            </a:extLst>
          </p:cNvPr>
          <p:cNvSpPr txBox="1"/>
          <p:nvPr/>
        </p:nvSpPr>
        <p:spPr>
          <a:xfrm>
            <a:off x="2840193" y="6035914"/>
            <a:ext cx="62209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u="sng" dirty="0">
                <a:solidFill>
                  <a:srgbClr val="006341"/>
                </a:solidFill>
                <a:cs typeface="+mn-ea"/>
                <a:sym typeface="+mn-lt"/>
              </a:rPr>
              <a:t>应对更多场景的能力不足</a:t>
            </a:r>
            <a:endParaRPr lang="en-US" sz="2400" u="sng" dirty="0">
              <a:solidFill>
                <a:srgbClr val="006341"/>
              </a:solidFill>
              <a:cs typeface="+mn-ea"/>
              <a:sym typeface="+mn-lt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6D8F7011-DE91-E250-1D0E-6A6223371DAB}"/>
              </a:ext>
            </a:extLst>
          </p:cNvPr>
          <p:cNvSpPr/>
          <p:nvPr/>
        </p:nvSpPr>
        <p:spPr>
          <a:xfrm>
            <a:off x="94774" y="62356"/>
            <a:ext cx="459625" cy="459625"/>
          </a:xfrm>
          <a:prstGeom prst="rect">
            <a:avLst/>
          </a:prstGeom>
          <a:noFill/>
          <a:ln w="25400">
            <a:solidFill>
              <a:srgbClr val="00634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801797BB-6E25-296B-98DE-915547FEBA3F}"/>
              </a:ext>
            </a:extLst>
          </p:cNvPr>
          <p:cNvSpPr/>
          <p:nvPr/>
        </p:nvSpPr>
        <p:spPr>
          <a:xfrm>
            <a:off x="254311" y="148038"/>
            <a:ext cx="459625" cy="459625"/>
          </a:xfrm>
          <a:prstGeom prst="rect">
            <a:avLst/>
          </a:prstGeom>
          <a:solidFill>
            <a:srgbClr val="006341"/>
          </a:solidFill>
          <a:ln w="25400">
            <a:solidFill>
              <a:srgbClr val="4F8E7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0A76EFA9-2B49-0B6C-B721-F171BF45A198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510408" y="1694031"/>
            <a:ext cx="4510741" cy="3434211"/>
          </a:xfrm>
          <a:prstGeom prst="rect">
            <a:avLst/>
          </a:prstGeom>
          <a:solidFill>
            <a:schemeClr val="bg1"/>
          </a:solidFill>
          <a:ln w="2667"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352044" dist="181356" dir="2699999" sx="98000" sy="98000" algn="tl" rotWithShape="0">
              <a:schemeClr val="accent1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810" tIns="38405" rIns="76810" bIns="38405" rtlCol="0" anchor="ctr"/>
          <a:lstStyle>
            <a:defPPr>
              <a:defRPr lang="zh-CN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等线" panose="020F0502020204030204"/>
                <a:ea typeface="Arial" pitchFamily="34" charset="0"/>
                <a:cs typeface="Arial" pitchFamily="34" charset="0"/>
                <a:sym typeface="Wingdings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等线" panose="020F0502020204030204"/>
                <a:ea typeface="Arial" pitchFamily="34" charset="0"/>
                <a:cs typeface="Arial" pitchFamily="34" charset="0"/>
                <a:sym typeface="Wingdings"/>
              </a:defRPr>
            </a:lvl2pPr>
            <a:lvl3pPr marL="914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等线" panose="020F0502020204030204"/>
                <a:ea typeface="Arial" pitchFamily="34" charset="0"/>
                <a:cs typeface="Arial" pitchFamily="34" charset="0"/>
                <a:sym typeface="Wingdings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等线" panose="020F0502020204030204"/>
                <a:ea typeface="Arial" pitchFamily="34" charset="0"/>
                <a:cs typeface="Arial" pitchFamily="34" charset="0"/>
                <a:sym typeface="Wingding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等线" panose="020F0502020204030204"/>
                <a:ea typeface="Arial" pitchFamily="34" charset="0"/>
                <a:cs typeface="Arial" pitchFamily="34" charset="0"/>
                <a:sym typeface="Wingding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等线" panose="020F0502020204030204"/>
                <a:ea typeface="Arial" pitchFamily="34" charset="0"/>
                <a:cs typeface="Arial" pitchFamily="34" charset="0"/>
                <a:sym typeface="Wingding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等线" panose="020F0502020204030204"/>
                <a:ea typeface="Arial" pitchFamily="34" charset="0"/>
                <a:cs typeface="Arial" pitchFamily="34" charset="0"/>
                <a:sym typeface="Wingding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等线" panose="020F0502020204030204"/>
                <a:ea typeface="Arial" pitchFamily="34" charset="0"/>
                <a:cs typeface="Arial" pitchFamily="34" charset="0"/>
                <a:sym typeface="Wingding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等线" panose="020F0502020204030204"/>
                <a:ea typeface="Arial" pitchFamily="34" charset="0"/>
                <a:cs typeface="Arial" pitchFamily="34" charset="0"/>
                <a:sym typeface="Wingding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512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5" name="矩形: 圆顶角 24">
            <a:extLst>
              <a:ext uri="{FF2B5EF4-FFF2-40B4-BE49-F238E27FC236}">
                <a16:creationId xmlns:a16="http://schemas.microsoft.com/office/drawing/2014/main" id="{8D37B9B1-312C-9CFB-5AD0-B10F963505FC}"/>
              </a:ext>
            </a:extLst>
          </p:cNvPr>
          <p:cNvSpPr/>
          <p:nvPr/>
        </p:nvSpPr>
        <p:spPr>
          <a:xfrm>
            <a:off x="510408" y="1253389"/>
            <a:ext cx="4510741" cy="674219"/>
          </a:xfrm>
          <a:prstGeom prst="round2SameRect">
            <a:avLst>
              <a:gd name="adj1" fmla="val 27976"/>
              <a:gd name="adj2" fmla="val 0"/>
            </a:avLst>
          </a:prstGeom>
          <a:solidFill>
            <a:srgbClr val="0063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等线" panose="020F0502020204030204"/>
                <a:ea typeface="Arial" pitchFamily="34" charset="0"/>
                <a:cs typeface="Arial" pitchFamily="34" charset="0"/>
                <a:sym typeface="Wingdings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等线" panose="020F0502020204030204"/>
                <a:ea typeface="Arial" pitchFamily="34" charset="0"/>
                <a:cs typeface="Arial" pitchFamily="34" charset="0"/>
                <a:sym typeface="Wingdings"/>
              </a:defRPr>
            </a:lvl2pPr>
            <a:lvl3pPr marL="914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等线" panose="020F0502020204030204"/>
                <a:ea typeface="Arial" pitchFamily="34" charset="0"/>
                <a:cs typeface="Arial" pitchFamily="34" charset="0"/>
                <a:sym typeface="Wingdings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等线" panose="020F0502020204030204"/>
                <a:ea typeface="Arial" pitchFamily="34" charset="0"/>
                <a:cs typeface="Arial" pitchFamily="34" charset="0"/>
                <a:sym typeface="Wingding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等线" panose="020F0502020204030204"/>
                <a:ea typeface="Arial" pitchFamily="34" charset="0"/>
                <a:cs typeface="Arial" pitchFamily="34" charset="0"/>
                <a:sym typeface="Wingding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等线" panose="020F0502020204030204"/>
                <a:ea typeface="Arial" pitchFamily="34" charset="0"/>
                <a:cs typeface="Arial" pitchFamily="34" charset="0"/>
                <a:sym typeface="Wingding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等线" panose="020F0502020204030204"/>
                <a:ea typeface="Arial" pitchFamily="34" charset="0"/>
                <a:cs typeface="Arial" pitchFamily="34" charset="0"/>
                <a:sym typeface="Wingding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等线" panose="020F0502020204030204"/>
                <a:ea typeface="Arial" pitchFamily="34" charset="0"/>
                <a:cs typeface="Arial" pitchFamily="34" charset="0"/>
                <a:sym typeface="Wingding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等线" panose="020F0502020204030204"/>
                <a:ea typeface="Arial" pitchFamily="34" charset="0"/>
                <a:cs typeface="Arial" pitchFamily="34" charset="0"/>
                <a:sym typeface="Wingding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7" name="矩形: 圆顶角 26">
            <a:extLst>
              <a:ext uri="{FF2B5EF4-FFF2-40B4-BE49-F238E27FC236}">
                <a16:creationId xmlns:a16="http://schemas.microsoft.com/office/drawing/2014/main" id="{984917F5-04FF-7CFF-922E-97B423BF4FC7}"/>
              </a:ext>
            </a:extLst>
          </p:cNvPr>
          <p:cNvSpPr/>
          <p:nvPr/>
        </p:nvSpPr>
        <p:spPr>
          <a:xfrm>
            <a:off x="7159904" y="1276951"/>
            <a:ext cx="4510741" cy="650660"/>
          </a:xfrm>
          <a:prstGeom prst="round2SameRect">
            <a:avLst>
              <a:gd name="adj1" fmla="val 27976"/>
              <a:gd name="adj2" fmla="val 0"/>
            </a:avLst>
          </a:prstGeom>
          <a:solidFill>
            <a:srgbClr val="0063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等线" panose="020F0502020204030204"/>
                <a:ea typeface="Arial" pitchFamily="34" charset="0"/>
                <a:cs typeface="Arial" pitchFamily="34" charset="0"/>
                <a:sym typeface="Wingdings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等线" panose="020F0502020204030204"/>
                <a:ea typeface="Arial" pitchFamily="34" charset="0"/>
                <a:cs typeface="Arial" pitchFamily="34" charset="0"/>
                <a:sym typeface="Wingdings"/>
              </a:defRPr>
            </a:lvl2pPr>
            <a:lvl3pPr marL="914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等线" panose="020F0502020204030204"/>
                <a:ea typeface="Arial" pitchFamily="34" charset="0"/>
                <a:cs typeface="Arial" pitchFamily="34" charset="0"/>
                <a:sym typeface="Wingdings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等线" panose="020F0502020204030204"/>
                <a:ea typeface="Arial" pitchFamily="34" charset="0"/>
                <a:cs typeface="Arial" pitchFamily="34" charset="0"/>
                <a:sym typeface="Wingding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等线" panose="020F0502020204030204"/>
                <a:ea typeface="Arial" pitchFamily="34" charset="0"/>
                <a:cs typeface="Arial" pitchFamily="34" charset="0"/>
                <a:sym typeface="Wingding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等线" panose="020F0502020204030204"/>
                <a:ea typeface="Arial" pitchFamily="34" charset="0"/>
                <a:cs typeface="Arial" pitchFamily="34" charset="0"/>
                <a:sym typeface="Wingding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等线" panose="020F0502020204030204"/>
                <a:ea typeface="Arial" pitchFamily="34" charset="0"/>
                <a:cs typeface="Arial" pitchFamily="34" charset="0"/>
                <a:sym typeface="Wingding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等线" panose="020F0502020204030204"/>
                <a:ea typeface="Arial" pitchFamily="34" charset="0"/>
                <a:cs typeface="Arial" pitchFamily="34" charset="0"/>
                <a:sym typeface="Wingding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等线" panose="020F0502020204030204"/>
                <a:ea typeface="Arial" pitchFamily="34" charset="0"/>
                <a:cs typeface="Arial" pitchFamily="34" charset="0"/>
                <a:sym typeface="Wingding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A9C33646-9A44-CAEB-B951-FA23A8DB2E82}"/>
              </a:ext>
            </a:extLst>
          </p:cNvPr>
          <p:cNvGrpSpPr/>
          <p:nvPr/>
        </p:nvGrpSpPr>
        <p:grpSpPr>
          <a:xfrm>
            <a:off x="5020640" y="1401156"/>
            <a:ext cx="2139264" cy="3727086"/>
            <a:chOff x="4996008" y="3171126"/>
            <a:chExt cx="2190460" cy="3111596"/>
          </a:xfrm>
          <a:gradFill>
            <a:gsLst>
              <a:gs pos="100000">
                <a:srgbClr val="91C1B2">
                  <a:alpha val="15000"/>
                </a:srgbClr>
              </a:gs>
              <a:gs pos="0">
                <a:srgbClr val="91C1B2">
                  <a:alpha val="20000"/>
                </a:srgbClr>
              </a:gs>
            </a:gsLst>
            <a:lin ang="0" scaled="1"/>
          </a:gradFill>
        </p:grpSpPr>
        <p:sp>
          <p:nvSpPr>
            <p:cNvPr id="29" name="梯形 28">
              <a:extLst>
                <a:ext uri="{FF2B5EF4-FFF2-40B4-BE49-F238E27FC236}">
                  <a16:creationId xmlns:a16="http://schemas.microsoft.com/office/drawing/2014/main" id="{7B2F90C3-B8EB-3CC9-FE29-B04D3A25818D}"/>
                </a:ext>
              </a:extLst>
            </p:cNvPr>
            <p:cNvSpPr/>
            <p:nvPr/>
          </p:nvSpPr>
          <p:spPr>
            <a:xfrm rot="5400000">
              <a:off x="3753275" y="4413858"/>
              <a:ext cx="3111596" cy="626131"/>
            </a:xfrm>
            <a:prstGeom prst="trapezoid">
              <a:avLst>
                <a:gd name="adj" fmla="val 18857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marR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800" b="0" i="0" u="none" strike="noStrike" kern="1200" cap="none" spc="0" normalizeH="0" baseline="0" noProof="0">
                  <a:solidFill>
                    <a:schemeClr val="lt1"/>
                  </a:solidFill>
                  <a:uLnTx/>
                  <a:uFillTx/>
                  <a:latin typeface="等线" panose="020F0502020204030204"/>
                  <a:ea typeface="Arial" pitchFamily="34" charset="0"/>
                  <a:cs typeface="Arial" pitchFamily="34" charset="0"/>
                  <a:sym typeface="Wingdings"/>
                </a:defRPr>
              </a:lvl1pPr>
              <a:lvl2pPr marL="457200" marR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800" b="0" i="0" u="none" strike="noStrike" kern="1200" cap="none" spc="0" normalizeH="0" baseline="0" noProof="0">
                  <a:solidFill>
                    <a:schemeClr val="lt1"/>
                  </a:solidFill>
                  <a:uLnTx/>
                  <a:uFillTx/>
                  <a:latin typeface="等线" panose="020F0502020204030204"/>
                  <a:ea typeface="Arial" pitchFamily="34" charset="0"/>
                  <a:cs typeface="Arial" pitchFamily="34" charset="0"/>
                  <a:sym typeface="Wingdings"/>
                </a:defRPr>
              </a:lvl2pPr>
              <a:lvl3pPr marL="914400" marR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800" b="0" i="0" u="none" strike="noStrike" kern="1200" cap="none" spc="0" normalizeH="0" baseline="0" noProof="0">
                  <a:solidFill>
                    <a:schemeClr val="lt1"/>
                  </a:solidFill>
                  <a:uLnTx/>
                  <a:uFillTx/>
                  <a:latin typeface="等线" panose="020F0502020204030204"/>
                  <a:ea typeface="Arial" pitchFamily="34" charset="0"/>
                  <a:cs typeface="Arial" pitchFamily="34" charset="0"/>
                  <a:sym typeface="Wingdings"/>
                </a:defRPr>
              </a:lvl3pPr>
              <a:lvl4pPr marL="1371600" marR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800" b="0" i="0" u="none" strike="noStrike" kern="1200" cap="none" spc="0" normalizeH="0" baseline="0" noProof="0">
                  <a:solidFill>
                    <a:schemeClr val="lt1"/>
                  </a:solidFill>
                  <a:uLnTx/>
                  <a:uFillTx/>
                  <a:latin typeface="等线" panose="020F0502020204030204"/>
                  <a:ea typeface="Arial" pitchFamily="34" charset="0"/>
                  <a:cs typeface="Arial" pitchFamily="34" charset="0"/>
                  <a:sym typeface="Wingdings"/>
                </a:defRPr>
              </a:lvl4pPr>
              <a:lvl5pPr marL="1828800" marR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800" b="0" i="0" u="none" strike="noStrike" kern="1200" cap="none" spc="0" normalizeH="0" baseline="0" noProof="0">
                  <a:solidFill>
                    <a:schemeClr val="lt1"/>
                  </a:solidFill>
                  <a:uLnTx/>
                  <a:uFillTx/>
                  <a:latin typeface="等线" panose="020F0502020204030204"/>
                  <a:ea typeface="Arial" pitchFamily="34" charset="0"/>
                  <a:cs typeface="Arial" pitchFamily="34" charset="0"/>
                  <a:sym typeface="Wingdings"/>
                </a:defRPr>
              </a:lvl5pPr>
              <a:lvl6pPr marL="2286000" marR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800" b="0" i="0" u="none" strike="noStrike" kern="1200" cap="none" spc="0" normalizeH="0" baseline="0" noProof="0">
                  <a:solidFill>
                    <a:schemeClr val="lt1"/>
                  </a:solidFill>
                  <a:uLnTx/>
                  <a:uFillTx/>
                  <a:latin typeface="等线" panose="020F0502020204030204"/>
                  <a:ea typeface="Arial" pitchFamily="34" charset="0"/>
                  <a:cs typeface="Arial" pitchFamily="34" charset="0"/>
                  <a:sym typeface="Wingdings"/>
                </a:defRPr>
              </a:lvl6pPr>
              <a:lvl7pPr marL="2743200" marR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800" b="0" i="0" u="none" strike="noStrike" kern="1200" cap="none" spc="0" normalizeH="0" baseline="0" noProof="0">
                  <a:solidFill>
                    <a:schemeClr val="lt1"/>
                  </a:solidFill>
                  <a:uLnTx/>
                  <a:uFillTx/>
                  <a:latin typeface="等线" panose="020F0502020204030204"/>
                  <a:ea typeface="Arial" pitchFamily="34" charset="0"/>
                  <a:cs typeface="Arial" pitchFamily="34" charset="0"/>
                  <a:sym typeface="Wingdings"/>
                </a:defRPr>
              </a:lvl7pPr>
              <a:lvl8pPr marL="3200400" marR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800" b="0" i="0" u="none" strike="noStrike" kern="1200" cap="none" spc="0" normalizeH="0" baseline="0" noProof="0">
                  <a:solidFill>
                    <a:schemeClr val="lt1"/>
                  </a:solidFill>
                  <a:uLnTx/>
                  <a:uFillTx/>
                  <a:latin typeface="等线" panose="020F0502020204030204"/>
                  <a:ea typeface="Arial" pitchFamily="34" charset="0"/>
                  <a:cs typeface="Arial" pitchFamily="34" charset="0"/>
                  <a:sym typeface="Wingdings"/>
                </a:defRPr>
              </a:lvl8pPr>
              <a:lvl9pPr marL="3657600" marR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800" b="0" i="0" u="none" strike="noStrike" kern="1200" cap="none" spc="0" normalizeH="0" baseline="0" noProof="0">
                  <a:solidFill>
                    <a:schemeClr val="lt1"/>
                  </a:solidFill>
                  <a:uLnTx/>
                  <a:uFillTx/>
                  <a:latin typeface="等线" panose="020F0502020204030204"/>
                  <a:ea typeface="Arial" pitchFamily="34" charset="0"/>
                  <a:cs typeface="Arial" pitchFamily="34" charset="0"/>
                  <a:sym typeface="Wingding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1" name="梯形 30">
              <a:extLst>
                <a:ext uri="{FF2B5EF4-FFF2-40B4-BE49-F238E27FC236}">
                  <a16:creationId xmlns:a16="http://schemas.microsoft.com/office/drawing/2014/main" id="{524E8F40-92C4-1D02-89C1-9946C190D119}"/>
                </a:ext>
              </a:extLst>
            </p:cNvPr>
            <p:cNvSpPr/>
            <p:nvPr/>
          </p:nvSpPr>
          <p:spPr>
            <a:xfrm rot="16200000" flipH="1">
              <a:off x="5317605" y="4413858"/>
              <a:ext cx="3111596" cy="626131"/>
            </a:xfrm>
            <a:prstGeom prst="trapezoid">
              <a:avLst>
                <a:gd name="adj" fmla="val 19663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marR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800" b="0" i="0" u="none" strike="noStrike" kern="1200" cap="none" spc="0" normalizeH="0" baseline="0" noProof="0">
                  <a:solidFill>
                    <a:schemeClr val="lt1"/>
                  </a:solidFill>
                  <a:uLnTx/>
                  <a:uFillTx/>
                  <a:latin typeface="等线" panose="020F0502020204030204"/>
                  <a:ea typeface="Arial" pitchFamily="34" charset="0"/>
                  <a:cs typeface="Arial" pitchFamily="34" charset="0"/>
                  <a:sym typeface="Wingdings"/>
                </a:defRPr>
              </a:lvl1pPr>
              <a:lvl2pPr marL="457200" marR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800" b="0" i="0" u="none" strike="noStrike" kern="1200" cap="none" spc="0" normalizeH="0" baseline="0" noProof="0">
                  <a:solidFill>
                    <a:schemeClr val="lt1"/>
                  </a:solidFill>
                  <a:uLnTx/>
                  <a:uFillTx/>
                  <a:latin typeface="等线" panose="020F0502020204030204"/>
                  <a:ea typeface="Arial" pitchFamily="34" charset="0"/>
                  <a:cs typeface="Arial" pitchFamily="34" charset="0"/>
                  <a:sym typeface="Wingdings"/>
                </a:defRPr>
              </a:lvl2pPr>
              <a:lvl3pPr marL="914400" marR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800" b="0" i="0" u="none" strike="noStrike" kern="1200" cap="none" spc="0" normalizeH="0" baseline="0" noProof="0">
                  <a:solidFill>
                    <a:schemeClr val="lt1"/>
                  </a:solidFill>
                  <a:uLnTx/>
                  <a:uFillTx/>
                  <a:latin typeface="等线" panose="020F0502020204030204"/>
                  <a:ea typeface="Arial" pitchFamily="34" charset="0"/>
                  <a:cs typeface="Arial" pitchFamily="34" charset="0"/>
                  <a:sym typeface="Wingdings"/>
                </a:defRPr>
              </a:lvl3pPr>
              <a:lvl4pPr marL="1371600" marR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800" b="0" i="0" u="none" strike="noStrike" kern="1200" cap="none" spc="0" normalizeH="0" baseline="0" noProof="0">
                  <a:solidFill>
                    <a:schemeClr val="lt1"/>
                  </a:solidFill>
                  <a:uLnTx/>
                  <a:uFillTx/>
                  <a:latin typeface="等线" panose="020F0502020204030204"/>
                  <a:ea typeface="Arial" pitchFamily="34" charset="0"/>
                  <a:cs typeface="Arial" pitchFamily="34" charset="0"/>
                  <a:sym typeface="Wingdings"/>
                </a:defRPr>
              </a:lvl4pPr>
              <a:lvl5pPr marL="1828800" marR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800" b="0" i="0" u="none" strike="noStrike" kern="1200" cap="none" spc="0" normalizeH="0" baseline="0" noProof="0">
                  <a:solidFill>
                    <a:schemeClr val="lt1"/>
                  </a:solidFill>
                  <a:uLnTx/>
                  <a:uFillTx/>
                  <a:latin typeface="等线" panose="020F0502020204030204"/>
                  <a:ea typeface="Arial" pitchFamily="34" charset="0"/>
                  <a:cs typeface="Arial" pitchFamily="34" charset="0"/>
                  <a:sym typeface="Wingdings"/>
                </a:defRPr>
              </a:lvl5pPr>
              <a:lvl6pPr marL="2286000" marR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800" b="0" i="0" u="none" strike="noStrike" kern="1200" cap="none" spc="0" normalizeH="0" baseline="0" noProof="0">
                  <a:solidFill>
                    <a:schemeClr val="lt1"/>
                  </a:solidFill>
                  <a:uLnTx/>
                  <a:uFillTx/>
                  <a:latin typeface="等线" panose="020F0502020204030204"/>
                  <a:ea typeface="Arial" pitchFamily="34" charset="0"/>
                  <a:cs typeface="Arial" pitchFamily="34" charset="0"/>
                  <a:sym typeface="Wingdings"/>
                </a:defRPr>
              </a:lvl6pPr>
              <a:lvl7pPr marL="2743200" marR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800" b="0" i="0" u="none" strike="noStrike" kern="1200" cap="none" spc="0" normalizeH="0" baseline="0" noProof="0">
                  <a:solidFill>
                    <a:schemeClr val="lt1"/>
                  </a:solidFill>
                  <a:uLnTx/>
                  <a:uFillTx/>
                  <a:latin typeface="等线" panose="020F0502020204030204"/>
                  <a:ea typeface="Arial" pitchFamily="34" charset="0"/>
                  <a:cs typeface="Arial" pitchFamily="34" charset="0"/>
                  <a:sym typeface="Wingdings"/>
                </a:defRPr>
              </a:lvl7pPr>
              <a:lvl8pPr marL="3200400" marR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800" b="0" i="0" u="none" strike="noStrike" kern="1200" cap="none" spc="0" normalizeH="0" baseline="0" noProof="0">
                  <a:solidFill>
                    <a:schemeClr val="lt1"/>
                  </a:solidFill>
                  <a:uLnTx/>
                  <a:uFillTx/>
                  <a:latin typeface="等线" panose="020F0502020204030204"/>
                  <a:ea typeface="Arial" pitchFamily="34" charset="0"/>
                  <a:cs typeface="Arial" pitchFamily="34" charset="0"/>
                  <a:sym typeface="Wingdings"/>
                </a:defRPr>
              </a:lvl8pPr>
              <a:lvl9pPr marL="3657600" marR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800" b="0" i="0" u="none" strike="noStrike" kern="1200" cap="none" spc="0" normalizeH="0" baseline="0" noProof="0">
                  <a:solidFill>
                    <a:schemeClr val="lt1"/>
                  </a:solidFill>
                  <a:uLnTx/>
                  <a:uFillTx/>
                  <a:latin typeface="等线" panose="020F0502020204030204"/>
                  <a:ea typeface="Arial" pitchFamily="34" charset="0"/>
                  <a:cs typeface="Arial" pitchFamily="34" charset="0"/>
                  <a:sym typeface="Wingding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32" name="文本框 31">
            <a:extLst>
              <a:ext uri="{FF2B5EF4-FFF2-40B4-BE49-F238E27FC236}">
                <a16:creationId xmlns:a16="http://schemas.microsoft.com/office/drawing/2014/main" id="{B259F60D-BBB0-9E9A-0F3C-EF56F79C0311}"/>
              </a:ext>
            </a:extLst>
          </p:cNvPr>
          <p:cNvSpPr txBox="1"/>
          <p:nvPr/>
        </p:nvSpPr>
        <p:spPr>
          <a:xfrm>
            <a:off x="376600" y="1315172"/>
            <a:ext cx="468654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cs typeface="+mn-ea"/>
                <a:sym typeface="+mn-lt"/>
              </a:rPr>
              <a:t>当时解决方案的</a:t>
            </a:r>
            <a:r>
              <a:rPr lang="zh-CN" altLang="en-US" sz="2800" b="1" u="sng" dirty="0">
                <a:solidFill>
                  <a:srgbClr val="FFFF00"/>
                </a:solidFill>
                <a:cs typeface="+mn-ea"/>
                <a:sym typeface="+mn-lt"/>
              </a:rPr>
              <a:t>限制</a:t>
            </a:r>
            <a:endParaRPr lang="en-US" altLang="zh-CN" sz="2800" b="1" u="sng" dirty="0">
              <a:solidFill>
                <a:srgbClr val="FFFF00"/>
              </a:solidFill>
              <a:cs typeface="+mn-ea"/>
              <a:sym typeface="+mn-lt"/>
            </a:endParaRPr>
          </a:p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FC3DFB82-4671-9C2B-5E42-0D3E945F383C}"/>
              </a:ext>
            </a:extLst>
          </p:cNvPr>
          <p:cNvSpPr txBox="1"/>
          <p:nvPr/>
        </p:nvSpPr>
        <p:spPr>
          <a:xfrm>
            <a:off x="7194043" y="1329979"/>
            <a:ext cx="456759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cs typeface="+mn-ea"/>
                <a:sym typeface="+mn-lt"/>
              </a:rPr>
              <a:t>没有能力回答</a:t>
            </a:r>
            <a:r>
              <a:rPr lang="zh-CN" altLang="en-US" sz="2800" b="1" u="sng" dirty="0">
                <a:solidFill>
                  <a:srgbClr val="FFFF00"/>
                </a:solidFill>
                <a:cs typeface="+mn-ea"/>
                <a:sym typeface="+mn-lt"/>
              </a:rPr>
              <a:t>复合型问题</a:t>
            </a:r>
            <a:endParaRPr lang="en-US" altLang="zh-CN" sz="2800" b="1" u="sng" dirty="0">
              <a:solidFill>
                <a:srgbClr val="FFFF00"/>
              </a:solidFill>
              <a:cs typeface="+mn-ea"/>
              <a:sym typeface="+mn-lt"/>
            </a:endParaRPr>
          </a:p>
          <a:p>
            <a:endParaRPr lang="zh-CN" altLang="en-US" sz="2400" dirty="0">
              <a:cs typeface="+mn-ea"/>
              <a:sym typeface="+mn-lt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41D97672-2F49-7B31-0A2A-AD6425004709}"/>
              </a:ext>
            </a:extLst>
          </p:cNvPr>
          <p:cNvGrpSpPr/>
          <p:nvPr/>
        </p:nvGrpSpPr>
        <p:grpSpPr>
          <a:xfrm>
            <a:off x="7061085" y="2209445"/>
            <a:ext cx="4686548" cy="2368637"/>
            <a:chOff x="391265" y="2215030"/>
            <a:chExt cx="4686548" cy="2368637"/>
          </a:xfrm>
        </p:grpSpPr>
        <p:sp>
          <p:nvSpPr>
            <p:cNvPr id="15" name="任意多边形: 形状 14">
              <a:extLst>
                <a:ext uri="{FF2B5EF4-FFF2-40B4-BE49-F238E27FC236}">
                  <a16:creationId xmlns:a16="http://schemas.microsoft.com/office/drawing/2014/main" id="{C99B25DC-2FE9-4DB4-BEFB-24014C8F8737}"/>
                </a:ext>
              </a:extLst>
            </p:cNvPr>
            <p:cNvSpPr/>
            <p:nvPr/>
          </p:nvSpPr>
          <p:spPr>
            <a:xfrm>
              <a:off x="691478" y="2310333"/>
              <a:ext cx="226228" cy="275406"/>
            </a:xfrm>
            <a:custGeom>
              <a:avLst/>
              <a:gdLst>
                <a:gd name="connsiteX0" fmla="*/ 284197 w 438150"/>
                <a:gd name="connsiteY0" fmla="*/ 621 h 533400"/>
                <a:gd name="connsiteX1" fmla="*/ 286102 w 438150"/>
                <a:gd name="connsiteY1" fmla="*/ 621 h 533400"/>
                <a:gd name="connsiteX2" fmla="*/ 286102 w 438150"/>
                <a:gd name="connsiteY2" fmla="*/ 124446 h 533400"/>
                <a:gd name="connsiteX3" fmla="*/ 286102 w 438150"/>
                <a:gd name="connsiteY3" fmla="*/ 126351 h 533400"/>
                <a:gd name="connsiteX4" fmla="*/ 314677 w 438150"/>
                <a:gd name="connsiteY4" fmla="*/ 153021 h 533400"/>
                <a:gd name="connsiteX5" fmla="*/ 314677 w 438150"/>
                <a:gd name="connsiteY5" fmla="*/ 153021 h 533400"/>
                <a:gd name="connsiteX6" fmla="*/ 438502 w 438150"/>
                <a:gd name="connsiteY6" fmla="*/ 153021 h 533400"/>
                <a:gd name="connsiteX7" fmla="*/ 438502 w 438150"/>
                <a:gd name="connsiteY7" fmla="*/ 154926 h 533400"/>
                <a:gd name="connsiteX8" fmla="*/ 438502 w 438150"/>
                <a:gd name="connsiteY8" fmla="*/ 505446 h 533400"/>
                <a:gd name="connsiteX9" fmla="*/ 409927 w 438150"/>
                <a:gd name="connsiteY9" fmla="*/ 534021 h 533400"/>
                <a:gd name="connsiteX10" fmla="*/ 28927 w 438150"/>
                <a:gd name="connsiteY10" fmla="*/ 534021 h 533400"/>
                <a:gd name="connsiteX11" fmla="*/ 352 w 438150"/>
                <a:gd name="connsiteY11" fmla="*/ 505446 h 533400"/>
                <a:gd name="connsiteX12" fmla="*/ 352 w 438150"/>
                <a:gd name="connsiteY12" fmla="*/ 29196 h 533400"/>
                <a:gd name="connsiteX13" fmla="*/ 28927 w 438150"/>
                <a:gd name="connsiteY13" fmla="*/ 621 h 533400"/>
                <a:gd name="connsiteX14" fmla="*/ 284197 w 438150"/>
                <a:gd name="connsiteY14" fmla="*/ 621 h 533400"/>
                <a:gd name="connsiteX15" fmla="*/ 248002 w 438150"/>
                <a:gd name="connsiteY15" fmla="*/ 200646 h 533400"/>
                <a:gd name="connsiteX16" fmla="*/ 152752 w 438150"/>
                <a:gd name="connsiteY16" fmla="*/ 200646 h 533400"/>
                <a:gd name="connsiteX17" fmla="*/ 152752 w 438150"/>
                <a:gd name="connsiteY17" fmla="*/ 410196 h 533400"/>
                <a:gd name="connsiteX18" fmla="*/ 171802 w 438150"/>
                <a:gd name="connsiteY18" fmla="*/ 410196 h 533400"/>
                <a:gd name="connsiteX19" fmla="*/ 171802 w 438150"/>
                <a:gd name="connsiteY19" fmla="*/ 314946 h 533400"/>
                <a:gd name="connsiteX20" fmla="*/ 248002 w 438150"/>
                <a:gd name="connsiteY20" fmla="*/ 314946 h 533400"/>
                <a:gd name="connsiteX21" fmla="*/ 249907 w 438150"/>
                <a:gd name="connsiteY21" fmla="*/ 314946 h 533400"/>
                <a:gd name="connsiteX22" fmla="*/ 305152 w 438150"/>
                <a:gd name="connsiteY22" fmla="*/ 257796 h 533400"/>
                <a:gd name="connsiteX23" fmla="*/ 248002 w 438150"/>
                <a:gd name="connsiteY23" fmla="*/ 200646 h 533400"/>
                <a:gd name="connsiteX24" fmla="*/ 248002 w 438150"/>
                <a:gd name="connsiteY24" fmla="*/ 200646 h 533400"/>
                <a:gd name="connsiteX25" fmla="*/ 248002 w 438150"/>
                <a:gd name="connsiteY25" fmla="*/ 219696 h 533400"/>
                <a:gd name="connsiteX26" fmla="*/ 286102 w 438150"/>
                <a:gd name="connsiteY26" fmla="*/ 257796 h 533400"/>
                <a:gd name="connsiteX27" fmla="*/ 248002 w 438150"/>
                <a:gd name="connsiteY27" fmla="*/ 295896 h 533400"/>
                <a:gd name="connsiteX28" fmla="*/ 248002 w 438150"/>
                <a:gd name="connsiteY28" fmla="*/ 295896 h 533400"/>
                <a:gd name="connsiteX29" fmla="*/ 171802 w 438150"/>
                <a:gd name="connsiteY29" fmla="*/ 295896 h 533400"/>
                <a:gd name="connsiteX30" fmla="*/ 171802 w 438150"/>
                <a:gd name="connsiteY30" fmla="*/ 219696 h 533400"/>
                <a:gd name="connsiteX31" fmla="*/ 248002 w 438150"/>
                <a:gd name="connsiteY31" fmla="*/ 219696 h 533400"/>
                <a:gd name="connsiteX32" fmla="*/ 428977 w 438150"/>
                <a:gd name="connsiteY32" fmla="*/ 133971 h 533400"/>
                <a:gd name="connsiteX33" fmla="*/ 314677 w 438150"/>
                <a:gd name="connsiteY33" fmla="*/ 133971 h 533400"/>
                <a:gd name="connsiteX34" fmla="*/ 313724 w 438150"/>
                <a:gd name="connsiteY34" fmla="*/ 133971 h 533400"/>
                <a:gd name="connsiteX35" fmla="*/ 305152 w 438150"/>
                <a:gd name="connsiteY35" fmla="*/ 124446 h 533400"/>
                <a:gd name="connsiteX36" fmla="*/ 305152 w 438150"/>
                <a:gd name="connsiteY36" fmla="*/ 124446 h 533400"/>
                <a:gd name="connsiteX37" fmla="*/ 305152 w 438150"/>
                <a:gd name="connsiteY37" fmla="*/ 10146 h 533400"/>
                <a:gd name="connsiteX38" fmla="*/ 428977 w 438150"/>
                <a:gd name="connsiteY38" fmla="*/ 133971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438150" h="533400">
                  <a:moveTo>
                    <a:pt x="284197" y="621"/>
                  </a:moveTo>
                  <a:cubicBezTo>
                    <a:pt x="285149" y="621"/>
                    <a:pt x="286102" y="621"/>
                    <a:pt x="286102" y="621"/>
                  </a:cubicBezTo>
                  <a:lnTo>
                    <a:pt x="286102" y="124446"/>
                  </a:lnTo>
                  <a:lnTo>
                    <a:pt x="286102" y="126351"/>
                  </a:lnTo>
                  <a:cubicBezTo>
                    <a:pt x="287055" y="141591"/>
                    <a:pt x="299437" y="153021"/>
                    <a:pt x="314677" y="153021"/>
                  </a:cubicBezTo>
                  <a:lnTo>
                    <a:pt x="314677" y="153021"/>
                  </a:lnTo>
                  <a:lnTo>
                    <a:pt x="438502" y="153021"/>
                  </a:lnTo>
                  <a:cubicBezTo>
                    <a:pt x="438502" y="153974"/>
                    <a:pt x="438502" y="154926"/>
                    <a:pt x="438502" y="154926"/>
                  </a:cubicBezTo>
                  <a:lnTo>
                    <a:pt x="438502" y="505446"/>
                  </a:lnTo>
                  <a:cubicBezTo>
                    <a:pt x="438502" y="521639"/>
                    <a:pt x="426120" y="534021"/>
                    <a:pt x="409927" y="534021"/>
                  </a:cubicBezTo>
                  <a:lnTo>
                    <a:pt x="28927" y="534021"/>
                  </a:lnTo>
                  <a:cubicBezTo>
                    <a:pt x="12734" y="534021"/>
                    <a:pt x="352" y="521639"/>
                    <a:pt x="352" y="505446"/>
                  </a:cubicBezTo>
                  <a:lnTo>
                    <a:pt x="352" y="29196"/>
                  </a:lnTo>
                  <a:cubicBezTo>
                    <a:pt x="352" y="13004"/>
                    <a:pt x="12734" y="621"/>
                    <a:pt x="28927" y="621"/>
                  </a:cubicBezTo>
                  <a:lnTo>
                    <a:pt x="284197" y="621"/>
                  </a:lnTo>
                  <a:close/>
                  <a:moveTo>
                    <a:pt x="248002" y="200646"/>
                  </a:moveTo>
                  <a:lnTo>
                    <a:pt x="152752" y="200646"/>
                  </a:lnTo>
                  <a:lnTo>
                    <a:pt x="152752" y="410196"/>
                  </a:lnTo>
                  <a:lnTo>
                    <a:pt x="171802" y="410196"/>
                  </a:lnTo>
                  <a:lnTo>
                    <a:pt x="171802" y="314946"/>
                  </a:lnTo>
                  <a:lnTo>
                    <a:pt x="248002" y="314946"/>
                  </a:lnTo>
                  <a:lnTo>
                    <a:pt x="249907" y="314946"/>
                  </a:lnTo>
                  <a:cubicBezTo>
                    <a:pt x="280387" y="313994"/>
                    <a:pt x="305152" y="288276"/>
                    <a:pt x="305152" y="257796"/>
                  </a:cubicBezTo>
                  <a:cubicBezTo>
                    <a:pt x="305152" y="226364"/>
                    <a:pt x="279434" y="200646"/>
                    <a:pt x="248002" y="200646"/>
                  </a:cubicBezTo>
                  <a:lnTo>
                    <a:pt x="248002" y="200646"/>
                  </a:lnTo>
                  <a:close/>
                  <a:moveTo>
                    <a:pt x="248002" y="219696"/>
                  </a:moveTo>
                  <a:cubicBezTo>
                    <a:pt x="268957" y="219696"/>
                    <a:pt x="286102" y="236841"/>
                    <a:pt x="286102" y="257796"/>
                  </a:cubicBezTo>
                  <a:cubicBezTo>
                    <a:pt x="286102" y="278751"/>
                    <a:pt x="268957" y="295896"/>
                    <a:pt x="248002" y="295896"/>
                  </a:cubicBezTo>
                  <a:lnTo>
                    <a:pt x="248002" y="295896"/>
                  </a:lnTo>
                  <a:lnTo>
                    <a:pt x="171802" y="295896"/>
                  </a:lnTo>
                  <a:lnTo>
                    <a:pt x="171802" y="219696"/>
                  </a:lnTo>
                  <a:lnTo>
                    <a:pt x="248002" y="219696"/>
                  </a:lnTo>
                  <a:close/>
                  <a:moveTo>
                    <a:pt x="428977" y="133971"/>
                  </a:moveTo>
                  <a:lnTo>
                    <a:pt x="314677" y="133971"/>
                  </a:lnTo>
                  <a:lnTo>
                    <a:pt x="313724" y="133971"/>
                  </a:lnTo>
                  <a:cubicBezTo>
                    <a:pt x="308962" y="133019"/>
                    <a:pt x="305152" y="129209"/>
                    <a:pt x="305152" y="124446"/>
                  </a:cubicBezTo>
                  <a:lnTo>
                    <a:pt x="305152" y="124446"/>
                  </a:lnTo>
                  <a:lnTo>
                    <a:pt x="305152" y="10146"/>
                  </a:lnTo>
                  <a:lnTo>
                    <a:pt x="428977" y="133971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6" name="textcount">
              <a:extLst>
                <a:ext uri="{FF2B5EF4-FFF2-40B4-BE49-F238E27FC236}">
                  <a16:creationId xmlns:a16="http://schemas.microsoft.com/office/drawing/2014/main" id="{6F16B6F2-830E-714A-1C8F-C4BD73AC6372}"/>
                </a:ext>
              </a:extLst>
            </p:cNvPr>
            <p:cNvSpPr txBox="1"/>
            <p:nvPr/>
          </p:nvSpPr>
          <p:spPr>
            <a:xfrm>
              <a:off x="424655" y="2215030"/>
              <a:ext cx="4619768" cy="369332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marL="342900" indent="-342900">
                <a:buFont typeface="Wingdings" panose="05000000000000000000" pitchFamily="2" charset="2"/>
                <a:buChar char="Ø"/>
              </a:pPr>
              <a:r>
                <a:rPr lang="en-US" altLang="zh-CN" dirty="0">
                  <a:cs typeface="+mn-ea"/>
                  <a:sym typeface="+mn-lt"/>
                </a:rPr>
                <a:t>Core Training</a:t>
              </a:r>
              <a:r>
                <a:rPr lang="zh-CN" altLang="en-US" dirty="0">
                  <a:cs typeface="+mn-ea"/>
                  <a:sym typeface="+mn-lt"/>
                </a:rPr>
                <a:t>以外的信息检索耗时长</a:t>
              </a:r>
            </a:p>
          </p:txBody>
        </p:sp>
        <p:sp>
          <p:nvSpPr>
            <p:cNvPr id="77" name="textcount">
              <a:extLst>
                <a:ext uri="{FF2B5EF4-FFF2-40B4-BE49-F238E27FC236}">
                  <a16:creationId xmlns:a16="http://schemas.microsoft.com/office/drawing/2014/main" id="{21A06688-A237-16DF-AC68-FDCE43D524F7}"/>
                </a:ext>
              </a:extLst>
            </p:cNvPr>
            <p:cNvSpPr txBox="1"/>
            <p:nvPr/>
          </p:nvSpPr>
          <p:spPr>
            <a:xfrm>
              <a:off x="391265" y="2948094"/>
              <a:ext cx="4686548" cy="646331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marL="342900" indent="-342900">
                <a:buFont typeface="Wingdings" panose="05000000000000000000" pitchFamily="2" charset="2"/>
                <a:buChar char="Ø"/>
              </a:pPr>
              <a:r>
                <a:rPr lang="en-US" altLang="zh-CN" dirty="0">
                  <a:cs typeface="+mn-ea"/>
                  <a:sym typeface="+mn-lt"/>
                </a:rPr>
                <a:t>PT</a:t>
              </a:r>
              <a:r>
                <a:rPr lang="zh-CN" altLang="en-US" dirty="0">
                  <a:cs typeface="+mn-ea"/>
                  <a:sym typeface="+mn-lt"/>
                </a:rPr>
                <a:t>伙伴增多，供班不定时，对于信息灵活性的要求增加</a:t>
              </a:r>
            </a:p>
          </p:txBody>
        </p:sp>
        <p:sp>
          <p:nvSpPr>
            <p:cNvPr id="78" name="textcount">
              <a:extLst>
                <a:ext uri="{FF2B5EF4-FFF2-40B4-BE49-F238E27FC236}">
                  <a16:creationId xmlns:a16="http://schemas.microsoft.com/office/drawing/2014/main" id="{A70239BD-2D0E-2FF2-6F58-BEFEF892CCD8}"/>
                </a:ext>
              </a:extLst>
            </p:cNvPr>
            <p:cNvSpPr txBox="1"/>
            <p:nvPr/>
          </p:nvSpPr>
          <p:spPr>
            <a:xfrm>
              <a:off x="427599" y="3937336"/>
              <a:ext cx="4650214" cy="646331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marL="342900" indent="-342900">
                <a:buFont typeface="Wingdings" panose="05000000000000000000" pitchFamily="2" charset="2"/>
                <a:buChar char="Ø"/>
              </a:pPr>
              <a:r>
                <a:rPr lang="zh-CN" altLang="en-US" dirty="0">
                  <a:cs typeface="+mn-ea"/>
                  <a:sym typeface="+mn-lt"/>
                </a:rPr>
                <a:t>市场复杂度导致营运问题的复杂度也随之增加</a:t>
              </a:r>
            </a:p>
          </p:txBody>
        </p:sp>
        <p:cxnSp>
          <p:nvCxnSpPr>
            <p:cNvPr id="80" name="直接连接符 79">
              <a:extLst>
                <a:ext uri="{FF2B5EF4-FFF2-40B4-BE49-F238E27FC236}">
                  <a16:creationId xmlns:a16="http://schemas.microsoft.com/office/drawing/2014/main" id="{892EBC50-1CAC-6569-8D6C-9032A7254BA0}"/>
                </a:ext>
              </a:extLst>
            </p:cNvPr>
            <p:cNvCxnSpPr/>
            <p:nvPr/>
          </p:nvCxnSpPr>
          <p:spPr>
            <a:xfrm>
              <a:off x="561096" y="2745643"/>
              <a:ext cx="4299486" cy="0"/>
            </a:xfrm>
            <a:prstGeom prst="line">
              <a:avLst/>
            </a:prstGeom>
            <a:ln>
              <a:solidFill>
                <a:srgbClr val="4F8E7A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直接连接符 80">
              <a:extLst>
                <a:ext uri="{FF2B5EF4-FFF2-40B4-BE49-F238E27FC236}">
                  <a16:creationId xmlns:a16="http://schemas.microsoft.com/office/drawing/2014/main" id="{8C859B53-74E3-BF18-7B0C-C0F2DE79050C}"/>
                </a:ext>
              </a:extLst>
            </p:cNvPr>
            <p:cNvCxnSpPr/>
            <p:nvPr/>
          </p:nvCxnSpPr>
          <p:spPr>
            <a:xfrm>
              <a:off x="556554" y="3802713"/>
              <a:ext cx="4299486" cy="0"/>
            </a:xfrm>
            <a:prstGeom prst="line">
              <a:avLst/>
            </a:prstGeom>
            <a:ln>
              <a:solidFill>
                <a:srgbClr val="4F8E7A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4" name="图片 83" descr="图片包含 游戏机, 灯光&#10;&#10;AI 生成的内容可能不正确。">
            <a:extLst>
              <a:ext uri="{FF2B5EF4-FFF2-40B4-BE49-F238E27FC236}">
                <a16:creationId xmlns:a16="http://schemas.microsoft.com/office/drawing/2014/main" id="{DBA8036A-F2B8-A097-66F8-31F8CF46A2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356" y="2500861"/>
            <a:ext cx="1927889" cy="1927889"/>
          </a:xfrm>
          <a:prstGeom prst="rect">
            <a:avLst/>
          </a:prstGeom>
        </p:spPr>
      </p:pic>
      <p:sp>
        <p:nvSpPr>
          <p:cNvPr id="86" name="textcount">
            <a:extLst>
              <a:ext uri="{FF2B5EF4-FFF2-40B4-BE49-F238E27FC236}">
                <a16:creationId xmlns:a16="http://schemas.microsoft.com/office/drawing/2014/main" id="{11F2BB57-B3DC-083E-EADE-3C2DCF54BF2F}"/>
              </a:ext>
            </a:extLst>
          </p:cNvPr>
          <p:cNvSpPr txBox="1"/>
          <p:nvPr/>
        </p:nvSpPr>
        <p:spPr>
          <a:xfrm>
            <a:off x="2307528" y="4412813"/>
            <a:ext cx="981132" cy="4001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2000" dirty="0">
                <a:solidFill>
                  <a:srgbClr val="4F8E7A"/>
                </a:solidFill>
                <a:cs typeface="+mn-ea"/>
                <a:sym typeface="+mn-lt"/>
              </a:rPr>
              <a:t>数量</a:t>
            </a:r>
          </a:p>
        </p:txBody>
      </p:sp>
      <p:pic>
        <p:nvPicPr>
          <p:cNvPr id="89" name="图片 88" descr="图片包含 游戏机, 灯光&#10;&#10;AI 生成的内容可能不正确。">
            <a:extLst>
              <a:ext uri="{FF2B5EF4-FFF2-40B4-BE49-F238E27FC236}">
                <a16:creationId xmlns:a16="http://schemas.microsoft.com/office/drawing/2014/main" id="{8EB99335-7BFE-872E-B2F9-8D28EDE252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800" y="3581773"/>
            <a:ext cx="1954562" cy="1954562"/>
          </a:xfrm>
          <a:prstGeom prst="rect">
            <a:avLst/>
          </a:prstGeom>
        </p:spPr>
      </p:pic>
      <p:sp>
        <p:nvSpPr>
          <p:cNvPr id="87" name="textcount">
            <a:extLst>
              <a:ext uri="{FF2B5EF4-FFF2-40B4-BE49-F238E27FC236}">
                <a16:creationId xmlns:a16="http://schemas.microsoft.com/office/drawing/2014/main" id="{6A1E924A-7EBA-FA5E-D325-A15F8FFE8685}"/>
              </a:ext>
            </a:extLst>
          </p:cNvPr>
          <p:cNvSpPr txBox="1"/>
          <p:nvPr/>
        </p:nvSpPr>
        <p:spPr>
          <a:xfrm>
            <a:off x="1046800" y="3047166"/>
            <a:ext cx="1118383" cy="70788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2000" dirty="0">
                <a:solidFill>
                  <a:srgbClr val="4F8E7A"/>
                </a:solidFill>
                <a:cs typeface="+mn-ea"/>
                <a:sym typeface="+mn-lt"/>
              </a:rPr>
              <a:t>涵盖</a:t>
            </a:r>
            <a:endParaRPr lang="en-US" altLang="zh-CN" sz="2000" dirty="0">
              <a:solidFill>
                <a:srgbClr val="4F8E7A"/>
              </a:solidFill>
              <a:cs typeface="+mn-ea"/>
              <a:sym typeface="+mn-lt"/>
            </a:endParaRPr>
          </a:p>
          <a:p>
            <a:r>
              <a:rPr lang="zh-CN" altLang="en-US" sz="2000" dirty="0">
                <a:solidFill>
                  <a:srgbClr val="4F8E7A"/>
                </a:solidFill>
                <a:cs typeface="+mn-ea"/>
                <a:sym typeface="+mn-lt"/>
              </a:rPr>
              <a:t>范围</a:t>
            </a:r>
          </a:p>
        </p:txBody>
      </p:sp>
      <p:pic>
        <p:nvPicPr>
          <p:cNvPr id="90" name="图片 89" descr="图片包含 游戏机, 灯光&#10;&#10;AI 生成的内容可能不正确。">
            <a:extLst>
              <a:ext uri="{FF2B5EF4-FFF2-40B4-BE49-F238E27FC236}">
                <a16:creationId xmlns:a16="http://schemas.microsoft.com/office/drawing/2014/main" id="{2F2D94E8-5D08-EFC4-8263-CCB0FDB640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5384" y="2515051"/>
            <a:ext cx="1877588" cy="1877588"/>
          </a:xfrm>
          <a:prstGeom prst="rect">
            <a:avLst/>
          </a:prstGeom>
        </p:spPr>
      </p:pic>
      <p:sp>
        <p:nvSpPr>
          <p:cNvPr id="88" name="textcount">
            <a:extLst>
              <a:ext uri="{FF2B5EF4-FFF2-40B4-BE49-F238E27FC236}">
                <a16:creationId xmlns:a16="http://schemas.microsoft.com/office/drawing/2014/main" id="{A2B72359-179E-D4C2-9FA5-19D73E268D15}"/>
              </a:ext>
            </a:extLst>
          </p:cNvPr>
          <p:cNvSpPr txBox="1"/>
          <p:nvPr/>
        </p:nvSpPr>
        <p:spPr>
          <a:xfrm>
            <a:off x="3666864" y="3201054"/>
            <a:ext cx="1048281" cy="4001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2000" dirty="0">
                <a:solidFill>
                  <a:srgbClr val="4F8E7A"/>
                </a:solidFill>
                <a:cs typeface="+mn-ea"/>
                <a:sym typeface="+mn-lt"/>
              </a:rPr>
              <a:t>时效</a:t>
            </a:r>
          </a:p>
        </p:txBody>
      </p:sp>
      <p:sp>
        <p:nvSpPr>
          <p:cNvPr id="103" name="任意多边形: 形状 102">
            <a:extLst>
              <a:ext uri="{FF2B5EF4-FFF2-40B4-BE49-F238E27FC236}">
                <a16:creationId xmlns:a16="http://schemas.microsoft.com/office/drawing/2014/main" id="{7987B1EE-5AB3-D38A-C8D6-A4213F199EB2}"/>
              </a:ext>
            </a:extLst>
          </p:cNvPr>
          <p:cNvSpPr/>
          <p:nvPr/>
        </p:nvSpPr>
        <p:spPr>
          <a:xfrm rot="13476198" flipV="1">
            <a:off x="4604846" y="5106741"/>
            <a:ext cx="535649" cy="530703"/>
          </a:xfrm>
          <a:custGeom>
            <a:avLst/>
            <a:gdLst>
              <a:gd name="connsiteX0" fmla="*/ 0 w 892521"/>
              <a:gd name="connsiteY0" fmla="*/ 888223 h 888223"/>
              <a:gd name="connsiteX1" fmla="*/ 0 w 892521"/>
              <a:gd name="connsiteY1" fmla="*/ 399160 h 888223"/>
              <a:gd name="connsiteX2" fmla="*/ 154463 w 892521"/>
              <a:gd name="connsiteY2" fmla="*/ 553623 h 888223"/>
              <a:gd name="connsiteX3" fmla="*/ 169189 w 892521"/>
              <a:gd name="connsiteY3" fmla="*/ 544363 h 888223"/>
              <a:gd name="connsiteX4" fmla="*/ 449600 w 892521"/>
              <a:gd name="connsiteY4" fmla="*/ 217665 h 888223"/>
              <a:gd name="connsiteX5" fmla="*/ 539586 w 892521"/>
              <a:gd name="connsiteY5" fmla="*/ 10819 h 888223"/>
              <a:gd name="connsiteX6" fmla="*/ 542407 w 892521"/>
              <a:gd name="connsiteY6" fmla="*/ 0 h 888223"/>
              <a:gd name="connsiteX7" fmla="*/ 892521 w 892521"/>
              <a:gd name="connsiteY7" fmla="*/ 345299 h 888223"/>
              <a:gd name="connsiteX8" fmla="*/ 833898 w 892521"/>
              <a:gd name="connsiteY8" fmla="*/ 361456 h 888223"/>
              <a:gd name="connsiteX9" fmla="*/ 628317 w 892521"/>
              <a:gd name="connsiteY9" fmla="*/ 454297 h 888223"/>
              <a:gd name="connsiteX10" fmla="*/ 393535 w 892521"/>
              <a:gd name="connsiteY10" fmla="*/ 635223 h 888223"/>
              <a:gd name="connsiteX11" fmla="*/ 321353 w 892521"/>
              <a:gd name="connsiteY11" fmla="*/ 720513 h 888223"/>
              <a:gd name="connsiteX12" fmla="*/ 489063 w 892521"/>
              <a:gd name="connsiteY12" fmla="*/ 888223 h 888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92521" h="888223">
                <a:moveTo>
                  <a:pt x="0" y="888223"/>
                </a:moveTo>
                <a:lnTo>
                  <a:pt x="0" y="399160"/>
                </a:lnTo>
                <a:lnTo>
                  <a:pt x="154463" y="553623"/>
                </a:lnTo>
                <a:lnTo>
                  <a:pt x="169189" y="544363"/>
                </a:lnTo>
                <a:cubicBezTo>
                  <a:pt x="274968" y="465499"/>
                  <a:pt x="373288" y="354096"/>
                  <a:pt x="449600" y="217665"/>
                </a:cubicBezTo>
                <a:cubicBezTo>
                  <a:pt x="487756" y="149449"/>
                  <a:pt x="517701" y="79821"/>
                  <a:pt x="539586" y="10819"/>
                </a:cubicBezTo>
                <a:lnTo>
                  <a:pt x="542407" y="0"/>
                </a:lnTo>
                <a:lnTo>
                  <a:pt x="892521" y="345299"/>
                </a:lnTo>
                <a:lnTo>
                  <a:pt x="833898" y="361456"/>
                </a:lnTo>
                <a:cubicBezTo>
                  <a:pt x="765206" y="384294"/>
                  <a:pt x="695998" y="415200"/>
                  <a:pt x="628317" y="454297"/>
                </a:cubicBezTo>
                <a:cubicBezTo>
                  <a:pt x="538077" y="506427"/>
                  <a:pt x="459095" y="568183"/>
                  <a:pt x="393535" y="635223"/>
                </a:cubicBezTo>
                <a:lnTo>
                  <a:pt x="321353" y="720513"/>
                </a:lnTo>
                <a:lnTo>
                  <a:pt x="489063" y="888223"/>
                </a:lnTo>
                <a:close/>
              </a:path>
            </a:pathLst>
          </a:custGeom>
          <a:gradFill flip="none" rotWithShape="1">
            <a:gsLst>
              <a:gs pos="0">
                <a:srgbClr val="006341"/>
              </a:gs>
              <a:gs pos="100000">
                <a:srgbClr val="4F8E7A">
                  <a:alpha val="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4" name="矩形 103">
            <a:extLst>
              <a:ext uri="{FF2B5EF4-FFF2-40B4-BE49-F238E27FC236}">
                <a16:creationId xmlns:a16="http://schemas.microsoft.com/office/drawing/2014/main" id="{7FCF3C12-85FE-E5B9-81AF-BE575BBF79E7}"/>
              </a:ext>
            </a:extLst>
          </p:cNvPr>
          <p:cNvSpPr/>
          <p:nvPr/>
        </p:nvSpPr>
        <p:spPr>
          <a:xfrm>
            <a:off x="5632137" y="2574014"/>
            <a:ext cx="927728" cy="1363318"/>
          </a:xfrm>
          <a:prstGeom prst="rect">
            <a:avLst/>
          </a:prstGeom>
          <a:solidFill>
            <a:srgbClr val="4F8E7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E5486856-CA97-4BC8-B66A-8CB9C5B61FF9}"/>
              </a:ext>
            </a:extLst>
          </p:cNvPr>
          <p:cNvSpPr txBox="1"/>
          <p:nvPr/>
        </p:nvSpPr>
        <p:spPr>
          <a:xfrm>
            <a:off x="5594002" y="2923408"/>
            <a:ext cx="1486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  <a:cs typeface="+mn-ea"/>
                <a:sym typeface="+mn-lt"/>
              </a:rPr>
              <a:t>痛点</a:t>
            </a:r>
            <a:endParaRPr lang="en-US" sz="32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89738363-82BE-4D1F-B70B-AEC48B666818}"/>
              </a:ext>
            </a:extLst>
          </p:cNvPr>
          <p:cNvSpPr txBox="1"/>
          <p:nvPr/>
        </p:nvSpPr>
        <p:spPr>
          <a:xfrm>
            <a:off x="2171989" y="3108472"/>
            <a:ext cx="11052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B99C71"/>
                </a:solidFill>
                <a:cs typeface="+mn-ea"/>
                <a:sym typeface="+mn-lt"/>
              </a:rPr>
              <a:t>局限</a:t>
            </a:r>
            <a:endParaRPr lang="en-US" sz="2800" b="1" dirty="0">
              <a:solidFill>
                <a:srgbClr val="B99C71"/>
              </a:solidFill>
              <a:cs typeface="+mn-ea"/>
              <a:sym typeface="+mn-lt"/>
            </a:endParaRPr>
          </a:p>
        </p:txBody>
      </p:sp>
      <p:sp>
        <p:nvSpPr>
          <p:cNvPr id="33" name="任意多边形: 形状 32">
            <a:extLst>
              <a:ext uri="{FF2B5EF4-FFF2-40B4-BE49-F238E27FC236}">
                <a16:creationId xmlns:a16="http://schemas.microsoft.com/office/drawing/2014/main" id="{9F7F8BCC-7635-422B-B4E9-53CD2880D737}"/>
              </a:ext>
            </a:extLst>
          </p:cNvPr>
          <p:cNvSpPr/>
          <p:nvPr/>
        </p:nvSpPr>
        <p:spPr>
          <a:xfrm rot="13476198" flipV="1">
            <a:off x="2503283" y="3679985"/>
            <a:ext cx="279874" cy="299893"/>
          </a:xfrm>
          <a:custGeom>
            <a:avLst/>
            <a:gdLst>
              <a:gd name="connsiteX0" fmla="*/ 0 w 892521"/>
              <a:gd name="connsiteY0" fmla="*/ 888223 h 888223"/>
              <a:gd name="connsiteX1" fmla="*/ 0 w 892521"/>
              <a:gd name="connsiteY1" fmla="*/ 399160 h 888223"/>
              <a:gd name="connsiteX2" fmla="*/ 154463 w 892521"/>
              <a:gd name="connsiteY2" fmla="*/ 553623 h 888223"/>
              <a:gd name="connsiteX3" fmla="*/ 169189 w 892521"/>
              <a:gd name="connsiteY3" fmla="*/ 544363 h 888223"/>
              <a:gd name="connsiteX4" fmla="*/ 449600 w 892521"/>
              <a:gd name="connsiteY4" fmla="*/ 217665 h 888223"/>
              <a:gd name="connsiteX5" fmla="*/ 539586 w 892521"/>
              <a:gd name="connsiteY5" fmla="*/ 10819 h 888223"/>
              <a:gd name="connsiteX6" fmla="*/ 542407 w 892521"/>
              <a:gd name="connsiteY6" fmla="*/ 0 h 888223"/>
              <a:gd name="connsiteX7" fmla="*/ 892521 w 892521"/>
              <a:gd name="connsiteY7" fmla="*/ 345299 h 888223"/>
              <a:gd name="connsiteX8" fmla="*/ 833898 w 892521"/>
              <a:gd name="connsiteY8" fmla="*/ 361456 h 888223"/>
              <a:gd name="connsiteX9" fmla="*/ 628317 w 892521"/>
              <a:gd name="connsiteY9" fmla="*/ 454297 h 888223"/>
              <a:gd name="connsiteX10" fmla="*/ 393535 w 892521"/>
              <a:gd name="connsiteY10" fmla="*/ 635223 h 888223"/>
              <a:gd name="connsiteX11" fmla="*/ 321353 w 892521"/>
              <a:gd name="connsiteY11" fmla="*/ 720513 h 888223"/>
              <a:gd name="connsiteX12" fmla="*/ 489063 w 892521"/>
              <a:gd name="connsiteY12" fmla="*/ 888223 h 888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92521" h="888223">
                <a:moveTo>
                  <a:pt x="0" y="888223"/>
                </a:moveTo>
                <a:lnTo>
                  <a:pt x="0" y="399160"/>
                </a:lnTo>
                <a:lnTo>
                  <a:pt x="154463" y="553623"/>
                </a:lnTo>
                <a:lnTo>
                  <a:pt x="169189" y="544363"/>
                </a:lnTo>
                <a:cubicBezTo>
                  <a:pt x="274968" y="465499"/>
                  <a:pt x="373288" y="354096"/>
                  <a:pt x="449600" y="217665"/>
                </a:cubicBezTo>
                <a:cubicBezTo>
                  <a:pt x="487756" y="149449"/>
                  <a:pt x="517701" y="79821"/>
                  <a:pt x="539586" y="10819"/>
                </a:cubicBezTo>
                <a:lnTo>
                  <a:pt x="542407" y="0"/>
                </a:lnTo>
                <a:lnTo>
                  <a:pt x="892521" y="345299"/>
                </a:lnTo>
                <a:lnTo>
                  <a:pt x="833898" y="361456"/>
                </a:lnTo>
                <a:cubicBezTo>
                  <a:pt x="765206" y="384294"/>
                  <a:pt x="695998" y="415200"/>
                  <a:pt x="628317" y="454297"/>
                </a:cubicBezTo>
                <a:cubicBezTo>
                  <a:pt x="538077" y="506427"/>
                  <a:pt x="459095" y="568183"/>
                  <a:pt x="393535" y="635223"/>
                </a:cubicBezTo>
                <a:lnTo>
                  <a:pt x="321353" y="720513"/>
                </a:lnTo>
                <a:lnTo>
                  <a:pt x="489063" y="888223"/>
                </a:lnTo>
                <a:close/>
              </a:path>
            </a:pathLst>
          </a:custGeom>
          <a:gradFill flip="none" rotWithShape="1">
            <a:gsLst>
              <a:gs pos="0">
                <a:srgbClr val="006341"/>
              </a:gs>
              <a:gs pos="100000">
                <a:srgbClr val="4F8E7A">
                  <a:alpha val="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5" name="任意多边形: 形状 34">
            <a:extLst>
              <a:ext uri="{FF2B5EF4-FFF2-40B4-BE49-F238E27FC236}">
                <a16:creationId xmlns:a16="http://schemas.microsoft.com/office/drawing/2014/main" id="{753B6031-EEB7-47C6-B12E-17FA397160A9}"/>
              </a:ext>
            </a:extLst>
          </p:cNvPr>
          <p:cNvSpPr/>
          <p:nvPr/>
        </p:nvSpPr>
        <p:spPr>
          <a:xfrm rot="7679570" flipV="1">
            <a:off x="3137302" y="3241982"/>
            <a:ext cx="279874" cy="299893"/>
          </a:xfrm>
          <a:custGeom>
            <a:avLst/>
            <a:gdLst>
              <a:gd name="connsiteX0" fmla="*/ 0 w 892521"/>
              <a:gd name="connsiteY0" fmla="*/ 888223 h 888223"/>
              <a:gd name="connsiteX1" fmla="*/ 0 w 892521"/>
              <a:gd name="connsiteY1" fmla="*/ 399160 h 888223"/>
              <a:gd name="connsiteX2" fmla="*/ 154463 w 892521"/>
              <a:gd name="connsiteY2" fmla="*/ 553623 h 888223"/>
              <a:gd name="connsiteX3" fmla="*/ 169189 w 892521"/>
              <a:gd name="connsiteY3" fmla="*/ 544363 h 888223"/>
              <a:gd name="connsiteX4" fmla="*/ 449600 w 892521"/>
              <a:gd name="connsiteY4" fmla="*/ 217665 h 888223"/>
              <a:gd name="connsiteX5" fmla="*/ 539586 w 892521"/>
              <a:gd name="connsiteY5" fmla="*/ 10819 h 888223"/>
              <a:gd name="connsiteX6" fmla="*/ 542407 w 892521"/>
              <a:gd name="connsiteY6" fmla="*/ 0 h 888223"/>
              <a:gd name="connsiteX7" fmla="*/ 892521 w 892521"/>
              <a:gd name="connsiteY7" fmla="*/ 345299 h 888223"/>
              <a:gd name="connsiteX8" fmla="*/ 833898 w 892521"/>
              <a:gd name="connsiteY8" fmla="*/ 361456 h 888223"/>
              <a:gd name="connsiteX9" fmla="*/ 628317 w 892521"/>
              <a:gd name="connsiteY9" fmla="*/ 454297 h 888223"/>
              <a:gd name="connsiteX10" fmla="*/ 393535 w 892521"/>
              <a:gd name="connsiteY10" fmla="*/ 635223 h 888223"/>
              <a:gd name="connsiteX11" fmla="*/ 321353 w 892521"/>
              <a:gd name="connsiteY11" fmla="*/ 720513 h 888223"/>
              <a:gd name="connsiteX12" fmla="*/ 489063 w 892521"/>
              <a:gd name="connsiteY12" fmla="*/ 888223 h 888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92521" h="888223">
                <a:moveTo>
                  <a:pt x="0" y="888223"/>
                </a:moveTo>
                <a:lnTo>
                  <a:pt x="0" y="399160"/>
                </a:lnTo>
                <a:lnTo>
                  <a:pt x="154463" y="553623"/>
                </a:lnTo>
                <a:lnTo>
                  <a:pt x="169189" y="544363"/>
                </a:lnTo>
                <a:cubicBezTo>
                  <a:pt x="274968" y="465499"/>
                  <a:pt x="373288" y="354096"/>
                  <a:pt x="449600" y="217665"/>
                </a:cubicBezTo>
                <a:cubicBezTo>
                  <a:pt x="487756" y="149449"/>
                  <a:pt x="517701" y="79821"/>
                  <a:pt x="539586" y="10819"/>
                </a:cubicBezTo>
                <a:lnTo>
                  <a:pt x="542407" y="0"/>
                </a:lnTo>
                <a:lnTo>
                  <a:pt x="892521" y="345299"/>
                </a:lnTo>
                <a:lnTo>
                  <a:pt x="833898" y="361456"/>
                </a:lnTo>
                <a:cubicBezTo>
                  <a:pt x="765206" y="384294"/>
                  <a:pt x="695998" y="415200"/>
                  <a:pt x="628317" y="454297"/>
                </a:cubicBezTo>
                <a:cubicBezTo>
                  <a:pt x="538077" y="506427"/>
                  <a:pt x="459095" y="568183"/>
                  <a:pt x="393535" y="635223"/>
                </a:cubicBezTo>
                <a:lnTo>
                  <a:pt x="321353" y="720513"/>
                </a:lnTo>
                <a:lnTo>
                  <a:pt x="489063" y="888223"/>
                </a:lnTo>
                <a:close/>
              </a:path>
            </a:pathLst>
          </a:custGeom>
          <a:gradFill flip="none" rotWithShape="1">
            <a:gsLst>
              <a:gs pos="0">
                <a:srgbClr val="006341"/>
              </a:gs>
              <a:gs pos="100000">
                <a:srgbClr val="4F8E7A">
                  <a:alpha val="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6" name="任意多边形: 形状 35">
            <a:extLst>
              <a:ext uri="{FF2B5EF4-FFF2-40B4-BE49-F238E27FC236}">
                <a16:creationId xmlns:a16="http://schemas.microsoft.com/office/drawing/2014/main" id="{014363BE-E394-4690-ACAC-CAD48CF4F973}"/>
              </a:ext>
            </a:extLst>
          </p:cNvPr>
          <p:cNvSpPr/>
          <p:nvPr/>
        </p:nvSpPr>
        <p:spPr>
          <a:xfrm rot="19116008" flipV="1">
            <a:off x="2018168" y="3241982"/>
            <a:ext cx="279874" cy="299893"/>
          </a:xfrm>
          <a:custGeom>
            <a:avLst/>
            <a:gdLst>
              <a:gd name="connsiteX0" fmla="*/ 0 w 892521"/>
              <a:gd name="connsiteY0" fmla="*/ 888223 h 888223"/>
              <a:gd name="connsiteX1" fmla="*/ 0 w 892521"/>
              <a:gd name="connsiteY1" fmla="*/ 399160 h 888223"/>
              <a:gd name="connsiteX2" fmla="*/ 154463 w 892521"/>
              <a:gd name="connsiteY2" fmla="*/ 553623 h 888223"/>
              <a:gd name="connsiteX3" fmla="*/ 169189 w 892521"/>
              <a:gd name="connsiteY3" fmla="*/ 544363 h 888223"/>
              <a:gd name="connsiteX4" fmla="*/ 449600 w 892521"/>
              <a:gd name="connsiteY4" fmla="*/ 217665 h 888223"/>
              <a:gd name="connsiteX5" fmla="*/ 539586 w 892521"/>
              <a:gd name="connsiteY5" fmla="*/ 10819 h 888223"/>
              <a:gd name="connsiteX6" fmla="*/ 542407 w 892521"/>
              <a:gd name="connsiteY6" fmla="*/ 0 h 888223"/>
              <a:gd name="connsiteX7" fmla="*/ 892521 w 892521"/>
              <a:gd name="connsiteY7" fmla="*/ 345299 h 888223"/>
              <a:gd name="connsiteX8" fmla="*/ 833898 w 892521"/>
              <a:gd name="connsiteY8" fmla="*/ 361456 h 888223"/>
              <a:gd name="connsiteX9" fmla="*/ 628317 w 892521"/>
              <a:gd name="connsiteY9" fmla="*/ 454297 h 888223"/>
              <a:gd name="connsiteX10" fmla="*/ 393535 w 892521"/>
              <a:gd name="connsiteY10" fmla="*/ 635223 h 888223"/>
              <a:gd name="connsiteX11" fmla="*/ 321353 w 892521"/>
              <a:gd name="connsiteY11" fmla="*/ 720513 h 888223"/>
              <a:gd name="connsiteX12" fmla="*/ 489063 w 892521"/>
              <a:gd name="connsiteY12" fmla="*/ 888223 h 888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92521" h="888223">
                <a:moveTo>
                  <a:pt x="0" y="888223"/>
                </a:moveTo>
                <a:lnTo>
                  <a:pt x="0" y="399160"/>
                </a:lnTo>
                <a:lnTo>
                  <a:pt x="154463" y="553623"/>
                </a:lnTo>
                <a:lnTo>
                  <a:pt x="169189" y="544363"/>
                </a:lnTo>
                <a:cubicBezTo>
                  <a:pt x="274968" y="465499"/>
                  <a:pt x="373288" y="354096"/>
                  <a:pt x="449600" y="217665"/>
                </a:cubicBezTo>
                <a:cubicBezTo>
                  <a:pt x="487756" y="149449"/>
                  <a:pt x="517701" y="79821"/>
                  <a:pt x="539586" y="10819"/>
                </a:cubicBezTo>
                <a:lnTo>
                  <a:pt x="542407" y="0"/>
                </a:lnTo>
                <a:lnTo>
                  <a:pt x="892521" y="345299"/>
                </a:lnTo>
                <a:lnTo>
                  <a:pt x="833898" y="361456"/>
                </a:lnTo>
                <a:cubicBezTo>
                  <a:pt x="765206" y="384294"/>
                  <a:pt x="695998" y="415200"/>
                  <a:pt x="628317" y="454297"/>
                </a:cubicBezTo>
                <a:cubicBezTo>
                  <a:pt x="538077" y="506427"/>
                  <a:pt x="459095" y="568183"/>
                  <a:pt x="393535" y="635223"/>
                </a:cubicBezTo>
                <a:lnTo>
                  <a:pt x="321353" y="720513"/>
                </a:lnTo>
                <a:lnTo>
                  <a:pt x="489063" y="888223"/>
                </a:lnTo>
                <a:close/>
              </a:path>
            </a:pathLst>
          </a:custGeom>
          <a:gradFill flip="none" rotWithShape="1">
            <a:gsLst>
              <a:gs pos="0">
                <a:srgbClr val="006341"/>
              </a:gs>
              <a:gs pos="100000">
                <a:srgbClr val="4F8E7A">
                  <a:alpha val="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7" name="任意多边形: 形状 36">
            <a:extLst>
              <a:ext uri="{FF2B5EF4-FFF2-40B4-BE49-F238E27FC236}">
                <a16:creationId xmlns:a16="http://schemas.microsoft.com/office/drawing/2014/main" id="{31FA214A-15D1-44E9-954C-C531B698EE0D}"/>
              </a:ext>
            </a:extLst>
          </p:cNvPr>
          <p:cNvSpPr/>
          <p:nvPr/>
        </p:nvSpPr>
        <p:spPr>
          <a:xfrm rot="13476198" flipV="1">
            <a:off x="7014881" y="5082191"/>
            <a:ext cx="535649" cy="530703"/>
          </a:xfrm>
          <a:custGeom>
            <a:avLst/>
            <a:gdLst>
              <a:gd name="connsiteX0" fmla="*/ 0 w 892521"/>
              <a:gd name="connsiteY0" fmla="*/ 888223 h 888223"/>
              <a:gd name="connsiteX1" fmla="*/ 0 w 892521"/>
              <a:gd name="connsiteY1" fmla="*/ 399160 h 888223"/>
              <a:gd name="connsiteX2" fmla="*/ 154463 w 892521"/>
              <a:gd name="connsiteY2" fmla="*/ 553623 h 888223"/>
              <a:gd name="connsiteX3" fmla="*/ 169189 w 892521"/>
              <a:gd name="connsiteY3" fmla="*/ 544363 h 888223"/>
              <a:gd name="connsiteX4" fmla="*/ 449600 w 892521"/>
              <a:gd name="connsiteY4" fmla="*/ 217665 h 888223"/>
              <a:gd name="connsiteX5" fmla="*/ 539586 w 892521"/>
              <a:gd name="connsiteY5" fmla="*/ 10819 h 888223"/>
              <a:gd name="connsiteX6" fmla="*/ 542407 w 892521"/>
              <a:gd name="connsiteY6" fmla="*/ 0 h 888223"/>
              <a:gd name="connsiteX7" fmla="*/ 892521 w 892521"/>
              <a:gd name="connsiteY7" fmla="*/ 345299 h 888223"/>
              <a:gd name="connsiteX8" fmla="*/ 833898 w 892521"/>
              <a:gd name="connsiteY8" fmla="*/ 361456 h 888223"/>
              <a:gd name="connsiteX9" fmla="*/ 628317 w 892521"/>
              <a:gd name="connsiteY9" fmla="*/ 454297 h 888223"/>
              <a:gd name="connsiteX10" fmla="*/ 393535 w 892521"/>
              <a:gd name="connsiteY10" fmla="*/ 635223 h 888223"/>
              <a:gd name="connsiteX11" fmla="*/ 321353 w 892521"/>
              <a:gd name="connsiteY11" fmla="*/ 720513 h 888223"/>
              <a:gd name="connsiteX12" fmla="*/ 489063 w 892521"/>
              <a:gd name="connsiteY12" fmla="*/ 888223 h 888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92521" h="888223">
                <a:moveTo>
                  <a:pt x="0" y="888223"/>
                </a:moveTo>
                <a:lnTo>
                  <a:pt x="0" y="399160"/>
                </a:lnTo>
                <a:lnTo>
                  <a:pt x="154463" y="553623"/>
                </a:lnTo>
                <a:lnTo>
                  <a:pt x="169189" y="544363"/>
                </a:lnTo>
                <a:cubicBezTo>
                  <a:pt x="274968" y="465499"/>
                  <a:pt x="373288" y="354096"/>
                  <a:pt x="449600" y="217665"/>
                </a:cubicBezTo>
                <a:cubicBezTo>
                  <a:pt x="487756" y="149449"/>
                  <a:pt x="517701" y="79821"/>
                  <a:pt x="539586" y="10819"/>
                </a:cubicBezTo>
                <a:lnTo>
                  <a:pt x="542407" y="0"/>
                </a:lnTo>
                <a:lnTo>
                  <a:pt x="892521" y="345299"/>
                </a:lnTo>
                <a:lnTo>
                  <a:pt x="833898" y="361456"/>
                </a:lnTo>
                <a:cubicBezTo>
                  <a:pt x="765206" y="384294"/>
                  <a:pt x="695998" y="415200"/>
                  <a:pt x="628317" y="454297"/>
                </a:cubicBezTo>
                <a:cubicBezTo>
                  <a:pt x="538077" y="506427"/>
                  <a:pt x="459095" y="568183"/>
                  <a:pt x="393535" y="635223"/>
                </a:cubicBezTo>
                <a:lnTo>
                  <a:pt x="321353" y="720513"/>
                </a:lnTo>
                <a:lnTo>
                  <a:pt x="489063" y="888223"/>
                </a:lnTo>
                <a:close/>
              </a:path>
            </a:pathLst>
          </a:custGeom>
          <a:gradFill flip="none" rotWithShape="1">
            <a:gsLst>
              <a:gs pos="0">
                <a:srgbClr val="006341"/>
              </a:gs>
              <a:gs pos="100000">
                <a:srgbClr val="4F8E7A">
                  <a:alpha val="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8" name="图片 37" descr="图片包含 游戏机, 灯光&#10;&#10;AI 生成的内容可能不正确。">
            <a:extLst>
              <a:ext uri="{FF2B5EF4-FFF2-40B4-BE49-F238E27FC236}">
                <a16:creationId xmlns:a16="http://schemas.microsoft.com/office/drawing/2014/main" id="{FC2ED64C-AD51-40A0-8747-927B34990A9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8296" y="1704637"/>
            <a:ext cx="1741663" cy="1741663"/>
          </a:xfrm>
          <a:prstGeom prst="rect">
            <a:avLst/>
          </a:prstGeom>
        </p:spPr>
      </p:pic>
      <p:sp>
        <p:nvSpPr>
          <p:cNvPr id="40" name="任意多边形: 形状 39">
            <a:extLst>
              <a:ext uri="{FF2B5EF4-FFF2-40B4-BE49-F238E27FC236}">
                <a16:creationId xmlns:a16="http://schemas.microsoft.com/office/drawing/2014/main" id="{C4DB3275-67D2-439A-B031-381EE6E7F50C}"/>
              </a:ext>
            </a:extLst>
          </p:cNvPr>
          <p:cNvSpPr/>
          <p:nvPr/>
        </p:nvSpPr>
        <p:spPr>
          <a:xfrm rot="2667284" flipV="1">
            <a:off x="2543507" y="2900689"/>
            <a:ext cx="279874" cy="299893"/>
          </a:xfrm>
          <a:custGeom>
            <a:avLst/>
            <a:gdLst>
              <a:gd name="connsiteX0" fmla="*/ 0 w 892521"/>
              <a:gd name="connsiteY0" fmla="*/ 888223 h 888223"/>
              <a:gd name="connsiteX1" fmla="*/ 0 w 892521"/>
              <a:gd name="connsiteY1" fmla="*/ 399160 h 888223"/>
              <a:gd name="connsiteX2" fmla="*/ 154463 w 892521"/>
              <a:gd name="connsiteY2" fmla="*/ 553623 h 888223"/>
              <a:gd name="connsiteX3" fmla="*/ 169189 w 892521"/>
              <a:gd name="connsiteY3" fmla="*/ 544363 h 888223"/>
              <a:gd name="connsiteX4" fmla="*/ 449600 w 892521"/>
              <a:gd name="connsiteY4" fmla="*/ 217665 h 888223"/>
              <a:gd name="connsiteX5" fmla="*/ 539586 w 892521"/>
              <a:gd name="connsiteY5" fmla="*/ 10819 h 888223"/>
              <a:gd name="connsiteX6" fmla="*/ 542407 w 892521"/>
              <a:gd name="connsiteY6" fmla="*/ 0 h 888223"/>
              <a:gd name="connsiteX7" fmla="*/ 892521 w 892521"/>
              <a:gd name="connsiteY7" fmla="*/ 345299 h 888223"/>
              <a:gd name="connsiteX8" fmla="*/ 833898 w 892521"/>
              <a:gd name="connsiteY8" fmla="*/ 361456 h 888223"/>
              <a:gd name="connsiteX9" fmla="*/ 628317 w 892521"/>
              <a:gd name="connsiteY9" fmla="*/ 454297 h 888223"/>
              <a:gd name="connsiteX10" fmla="*/ 393535 w 892521"/>
              <a:gd name="connsiteY10" fmla="*/ 635223 h 888223"/>
              <a:gd name="connsiteX11" fmla="*/ 321353 w 892521"/>
              <a:gd name="connsiteY11" fmla="*/ 720513 h 888223"/>
              <a:gd name="connsiteX12" fmla="*/ 489063 w 892521"/>
              <a:gd name="connsiteY12" fmla="*/ 888223 h 888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92521" h="888223">
                <a:moveTo>
                  <a:pt x="0" y="888223"/>
                </a:moveTo>
                <a:lnTo>
                  <a:pt x="0" y="399160"/>
                </a:lnTo>
                <a:lnTo>
                  <a:pt x="154463" y="553623"/>
                </a:lnTo>
                <a:lnTo>
                  <a:pt x="169189" y="544363"/>
                </a:lnTo>
                <a:cubicBezTo>
                  <a:pt x="274968" y="465499"/>
                  <a:pt x="373288" y="354096"/>
                  <a:pt x="449600" y="217665"/>
                </a:cubicBezTo>
                <a:cubicBezTo>
                  <a:pt x="487756" y="149449"/>
                  <a:pt x="517701" y="79821"/>
                  <a:pt x="539586" y="10819"/>
                </a:cubicBezTo>
                <a:lnTo>
                  <a:pt x="542407" y="0"/>
                </a:lnTo>
                <a:lnTo>
                  <a:pt x="892521" y="345299"/>
                </a:lnTo>
                <a:lnTo>
                  <a:pt x="833898" y="361456"/>
                </a:lnTo>
                <a:cubicBezTo>
                  <a:pt x="765206" y="384294"/>
                  <a:pt x="695998" y="415200"/>
                  <a:pt x="628317" y="454297"/>
                </a:cubicBezTo>
                <a:cubicBezTo>
                  <a:pt x="538077" y="506427"/>
                  <a:pt x="459095" y="568183"/>
                  <a:pt x="393535" y="635223"/>
                </a:cubicBezTo>
                <a:lnTo>
                  <a:pt x="321353" y="720513"/>
                </a:lnTo>
                <a:lnTo>
                  <a:pt x="489063" y="888223"/>
                </a:lnTo>
                <a:close/>
              </a:path>
            </a:pathLst>
          </a:custGeom>
          <a:gradFill flip="none" rotWithShape="1">
            <a:gsLst>
              <a:gs pos="0">
                <a:srgbClr val="006341"/>
              </a:gs>
              <a:gs pos="100000">
                <a:srgbClr val="4F8E7A">
                  <a:alpha val="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1" name="textcount">
            <a:extLst>
              <a:ext uri="{FF2B5EF4-FFF2-40B4-BE49-F238E27FC236}">
                <a16:creationId xmlns:a16="http://schemas.microsoft.com/office/drawing/2014/main" id="{CCFF58CD-4EA7-45B6-8965-BA06F62EB9DC}"/>
              </a:ext>
            </a:extLst>
          </p:cNvPr>
          <p:cNvSpPr txBox="1"/>
          <p:nvPr/>
        </p:nvSpPr>
        <p:spPr>
          <a:xfrm>
            <a:off x="2378680" y="2135565"/>
            <a:ext cx="795932" cy="70788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2000" dirty="0">
                <a:solidFill>
                  <a:srgbClr val="4F8E7A"/>
                </a:solidFill>
                <a:cs typeface="+mn-ea"/>
                <a:sym typeface="+mn-lt"/>
              </a:rPr>
              <a:t>产品能力</a:t>
            </a:r>
          </a:p>
        </p:txBody>
      </p:sp>
      <p:sp>
        <p:nvSpPr>
          <p:cNvPr id="4" name="矩形: 圆角 3">
            <a:extLst>
              <a:ext uri="{FF2B5EF4-FFF2-40B4-BE49-F238E27FC236}">
                <a16:creationId xmlns:a16="http://schemas.microsoft.com/office/drawing/2014/main" id="{0E64C41D-4EC1-498B-B428-EC5B4EF1F68E}"/>
              </a:ext>
            </a:extLst>
          </p:cNvPr>
          <p:cNvSpPr/>
          <p:nvPr/>
        </p:nvSpPr>
        <p:spPr>
          <a:xfrm>
            <a:off x="7094475" y="2843451"/>
            <a:ext cx="4686548" cy="1995186"/>
          </a:xfrm>
          <a:prstGeom prst="roundRect">
            <a:avLst/>
          </a:prstGeom>
          <a:noFill/>
          <a:ln w="28575"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42" name="爆炸形: 14 pt  41">
            <a:extLst>
              <a:ext uri="{FF2B5EF4-FFF2-40B4-BE49-F238E27FC236}">
                <a16:creationId xmlns:a16="http://schemas.microsoft.com/office/drawing/2014/main" id="{D0222134-A4CF-4FD2-80A6-A01F1BE87C74}"/>
              </a:ext>
            </a:extLst>
          </p:cNvPr>
          <p:cNvSpPr/>
          <p:nvPr/>
        </p:nvSpPr>
        <p:spPr>
          <a:xfrm>
            <a:off x="11132344" y="3414753"/>
            <a:ext cx="1041400" cy="547030"/>
          </a:xfrm>
          <a:prstGeom prst="irregularSeal2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>
                <a:cs typeface="+mn-ea"/>
                <a:sym typeface="+mn-lt"/>
              </a:rPr>
              <a:t>Key</a:t>
            </a:r>
            <a:endParaRPr lang="en-US" sz="1400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051831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49646615-ECF5-43A4-A1DE-EA742D3F8AD1}"/>
              </a:ext>
            </a:extLst>
          </p:cNvPr>
          <p:cNvSpPr txBox="1"/>
          <p:nvPr/>
        </p:nvSpPr>
        <p:spPr>
          <a:xfrm>
            <a:off x="761756" y="101105"/>
            <a:ext cx="46978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gradFill flip="none" rotWithShape="1">
                  <a:gsLst>
                    <a:gs pos="0">
                      <a:srgbClr val="28473D">
                        <a:shade val="30000"/>
                        <a:satMod val="115000"/>
                      </a:srgbClr>
                    </a:gs>
                    <a:gs pos="50000">
                      <a:srgbClr val="28473D">
                        <a:shade val="67500"/>
                        <a:satMod val="115000"/>
                      </a:srgbClr>
                    </a:gs>
                    <a:gs pos="100000">
                      <a:srgbClr val="28473D">
                        <a:shade val="100000"/>
                        <a:satMod val="115000"/>
                      </a:srgbClr>
                    </a:gs>
                  </a:gsLst>
                  <a:lin ang="0" scaled="1"/>
                  <a:tileRect/>
                </a:gradFill>
                <a:cs typeface="+mn-ea"/>
                <a:sym typeface="+mn-lt"/>
              </a:rPr>
              <a:t>伙伴心声</a:t>
            </a:r>
            <a:endParaRPr lang="en-US" sz="2800" dirty="0">
              <a:gradFill flip="none" rotWithShape="1">
                <a:gsLst>
                  <a:gs pos="0">
                    <a:srgbClr val="28473D">
                      <a:shade val="30000"/>
                      <a:satMod val="115000"/>
                    </a:srgbClr>
                  </a:gs>
                  <a:gs pos="50000">
                    <a:srgbClr val="28473D">
                      <a:shade val="67500"/>
                      <a:satMod val="115000"/>
                    </a:srgbClr>
                  </a:gs>
                  <a:gs pos="100000">
                    <a:srgbClr val="28473D">
                      <a:shade val="100000"/>
                      <a:satMod val="115000"/>
                    </a:srgbClr>
                  </a:gs>
                </a:gsLst>
                <a:lin ang="0" scaled="1"/>
                <a:tileRect/>
              </a:gradFill>
              <a:cs typeface="+mn-ea"/>
              <a:sym typeface="+mn-lt"/>
            </a:endParaRPr>
          </a:p>
        </p:txBody>
      </p:sp>
      <p:cxnSp>
        <p:nvCxnSpPr>
          <p:cNvPr id="2" name="直接连接符 1">
            <a:extLst>
              <a:ext uri="{FF2B5EF4-FFF2-40B4-BE49-F238E27FC236}">
                <a16:creationId xmlns:a16="http://schemas.microsoft.com/office/drawing/2014/main" id="{E761E391-D00C-7BF6-3937-154CA7DA0377}"/>
              </a:ext>
            </a:extLst>
          </p:cNvPr>
          <p:cNvCxnSpPr/>
          <p:nvPr/>
        </p:nvCxnSpPr>
        <p:spPr>
          <a:xfrm>
            <a:off x="391265" y="720193"/>
            <a:ext cx="10160000" cy="0"/>
          </a:xfrm>
          <a:prstGeom prst="line">
            <a:avLst/>
          </a:prstGeom>
          <a:ln w="15875">
            <a:solidFill>
              <a:srgbClr val="0063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矩形 2">
            <a:extLst>
              <a:ext uri="{FF2B5EF4-FFF2-40B4-BE49-F238E27FC236}">
                <a16:creationId xmlns:a16="http://schemas.microsoft.com/office/drawing/2014/main" id="{E8D05EDE-1BD2-64A9-67B2-08C074DB655F}"/>
              </a:ext>
            </a:extLst>
          </p:cNvPr>
          <p:cNvSpPr/>
          <p:nvPr/>
        </p:nvSpPr>
        <p:spPr>
          <a:xfrm>
            <a:off x="94774" y="62356"/>
            <a:ext cx="459625" cy="459625"/>
          </a:xfrm>
          <a:prstGeom prst="rect">
            <a:avLst/>
          </a:prstGeom>
          <a:noFill/>
          <a:ln w="25400">
            <a:solidFill>
              <a:srgbClr val="00634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E451BDC8-9BE1-A399-55DF-D6FBA6A88D03}"/>
              </a:ext>
            </a:extLst>
          </p:cNvPr>
          <p:cNvSpPr/>
          <p:nvPr/>
        </p:nvSpPr>
        <p:spPr>
          <a:xfrm>
            <a:off x="254311" y="148038"/>
            <a:ext cx="459625" cy="459625"/>
          </a:xfrm>
          <a:prstGeom prst="rect">
            <a:avLst/>
          </a:prstGeom>
          <a:solidFill>
            <a:srgbClr val="006341"/>
          </a:solidFill>
          <a:ln w="25400">
            <a:solidFill>
              <a:srgbClr val="4F8E7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1AC8FDDB-123A-4C88-B398-60E609F71570}"/>
              </a:ext>
            </a:extLst>
          </p:cNvPr>
          <p:cNvGrpSpPr/>
          <p:nvPr/>
        </p:nvGrpSpPr>
        <p:grpSpPr>
          <a:xfrm>
            <a:off x="749838" y="816062"/>
            <a:ext cx="3310123" cy="3412977"/>
            <a:chOff x="722123" y="1848138"/>
            <a:chExt cx="3310123" cy="3412977"/>
          </a:xfrm>
        </p:grpSpPr>
        <p:grpSp>
          <p:nvGrpSpPr>
            <p:cNvPr id="27" name="组合 26">
              <a:extLst>
                <a:ext uri="{FF2B5EF4-FFF2-40B4-BE49-F238E27FC236}">
                  <a16:creationId xmlns:a16="http://schemas.microsoft.com/office/drawing/2014/main" id="{C52D8133-A514-43AF-AC35-F85FAE5256CA}"/>
                </a:ext>
              </a:extLst>
            </p:cNvPr>
            <p:cNvGrpSpPr/>
            <p:nvPr/>
          </p:nvGrpSpPr>
          <p:grpSpPr>
            <a:xfrm>
              <a:off x="722123" y="3426484"/>
              <a:ext cx="1523241" cy="1834631"/>
              <a:chOff x="5556116" y="3868938"/>
              <a:chExt cx="2456837" cy="1834631"/>
            </a:xfrm>
          </p:grpSpPr>
          <p:sp>
            <p:nvSpPr>
              <p:cNvPr id="39" name="Text1">
                <a:extLst>
                  <a:ext uri="{FF2B5EF4-FFF2-40B4-BE49-F238E27FC236}">
                    <a16:creationId xmlns:a16="http://schemas.microsoft.com/office/drawing/2014/main" id="{F037B0B6-CE60-4A79-B52A-4075D6C0A9C0}"/>
                  </a:ext>
                </a:extLst>
              </p:cNvPr>
              <p:cNvSpPr/>
              <p:nvPr/>
            </p:nvSpPr>
            <p:spPr>
              <a:xfrm>
                <a:off x="5556118" y="3871454"/>
                <a:ext cx="2456835" cy="1832115"/>
              </a:xfrm>
              <a:prstGeom prst="roundRect">
                <a:avLst>
                  <a:gd name="adj" fmla="val 10000"/>
                </a:avLst>
              </a:prstGeom>
              <a:solidFill>
                <a:srgbClr val="91C1B2">
                  <a:alpha val="15000"/>
                </a:srgbClr>
              </a:solidFill>
              <a:ln w="6055" cap="flat">
                <a:noFill/>
                <a:prstDash val="solid"/>
                <a:miter/>
              </a:ln>
            </p:spPr>
            <p:txBody>
              <a:bodyPr wrap="square" lIns="91440" tIns="360000" rIns="91440" bIns="45720" rtlCol="0" anchor="ctr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kumimoji="1" lang="zh-CN" altLang="en-US" sz="1200" dirty="0">
                    <a:cs typeface="+mn-ea"/>
                    <a:sym typeface="+mn-lt"/>
                  </a:rPr>
                  <a:t>企业价值</a:t>
                </a:r>
                <a:endParaRPr kumimoji="1" lang="en-US" altLang="zh-CN" sz="1200" dirty="0">
                  <a:cs typeface="+mn-ea"/>
                  <a:sym typeface="+mn-lt"/>
                </a:endParaRPr>
              </a:p>
              <a:p>
                <a:pPr>
                  <a:lnSpc>
                    <a:spcPct val="120000"/>
                  </a:lnSpc>
                </a:pPr>
                <a:r>
                  <a:rPr kumimoji="1" lang="zh-CN" altLang="en-US" sz="1200" dirty="0">
                    <a:solidFill>
                      <a:schemeClr val="tx1"/>
                    </a:solidFill>
                    <a:cs typeface="+mn-ea"/>
                    <a:sym typeface="+mn-lt"/>
                  </a:rPr>
                  <a:t>伙伴心情</a:t>
                </a:r>
                <a:endParaRPr kumimoji="1" lang="en-US" altLang="zh-CN" sz="1200" dirty="0">
                  <a:solidFill>
                    <a:schemeClr val="tx1"/>
                  </a:solidFill>
                  <a:cs typeface="+mn-ea"/>
                  <a:sym typeface="+mn-lt"/>
                </a:endParaRPr>
              </a:p>
              <a:p>
                <a:pPr>
                  <a:lnSpc>
                    <a:spcPct val="120000"/>
                  </a:lnSpc>
                </a:pPr>
                <a:endParaRPr kumimoji="1" lang="en-US" altLang="zh-CN" sz="1200" dirty="0">
                  <a:cs typeface="+mn-ea"/>
                  <a:sym typeface="+mn-lt"/>
                </a:endParaRPr>
              </a:p>
              <a:p>
                <a:pPr>
                  <a:lnSpc>
                    <a:spcPct val="120000"/>
                  </a:lnSpc>
                </a:pPr>
                <a:r>
                  <a:rPr kumimoji="1" lang="zh-CN" altLang="en-US" sz="1100" dirty="0">
                    <a:solidFill>
                      <a:schemeClr val="tx1"/>
                    </a:solidFill>
                    <a:cs typeface="+mn-ea"/>
                    <a:sym typeface="+mn-lt"/>
                  </a:rPr>
                  <a:t>赞同</a:t>
                </a:r>
                <a:r>
                  <a:rPr kumimoji="1" lang="en-US" altLang="zh-CN" sz="1100" dirty="0">
                    <a:solidFill>
                      <a:schemeClr val="tx1"/>
                    </a:solidFill>
                    <a:cs typeface="+mn-ea"/>
                    <a:sym typeface="+mn-lt"/>
                  </a:rPr>
                  <a:t>/</a:t>
                </a:r>
                <a:r>
                  <a:rPr kumimoji="1" lang="zh-CN" altLang="en-US" sz="1100" dirty="0">
                    <a:solidFill>
                      <a:schemeClr val="tx1"/>
                    </a:solidFill>
                    <a:cs typeface="+mn-ea"/>
                    <a:sym typeface="+mn-lt"/>
                  </a:rPr>
                  <a:t>不确定</a:t>
                </a:r>
                <a:r>
                  <a:rPr kumimoji="1" lang="en-US" altLang="zh-CN" sz="1100" dirty="0">
                    <a:solidFill>
                      <a:schemeClr val="tx1"/>
                    </a:solidFill>
                    <a:cs typeface="+mn-ea"/>
                    <a:sym typeface="+mn-lt"/>
                  </a:rPr>
                  <a:t>/</a:t>
                </a:r>
                <a:r>
                  <a:rPr kumimoji="1" lang="zh-CN" altLang="en-US" sz="1100" dirty="0">
                    <a:solidFill>
                      <a:schemeClr val="tx1"/>
                    </a:solidFill>
                    <a:cs typeface="+mn-ea"/>
                    <a:sym typeface="+mn-lt"/>
                  </a:rPr>
                  <a:t>不赞同</a:t>
                </a:r>
                <a:endParaRPr kumimoji="1" lang="en-US" altLang="zh-CN" sz="1100" dirty="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0" name="Bullet1">
                <a:extLst>
                  <a:ext uri="{FF2B5EF4-FFF2-40B4-BE49-F238E27FC236}">
                    <a16:creationId xmlns:a16="http://schemas.microsoft.com/office/drawing/2014/main" id="{17FB2EDE-B8F9-4E17-9FC1-9AA81CE0C3E4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556116" y="3868938"/>
                <a:ext cx="2456837" cy="53379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b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kumimoji="1" lang="zh-CN" altLang="en-US" b="1" dirty="0">
                    <a:solidFill>
                      <a:schemeClr val="tx1"/>
                    </a:solidFill>
                    <a:cs typeface="+mn-ea"/>
                    <a:sym typeface="+mn-lt"/>
                  </a:rPr>
                  <a:t>选择题</a:t>
                </a:r>
                <a:endParaRPr kumimoji="1" lang="en-US" altLang="zh-CN" b="1" dirty="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28" name="组合 27">
              <a:extLst>
                <a:ext uri="{FF2B5EF4-FFF2-40B4-BE49-F238E27FC236}">
                  <a16:creationId xmlns:a16="http://schemas.microsoft.com/office/drawing/2014/main" id="{78C82FFB-8699-4CEA-9CD6-C537C0349895}"/>
                </a:ext>
              </a:extLst>
            </p:cNvPr>
            <p:cNvGrpSpPr/>
            <p:nvPr/>
          </p:nvGrpSpPr>
          <p:grpSpPr>
            <a:xfrm>
              <a:off x="722123" y="1848138"/>
              <a:ext cx="3204199" cy="1580862"/>
              <a:chOff x="923274" y="3723746"/>
              <a:chExt cx="3204199" cy="1580862"/>
            </a:xfrm>
          </p:grpSpPr>
          <p:sp>
            <p:nvSpPr>
              <p:cNvPr id="32" name="文本框 31">
                <a:extLst>
                  <a:ext uri="{FF2B5EF4-FFF2-40B4-BE49-F238E27FC236}">
                    <a16:creationId xmlns:a16="http://schemas.microsoft.com/office/drawing/2014/main" id="{7F72EB8A-474D-4876-9203-FFE463ABEEAA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2256581" y="3723746"/>
                <a:ext cx="540000" cy="540000"/>
              </a:xfrm>
              <a:prstGeom prst="roundRect">
                <a:avLst>
                  <a:gd name="adj" fmla="val 50000"/>
                </a:avLst>
              </a:prstGeom>
              <a:solidFill>
                <a:srgbClr val="006341"/>
              </a:solidFill>
            </p:spPr>
            <p:txBody>
              <a:bodyPr wrap="square" lIns="108000" tIns="108000" rIns="108000" bIns="108000" rtlCol="0" anchor="ctr" anchorCtr="0">
                <a:normAutofit fontScale="25000" lnSpcReduction="20000"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kumimoji="1" lang="en-US" altLang="zh-CN" sz="1200">
                    <a:noFill/>
                    <a:cs typeface="+mn-ea"/>
                    <a:sym typeface="+mn-lt"/>
                  </a:rPr>
                  <a:t>Vel ut amet consetetur stet ut ut dolores dolores ipsum no.</a:t>
                </a:r>
                <a:endParaRPr kumimoji="1" lang="zh-CN" altLang="en-US" sz="1200" dirty="0">
                  <a:noFill/>
                  <a:cs typeface="+mn-ea"/>
                  <a:sym typeface="+mn-lt"/>
                </a:endParaRPr>
              </a:p>
            </p:txBody>
          </p:sp>
          <p:sp>
            <p:nvSpPr>
              <p:cNvPr id="33" name="任意多边形: 形状 77">
                <a:extLst>
                  <a:ext uri="{FF2B5EF4-FFF2-40B4-BE49-F238E27FC236}">
                    <a16:creationId xmlns:a16="http://schemas.microsoft.com/office/drawing/2014/main" id="{0FF33E1A-9638-46F6-B705-4639472D74CB}"/>
                  </a:ext>
                </a:extLst>
              </p:cNvPr>
              <p:cNvSpPr/>
              <p:nvPr/>
            </p:nvSpPr>
            <p:spPr>
              <a:xfrm>
                <a:off x="2428222" y="3860961"/>
                <a:ext cx="196718" cy="265570"/>
              </a:xfrm>
              <a:custGeom>
                <a:avLst/>
                <a:gdLst>
                  <a:gd name="connsiteX0" fmla="*/ 86973 w 381000"/>
                  <a:gd name="connsiteY0" fmla="*/ 38721 h 514350"/>
                  <a:gd name="connsiteX1" fmla="*/ 86973 w 381000"/>
                  <a:gd name="connsiteY1" fmla="*/ 57771 h 514350"/>
                  <a:gd name="connsiteX2" fmla="*/ 123168 w 381000"/>
                  <a:gd name="connsiteY2" fmla="*/ 95871 h 514350"/>
                  <a:gd name="connsiteX3" fmla="*/ 125073 w 381000"/>
                  <a:gd name="connsiteY3" fmla="*/ 95871 h 514350"/>
                  <a:gd name="connsiteX4" fmla="*/ 258423 w 381000"/>
                  <a:gd name="connsiteY4" fmla="*/ 95871 h 514350"/>
                  <a:gd name="connsiteX5" fmla="*/ 296523 w 381000"/>
                  <a:gd name="connsiteY5" fmla="*/ 59676 h 514350"/>
                  <a:gd name="connsiteX6" fmla="*/ 296523 w 381000"/>
                  <a:gd name="connsiteY6" fmla="*/ 57771 h 514350"/>
                  <a:gd name="connsiteX7" fmla="*/ 296523 w 381000"/>
                  <a:gd name="connsiteY7" fmla="*/ 38721 h 514350"/>
                  <a:gd name="connsiteX8" fmla="*/ 353673 w 381000"/>
                  <a:gd name="connsiteY8" fmla="*/ 38721 h 514350"/>
                  <a:gd name="connsiteX9" fmla="*/ 382248 w 381000"/>
                  <a:gd name="connsiteY9" fmla="*/ 67296 h 514350"/>
                  <a:gd name="connsiteX10" fmla="*/ 382248 w 381000"/>
                  <a:gd name="connsiteY10" fmla="*/ 486396 h 514350"/>
                  <a:gd name="connsiteX11" fmla="*/ 353673 w 381000"/>
                  <a:gd name="connsiteY11" fmla="*/ 514971 h 514350"/>
                  <a:gd name="connsiteX12" fmla="*/ 29823 w 381000"/>
                  <a:gd name="connsiteY12" fmla="*/ 514971 h 514350"/>
                  <a:gd name="connsiteX13" fmla="*/ 1248 w 381000"/>
                  <a:gd name="connsiteY13" fmla="*/ 486396 h 514350"/>
                  <a:gd name="connsiteX14" fmla="*/ 1248 w 381000"/>
                  <a:gd name="connsiteY14" fmla="*/ 67296 h 514350"/>
                  <a:gd name="connsiteX15" fmla="*/ 29823 w 381000"/>
                  <a:gd name="connsiteY15" fmla="*/ 38721 h 514350"/>
                  <a:gd name="connsiteX16" fmla="*/ 86973 w 381000"/>
                  <a:gd name="connsiteY16" fmla="*/ 38721 h 514350"/>
                  <a:gd name="connsiteX17" fmla="*/ 191748 w 381000"/>
                  <a:gd name="connsiteY17" fmla="*/ 333996 h 514350"/>
                  <a:gd name="connsiteX18" fmla="*/ 77448 w 381000"/>
                  <a:gd name="connsiteY18" fmla="*/ 333996 h 514350"/>
                  <a:gd name="connsiteX19" fmla="*/ 77448 w 381000"/>
                  <a:gd name="connsiteY19" fmla="*/ 353046 h 514350"/>
                  <a:gd name="connsiteX20" fmla="*/ 191748 w 381000"/>
                  <a:gd name="connsiteY20" fmla="*/ 353046 h 514350"/>
                  <a:gd name="connsiteX21" fmla="*/ 191748 w 381000"/>
                  <a:gd name="connsiteY21" fmla="*/ 333996 h 514350"/>
                  <a:gd name="connsiteX22" fmla="*/ 306048 w 381000"/>
                  <a:gd name="connsiteY22" fmla="*/ 257796 h 514350"/>
                  <a:gd name="connsiteX23" fmla="*/ 77448 w 381000"/>
                  <a:gd name="connsiteY23" fmla="*/ 257796 h 514350"/>
                  <a:gd name="connsiteX24" fmla="*/ 77448 w 381000"/>
                  <a:gd name="connsiteY24" fmla="*/ 276846 h 514350"/>
                  <a:gd name="connsiteX25" fmla="*/ 306048 w 381000"/>
                  <a:gd name="connsiteY25" fmla="*/ 276846 h 514350"/>
                  <a:gd name="connsiteX26" fmla="*/ 306048 w 381000"/>
                  <a:gd name="connsiteY26" fmla="*/ 257796 h 514350"/>
                  <a:gd name="connsiteX27" fmla="*/ 306048 w 381000"/>
                  <a:gd name="connsiteY27" fmla="*/ 181596 h 514350"/>
                  <a:gd name="connsiteX28" fmla="*/ 77448 w 381000"/>
                  <a:gd name="connsiteY28" fmla="*/ 181596 h 514350"/>
                  <a:gd name="connsiteX29" fmla="*/ 77448 w 381000"/>
                  <a:gd name="connsiteY29" fmla="*/ 200646 h 514350"/>
                  <a:gd name="connsiteX30" fmla="*/ 306048 w 381000"/>
                  <a:gd name="connsiteY30" fmla="*/ 200646 h 514350"/>
                  <a:gd name="connsiteX31" fmla="*/ 306048 w 381000"/>
                  <a:gd name="connsiteY31" fmla="*/ 181596 h 514350"/>
                  <a:gd name="connsiteX32" fmla="*/ 248898 w 381000"/>
                  <a:gd name="connsiteY32" fmla="*/ 621 h 514350"/>
                  <a:gd name="connsiteX33" fmla="*/ 277473 w 381000"/>
                  <a:gd name="connsiteY33" fmla="*/ 29196 h 514350"/>
                  <a:gd name="connsiteX34" fmla="*/ 277473 w 381000"/>
                  <a:gd name="connsiteY34" fmla="*/ 48246 h 514350"/>
                  <a:gd name="connsiteX35" fmla="*/ 248898 w 381000"/>
                  <a:gd name="connsiteY35" fmla="*/ 76821 h 514350"/>
                  <a:gd name="connsiteX36" fmla="*/ 134598 w 381000"/>
                  <a:gd name="connsiteY36" fmla="*/ 76821 h 514350"/>
                  <a:gd name="connsiteX37" fmla="*/ 106023 w 381000"/>
                  <a:gd name="connsiteY37" fmla="*/ 48246 h 514350"/>
                  <a:gd name="connsiteX38" fmla="*/ 106023 w 381000"/>
                  <a:gd name="connsiteY38" fmla="*/ 29196 h 514350"/>
                  <a:gd name="connsiteX39" fmla="*/ 134598 w 381000"/>
                  <a:gd name="connsiteY39" fmla="*/ 621 h 514350"/>
                  <a:gd name="connsiteX40" fmla="*/ 248898 w 381000"/>
                  <a:gd name="connsiteY40" fmla="*/ 621 h 514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381000" h="514350">
                    <a:moveTo>
                      <a:pt x="86973" y="38721"/>
                    </a:moveTo>
                    <a:lnTo>
                      <a:pt x="86973" y="57771"/>
                    </a:lnTo>
                    <a:cubicBezTo>
                      <a:pt x="86973" y="77774"/>
                      <a:pt x="103166" y="94919"/>
                      <a:pt x="123168" y="95871"/>
                    </a:cubicBezTo>
                    <a:lnTo>
                      <a:pt x="125073" y="95871"/>
                    </a:lnTo>
                    <a:lnTo>
                      <a:pt x="258423" y="95871"/>
                    </a:lnTo>
                    <a:cubicBezTo>
                      <a:pt x="278426" y="95871"/>
                      <a:pt x="295570" y="79679"/>
                      <a:pt x="296523" y="59676"/>
                    </a:cubicBezTo>
                    <a:lnTo>
                      <a:pt x="296523" y="57771"/>
                    </a:lnTo>
                    <a:lnTo>
                      <a:pt x="296523" y="38721"/>
                    </a:lnTo>
                    <a:lnTo>
                      <a:pt x="353673" y="38721"/>
                    </a:lnTo>
                    <a:cubicBezTo>
                      <a:pt x="369866" y="38721"/>
                      <a:pt x="382248" y="51104"/>
                      <a:pt x="382248" y="67296"/>
                    </a:cubicBezTo>
                    <a:lnTo>
                      <a:pt x="382248" y="486396"/>
                    </a:lnTo>
                    <a:cubicBezTo>
                      <a:pt x="382248" y="502589"/>
                      <a:pt x="369866" y="514971"/>
                      <a:pt x="353673" y="514971"/>
                    </a:cubicBezTo>
                    <a:lnTo>
                      <a:pt x="29823" y="514971"/>
                    </a:lnTo>
                    <a:cubicBezTo>
                      <a:pt x="13630" y="514971"/>
                      <a:pt x="1248" y="502589"/>
                      <a:pt x="1248" y="486396"/>
                    </a:cubicBezTo>
                    <a:lnTo>
                      <a:pt x="1248" y="67296"/>
                    </a:lnTo>
                    <a:cubicBezTo>
                      <a:pt x="1248" y="51104"/>
                      <a:pt x="13630" y="38721"/>
                      <a:pt x="29823" y="38721"/>
                    </a:cubicBezTo>
                    <a:lnTo>
                      <a:pt x="86973" y="38721"/>
                    </a:lnTo>
                    <a:close/>
                    <a:moveTo>
                      <a:pt x="191748" y="333996"/>
                    </a:moveTo>
                    <a:lnTo>
                      <a:pt x="77448" y="333996"/>
                    </a:lnTo>
                    <a:lnTo>
                      <a:pt x="77448" y="353046"/>
                    </a:lnTo>
                    <a:lnTo>
                      <a:pt x="191748" y="353046"/>
                    </a:lnTo>
                    <a:lnTo>
                      <a:pt x="191748" y="333996"/>
                    </a:lnTo>
                    <a:close/>
                    <a:moveTo>
                      <a:pt x="306048" y="257796"/>
                    </a:moveTo>
                    <a:lnTo>
                      <a:pt x="77448" y="257796"/>
                    </a:lnTo>
                    <a:lnTo>
                      <a:pt x="77448" y="276846"/>
                    </a:lnTo>
                    <a:lnTo>
                      <a:pt x="306048" y="276846"/>
                    </a:lnTo>
                    <a:lnTo>
                      <a:pt x="306048" y="257796"/>
                    </a:lnTo>
                    <a:close/>
                    <a:moveTo>
                      <a:pt x="306048" y="181596"/>
                    </a:moveTo>
                    <a:lnTo>
                      <a:pt x="77448" y="181596"/>
                    </a:lnTo>
                    <a:lnTo>
                      <a:pt x="77448" y="200646"/>
                    </a:lnTo>
                    <a:lnTo>
                      <a:pt x="306048" y="200646"/>
                    </a:lnTo>
                    <a:lnTo>
                      <a:pt x="306048" y="181596"/>
                    </a:lnTo>
                    <a:close/>
                    <a:moveTo>
                      <a:pt x="248898" y="621"/>
                    </a:moveTo>
                    <a:cubicBezTo>
                      <a:pt x="265091" y="621"/>
                      <a:pt x="277473" y="13004"/>
                      <a:pt x="277473" y="29196"/>
                    </a:cubicBezTo>
                    <a:lnTo>
                      <a:pt x="277473" y="48246"/>
                    </a:lnTo>
                    <a:cubicBezTo>
                      <a:pt x="277473" y="64439"/>
                      <a:pt x="265091" y="76821"/>
                      <a:pt x="248898" y="76821"/>
                    </a:cubicBezTo>
                    <a:lnTo>
                      <a:pt x="134598" y="76821"/>
                    </a:lnTo>
                    <a:cubicBezTo>
                      <a:pt x="118405" y="76821"/>
                      <a:pt x="106023" y="64439"/>
                      <a:pt x="106023" y="48246"/>
                    </a:cubicBezTo>
                    <a:lnTo>
                      <a:pt x="106023" y="29196"/>
                    </a:lnTo>
                    <a:cubicBezTo>
                      <a:pt x="106023" y="13004"/>
                      <a:pt x="118405" y="621"/>
                      <a:pt x="134598" y="621"/>
                    </a:cubicBezTo>
                    <a:lnTo>
                      <a:pt x="248898" y="621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4" name="Title">
                <a:extLst>
                  <a:ext uri="{FF2B5EF4-FFF2-40B4-BE49-F238E27FC236}">
                    <a16:creationId xmlns:a16="http://schemas.microsoft.com/office/drawing/2014/main" id="{B61FC773-521D-4EBE-80E2-4C09615E7DFF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923274" y="4251309"/>
                <a:ext cx="3204199" cy="52322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b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kumimoji="1" lang="zh-CN" altLang="en-US" sz="2800" b="1" dirty="0">
                    <a:solidFill>
                      <a:schemeClr val="tx1"/>
                    </a:solidFill>
                    <a:cs typeface="+mn-ea"/>
                    <a:sym typeface="+mn-lt"/>
                  </a:rPr>
                  <a:t>北美邮件给到员工</a:t>
                </a:r>
                <a:endParaRPr kumimoji="1" lang="en-US" altLang="zh-CN" sz="2800" b="1" dirty="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cxnSp>
            <p:nvCxnSpPr>
              <p:cNvPr id="35" name="直接箭头连接符 6">
                <a:extLst>
                  <a:ext uri="{FF2B5EF4-FFF2-40B4-BE49-F238E27FC236}">
                    <a16:creationId xmlns:a16="http://schemas.microsoft.com/office/drawing/2014/main" id="{F888B59E-1DA0-4760-B32F-07DF290078A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526581" y="4860818"/>
                <a:ext cx="0" cy="221895"/>
              </a:xfrm>
              <a:prstGeom prst="straightConnector1">
                <a:avLst/>
              </a:prstGeom>
              <a:ln w="15875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箭头连接符 35">
                <a:extLst>
                  <a:ext uri="{FF2B5EF4-FFF2-40B4-BE49-F238E27FC236}">
                    <a16:creationId xmlns:a16="http://schemas.microsoft.com/office/drawing/2014/main" id="{06B0DB33-B6DC-4399-87C0-9C5B30AC9BF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631936" y="5082713"/>
                <a:ext cx="1789290" cy="0"/>
              </a:xfrm>
              <a:prstGeom prst="straightConnector1">
                <a:avLst/>
              </a:prstGeom>
              <a:ln w="15875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直接箭头连接符 6">
                <a:extLst>
                  <a:ext uri="{FF2B5EF4-FFF2-40B4-BE49-F238E27FC236}">
                    <a16:creationId xmlns:a16="http://schemas.microsoft.com/office/drawing/2014/main" id="{27BCCB86-7A73-40EB-A8BA-67CF792B50A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34344" y="5082713"/>
                <a:ext cx="0" cy="221895"/>
              </a:xfrm>
              <a:prstGeom prst="straightConnector1">
                <a:avLst/>
              </a:prstGeom>
              <a:ln w="15875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直接箭头连接符 6">
                <a:extLst>
                  <a:ext uri="{FF2B5EF4-FFF2-40B4-BE49-F238E27FC236}">
                    <a16:creationId xmlns:a16="http://schemas.microsoft.com/office/drawing/2014/main" id="{71ED4C1B-7D21-4BD4-A299-05ED775FA6D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418818" y="5082713"/>
                <a:ext cx="0" cy="221895"/>
              </a:xfrm>
              <a:prstGeom prst="straightConnector1">
                <a:avLst/>
              </a:prstGeom>
              <a:ln w="15875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9" name="组合 28">
              <a:extLst>
                <a:ext uri="{FF2B5EF4-FFF2-40B4-BE49-F238E27FC236}">
                  <a16:creationId xmlns:a16="http://schemas.microsoft.com/office/drawing/2014/main" id="{92AE3770-46E9-4104-8DBD-AB26E2046640}"/>
                </a:ext>
              </a:extLst>
            </p:cNvPr>
            <p:cNvGrpSpPr/>
            <p:nvPr/>
          </p:nvGrpSpPr>
          <p:grpSpPr>
            <a:xfrm>
              <a:off x="2509005" y="3426484"/>
              <a:ext cx="1523241" cy="1834631"/>
              <a:chOff x="5556116" y="3868938"/>
              <a:chExt cx="2456837" cy="1834631"/>
            </a:xfrm>
          </p:grpSpPr>
          <p:sp>
            <p:nvSpPr>
              <p:cNvPr id="30" name="Text2">
                <a:extLst>
                  <a:ext uri="{FF2B5EF4-FFF2-40B4-BE49-F238E27FC236}">
                    <a16:creationId xmlns:a16="http://schemas.microsoft.com/office/drawing/2014/main" id="{0F3C46E2-AFB5-463B-A868-A7B1DFEC172A}"/>
                  </a:ext>
                </a:extLst>
              </p:cNvPr>
              <p:cNvSpPr/>
              <p:nvPr/>
            </p:nvSpPr>
            <p:spPr>
              <a:xfrm>
                <a:off x="5556116" y="3871454"/>
                <a:ext cx="2456835" cy="1832115"/>
              </a:xfrm>
              <a:prstGeom prst="roundRect">
                <a:avLst>
                  <a:gd name="adj" fmla="val 10000"/>
                </a:avLst>
              </a:prstGeom>
              <a:solidFill>
                <a:srgbClr val="91C1B2">
                  <a:alpha val="15000"/>
                </a:srgbClr>
              </a:solidFill>
              <a:ln w="6055" cap="flat">
                <a:noFill/>
                <a:prstDash val="solid"/>
                <a:miter/>
              </a:ln>
            </p:spPr>
            <p:txBody>
              <a:bodyPr wrap="square" lIns="91440" tIns="360000" rIns="91440" bIns="45720" rtlCol="0" anchor="ctr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kumimoji="1" lang="zh-CN" altLang="en-US" sz="1200" dirty="0">
                    <a:cs typeface="+mn-ea"/>
                    <a:sym typeface="+mn-lt"/>
                  </a:rPr>
                  <a:t>纯</a:t>
                </a:r>
                <a:r>
                  <a:rPr kumimoji="1" lang="zh-CN" altLang="en-US" sz="1200" dirty="0">
                    <a:solidFill>
                      <a:schemeClr val="tx1"/>
                    </a:solidFill>
                    <a:cs typeface="+mn-ea"/>
                    <a:sym typeface="+mn-lt"/>
                  </a:rPr>
                  <a:t>文本</a:t>
                </a:r>
                <a:endParaRPr kumimoji="1" lang="en-US" altLang="zh-CN" sz="1200" dirty="0">
                  <a:solidFill>
                    <a:schemeClr val="tx1"/>
                  </a:solidFill>
                  <a:cs typeface="+mn-ea"/>
                  <a:sym typeface="+mn-lt"/>
                </a:endParaRPr>
              </a:p>
              <a:p>
                <a:pPr>
                  <a:lnSpc>
                    <a:spcPct val="120000"/>
                  </a:lnSpc>
                </a:pPr>
                <a:r>
                  <a:rPr kumimoji="1" lang="zh-CN" altLang="en-US" sz="1200" dirty="0">
                    <a:solidFill>
                      <a:schemeClr val="tx1"/>
                    </a:solidFill>
                    <a:cs typeface="+mn-ea"/>
                    <a:sym typeface="+mn-lt"/>
                  </a:rPr>
                  <a:t>美国填写率非常高</a:t>
                </a:r>
                <a:endParaRPr kumimoji="1" lang="en-US" altLang="zh-CN" sz="1200" dirty="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1" name="Bullet2">
                <a:extLst>
                  <a:ext uri="{FF2B5EF4-FFF2-40B4-BE49-F238E27FC236}">
                    <a16:creationId xmlns:a16="http://schemas.microsoft.com/office/drawing/2014/main" id="{65502DBE-AF69-460D-998B-2B6E75F58C7F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556116" y="3868938"/>
                <a:ext cx="2456837" cy="53379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b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kumimoji="1" lang="zh-CN" altLang="en-US" b="1" dirty="0">
                    <a:solidFill>
                      <a:schemeClr val="tx1"/>
                    </a:solidFill>
                    <a:cs typeface="+mn-ea"/>
                    <a:sym typeface="+mn-lt"/>
                  </a:rPr>
                  <a:t>开放题</a:t>
                </a:r>
                <a:endParaRPr kumimoji="1" lang="en-US" altLang="zh-CN" b="1" dirty="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</p:grpSp>
      </p:grpSp>
      <p:graphicFrame>
        <p:nvGraphicFramePr>
          <p:cNvPr id="15" name="图表 14">
            <a:extLst>
              <a:ext uri="{FF2B5EF4-FFF2-40B4-BE49-F238E27FC236}">
                <a16:creationId xmlns:a16="http://schemas.microsoft.com/office/drawing/2014/main" id="{CBB4A73D-1F1A-4CCF-9171-39B51574077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48226633"/>
              </p:ext>
            </p:extLst>
          </p:nvPr>
        </p:nvGraphicFramePr>
        <p:xfrm>
          <a:off x="391265" y="5145726"/>
          <a:ext cx="1896371" cy="12093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" name="文本框 15">
            <a:extLst>
              <a:ext uri="{FF2B5EF4-FFF2-40B4-BE49-F238E27FC236}">
                <a16:creationId xmlns:a16="http://schemas.microsoft.com/office/drawing/2014/main" id="{5A2240A2-E1FE-42C3-B58F-656295A3B03B}"/>
              </a:ext>
            </a:extLst>
          </p:cNvPr>
          <p:cNvSpPr txBox="1"/>
          <p:nvPr/>
        </p:nvSpPr>
        <p:spPr>
          <a:xfrm>
            <a:off x="554399" y="4923881"/>
            <a:ext cx="15287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cs typeface="+mn-ea"/>
                <a:sym typeface="+mn-lt"/>
              </a:rPr>
              <a:t>年</a:t>
            </a:r>
            <a:r>
              <a:rPr lang="en-US" altLang="zh-CN" sz="1200" dirty="0">
                <a:cs typeface="+mn-ea"/>
                <a:sym typeface="+mn-lt"/>
              </a:rPr>
              <a:t>/</a:t>
            </a:r>
            <a:r>
              <a:rPr lang="zh-CN" altLang="en-US" sz="1200" dirty="0">
                <a:cs typeface="+mn-ea"/>
                <a:sym typeface="+mn-lt"/>
              </a:rPr>
              <a:t>月</a:t>
            </a:r>
            <a:r>
              <a:rPr lang="en-US" altLang="zh-CN" sz="1200" dirty="0">
                <a:cs typeface="+mn-ea"/>
                <a:sym typeface="+mn-lt"/>
              </a:rPr>
              <a:t>/</a:t>
            </a:r>
            <a:r>
              <a:rPr lang="zh-CN" altLang="en-US" sz="1200" dirty="0">
                <a:cs typeface="+mn-ea"/>
                <a:sym typeface="+mn-lt"/>
              </a:rPr>
              <a:t>日数据</a:t>
            </a:r>
            <a:endParaRPr lang="en-US" sz="1200" dirty="0">
              <a:cs typeface="+mn-ea"/>
              <a:sym typeface="+mn-lt"/>
            </a:endParaRPr>
          </a:p>
        </p:txBody>
      </p:sp>
      <p:sp>
        <p:nvSpPr>
          <p:cNvPr id="41" name="任意多边形: 形状 40">
            <a:extLst>
              <a:ext uri="{FF2B5EF4-FFF2-40B4-BE49-F238E27FC236}">
                <a16:creationId xmlns:a16="http://schemas.microsoft.com/office/drawing/2014/main" id="{D4F9C359-60A9-4575-905D-934974A9CB51}"/>
              </a:ext>
            </a:extLst>
          </p:cNvPr>
          <p:cNvSpPr/>
          <p:nvPr/>
        </p:nvSpPr>
        <p:spPr>
          <a:xfrm rot="13476198" flipV="1">
            <a:off x="1136766" y="4218050"/>
            <a:ext cx="535649" cy="530703"/>
          </a:xfrm>
          <a:custGeom>
            <a:avLst/>
            <a:gdLst>
              <a:gd name="connsiteX0" fmla="*/ 0 w 892521"/>
              <a:gd name="connsiteY0" fmla="*/ 888223 h 888223"/>
              <a:gd name="connsiteX1" fmla="*/ 0 w 892521"/>
              <a:gd name="connsiteY1" fmla="*/ 399160 h 888223"/>
              <a:gd name="connsiteX2" fmla="*/ 154463 w 892521"/>
              <a:gd name="connsiteY2" fmla="*/ 553623 h 888223"/>
              <a:gd name="connsiteX3" fmla="*/ 169189 w 892521"/>
              <a:gd name="connsiteY3" fmla="*/ 544363 h 888223"/>
              <a:gd name="connsiteX4" fmla="*/ 449600 w 892521"/>
              <a:gd name="connsiteY4" fmla="*/ 217665 h 888223"/>
              <a:gd name="connsiteX5" fmla="*/ 539586 w 892521"/>
              <a:gd name="connsiteY5" fmla="*/ 10819 h 888223"/>
              <a:gd name="connsiteX6" fmla="*/ 542407 w 892521"/>
              <a:gd name="connsiteY6" fmla="*/ 0 h 888223"/>
              <a:gd name="connsiteX7" fmla="*/ 892521 w 892521"/>
              <a:gd name="connsiteY7" fmla="*/ 345299 h 888223"/>
              <a:gd name="connsiteX8" fmla="*/ 833898 w 892521"/>
              <a:gd name="connsiteY8" fmla="*/ 361456 h 888223"/>
              <a:gd name="connsiteX9" fmla="*/ 628317 w 892521"/>
              <a:gd name="connsiteY9" fmla="*/ 454297 h 888223"/>
              <a:gd name="connsiteX10" fmla="*/ 393535 w 892521"/>
              <a:gd name="connsiteY10" fmla="*/ 635223 h 888223"/>
              <a:gd name="connsiteX11" fmla="*/ 321353 w 892521"/>
              <a:gd name="connsiteY11" fmla="*/ 720513 h 888223"/>
              <a:gd name="connsiteX12" fmla="*/ 489063 w 892521"/>
              <a:gd name="connsiteY12" fmla="*/ 888223 h 888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92521" h="888223">
                <a:moveTo>
                  <a:pt x="0" y="888223"/>
                </a:moveTo>
                <a:lnTo>
                  <a:pt x="0" y="399160"/>
                </a:lnTo>
                <a:lnTo>
                  <a:pt x="154463" y="553623"/>
                </a:lnTo>
                <a:lnTo>
                  <a:pt x="169189" y="544363"/>
                </a:lnTo>
                <a:cubicBezTo>
                  <a:pt x="274968" y="465499"/>
                  <a:pt x="373288" y="354096"/>
                  <a:pt x="449600" y="217665"/>
                </a:cubicBezTo>
                <a:cubicBezTo>
                  <a:pt x="487756" y="149449"/>
                  <a:pt x="517701" y="79821"/>
                  <a:pt x="539586" y="10819"/>
                </a:cubicBezTo>
                <a:lnTo>
                  <a:pt x="542407" y="0"/>
                </a:lnTo>
                <a:lnTo>
                  <a:pt x="892521" y="345299"/>
                </a:lnTo>
                <a:lnTo>
                  <a:pt x="833898" y="361456"/>
                </a:lnTo>
                <a:cubicBezTo>
                  <a:pt x="765206" y="384294"/>
                  <a:pt x="695998" y="415200"/>
                  <a:pt x="628317" y="454297"/>
                </a:cubicBezTo>
                <a:cubicBezTo>
                  <a:pt x="538077" y="506427"/>
                  <a:pt x="459095" y="568183"/>
                  <a:pt x="393535" y="635223"/>
                </a:cubicBezTo>
                <a:lnTo>
                  <a:pt x="321353" y="720513"/>
                </a:lnTo>
                <a:lnTo>
                  <a:pt x="489063" y="888223"/>
                </a:lnTo>
                <a:close/>
              </a:path>
            </a:pathLst>
          </a:custGeom>
          <a:gradFill flip="none" rotWithShape="1">
            <a:gsLst>
              <a:gs pos="0">
                <a:srgbClr val="006341"/>
              </a:gs>
              <a:gs pos="100000">
                <a:srgbClr val="4F8E7A">
                  <a:alpha val="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2" name="任意多边形: 形状 41">
            <a:extLst>
              <a:ext uri="{FF2B5EF4-FFF2-40B4-BE49-F238E27FC236}">
                <a16:creationId xmlns:a16="http://schemas.microsoft.com/office/drawing/2014/main" id="{FA3F4F53-F441-4E74-811B-C99EBB24085E}"/>
              </a:ext>
            </a:extLst>
          </p:cNvPr>
          <p:cNvSpPr/>
          <p:nvPr/>
        </p:nvSpPr>
        <p:spPr>
          <a:xfrm rot="13476198" flipV="1">
            <a:off x="3062832" y="4218049"/>
            <a:ext cx="535649" cy="530703"/>
          </a:xfrm>
          <a:custGeom>
            <a:avLst/>
            <a:gdLst>
              <a:gd name="connsiteX0" fmla="*/ 0 w 892521"/>
              <a:gd name="connsiteY0" fmla="*/ 888223 h 888223"/>
              <a:gd name="connsiteX1" fmla="*/ 0 w 892521"/>
              <a:gd name="connsiteY1" fmla="*/ 399160 h 888223"/>
              <a:gd name="connsiteX2" fmla="*/ 154463 w 892521"/>
              <a:gd name="connsiteY2" fmla="*/ 553623 h 888223"/>
              <a:gd name="connsiteX3" fmla="*/ 169189 w 892521"/>
              <a:gd name="connsiteY3" fmla="*/ 544363 h 888223"/>
              <a:gd name="connsiteX4" fmla="*/ 449600 w 892521"/>
              <a:gd name="connsiteY4" fmla="*/ 217665 h 888223"/>
              <a:gd name="connsiteX5" fmla="*/ 539586 w 892521"/>
              <a:gd name="connsiteY5" fmla="*/ 10819 h 888223"/>
              <a:gd name="connsiteX6" fmla="*/ 542407 w 892521"/>
              <a:gd name="connsiteY6" fmla="*/ 0 h 888223"/>
              <a:gd name="connsiteX7" fmla="*/ 892521 w 892521"/>
              <a:gd name="connsiteY7" fmla="*/ 345299 h 888223"/>
              <a:gd name="connsiteX8" fmla="*/ 833898 w 892521"/>
              <a:gd name="connsiteY8" fmla="*/ 361456 h 888223"/>
              <a:gd name="connsiteX9" fmla="*/ 628317 w 892521"/>
              <a:gd name="connsiteY9" fmla="*/ 454297 h 888223"/>
              <a:gd name="connsiteX10" fmla="*/ 393535 w 892521"/>
              <a:gd name="connsiteY10" fmla="*/ 635223 h 888223"/>
              <a:gd name="connsiteX11" fmla="*/ 321353 w 892521"/>
              <a:gd name="connsiteY11" fmla="*/ 720513 h 888223"/>
              <a:gd name="connsiteX12" fmla="*/ 489063 w 892521"/>
              <a:gd name="connsiteY12" fmla="*/ 888223 h 888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92521" h="888223">
                <a:moveTo>
                  <a:pt x="0" y="888223"/>
                </a:moveTo>
                <a:lnTo>
                  <a:pt x="0" y="399160"/>
                </a:lnTo>
                <a:lnTo>
                  <a:pt x="154463" y="553623"/>
                </a:lnTo>
                <a:lnTo>
                  <a:pt x="169189" y="544363"/>
                </a:lnTo>
                <a:cubicBezTo>
                  <a:pt x="274968" y="465499"/>
                  <a:pt x="373288" y="354096"/>
                  <a:pt x="449600" y="217665"/>
                </a:cubicBezTo>
                <a:cubicBezTo>
                  <a:pt x="487756" y="149449"/>
                  <a:pt x="517701" y="79821"/>
                  <a:pt x="539586" y="10819"/>
                </a:cubicBezTo>
                <a:lnTo>
                  <a:pt x="542407" y="0"/>
                </a:lnTo>
                <a:lnTo>
                  <a:pt x="892521" y="345299"/>
                </a:lnTo>
                <a:lnTo>
                  <a:pt x="833898" y="361456"/>
                </a:lnTo>
                <a:cubicBezTo>
                  <a:pt x="765206" y="384294"/>
                  <a:pt x="695998" y="415200"/>
                  <a:pt x="628317" y="454297"/>
                </a:cubicBezTo>
                <a:cubicBezTo>
                  <a:pt x="538077" y="506427"/>
                  <a:pt x="459095" y="568183"/>
                  <a:pt x="393535" y="635223"/>
                </a:cubicBezTo>
                <a:lnTo>
                  <a:pt x="321353" y="720513"/>
                </a:lnTo>
                <a:lnTo>
                  <a:pt x="489063" y="888223"/>
                </a:lnTo>
                <a:close/>
              </a:path>
            </a:pathLst>
          </a:custGeom>
          <a:gradFill flip="none" rotWithShape="1">
            <a:gsLst>
              <a:gs pos="0">
                <a:srgbClr val="006341"/>
              </a:gs>
              <a:gs pos="100000">
                <a:srgbClr val="4F8E7A">
                  <a:alpha val="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id="{F64DE2BD-7024-47A2-A067-5ED6F8B96D7C}"/>
              </a:ext>
            </a:extLst>
          </p:cNvPr>
          <p:cNvSpPr txBox="1"/>
          <p:nvPr/>
        </p:nvSpPr>
        <p:spPr>
          <a:xfrm>
            <a:off x="2287636" y="4913688"/>
            <a:ext cx="22459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>
                <a:cs typeface="+mn-ea"/>
                <a:sym typeface="+mn-lt"/>
              </a:rPr>
              <a:t>8</a:t>
            </a:r>
            <a:r>
              <a:rPr lang="zh-CN" altLang="en-US" sz="1200" dirty="0">
                <a:cs typeface="+mn-ea"/>
                <a:sym typeface="+mn-lt"/>
              </a:rPr>
              <a:t>个</a:t>
            </a:r>
            <a:r>
              <a:rPr lang="en-US" altLang="zh-CN" sz="1200" dirty="0">
                <a:cs typeface="+mn-ea"/>
                <a:sym typeface="+mn-lt"/>
              </a:rPr>
              <a:t>topic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US" altLang="zh-CN" sz="1200" dirty="0">
                <a:cs typeface="+mn-ea"/>
                <a:sym typeface="+mn-lt"/>
              </a:rPr>
              <a:t>Customer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US" altLang="zh-CN" sz="1200" dirty="0">
                <a:cs typeface="+mn-ea"/>
                <a:sym typeface="+mn-lt"/>
              </a:rPr>
              <a:t>Staffing &amp; workload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US" altLang="zh-CN" sz="1200" dirty="0">
                <a:cs typeface="+mn-ea"/>
                <a:sym typeface="+mn-lt"/>
              </a:rPr>
              <a:t>Store leadership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US" altLang="zh-CN" sz="1200" dirty="0">
                <a:cs typeface="+mn-ea"/>
                <a:sym typeface="+mn-lt"/>
              </a:rPr>
              <a:t>Teamwork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US" altLang="zh-CN" sz="1200" dirty="0">
                <a:cs typeface="+mn-ea"/>
                <a:sym typeface="+mn-lt"/>
              </a:rPr>
              <a:t>Training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US" altLang="zh-CN" sz="1200" dirty="0">
                <a:cs typeface="+mn-ea"/>
                <a:sym typeface="+mn-lt"/>
              </a:rPr>
              <a:t>Complexities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US" altLang="zh-CN" sz="1200" dirty="0">
                <a:cs typeface="+mn-ea"/>
                <a:sym typeface="+mn-lt"/>
              </a:rPr>
              <a:t>Personal achievement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US" altLang="zh-CN" sz="1200" dirty="0">
                <a:cs typeface="+mn-ea"/>
                <a:sym typeface="+mn-lt"/>
              </a:rPr>
              <a:t>Brand love</a:t>
            </a:r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2079B3ED-DDED-4B37-9EC0-29D10CFFB64C}"/>
              </a:ext>
            </a:extLst>
          </p:cNvPr>
          <p:cNvSpPr txBox="1"/>
          <p:nvPr/>
        </p:nvSpPr>
        <p:spPr>
          <a:xfrm>
            <a:off x="2083145" y="4400912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cs typeface="+mn-ea"/>
                <a:sym typeface="+mn-lt"/>
              </a:rPr>
              <a:t>下钻</a:t>
            </a:r>
            <a:endParaRPr lang="en-US" dirty="0">
              <a:cs typeface="+mn-ea"/>
              <a:sym typeface="+mn-lt"/>
            </a:endParaRPr>
          </a:p>
        </p:txBody>
      </p:sp>
      <p:sp>
        <p:nvSpPr>
          <p:cNvPr id="45" name="矩形: 圆角 44">
            <a:extLst>
              <a:ext uri="{FF2B5EF4-FFF2-40B4-BE49-F238E27FC236}">
                <a16:creationId xmlns:a16="http://schemas.microsoft.com/office/drawing/2014/main" id="{DB1AF765-778A-448A-92AB-43C20D513AE6}"/>
              </a:ext>
            </a:extLst>
          </p:cNvPr>
          <p:cNvSpPr/>
          <p:nvPr/>
        </p:nvSpPr>
        <p:spPr>
          <a:xfrm>
            <a:off x="3653003" y="4400912"/>
            <a:ext cx="880533" cy="286834"/>
          </a:xfrm>
          <a:prstGeom prst="roundRect">
            <a:avLst/>
          </a:prstGeom>
          <a:solidFill>
            <a:srgbClr val="006341"/>
          </a:solidFill>
          <a:ln>
            <a:solidFill>
              <a:srgbClr val="0063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cs typeface="+mn-ea"/>
                <a:sym typeface="+mn-lt"/>
              </a:rPr>
              <a:t>AI</a:t>
            </a:r>
          </a:p>
        </p:txBody>
      </p:sp>
      <p:grpSp>
        <p:nvGrpSpPr>
          <p:cNvPr id="48" name="iśļîḓé">
            <a:extLst>
              <a:ext uri="{FF2B5EF4-FFF2-40B4-BE49-F238E27FC236}">
                <a16:creationId xmlns:a16="http://schemas.microsoft.com/office/drawing/2014/main" id="{C4842A31-F38D-4E69-90BE-3956E2E5EFFA}"/>
              </a:ext>
            </a:extLst>
          </p:cNvPr>
          <p:cNvGrpSpPr/>
          <p:nvPr/>
        </p:nvGrpSpPr>
        <p:grpSpPr>
          <a:xfrm>
            <a:off x="6172253" y="1160905"/>
            <a:ext cx="4455212" cy="1827828"/>
            <a:chOff x="3733800" y="3028637"/>
            <a:chExt cx="4455212" cy="1827828"/>
          </a:xfrm>
        </p:grpSpPr>
        <p:grpSp>
          <p:nvGrpSpPr>
            <p:cNvPr id="49" name="ïS1iďè">
              <a:extLst>
                <a:ext uri="{FF2B5EF4-FFF2-40B4-BE49-F238E27FC236}">
                  <a16:creationId xmlns:a16="http://schemas.microsoft.com/office/drawing/2014/main" id="{0E91408A-BDD3-4756-A690-F04DE7EB297D}"/>
                </a:ext>
              </a:extLst>
            </p:cNvPr>
            <p:cNvGrpSpPr/>
            <p:nvPr/>
          </p:nvGrpSpPr>
          <p:grpSpPr>
            <a:xfrm>
              <a:off x="3733800" y="3028637"/>
              <a:ext cx="4455212" cy="1191060"/>
              <a:chOff x="5065158" y="1574047"/>
              <a:chExt cx="4455212" cy="1191060"/>
            </a:xfrm>
          </p:grpSpPr>
          <p:sp>
            <p:nvSpPr>
              <p:cNvPr id="52" name="íşľïdè">
                <a:extLst>
                  <a:ext uri="{FF2B5EF4-FFF2-40B4-BE49-F238E27FC236}">
                    <a16:creationId xmlns:a16="http://schemas.microsoft.com/office/drawing/2014/main" id="{084ED092-71D1-4E19-B0B0-3B2883672955}"/>
                  </a:ext>
                </a:extLst>
              </p:cNvPr>
              <p:cNvSpPr/>
              <p:nvPr/>
            </p:nvSpPr>
            <p:spPr>
              <a:xfrm>
                <a:off x="5065158" y="1574047"/>
                <a:ext cx="4455212" cy="1191060"/>
              </a:xfrm>
              <a:prstGeom prst="roundRect">
                <a:avLst>
                  <a:gd name="adj" fmla="val 8000"/>
                </a:avLst>
              </a:prstGeom>
              <a:solidFill>
                <a:srgbClr val="91C1B2">
                  <a:alpha val="1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ctr" anchorCtr="0">
                <a:noAutofit/>
              </a:bodyPr>
              <a:lstStyle/>
              <a:p>
                <a:pPr algn="ctr">
                  <a:lnSpc>
                    <a:spcPct val="130000"/>
                  </a:lnSpc>
                </a:pPr>
                <a:endParaRPr kumimoji="1" lang="zh-CN" altLang="en-US" sz="120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4" name="Bullet">
                <a:extLst>
                  <a:ext uri="{FF2B5EF4-FFF2-40B4-BE49-F238E27FC236}">
                    <a16:creationId xmlns:a16="http://schemas.microsoft.com/office/drawing/2014/main" id="{8782F24D-47B3-42AF-BC11-8B80ADBD0180}"/>
                  </a:ext>
                </a:extLst>
              </p:cNvPr>
              <p:cNvSpPr/>
              <p:nvPr/>
            </p:nvSpPr>
            <p:spPr>
              <a:xfrm>
                <a:off x="6477737" y="1984911"/>
                <a:ext cx="2700580" cy="36933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b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r>
                  <a:rPr kumimoji="1" lang="zh-CN" altLang="en-US" b="1" dirty="0">
                    <a:solidFill>
                      <a:schemeClr val="tx1"/>
                    </a:solidFill>
                    <a:cs typeface="+mn-ea"/>
                    <a:sym typeface="+mn-lt"/>
                  </a:rPr>
                  <a:t>发生问题</a:t>
                </a:r>
                <a:endParaRPr kumimoji="1" lang="en-US" altLang="zh-CN" b="1" dirty="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50" name="Number">
              <a:extLst>
                <a:ext uri="{FF2B5EF4-FFF2-40B4-BE49-F238E27FC236}">
                  <a16:creationId xmlns:a16="http://schemas.microsoft.com/office/drawing/2014/main" id="{D3128305-B4EB-4DC2-B17C-F3372BA9B044}"/>
                </a:ext>
              </a:extLst>
            </p:cNvPr>
            <p:cNvSpPr txBox="1"/>
            <p:nvPr/>
          </p:nvSpPr>
          <p:spPr>
            <a:xfrm>
              <a:off x="3843651" y="3138489"/>
              <a:ext cx="993148" cy="993146"/>
            </a:xfrm>
            <a:prstGeom prst="roundRect">
              <a:avLst>
                <a:gd name="adj" fmla="val 8011"/>
              </a:avLst>
            </a:prstGeom>
            <a:solidFill>
              <a:srgbClr val="00634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ctr">
                <a:defRPr sz="4000" b="1"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altLang="zh-CN" sz="1800" dirty="0">
                  <a:cs typeface="+mn-ea"/>
                  <a:sym typeface="+mn-lt"/>
                </a:rPr>
                <a:t>7</a:t>
              </a:r>
              <a:r>
                <a:rPr lang="zh-CN" altLang="en-US" sz="1800" dirty="0">
                  <a:cs typeface="+mn-ea"/>
                  <a:sym typeface="+mn-lt"/>
                </a:rPr>
                <a:t>月</a:t>
              </a:r>
            </a:p>
          </p:txBody>
        </p:sp>
        <p:cxnSp>
          <p:nvCxnSpPr>
            <p:cNvPr id="51" name="ïSḻídè">
              <a:extLst>
                <a:ext uri="{FF2B5EF4-FFF2-40B4-BE49-F238E27FC236}">
                  <a16:creationId xmlns:a16="http://schemas.microsoft.com/office/drawing/2014/main" id="{EEEAF561-A849-4D33-9D94-071BABB95DE0}"/>
                </a:ext>
              </a:extLst>
            </p:cNvPr>
            <p:cNvCxnSpPr>
              <a:cxnSpLocks/>
            </p:cNvCxnSpPr>
            <p:nvPr/>
          </p:nvCxnSpPr>
          <p:spPr>
            <a:xfrm>
              <a:off x="4340225" y="4249853"/>
              <a:ext cx="0" cy="606612"/>
            </a:xfrm>
            <a:prstGeom prst="line">
              <a:avLst/>
            </a:prstGeom>
            <a:ln w="12700">
              <a:solidFill>
                <a:srgbClr val="00634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3" name="iśļîḓé">
            <a:extLst>
              <a:ext uri="{FF2B5EF4-FFF2-40B4-BE49-F238E27FC236}">
                <a16:creationId xmlns:a16="http://schemas.microsoft.com/office/drawing/2014/main" id="{8E470EDB-E20A-4BDD-9ADB-C13B0DC2013E}"/>
              </a:ext>
            </a:extLst>
          </p:cNvPr>
          <p:cNvGrpSpPr/>
          <p:nvPr/>
        </p:nvGrpSpPr>
        <p:grpSpPr>
          <a:xfrm>
            <a:off x="6172253" y="3050773"/>
            <a:ext cx="4455212" cy="1827828"/>
            <a:chOff x="3733800" y="3028637"/>
            <a:chExt cx="4455212" cy="1827828"/>
          </a:xfrm>
        </p:grpSpPr>
        <p:grpSp>
          <p:nvGrpSpPr>
            <p:cNvPr id="74" name="ïS1iďè">
              <a:extLst>
                <a:ext uri="{FF2B5EF4-FFF2-40B4-BE49-F238E27FC236}">
                  <a16:creationId xmlns:a16="http://schemas.microsoft.com/office/drawing/2014/main" id="{0D1E2DA1-0558-49DA-93BA-D18CDF8BF332}"/>
                </a:ext>
              </a:extLst>
            </p:cNvPr>
            <p:cNvGrpSpPr/>
            <p:nvPr/>
          </p:nvGrpSpPr>
          <p:grpSpPr>
            <a:xfrm>
              <a:off x="3733800" y="3028637"/>
              <a:ext cx="4455212" cy="1191060"/>
              <a:chOff x="5065158" y="1574047"/>
              <a:chExt cx="4455212" cy="1191060"/>
            </a:xfrm>
          </p:grpSpPr>
          <p:sp>
            <p:nvSpPr>
              <p:cNvPr id="77" name="íşľïdè">
                <a:extLst>
                  <a:ext uri="{FF2B5EF4-FFF2-40B4-BE49-F238E27FC236}">
                    <a16:creationId xmlns:a16="http://schemas.microsoft.com/office/drawing/2014/main" id="{03DAF743-4D3A-4F93-A6A2-212669B41D0A}"/>
                  </a:ext>
                </a:extLst>
              </p:cNvPr>
              <p:cNvSpPr/>
              <p:nvPr/>
            </p:nvSpPr>
            <p:spPr>
              <a:xfrm>
                <a:off x="5065158" y="1574047"/>
                <a:ext cx="4455212" cy="1191060"/>
              </a:xfrm>
              <a:prstGeom prst="roundRect">
                <a:avLst>
                  <a:gd name="adj" fmla="val 8000"/>
                </a:avLst>
              </a:prstGeom>
              <a:solidFill>
                <a:srgbClr val="91C1B2">
                  <a:alpha val="1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ctr" anchorCtr="0">
                <a:noAutofit/>
              </a:bodyPr>
              <a:lstStyle/>
              <a:p>
                <a:pPr algn="ctr">
                  <a:lnSpc>
                    <a:spcPct val="130000"/>
                  </a:lnSpc>
                </a:pPr>
                <a:endParaRPr kumimoji="1" lang="zh-CN" altLang="en-US" sz="120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9" name="Bullet">
                <a:extLst>
                  <a:ext uri="{FF2B5EF4-FFF2-40B4-BE49-F238E27FC236}">
                    <a16:creationId xmlns:a16="http://schemas.microsoft.com/office/drawing/2014/main" id="{5D2C8DE3-D395-49EF-AC7D-D7D6845CD6CC}"/>
                  </a:ext>
                </a:extLst>
              </p:cNvPr>
              <p:cNvSpPr/>
              <p:nvPr/>
            </p:nvSpPr>
            <p:spPr>
              <a:xfrm>
                <a:off x="6477737" y="1995806"/>
                <a:ext cx="2700580" cy="36933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b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r>
                  <a:rPr kumimoji="1" lang="zh-CN" altLang="en-US" b="1" dirty="0">
                    <a:solidFill>
                      <a:schemeClr val="tx1"/>
                    </a:solidFill>
                    <a:cs typeface="+mn-ea"/>
                    <a:sym typeface="+mn-lt"/>
                  </a:rPr>
                  <a:t>做</a:t>
                </a:r>
                <a:r>
                  <a:rPr kumimoji="1" lang="en-US" altLang="zh-CN" b="1" dirty="0">
                    <a:solidFill>
                      <a:schemeClr val="tx1"/>
                    </a:solidFill>
                    <a:cs typeface="+mn-ea"/>
                    <a:sym typeface="+mn-lt"/>
                  </a:rPr>
                  <a:t>7</a:t>
                </a:r>
                <a:r>
                  <a:rPr kumimoji="1" lang="zh-CN" altLang="en-US" b="1" dirty="0">
                    <a:solidFill>
                      <a:schemeClr val="tx1"/>
                    </a:solidFill>
                    <a:cs typeface="+mn-ea"/>
                    <a:sym typeface="+mn-lt"/>
                  </a:rPr>
                  <a:t>月的报告</a:t>
                </a:r>
                <a:endParaRPr kumimoji="1" lang="en-US" altLang="zh-CN" b="1" dirty="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75" name="Number">
              <a:extLst>
                <a:ext uri="{FF2B5EF4-FFF2-40B4-BE49-F238E27FC236}">
                  <a16:creationId xmlns:a16="http://schemas.microsoft.com/office/drawing/2014/main" id="{150A6E79-CB81-41FF-9C5D-748D49965AE7}"/>
                </a:ext>
              </a:extLst>
            </p:cNvPr>
            <p:cNvSpPr txBox="1"/>
            <p:nvPr/>
          </p:nvSpPr>
          <p:spPr>
            <a:xfrm>
              <a:off x="3843651" y="3138489"/>
              <a:ext cx="993148" cy="993146"/>
            </a:xfrm>
            <a:prstGeom prst="roundRect">
              <a:avLst>
                <a:gd name="adj" fmla="val 8011"/>
              </a:avLst>
            </a:prstGeom>
            <a:solidFill>
              <a:srgbClr val="00634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ctr">
                <a:defRPr sz="4000" b="1"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altLang="zh-CN" sz="1800" dirty="0">
                  <a:cs typeface="+mn-ea"/>
                  <a:sym typeface="+mn-lt"/>
                </a:rPr>
                <a:t>8</a:t>
              </a:r>
              <a:r>
                <a:rPr lang="zh-CN" altLang="en-US" sz="1800" dirty="0">
                  <a:cs typeface="+mn-ea"/>
                  <a:sym typeface="+mn-lt"/>
                </a:rPr>
                <a:t>月</a:t>
              </a:r>
            </a:p>
          </p:txBody>
        </p:sp>
        <p:cxnSp>
          <p:nvCxnSpPr>
            <p:cNvPr id="76" name="ïSḻídè">
              <a:extLst>
                <a:ext uri="{FF2B5EF4-FFF2-40B4-BE49-F238E27FC236}">
                  <a16:creationId xmlns:a16="http://schemas.microsoft.com/office/drawing/2014/main" id="{87AD8C6A-01B7-4569-99B8-BE13E8C639C3}"/>
                </a:ext>
              </a:extLst>
            </p:cNvPr>
            <p:cNvCxnSpPr>
              <a:cxnSpLocks/>
            </p:cNvCxnSpPr>
            <p:nvPr/>
          </p:nvCxnSpPr>
          <p:spPr>
            <a:xfrm>
              <a:off x="4340225" y="4249853"/>
              <a:ext cx="0" cy="606612"/>
            </a:xfrm>
            <a:prstGeom prst="line">
              <a:avLst/>
            </a:prstGeom>
            <a:ln w="12700">
              <a:solidFill>
                <a:srgbClr val="00634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1" name="iśļîḓé">
            <a:extLst>
              <a:ext uri="{FF2B5EF4-FFF2-40B4-BE49-F238E27FC236}">
                <a16:creationId xmlns:a16="http://schemas.microsoft.com/office/drawing/2014/main" id="{5CEDCD10-26D6-4E21-9B91-C2F9C93CFFBC}"/>
              </a:ext>
            </a:extLst>
          </p:cNvPr>
          <p:cNvGrpSpPr/>
          <p:nvPr/>
        </p:nvGrpSpPr>
        <p:grpSpPr>
          <a:xfrm>
            <a:off x="6172253" y="4947100"/>
            <a:ext cx="4455212" cy="1191060"/>
            <a:chOff x="3733800" y="3028637"/>
            <a:chExt cx="4455212" cy="1191060"/>
          </a:xfrm>
        </p:grpSpPr>
        <p:grpSp>
          <p:nvGrpSpPr>
            <p:cNvPr id="82" name="ïS1iďè">
              <a:extLst>
                <a:ext uri="{FF2B5EF4-FFF2-40B4-BE49-F238E27FC236}">
                  <a16:creationId xmlns:a16="http://schemas.microsoft.com/office/drawing/2014/main" id="{4FB381E6-B41D-4387-B67F-F7D4A9B91F94}"/>
                </a:ext>
              </a:extLst>
            </p:cNvPr>
            <p:cNvGrpSpPr/>
            <p:nvPr/>
          </p:nvGrpSpPr>
          <p:grpSpPr>
            <a:xfrm>
              <a:off x="3733800" y="3028637"/>
              <a:ext cx="4455212" cy="1191060"/>
              <a:chOff x="5065158" y="1574047"/>
              <a:chExt cx="4455212" cy="1191060"/>
            </a:xfrm>
          </p:grpSpPr>
          <p:sp>
            <p:nvSpPr>
              <p:cNvPr id="85" name="íşľïdè">
                <a:extLst>
                  <a:ext uri="{FF2B5EF4-FFF2-40B4-BE49-F238E27FC236}">
                    <a16:creationId xmlns:a16="http://schemas.microsoft.com/office/drawing/2014/main" id="{0894A745-10CA-48BD-9D20-914E8B5EE767}"/>
                  </a:ext>
                </a:extLst>
              </p:cNvPr>
              <p:cNvSpPr/>
              <p:nvPr/>
            </p:nvSpPr>
            <p:spPr>
              <a:xfrm>
                <a:off x="5065158" y="1574047"/>
                <a:ext cx="4455212" cy="1191060"/>
              </a:xfrm>
              <a:prstGeom prst="roundRect">
                <a:avLst>
                  <a:gd name="adj" fmla="val 8000"/>
                </a:avLst>
              </a:prstGeom>
              <a:solidFill>
                <a:srgbClr val="91C1B2">
                  <a:alpha val="1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ctr" anchorCtr="0">
                <a:noAutofit/>
              </a:bodyPr>
              <a:lstStyle/>
              <a:p>
                <a:pPr algn="ctr">
                  <a:lnSpc>
                    <a:spcPct val="130000"/>
                  </a:lnSpc>
                </a:pPr>
                <a:endParaRPr kumimoji="1" lang="zh-CN" altLang="en-US" sz="120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7" name="Bullet">
                <a:extLst>
                  <a:ext uri="{FF2B5EF4-FFF2-40B4-BE49-F238E27FC236}">
                    <a16:creationId xmlns:a16="http://schemas.microsoft.com/office/drawing/2014/main" id="{1EACC8FA-8DD1-40A9-845F-FE0CFF832625}"/>
                  </a:ext>
                </a:extLst>
              </p:cNvPr>
              <p:cNvSpPr/>
              <p:nvPr/>
            </p:nvSpPr>
            <p:spPr>
              <a:xfrm>
                <a:off x="6477737" y="1984911"/>
                <a:ext cx="2700580" cy="36933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b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r>
                  <a:rPr kumimoji="1" lang="en-US" altLang="zh-CN" b="1" dirty="0">
                    <a:solidFill>
                      <a:schemeClr val="tx1"/>
                    </a:solidFill>
                    <a:cs typeface="+mn-ea"/>
                    <a:sym typeface="+mn-lt"/>
                  </a:rPr>
                  <a:t>Leadership</a:t>
                </a:r>
                <a:r>
                  <a:rPr kumimoji="1" lang="zh-CN" altLang="en-US" b="1" dirty="0">
                    <a:solidFill>
                      <a:schemeClr val="tx1"/>
                    </a:solidFill>
                    <a:cs typeface="+mn-ea"/>
                    <a:sym typeface="+mn-lt"/>
                  </a:rPr>
                  <a:t>会议汇报</a:t>
                </a:r>
                <a:endParaRPr kumimoji="1" lang="en-US" altLang="zh-CN" b="1" dirty="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83" name="Number">
              <a:extLst>
                <a:ext uri="{FF2B5EF4-FFF2-40B4-BE49-F238E27FC236}">
                  <a16:creationId xmlns:a16="http://schemas.microsoft.com/office/drawing/2014/main" id="{0820A93E-5486-4ACB-BF6D-BB53EF5105D5}"/>
                </a:ext>
              </a:extLst>
            </p:cNvPr>
            <p:cNvSpPr txBox="1"/>
            <p:nvPr/>
          </p:nvSpPr>
          <p:spPr>
            <a:xfrm>
              <a:off x="3843651" y="3138489"/>
              <a:ext cx="993148" cy="993146"/>
            </a:xfrm>
            <a:prstGeom prst="roundRect">
              <a:avLst>
                <a:gd name="adj" fmla="val 8011"/>
              </a:avLst>
            </a:prstGeom>
            <a:solidFill>
              <a:srgbClr val="00634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ctr">
                <a:defRPr sz="4000" b="1"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altLang="zh-CN" sz="1800" dirty="0">
                  <a:cs typeface="+mn-ea"/>
                  <a:sym typeface="+mn-lt"/>
                </a:rPr>
                <a:t>9</a:t>
              </a:r>
              <a:r>
                <a:rPr lang="zh-CN" altLang="en-US" sz="1800" dirty="0">
                  <a:cs typeface="+mn-ea"/>
                  <a:sym typeface="+mn-lt"/>
                </a:rPr>
                <a:t>月</a:t>
              </a:r>
            </a:p>
          </p:txBody>
        </p:sp>
      </p:grpSp>
      <p:sp>
        <p:nvSpPr>
          <p:cNvPr id="72" name="弧形 71">
            <a:extLst>
              <a:ext uri="{FF2B5EF4-FFF2-40B4-BE49-F238E27FC236}">
                <a16:creationId xmlns:a16="http://schemas.microsoft.com/office/drawing/2014/main" id="{686E1CE5-4ED9-4429-87F8-29BB40239BBA}"/>
              </a:ext>
            </a:extLst>
          </p:cNvPr>
          <p:cNvSpPr/>
          <p:nvPr/>
        </p:nvSpPr>
        <p:spPr>
          <a:xfrm>
            <a:off x="9838855" y="1833629"/>
            <a:ext cx="1761060" cy="3863466"/>
          </a:xfrm>
          <a:prstGeom prst="arc">
            <a:avLst>
              <a:gd name="adj1" fmla="val 16200000"/>
              <a:gd name="adj2" fmla="val 5536726"/>
            </a:avLst>
          </a:prstGeom>
          <a:ln w="28575">
            <a:solidFill>
              <a:srgbClr val="0063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89" name="文本框 88">
            <a:extLst>
              <a:ext uri="{FF2B5EF4-FFF2-40B4-BE49-F238E27FC236}">
                <a16:creationId xmlns:a16="http://schemas.microsoft.com/office/drawing/2014/main" id="{2CB61307-5634-4301-9F1C-E7F0A8388980}"/>
              </a:ext>
            </a:extLst>
          </p:cNvPr>
          <p:cNvSpPr txBox="1"/>
          <p:nvPr/>
        </p:nvSpPr>
        <p:spPr>
          <a:xfrm>
            <a:off x="11599915" y="3230441"/>
            <a:ext cx="381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cs typeface="+mn-ea"/>
                <a:sym typeface="+mn-lt"/>
              </a:rPr>
              <a:t>2</a:t>
            </a:r>
            <a:r>
              <a:rPr lang="zh-CN" altLang="en-US" dirty="0">
                <a:cs typeface="+mn-ea"/>
                <a:sym typeface="+mn-lt"/>
              </a:rPr>
              <a:t>个月</a:t>
            </a:r>
            <a:endParaRPr lang="en-US" dirty="0">
              <a:cs typeface="+mn-ea"/>
              <a:sym typeface="+mn-lt"/>
            </a:endParaRPr>
          </a:p>
        </p:txBody>
      </p:sp>
      <p:sp>
        <p:nvSpPr>
          <p:cNvPr id="90" name="爆炸形: 14 pt  89">
            <a:extLst>
              <a:ext uri="{FF2B5EF4-FFF2-40B4-BE49-F238E27FC236}">
                <a16:creationId xmlns:a16="http://schemas.microsoft.com/office/drawing/2014/main" id="{2288E225-6654-45A1-97C5-47F98CDA54FE}"/>
              </a:ext>
            </a:extLst>
          </p:cNvPr>
          <p:cNvSpPr/>
          <p:nvPr/>
        </p:nvSpPr>
        <p:spPr>
          <a:xfrm>
            <a:off x="7577533" y="4309552"/>
            <a:ext cx="529331" cy="529331"/>
          </a:xfrm>
          <a:prstGeom prst="irregularSeal2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91" name="文本框 90">
            <a:extLst>
              <a:ext uri="{FF2B5EF4-FFF2-40B4-BE49-F238E27FC236}">
                <a16:creationId xmlns:a16="http://schemas.microsoft.com/office/drawing/2014/main" id="{9634EEB3-E81B-45A0-824A-82D132E64C41}"/>
              </a:ext>
            </a:extLst>
          </p:cNvPr>
          <p:cNvSpPr txBox="1"/>
          <p:nvPr/>
        </p:nvSpPr>
        <p:spPr>
          <a:xfrm>
            <a:off x="8095089" y="4409800"/>
            <a:ext cx="1680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cs typeface="+mn-ea"/>
                <a:sym typeface="+mn-lt"/>
              </a:rPr>
              <a:t>再次发生</a:t>
            </a:r>
            <a:endParaRPr lang="en-US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365496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893CEF-0E51-64DB-BD20-2186F162E7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>
            <a:extLst>
              <a:ext uri="{FF2B5EF4-FFF2-40B4-BE49-F238E27FC236}">
                <a16:creationId xmlns:a16="http://schemas.microsoft.com/office/drawing/2014/main" id="{40FEE0BC-CD69-633A-1726-DF6C74262BAC}"/>
              </a:ext>
            </a:extLst>
          </p:cNvPr>
          <p:cNvGrpSpPr/>
          <p:nvPr/>
        </p:nvGrpSpPr>
        <p:grpSpPr>
          <a:xfrm>
            <a:off x="0" y="955675"/>
            <a:ext cx="5797868" cy="4800600"/>
            <a:chOff x="660400" y="1231900"/>
            <a:chExt cx="5797868" cy="4800600"/>
          </a:xfrm>
        </p:grpSpPr>
        <p:sp>
          <p:nvSpPr>
            <p:cNvPr id="11" name="椭圆 10">
              <a:extLst>
                <a:ext uri="{FF2B5EF4-FFF2-40B4-BE49-F238E27FC236}">
                  <a16:creationId xmlns:a16="http://schemas.microsoft.com/office/drawing/2014/main" id="{31286D82-8CF1-25B7-D5B6-DC732EB9D6F0}"/>
                </a:ext>
              </a:extLst>
            </p:cNvPr>
            <p:cNvSpPr/>
            <p:nvPr/>
          </p:nvSpPr>
          <p:spPr>
            <a:xfrm>
              <a:off x="1320800" y="1231900"/>
              <a:ext cx="4800600" cy="4800600"/>
            </a:xfrm>
            <a:prstGeom prst="ellipse">
              <a:avLst/>
            </a:prstGeom>
            <a:solidFill>
              <a:srgbClr val="006341">
                <a:alpha val="2117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" name="任意多边形: 形状 11">
              <a:extLst>
                <a:ext uri="{FF2B5EF4-FFF2-40B4-BE49-F238E27FC236}">
                  <a16:creationId xmlns:a16="http://schemas.microsoft.com/office/drawing/2014/main" id="{EE3B921E-1DE3-CA9E-FD75-9BC5FD8FAE43}"/>
                </a:ext>
              </a:extLst>
            </p:cNvPr>
            <p:cNvSpPr/>
            <p:nvPr/>
          </p:nvSpPr>
          <p:spPr>
            <a:xfrm>
              <a:off x="660400" y="3175000"/>
              <a:ext cx="3594100" cy="914400"/>
            </a:xfrm>
            <a:custGeom>
              <a:avLst/>
              <a:gdLst>
                <a:gd name="connsiteX0" fmla="*/ 0 w 3594100"/>
                <a:gd name="connsiteY0" fmla="*/ 0 h 914400"/>
                <a:gd name="connsiteX1" fmla="*/ 3136900 w 3594100"/>
                <a:gd name="connsiteY1" fmla="*/ 0 h 914400"/>
                <a:gd name="connsiteX2" fmla="*/ 3594100 w 3594100"/>
                <a:gd name="connsiteY2" fmla="*/ 457200 h 914400"/>
                <a:gd name="connsiteX3" fmla="*/ 3136900 w 3594100"/>
                <a:gd name="connsiteY3" fmla="*/ 914400 h 914400"/>
                <a:gd name="connsiteX4" fmla="*/ 0 w 3594100"/>
                <a:gd name="connsiteY4" fmla="*/ 914400 h 914400"/>
                <a:gd name="connsiteX5" fmla="*/ 0 w 3594100"/>
                <a:gd name="connsiteY5" fmla="*/ 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94100" h="914400">
                  <a:moveTo>
                    <a:pt x="0" y="0"/>
                  </a:moveTo>
                  <a:lnTo>
                    <a:pt x="3136900" y="0"/>
                  </a:lnTo>
                  <a:cubicBezTo>
                    <a:pt x="3389405" y="0"/>
                    <a:pt x="3594100" y="204695"/>
                    <a:pt x="3594100" y="457200"/>
                  </a:cubicBezTo>
                  <a:cubicBezTo>
                    <a:pt x="3594100" y="709705"/>
                    <a:pt x="3389405" y="914400"/>
                    <a:pt x="3136900" y="914400"/>
                  </a:cubicBezTo>
                  <a:lnTo>
                    <a:pt x="0" y="914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3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kumimoji="1" lang="en-US" altLang="zh-CN" sz="4000" b="1" dirty="0">
                  <a:solidFill>
                    <a:schemeClr val="bg1"/>
                  </a:solidFill>
                  <a:cs typeface="+mn-ea"/>
                  <a:sym typeface="+mn-lt"/>
                </a:rPr>
                <a:t>Agenda</a:t>
              </a:r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420CC433-C5EC-5D4D-A7C1-6B0953DDA840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4914900" y="1440238"/>
              <a:ext cx="771684" cy="771684"/>
            </a:xfrm>
            <a:prstGeom prst="roundRect">
              <a:avLst>
                <a:gd name="adj" fmla="val 50000"/>
              </a:avLst>
            </a:prstGeom>
            <a:solidFill>
              <a:srgbClr val="006341"/>
            </a:solidFill>
          </p:spPr>
          <p:txBody>
            <a:bodyPr wrap="none" lIns="91440" tIns="45720" rIns="91440" bIns="45720" rtlCol="0" anchor="ctr" anchorCtr="0">
              <a:noAutofit/>
            </a:bodyPr>
            <a:lstStyle/>
            <a:p>
              <a:pPr algn="ctr"/>
              <a:r>
                <a:rPr kumimoji="1" lang="en-US" altLang="zh-CN" sz="2400" b="1" dirty="0">
                  <a:solidFill>
                    <a:srgbClr val="FFFFFF"/>
                  </a:solidFill>
                  <a:cs typeface="+mn-ea"/>
                  <a:sym typeface="+mn-lt"/>
                </a:rPr>
                <a:t>01</a:t>
              </a:r>
              <a:endParaRPr kumimoji="1" lang="zh-CN" altLang="en-US" sz="2400" b="1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79A823E6-5694-ACE6-20E1-E97C328548A4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5686584" y="2636578"/>
              <a:ext cx="771684" cy="771684"/>
            </a:xfrm>
            <a:prstGeom prst="roundRect">
              <a:avLst>
                <a:gd name="adj" fmla="val 50000"/>
              </a:avLst>
            </a:prstGeom>
            <a:solidFill>
              <a:srgbClr val="006341"/>
            </a:solidFill>
          </p:spPr>
          <p:txBody>
            <a:bodyPr wrap="none" lIns="91440" tIns="45720" rIns="91440" bIns="45720" rtlCol="0" anchor="ctr" anchorCtr="0">
              <a:noAutofit/>
            </a:bodyPr>
            <a:lstStyle/>
            <a:p>
              <a:pPr algn="ctr"/>
              <a:r>
                <a:rPr kumimoji="1" lang="en-US" altLang="zh-CN" sz="2400" b="1" dirty="0">
                  <a:solidFill>
                    <a:srgbClr val="FFFFFF"/>
                  </a:solidFill>
                  <a:cs typeface="+mn-ea"/>
                  <a:sym typeface="+mn-lt"/>
                </a:rPr>
                <a:t>02</a:t>
              </a:r>
              <a:endParaRPr kumimoji="1" lang="zh-CN" altLang="en-US" sz="2400" b="1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25D35ECC-2A08-BC3D-DBC8-AD8127E3DE91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5686584" y="3832918"/>
              <a:ext cx="771684" cy="771684"/>
            </a:xfrm>
            <a:prstGeom prst="roundRect">
              <a:avLst>
                <a:gd name="adj" fmla="val 50000"/>
              </a:avLst>
            </a:prstGeom>
            <a:solidFill>
              <a:srgbClr val="006341"/>
            </a:solidFill>
          </p:spPr>
          <p:txBody>
            <a:bodyPr wrap="none" lIns="91440" tIns="45720" rIns="91440" bIns="45720" rtlCol="0" anchor="ctr" anchorCtr="0">
              <a:noAutofit/>
            </a:bodyPr>
            <a:lstStyle/>
            <a:p>
              <a:pPr algn="ctr"/>
              <a:r>
                <a:rPr kumimoji="1" lang="en-US" altLang="zh-CN" sz="2400" b="1" dirty="0">
                  <a:solidFill>
                    <a:srgbClr val="FFFFFF"/>
                  </a:solidFill>
                  <a:cs typeface="+mn-ea"/>
                  <a:sym typeface="+mn-lt"/>
                </a:rPr>
                <a:t>03</a:t>
              </a:r>
              <a:endParaRPr kumimoji="1" lang="zh-CN" altLang="en-US" sz="2400" b="1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F2FAB02C-4F8B-0BE8-6E60-345EDE4F7338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4914900" y="5029258"/>
              <a:ext cx="771684" cy="771684"/>
            </a:xfrm>
            <a:prstGeom prst="roundRect">
              <a:avLst>
                <a:gd name="adj" fmla="val 50000"/>
              </a:avLst>
            </a:prstGeom>
            <a:solidFill>
              <a:srgbClr val="006341"/>
            </a:solidFill>
          </p:spPr>
          <p:txBody>
            <a:bodyPr wrap="none" lIns="91440" tIns="45720" rIns="91440" bIns="45720" rtlCol="0" anchor="ctr" anchorCtr="0">
              <a:noAutofit/>
            </a:bodyPr>
            <a:lstStyle/>
            <a:p>
              <a:pPr algn="ctr"/>
              <a:r>
                <a:rPr kumimoji="1" lang="en-US" altLang="zh-CN" sz="2400" b="1" dirty="0">
                  <a:solidFill>
                    <a:srgbClr val="FFFFFF"/>
                  </a:solidFill>
                  <a:cs typeface="+mn-ea"/>
                  <a:sym typeface="+mn-lt"/>
                </a:rPr>
                <a:t>04</a:t>
              </a:r>
              <a:endParaRPr kumimoji="1" lang="zh-CN" altLang="en-US" sz="2400" b="1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7" name="文本框 16">
            <a:extLst>
              <a:ext uri="{FF2B5EF4-FFF2-40B4-BE49-F238E27FC236}">
                <a16:creationId xmlns:a16="http://schemas.microsoft.com/office/drawing/2014/main" id="{A2088268-C646-037F-4EA8-E683F32A81C0}"/>
              </a:ext>
            </a:extLst>
          </p:cNvPr>
          <p:cNvSpPr txBox="1"/>
          <p:nvPr/>
        </p:nvSpPr>
        <p:spPr>
          <a:xfrm>
            <a:off x="5194459" y="1288245"/>
            <a:ext cx="34258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cs typeface="+mn-ea"/>
                <a:sym typeface="+mn-lt"/>
              </a:rPr>
              <a:t>现状分析</a:t>
            </a:r>
            <a:endParaRPr lang="en-US" sz="2800" dirty="0">
              <a:cs typeface="+mn-ea"/>
              <a:sym typeface="+mn-lt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E942ACCD-8A34-8B88-BFF5-80AC4F7CF3EA}"/>
              </a:ext>
            </a:extLst>
          </p:cNvPr>
          <p:cNvSpPr txBox="1"/>
          <p:nvPr/>
        </p:nvSpPr>
        <p:spPr>
          <a:xfrm>
            <a:off x="5965984" y="2484585"/>
            <a:ext cx="34258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cs typeface="+mn-ea"/>
                <a:sym typeface="+mn-lt"/>
              </a:rPr>
              <a:t>方案概述</a:t>
            </a:r>
            <a:endParaRPr lang="en-US" sz="2800" b="1" dirty="0">
              <a:cs typeface="+mn-ea"/>
              <a:sym typeface="+mn-lt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F9547B65-C846-5617-6654-54B47AE0A3C0}"/>
              </a:ext>
            </a:extLst>
          </p:cNvPr>
          <p:cNvSpPr txBox="1"/>
          <p:nvPr/>
        </p:nvSpPr>
        <p:spPr>
          <a:xfrm>
            <a:off x="5965983" y="3680925"/>
            <a:ext cx="34258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cs typeface="+mn-ea"/>
                <a:sym typeface="+mn-lt"/>
              </a:rPr>
              <a:t>重要技术实现</a:t>
            </a:r>
            <a:endParaRPr lang="en-US" sz="2800" dirty="0">
              <a:cs typeface="+mn-ea"/>
              <a:sym typeface="+mn-lt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C6AD9D10-C7B7-F4B9-B242-37418EB4AF5C}"/>
              </a:ext>
            </a:extLst>
          </p:cNvPr>
          <p:cNvSpPr txBox="1"/>
          <p:nvPr/>
        </p:nvSpPr>
        <p:spPr>
          <a:xfrm>
            <a:off x="5194458" y="4881292"/>
            <a:ext cx="34258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cs typeface="+mn-ea"/>
                <a:sym typeface="+mn-lt"/>
              </a:rPr>
              <a:t>预期成果与价值</a:t>
            </a:r>
            <a:endParaRPr lang="en-US" altLang="zh-CN" sz="2800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616324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形 31">
            <a:extLst>
              <a:ext uri="{FF2B5EF4-FFF2-40B4-BE49-F238E27FC236}">
                <a16:creationId xmlns:a16="http://schemas.microsoft.com/office/drawing/2014/main" id="{2C59C02F-D057-A16F-5086-2092872F13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5132" y="1261738"/>
            <a:ext cx="707826" cy="707826"/>
          </a:xfrm>
          <a:prstGeom prst="rect">
            <a:avLst/>
          </a:prstGeom>
        </p:spPr>
      </p:pic>
      <p:grpSp>
        <p:nvGrpSpPr>
          <p:cNvPr id="49" name="组合 48">
            <a:extLst>
              <a:ext uri="{FF2B5EF4-FFF2-40B4-BE49-F238E27FC236}">
                <a16:creationId xmlns:a16="http://schemas.microsoft.com/office/drawing/2014/main" id="{533FD57B-6BEF-439F-A31F-4BB005281616}"/>
              </a:ext>
            </a:extLst>
          </p:cNvPr>
          <p:cNvGrpSpPr/>
          <p:nvPr/>
        </p:nvGrpSpPr>
        <p:grpSpPr>
          <a:xfrm>
            <a:off x="909383" y="977660"/>
            <a:ext cx="10409144" cy="5787200"/>
            <a:chOff x="660400" y="1417695"/>
            <a:chExt cx="5012178" cy="5516815"/>
          </a:xfrm>
        </p:grpSpPr>
        <p:grpSp>
          <p:nvGrpSpPr>
            <p:cNvPr id="50" name="组合 49">
              <a:extLst>
                <a:ext uri="{FF2B5EF4-FFF2-40B4-BE49-F238E27FC236}">
                  <a16:creationId xmlns:a16="http://schemas.microsoft.com/office/drawing/2014/main" id="{B0DD6FF4-02C0-4A69-BEEF-6410F3977312}"/>
                </a:ext>
              </a:extLst>
            </p:cNvPr>
            <p:cNvGrpSpPr/>
            <p:nvPr/>
          </p:nvGrpSpPr>
          <p:grpSpPr>
            <a:xfrm>
              <a:off x="660400" y="1417695"/>
              <a:ext cx="5012178" cy="1288800"/>
              <a:chOff x="2178762" y="4247510"/>
              <a:chExt cx="5012178" cy="1288800"/>
            </a:xfrm>
          </p:grpSpPr>
          <p:sp>
            <p:nvSpPr>
              <p:cNvPr id="63" name="矩形: 圆角 50">
                <a:extLst>
                  <a:ext uri="{FF2B5EF4-FFF2-40B4-BE49-F238E27FC236}">
                    <a16:creationId xmlns:a16="http://schemas.microsoft.com/office/drawing/2014/main" id="{32CDCB84-0FD3-4426-8247-95D06D82D80D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178762" y="4247510"/>
                <a:ext cx="5012178" cy="1288800"/>
              </a:xfrm>
              <a:prstGeom prst="roundRect">
                <a:avLst>
                  <a:gd name="adj" fmla="val 8000"/>
                </a:avLst>
              </a:prstGeom>
              <a:solidFill>
                <a:srgbClr val="91C1B2">
                  <a:alpha val="15000"/>
                </a:srgbClr>
              </a:solidFill>
              <a:ln w="60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67" name="Text1">
                <a:extLst>
                  <a:ext uri="{FF2B5EF4-FFF2-40B4-BE49-F238E27FC236}">
                    <a16:creationId xmlns:a16="http://schemas.microsoft.com/office/drawing/2014/main" id="{F72499B3-AC05-405D-8DBA-5926CDECF1A9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3584188" y="4262501"/>
                <a:ext cx="3169678" cy="126785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t" anchorCtr="0">
                <a:normAutofit fontScale="92500" lnSpcReduction="20000"/>
              </a:bodyPr>
              <a:lstStyle/>
              <a:p>
                <a:pPr marL="285750" indent="-285750">
                  <a:lnSpc>
                    <a:spcPct val="110000"/>
                  </a:lnSpc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zh-CN" altLang="en-US" dirty="0">
                    <a:solidFill>
                      <a:schemeClr val="tx1"/>
                    </a:solidFill>
                    <a:cs typeface="+mn-ea"/>
                    <a:sym typeface="+mn-lt"/>
                  </a:rPr>
                  <a:t>评估：项目设想蓝图的实现</a:t>
                </a:r>
                <a:r>
                  <a:rPr lang="zh-CN" altLang="en-US" b="1" u="sng" dirty="0">
                    <a:solidFill>
                      <a:srgbClr val="006341"/>
                    </a:solidFill>
                    <a:cs typeface="+mn-ea"/>
                    <a:sym typeface="+mn-lt"/>
                  </a:rPr>
                  <a:t>可行性</a:t>
                </a:r>
                <a:r>
                  <a:rPr lang="zh-CN" altLang="en-US" dirty="0">
                    <a:solidFill>
                      <a:schemeClr val="tx1"/>
                    </a:solidFill>
                    <a:cs typeface="+mn-ea"/>
                    <a:sym typeface="+mn-lt"/>
                  </a:rPr>
                  <a:t>以及实现</a:t>
                </a:r>
                <a:r>
                  <a:rPr lang="zh-CN" altLang="en-US" b="1" u="sng" dirty="0">
                    <a:solidFill>
                      <a:srgbClr val="006341"/>
                    </a:solidFill>
                    <a:cs typeface="+mn-ea"/>
                    <a:sym typeface="+mn-lt"/>
                  </a:rPr>
                  <a:t>所需资源</a:t>
                </a:r>
                <a:endParaRPr lang="en-US" altLang="zh-CN" b="1" u="sng" dirty="0">
                  <a:solidFill>
                    <a:srgbClr val="006341"/>
                  </a:solidFill>
                  <a:cs typeface="+mn-ea"/>
                  <a:sym typeface="+mn-lt"/>
                </a:endParaRPr>
              </a:p>
              <a:p>
                <a:pPr marL="285750" indent="-285750">
                  <a:lnSpc>
                    <a:spcPct val="110000"/>
                  </a:lnSpc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zh-CN" altLang="en-US" dirty="0">
                    <a:solidFill>
                      <a:schemeClr val="tx1"/>
                    </a:solidFill>
                    <a:cs typeface="+mn-ea"/>
                    <a:sym typeface="+mn-lt"/>
                  </a:rPr>
                  <a:t>共创：</a:t>
                </a:r>
                <a:endParaRPr lang="en-US" altLang="zh-CN" dirty="0">
                  <a:solidFill>
                    <a:schemeClr val="tx1"/>
                  </a:solidFill>
                  <a:cs typeface="+mn-ea"/>
                  <a:sym typeface="+mn-lt"/>
                </a:endParaRPr>
              </a:p>
              <a:p>
                <a:pPr>
                  <a:lnSpc>
                    <a:spcPct val="110000"/>
                  </a:lnSpc>
                  <a:spcBef>
                    <a:spcPts val="600"/>
                  </a:spcBef>
                </a:pPr>
                <a:r>
                  <a:rPr lang="en-US" altLang="zh-CN" dirty="0">
                    <a:solidFill>
                      <a:schemeClr val="tx1"/>
                    </a:solidFill>
                    <a:cs typeface="+mn-ea"/>
                    <a:sym typeface="+mn-lt"/>
                  </a:rPr>
                  <a:t>1. </a:t>
                </a:r>
                <a:r>
                  <a:rPr lang="zh-CN" altLang="en-US" dirty="0">
                    <a:solidFill>
                      <a:schemeClr val="tx1"/>
                    </a:solidFill>
                    <a:cs typeface="+mn-ea"/>
                    <a:sym typeface="+mn-lt"/>
                  </a:rPr>
                  <a:t>业务价值的量化评估，明确项目成功的</a:t>
                </a:r>
                <a:r>
                  <a:rPr lang="zh-CN" altLang="en-US" b="1" u="sng" dirty="0">
                    <a:solidFill>
                      <a:srgbClr val="006341"/>
                    </a:solidFill>
                    <a:cs typeface="+mn-ea"/>
                    <a:sym typeface="+mn-lt"/>
                  </a:rPr>
                  <a:t>衡量标准</a:t>
                </a:r>
                <a:r>
                  <a:rPr lang="zh-CN" altLang="en-US" dirty="0">
                    <a:solidFill>
                      <a:schemeClr val="tx1"/>
                    </a:solidFill>
                    <a:cs typeface="+mn-ea"/>
                    <a:sym typeface="+mn-lt"/>
                  </a:rPr>
                  <a:t>；</a:t>
                </a:r>
              </a:p>
              <a:p>
                <a:pPr>
                  <a:lnSpc>
                    <a:spcPct val="110000"/>
                  </a:lnSpc>
                  <a:spcBef>
                    <a:spcPts val="600"/>
                  </a:spcBef>
                </a:pPr>
                <a:r>
                  <a:rPr lang="en-US" altLang="zh-CN" dirty="0">
                    <a:solidFill>
                      <a:schemeClr val="tx1"/>
                    </a:solidFill>
                    <a:cs typeface="+mn-ea"/>
                    <a:sym typeface="+mn-lt"/>
                  </a:rPr>
                  <a:t>2. </a:t>
                </a:r>
                <a:r>
                  <a:rPr lang="zh-CN" altLang="en-US" dirty="0">
                    <a:solidFill>
                      <a:schemeClr val="tx1"/>
                    </a:solidFill>
                    <a:cs typeface="+mn-ea"/>
                    <a:sym typeface="+mn-lt"/>
                  </a:rPr>
                  <a:t>产出投资回报率（</a:t>
                </a:r>
                <a:r>
                  <a:rPr lang="en-US" altLang="zh-CN" dirty="0">
                    <a:solidFill>
                      <a:schemeClr val="tx1"/>
                    </a:solidFill>
                    <a:cs typeface="+mn-ea"/>
                    <a:sym typeface="+mn-lt"/>
                  </a:rPr>
                  <a:t>ROI</a:t>
                </a:r>
                <a:r>
                  <a:rPr lang="zh-CN" altLang="en-US" dirty="0">
                    <a:solidFill>
                      <a:schemeClr val="tx1"/>
                    </a:solidFill>
                    <a:cs typeface="+mn-ea"/>
                    <a:sym typeface="+mn-lt"/>
                  </a:rPr>
                  <a:t>）分析，确保项目</a:t>
                </a:r>
                <a:r>
                  <a:rPr lang="zh-CN" altLang="en-US" b="1" u="sng" dirty="0">
                    <a:solidFill>
                      <a:srgbClr val="006341"/>
                    </a:solidFill>
                    <a:cs typeface="+mn-ea"/>
                    <a:sym typeface="+mn-lt"/>
                  </a:rPr>
                  <a:t>效益的可视化</a:t>
                </a:r>
                <a:endParaRPr lang="en-US" altLang="zh-CN" b="1" u="sng" dirty="0">
                  <a:solidFill>
                    <a:srgbClr val="00634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51" name="组合 50">
              <a:extLst>
                <a:ext uri="{FF2B5EF4-FFF2-40B4-BE49-F238E27FC236}">
                  <a16:creationId xmlns:a16="http://schemas.microsoft.com/office/drawing/2014/main" id="{C4C1F9DC-FEDD-408B-9C50-64E3C052E751}"/>
                </a:ext>
              </a:extLst>
            </p:cNvPr>
            <p:cNvGrpSpPr/>
            <p:nvPr/>
          </p:nvGrpSpPr>
          <p:grpSpPr>
            <a:xfrm>
              <a:off x="660400" y="3131497"/>
              <a:ext cx="5012178" cy="1288800"/>
              <a:chOff x="2178762" y="4247510"/>
              <a:chExt cx="5012178" cy="1288800"/>
            </a:xfrm>
          </p:grpSpPr>
          <p:sp>
            <p:nvSpPr>
              <p:cNvPr id="58" name="矩形: 圆角 50">
                <a:extLst>
                  <a:ext uri="{FF2B5EF4-FFF2-40B4-BE49-F238E27FC236}">
                    <a16:creationId xmlns:a16="http://schemas.microsoft.com/office/drawing/2014/main" id="{348672A3-1BD4-486A-AEB3-C8DA7A21EAA1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178762" y="4247510"/>
                <a:ext cx="5012178" cy="1288800"/>
              </a:xfrm>
              <a:prstGeom prst="roundRect">
                <a:avLst>
                  <a:gd name="adj" fmla="val 8000"/>
                </a:avLst>
              </a:prstGeom>
              <a:solidFill>
                <a:srgbClr val="91C1B2">
                  <a:alpha val="15000"/>
                </a:srgbClr>
              </a:solidFill>
              <a:ln w="60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2" name="Text2">
                <a:extLst>
                  <a:ext uri="{FF2B5EF4-FFF2-40B4-BE49-F238E27FC236}">
                    <a16:creationId xmlns:a16="http://schemas.microsoft.com/office/drawing/2014/main" id="{7618F825-E174-4728-85B5-B80E805B7979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3584190" y="4247510"/>
                <a:ext cx="3426127" cy="128284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t" anchorCtr="0">
                <a:norm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zh-CN" altLang="en-US" dirty="0">
                    <a:solidFill>
                      <a:schemeClr val="tx1"/>
                    </a:solidFill>
                    <a:cs typeface="+mn-ea"/>
                    <a:sym typeface="+mn-lt"/>
                  </a:rPr>
                  <a:t>形成初步</a:t>
                </a:r>
                <a:r>
                  <a:rPr lang="zh-CN" altLang="en-US" b="1" u="sng" dirty="0">
                    <a:solidFill>
                      <a:srgbClr val="006341"/>
                    </a:solidFill>
                    <a:cs typeface="+mn-ea"/>
                    <a:sym typeface="+mn-lt"/>
                  </a:rPr>
                  <a:t>业务解决方案 </a:t>
                </a:r>
                <a:r>
                  <a:rPr lang="en-US" altLang="zh-CN" dirty="0">
                    <a:solidFill>
                      <a:schemeClr val="tx1"/>
                    </a:solidFill>
                    <a:cs typeface="+mn-ea"/>
                    <a:sym typeface="+mn-lt"/>
                  </a:rPr>
                  <a:t>&amp; </a:t>
                </a:r>
                <a:r>
                  <a:rPr lang="zh-CN" altLang="en-US" b="1" u="sng" dirty="0">
                    <a:solidFill>
                      <a:srgbClr val="006341"/>
                    </a:solidFill>
                    <a:cs typeface="+mn-ea"/>
                    <a:sym typeface="+mn-lt"/>
                  </a:rPr>
                  <a:t>技术解决方案</a:t>
                </a:r>
                <a:endParaRPr lang="en-US" altLang="zh-CN" b="1" u="sng" dirty="0">
                  <a:solidFill>
                    <a:srgbClr val="006341"/>
                  </a:solidFill>
                  <a:cs typeface="+mn-ea"/>
                  <a:sym typeface="+mn-lt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zh-CN" b="1" u="sng" dirty="0">
                  <a:solidFill>
                    <a:srgbClr val="006341"/>
                  </a:solidFill>
                  <a:cs typeface="+mn-ea"/>
                  <a:sym typeface="+mn-lt"/>
                </a:endParaRPr>
              </a:p>
              <a:p>
                <a:pPr marL="342900" indent="-342900">
                  <a:buFont typeface="+mj-lt"/>
                  <a:buAutoNum type="arabicPeriod"/>
                </a:pPr>
                <a:r>
                  <a:rPr lang="zh-CN" altLang="en-US" sz="1400" dirty="0">
                    <a:solidFill>
                      <a:schemeClr val="tx1"/>
                    </a:solidFill>
                    <a:cs typeface="+mn-ea"/>
                    <a:sym typeface="+mn-lt"/>
                  </a:rPr>
                  <a:t>业务解决方案</a:t>
                </a:r>
                <a:r>
                  <a:rPr lang="en-US" altLang="zh-CN" sz="1400" dirty="0">
                    <a:solidFill>
                      <a:schemeClr val="tx1"/>
                    </a:solidFill>
                    <a:cs typeface="+mn-ea"/>
                    <a:sym typeface="+mn-lt"/>
                  </a:rPr>
                  <a:t>——</a:t>
                </a:r>
                <a:r>
                  <a:rPr lang="zh-CN" altLang="en-US" sz="1400" dirty="0">
                    <a:solidFill>
                      <a:schemeClr val="tx1"/>
                    </a:solidFill>
                    <a:cs typeface="+mn-ea"/>
                    <a:sym typeface="+mn-lt"/>
                  </a:rPr>
                  <a:t>优化支持中心与门店伙伴的工作流程及方法</a:t>
                </a:r>
                <a:endParaRPr lang="en-US" altLang="zh-CN" sz="1400" dirty="0">
                  <a:solidFill>
                    <a:schemeClr val="tx1"/>
                  </a:solidFill>
                  <a:cs typeface="+mn-ea"/>
                  <a:sym typeface="+mn-lt"/>
                </a:endParaRPr>
              </a:p>
              <a:p>
                <a:pPr marL="342900" indent="-342900">
                  <a:buFont typeface="+mj-lt"/>
                  <a:buAutoNum type="arabicPeriod"/>
                </a:pPr>
                <a:endParaRPr lang="zh-CN" altLang="en-US" sz="1400" dirty="0">
                  <a:solidFill>
                    <a:schemeClr val="tx1"/>
                  </a:solidFill>
                  <a:cs typeface="+mn-ea"/>
                  <a:sym typeface="+mn-lt"/>
                </a:endParaRPr>
              </a:p>
              <a:p>
                <a:pPr marL="342900" indent="-342900">
                  <a:buFont typeface="+mj-lt"/>
                  <a:buAutoNum type="arabicPeriod"/>
                </a:pPr>
                <a:r>
                  <a:rPr lang="zh-CN" altLang="en-US" sz="1400" dirty="0">
                    <a:solidFill>
                      <a:schemeClr val="tx1"/>
                    </a:solidFill>
                    <a:cs typeface="+mn-ea"/>
                    <a:sym typeface="+mn-lt"/>
                  </a:rPr>
                  <a:t>技术解决方案</a:t>
                </a:r>
                <a:r>
                  <a:rPr lang="en-US" altLang="zh-CN" sz="1400" dirty="0">
                    <a:solidFill>
                      <a:schemeClr val="tx1"/>
                    </a:solidFill>
                    <a:cs typeface="+mn-ea"/>
                    <a:sym typeface="+mn-lt"/>
                  </a:rPr>
                  <a:t>——</a:t>
                </a:r>
                <a:r>
                  <a:rPr lang="zh-CN" altLang="en-US" sz="1400" dirty="0">
                    <a:solidFill>
                      <a:schemeClr val="tx1"/>
                    </a:solidFill>
                    <a:cs typeface="+mn-ea"/>
                    <a:sym typeface="+mn-lt"/>
                  </a:rPr>
                  <a:t>涵盖实施机制与长效维护策略</a:t>
                </a:r>
                <a:endParaRPr lang="en-US" altLang="zh-CN" sz="1400" dirty="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52" name="组合 51">
              <a:extLst>
                <a:ext uri="{FF2B5EF4-FFF2-40B4-BE49-F238E27FC236}">
                  <a16:creationId xmlns:a16="http://schemas.microsoft.com/office/drawing/2014/main" id="{8C42F5FF-A89E-4717-BB8F-784DE85360BD}"/>
                </a:ext>
              </a:extLst>
            </p:cNvPr>
            <p:cNvGrpSpPr/>
            <p:nvPr/>
          </p:nvGrpSpPr>
          <p:grpSpPr>
            <a:xfrm>
              <a:off x="660400" y="4839345"/>
              <a:ext cx="5012178" cy="2095165"/>
              <a:chOff x="2178762" y="4241555"/>
              <a:chExt cx="5012178" cy="2095165"/>
            </a:xfrm>
          </p:grpSpPr>
          <p:sp>
            <p:nvSpPr>
              <p:cNvPr id="53" name="矩形: 圆角 50">
                <a:extLst>
                  <a:ext uri="{FF2B5EF4-FFF2-40B4-BE49-F238E27FC236}">
                    <a16:creationId xmlns:a16="http://schemas.microsoft.com/office/drawing/2014/main" id="{497ED1C6-D266-4283-82A0-77F5102F91C0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178762" y="4247508"/>
                <a:ext cx="5012178" cy="2089211"/>
              </a:xfrm>
              <a:prstGeom prst="roundRect">
                <a:avLst>
                  <a:gd name="adj" fmla="val 8000"/>
                </a:avLst>
              </a:prstGeom>
              <a:solidFill>
                <a:srgbClr val="91C1B2">
                  <a:alpha val="15000"/>
                </a:srgbClr>
              </a:solidFill>
              <a:ln w="60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7" name="Text3">
                <a:extLst>
                  <a:ext uri="{FF2B5EF4-FFF2-40B4-BE49-F238E27FC236}">
                    <a16:creationId xmlns:a16="http://schemas.microsoft.com/office/drawing/2014/main" id="{DCBB391E-00BE-4964-AA36-79A776A68496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3584190" y="4241555"/>
                <a:ext cx="3557689" cy="209516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t" anchorCtr="0">
                <a:normAutofit/>
              </a:bodyPr>
              <a:lstStyle/>
              <a:p>
                <a:pPr marL="171450" indent="-171450">
                  <a:lnSpc>
                    <a:spcPct val="120000"/>
                  </a:lnSpc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zh-CN" altLang="en-US" sz="1200" b="1" u="sng" dirty="0">
                    <a:solidFill>
                      <a:srgbClr val="006341"/>
                    </a:solidFill>
                    <a:cs typeface="+mn-ea"/>
                    <a:sym typeface="+mn-lt"/>
                  </a:rPr>
                  <a:t>数据接入：</a:t>
                </a:r>
                <a:r>
                  <a:rPr lang="zh-CN" altLang="en-US" sz="1200" dirty="0">
                    <a:solidFill>
                      <a:schemeClr val="tx1"/>
                    </a:solidFill>
                    <a:cs typeface="+mn-ea"/>
                    <a:sym typeface="+mn-lt"/>
                  </a:rPr>
                  <a:t>会有多渠道的数据接入，且接入方式可能为不同形式，例如文档导入，接口输入</a:t>
                </a:r>
              </a:p>
              <a:p>
                <a:pPr marL="171450" indent="-171450">
                  <a:lnSpc>
                    <a:spcPct val="120000"/>
                  </a:lnSpc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zh-CN" altLang="en-US" sz="1200" b="1" u="sng" dirty="0">
                    <a:solidFill>
                      <a:srgbClr val="006341"/>
                    </a:solidFill>
                    <a:cs typeface="+mn-ea"/>
                    <a:sym typeface="+mn-lt"/>
                  </a:rPr>
                  <a:t>推理逻辑的决策：</a:t>
                </a:r>
                <a:r>
                  <a:rPr lang="zh-CN" altLang="en-US" sz="1200" dirty="0">
                    <a:solidFill>
                      <a:schemeClr val="tx1"/>
                    </a:solidFill>
                    <a:cs typeface="+mn-ea"/>
                    <a:sym typeface="+mn-lt"/>
                  </a:rPr>
                  <a:t>需明确以资料驱动的精准响应（如条款引用）或通用逻辑生成（如场景化建议）为主导策略</a:t>
                </a:r>
              </a:p>
              <a:p>
                <a:pPr marL="171450" indent="-171450">
                  <a:lnSpc>
                    <a:spcPct val="120000"/>
                  </a:lnSpc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zh-CN" altLang="en-US" sz="1200" b="1" u="sng" dirty="0">
                    <a:solidFill>
                      <a:srgbClr val="006341"/>
                    </a:solidFill>
                    <a:cs typeface="+mn-ea"/>
                    <a:sym typeface="+mn-lt"/>
                  </a:rPr>
                  <a:t>答案呈现形式的多样性：</a:t>
                </a:r>
                <a:r>
                  <a:rPr lang="zh-CN" altLang="en-US" sz="1200" dirty="0">
                    <a:solidFill>
                      <a:schemeClr val="tx1"/>
                    </a:solidFill>
                    <a:cs typeface="+mn-ea"/>
                    <a:sym typeface="+mn-lt"/>
                  </a:rPr>
                  <a:t>支持多模态输出，包括图片解析、工单生成、跳转链接等，需适配不同用户场景</a:t>
                </a:r>
              </a:p>
              <a:p>
                <a:pPr marL="171450" indent="-171450">
                  <a:lnSpc>
                    <a:spcPct val="120000"/>
                  </a:lnSpc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zh-CN" altLang="en-US" sz="1200" b="1" u="sng" dirty="0">
                    <a:solidFill>
                      <a:srgbClr val="006341"/>
                    </a:solidFill>
                    <a:cs typeface="+mn-ea"/>
                    <a:sym typeface="+mn-lt"/>
                  </a:rPr>
                  <a:t>图像识别与纠错能力：</a:t>
                </a:r>
                <a:r>
                  <a:rPr lang="zh-CN" altLang="en-US" sz="1200" dirty="0">
                    <a:solidFill>
                      <a:schemeClr val="tx1"/>
                    </a:solidFill>
                    <a:cs typeface="+mn-ea"/>
                    <a:sym typeface="+mn-lt"/>
                  </a:rPr>
                  <a:t>对拍照上传内容的自动校验与错误修正功能，需平衡准确率与响应效率</a:t>
                </a:r>
              </a:p>
              <a:p>
                <a:pPr marL="171450" indent="-171450">
                  <a:lnSpc>
                    <a:spcPct val="120000"/>
                  </a:lnSpc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zh-CN" altLang="en-US" sz="1200" b="1" u="sng" dirty="0">
                    <a:solidFill>
                      <a:srgbClr val="006341"/>
                    </a:solidFill>
                    <a:cs typeface="+mn-ea"/>
                    <a:sym typeface="+mn-lt"/>
                  </a:rPr>
                  <a:t>技术方案方向：</a:t>
                </a:r>
                <a:r>
                  <a:rPr lang="zh-CN" altLang="en-US" sz="1200" dirty="0">
                    <a:solidFill>
                      <a:schemeClr val="tx1"/>
                    </a:solidFill>
                    <a:cs typeface="+mn-ea"/>
                    <a:sym typeface="+mn-lt"/>
                  </a:rPr>
                  <a:t>以公司自有模型为核心，供应商提供优化建议 </a:t>
                </a:r>
                <a:r>
                  <a:rPr lang="en-US" altLang="zh-CN" sz="1200" dirty="0">
                    <a:solidFill>
                      <a:schemeClr val="tx1"/>
                    </a:solidFill>
                    <a:cs typeface="+mn-ea"/>
                    <a:sym typeface="+mn-lt"/>
                  </a:rPr>
                  <a:t>or </a:t>
                </a:r>
                <a:r>
                  <a:rPr lang="zh-CN" altLang="en-US" sz="1200" dirty="0">
                    <a:solidFill>
                      <a:schemeClr val="tx1"/>
                    </a:solidFill>
                    <a:cs typeface="+mn-ea"/>
                    <a:sym typeface="+mn-lt"/>
                  </a:rPr>
                  <a:t>全链路采用供应商模型及能力，需评估合规性与效果差异</a:t>
                </a:r>
                <a:endParaRPr lang="en-US" altLang="zh-CN" sz="1200" dirty="0">
                  <a:solidFill>
                    <a:schemeClr val="tx1"/>
                  </a:solidFill>
                  <a:cs typeface="+mn-ea"/>
                  <a:sym typeface="+mn-lt"/>
                </a:endParaRPr>
              </a:p>
              <a:p>
                <a:pPr marL="171450" indent="-171450">
                  <a:lnSpc>
                    <a:spcPct val="120000"/>
                  </a:lnSpc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en-US" altLang="zh-CN" sz="1100" dirty="0">
                    <a:solidFill>
                      <a:schemeClr val="tx1"/>
                    </a:solidFill>
                    <a:cs typeface="+mn-ea"/>
                    <a:sym typeface="+mn-lt"/>
                  </a:rPr>
                  <a:t>Dashboard</a:t>
                </a:r>
                <a:r>
                  <a:rPr lang="zh-CN" altLang="en-US" sz="1100" dirty="0">
                    <a:solidFill>
                      <a:schemeClr val="tx1"/>
                    </a:solidFill>
                    <a:cs typeface="+mn-ea"/>
                    <a:sym typeface="+mn-lt"/>
                  </a:rPr>
                  <a:t>的</a:t>
                </a:r>
                <a:r>
                  <a:rPr lang="zh-CN" altLang="en-US" sz="1100" b="1" u="sng" dirty="0">
                    <a:solidFill>
                      <a:srgbClr val="006341"/>
                    </a:solidFill>
                    <a:cs typeface="+mn-ea"/>
                    <a:sym typeface="+mn-lt"/>
                  </a:rPr>
                  <a:t>交互</a:t>
                </a:r>
                <a:endParaRPr lang="en-US" altLang="zh-CN" sz="1100" b="1" u="sng" dirty="0">
                  <a:solidFill>
                    <a:srgbClr val="006341"/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23" name="文本框 22">
            <a:extLst>
              <a:ext uri="{FF2B5EF4-FFF2-40B4-BE49-F238E27FC236}">
                <a16:creationId xmlns:a16="http://schemas.microsoft.com/office/drawing/2014/main" id="{78C929E6-C98E-4041-ADB2-863EF2A8AE03}"/>
              </a:ext>
            </a:extLst>
          </p:cNvPr>
          <p:cNvSpPr txBox="1"/>
          <p:nvPr/>
        </p:nvSpPr>
        <p:spPr>
          <a:xfrm>
            <a:off x="873473" y="105214"/>
            <a:ext cx="27538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gradFill flip="none" rotWithShape="1">
                  <a:gsLst>
                    <a:gs pos="0">
                      <a:srgbClr val="28473D">
                        <a:shade val="30000"/>
                        <a:satMod val="115000"/>
                      </a:srgbClr>
                    </a:gs>
                    <a:gs pos="50000">
                      <a:srgbClr val="28473D">
                        <a:shade val="67500"/>
                        <a:satMod val="115000"/>
                      </a:srgbClr>
                    </a:gs>
                    <a:gs pos="100000">
                      <a:srgbClr val="28473D">
                        <a:shade val="100000"/>
                        <a:satMod val="115000"/>
                      </a:srgbClr>
                    </a:gs>
                  </a:gsLst>
                  <a:lin ang="0" scaled="1"/>
                  <a:tileRect/>
                </a:gradFill>
                <a:cs typeface="+mn-ea"/>
                <a:sym typeface="+mn-lt"/>
              </a:rPr>
              <a:t>POC</a:t>
            </a:r>
            <a:endParaRPr lang="en-US" sz="2800" dirty="0">
              <a:gradFill flip="none" rotWithShape="1">
                <a:gsLst>
                  <a:gs pos="0">
                    <a:srgbClr val="28473D">
                      <a:shade val="30000"/>
                      <a:satMod val="115000"/>
                    </a:srgbClr>
                  </a:gs>
                  <a:gs pos="50000">
                    <a:srgbClr val="28473D">
                      <a:shade val="67500"/>
                      <a:satMod val="115000"/>
                    </a:srgbClr>
                  </a:gs>
                  <a:gs pos="100000">
                    <a:srgbClr val="28473D">
                      <a:shade val="100000"/>
                      <a:satMod val="115000"/>
                    </a:srgbClr>
                  </a:gs>
                </a:gsLst>
                <a:lin ang="0" scaled="1"/>
                <a:tileRect/>
              </a:gradFill>
              <a:cs typeface="+mn-ea"/>
              <a:sym typeface="+mn-lt"/>
            </a:endParaRPr>
          </a:p>
        </p:txBody>
      </p:sp>
      <p:cxnSp>
        <p:nvCxnSpPr>
          <p:cNvPr id="2" name="直接连接符 1">
            <a:extLst>
              <a:ext uri="{FF2B5EF4-FFF2-40B4-BE49-F238E27FC236}">
                <a16:creationId xmlns:a16="http://schemas.microsoft.com/office/drawing/2014/main" id="{1098E5F4-E52E-CB57-CFEF-B6800661E92E}"/>
              </a:ext>
            </a:extLst>
          </p:cNvPr>
          <p:cNvCxnSpPr/>
          <p:nvPr/>
        </p:nvCxnSpPr>
        <p:spPr>
          <a:xfrm>
            <a:off x="391265" y="720193"/>
            <a:ext cx="10160000" cy="0"/>
          </a:xfrm>
          <a:prstGeom prst="line">
            <a:avLst/>
          </a:prstGeom>
          <a:ln w="15875">
            <a:solidFill>
              <a:srgbClr val="0063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>
            <a:extLst>
              <a:ext uri="{FF2B5EF4-FFF2-40B4-BE49-F238E27FC236}">
                <a16:creationId xmlns:a16="http://schemas.microsoft.com/office/drawing/2014/main" id="{052B1895-7A1F-5BC8-0044-BB0DBA00C591}"/>
              </a:ext>
            </a:extLst>
          </p:cNvPr>
          <p:cNvSpPr/>
          <p:nvPr/>
        </p:nvSpPr>
        <p:spPr>
          <a:xfrm>
            <a:off x="94774" y="62356"/>
            <a:ext cx="459625" cy="459625"/>
          </a:xfrm>
          <a:prstGeom prst="rect">
            <a:avLst/>
          </a:prstGeom>
          <a:noFill/>
          <a:ln w="25400">
            <a:solidFill>
              <a:srgbClr val="00634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1FB7723F-07CA-2726-2701-B63C2B086248}"/>
              </a:ext>
            </a:extLst>
          </p:cNvPr>
          <p:cNvSpPr/>
          <p:nvPr/>
        </p:nvSpPr>
        <p:spPr>
          <a:xfrm>
            <a:off x="254311" y="148038"/>
            <a:ext cx="459625" cy="459625"/>
          </a:xfrm>
          <a:prstGeom prst="rect">
            <a:avLst/>
          </a:prstGeom>
          <a:solidFill>
            <a:srgbClr val="006341"/>
          </a:solidFill>
          <a:ln w="25400">
            <a:solidFill>
              <a:srgbClr val="4F8E7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FCA7E000-1094-DA51-3CD7-C113CA181957}"/>
              </a:ext>
            </a:extLst>
          </p:cNvPr>
          <p:cNvSpPr txBox="1"/>
          <p:nvPr/>
        </p:nvSpPr>
        <p:spPr>
          <a:xfrm>
            <a:off x="1635360" y="1323443"/>
            <a:ext cx="19980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gradFill flip="none" rotWithShape="1">
                  <a:gsLst>
                    <a:gs pos="0">
                      <a:srgbClr val="4F8E7A">
                        <a:shade val="30000"/>
                        <a:satMod val="115000"/>
                      </a:srgbClr>
                    </a:gs>
                    <a:gs pos="50000">
                      <a:srgbClr val="4F8E7A">
                        <a:shade val="67500"/>
                        <a:satMod val="115000"/>
                      </a:srgbClr>
                    </a:gs>
                    <a:gs pos="100000">
                      <a:srgbClr val="4F8E7A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cs typeface="+mn-ea"/>
                <a:sym typeface="+mn-lt"/>
              </a:rPr>
              <a:t>目的</a:t>
            </a:r>
          </a:p>
        </p:txBody>
      </p:sp>
      <p:sp>
        <p:nvSpPr>
          <p:cNvPr id="68" name="文本框 67">
            <a:extLst>
              <a:ext uri="{FF2B5EF4-FFF2-40B4-BE49-F238E27FC236}">
                <a16:creationId xmlns:a16="http://schemas.microsoft.com/office/drawing/2014/main" id="{1F09482B-AE59-4E19-A109-41A23CB71ABF}"/>
              </a:ext>
            </a:extLst>
          </p:cNvPr>
          <p:cNvSpPr txBox="1"/>
          <p:nvPr/>
        </p:nvSpPr>
        <p:spPr>
          <a:xfrm>
            <a:off x="1635360" y="3128141"/>
            <a:ext cx="16083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gradFill flip="none" rotWithShape="1">
                  <a:gsLst>
                    <a:gs pos="0">
                      <a:srgbClr val="4F8E7A">
                        <a:shade val="30000"/>
                        <a:satMod val="115000"/>
                      </a:srgbClr>
                    </a:gs>
                    <a:gs pos="50000">
                      <a:srgbClr val="4F8E7A">
                        <a:shade val="67500"/>
                        <a:satMod val="115000"/>
                      </a:srgbClr>
                    </a:gs>
                    <a:gs pos="100000">
                      <a:srgbClr val="4F8E7A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cs typeface="+mn-ea"/>
                <a:sym typeface="+mn-lt"/>
              </a:rPr>
              <a:t>期望</a:t>
            </a:r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69" name="图形 68">
            <a:extLst>
              <a:ext uri="{FF2B5EF4-FFF2-40B4-BE49-F238E27FC236}">
                <a16:creationId xmlns:a16="http://schemas.microsoft.com/office/drawing/2014/main" id="{76DD4988-3BEB-4136-93F1-35AFABAF3C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0950" y="3086896"/>
            <a:ext cx="667268" cy="667268"/>
          </a:xfrm>
          <a:prstGeom prst="rect">
            <a:avLst/>
          </a:prstGeom>
        </p:spPr>
      </p:pic>
      <p:sp>
        <p:nvSpPr>
          <p:cNvPr id="70" name="文本框 69">
            <a:extLst>
              <a:ext uri="{FF2B5EF4-FFF2-40B4-BE49-F238E27FC236}">
                <a16:creationId xmlns:a16="http://schemas.microsoft.com/office/drawing/2014/main" id="{970CDF11-6F8F-42C2-AC74-6CD776EDFF43}"/>
              </a:ext>
            </a:extLst>
          </p:cNvPr>
          <p:cNvSpPr txBox="1"/>
          <p:nvPr/>
        </p:nvSpPr>
        <p:spPr>
          <a:xfrm>
            <a:off x="1635360" y="5278868"/>
            <a:ext cx="22130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gradFill flip="none" rotWithShape="1">
                  <a:gsLst>
                    <a:gs pos="0">
                      <a:srgbClr val="4F8E7A">
                        <a:shade val="30000"/>
                        <a:satMod val="115000"/>
                      </a:srgbClr>
                    </a:gs>
                    <a:gs pos="50000">
                      <a:srgbClr val="4F8E7A">
                        <a:shade val="67500"/>
                        <a:satMod val="115000"/>
                      </a:srgbClr>
                    </a:gs>
                    <a:gs pos="100000">
                      <a:srgbClr val="4F8E7A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cs typeface="+mn-ea"/>
                <a:sym typeface="+mn-lt"/>
              </a:rPr>
              <a:t>潜在挑战</a:t>
            </a:r>
            <a:endParaRPr lang="en-US" dirty="0">
              <a:cs typeface="+mn-ea"/>
              <a:sym typeface="+mn-lt"/>
            </a:endParaRPr>
          </a:p>
        </p:txBody>
      </p:sp>
      <p:pic>
        <p:nvPicPr>
          <p:cNvPr id="71" name="图形 70">
            <a:extLst>
              <a:ext uri="{FF2B5EF4-FFF2-40B4-BE49-F238E27FC236}">
                <a16:creationId xmlns:a16="http://schemas.microsoft.com/office/drawing/2014/main" id="{9CD425B6-5889-4CB9-8162-D1BC62910E9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49149" y="5236720"/>
            <a:ext cx="669069" cy="669069"/>
          </a:xfrm>
          <a:prstGeom prst="rect">
            <a:avLst/>
          </a:prstGeom>
        </p:spPr>
      </p:pic>
      <p:sp>
        <p:nvSpPr>
          <p:cNvPr id="3" name="爆炸形: 14 pt  2">
            <a:extLst>
              <a:ext uri="{FF2B5EF4-FFF2-40B4-BE49-F238E27FC236}">
                <a16:creationId xmlns:a16="http://schemas.microsoft.com/office/drawing/2014/main" id="{79B08A5A-E16C-450F-B4BB-D99FECFD9430}"/>
              </a:ext>
            </a:extLst>
          </p:cNvPr>
          <p:cNvSpPr/>
          <p:nvPr/>
        </p:nvSpPr>
        <p:spPr>
          <a:xfrm>
            <a:off x="2942053" y="1334048"/>
            <a:ext cx="1041400" cy="547030"/>
          </a:xfrm>
          <a:prstGeom prst="irregularSeal2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>
                <a:cs typeface="+mn-ea"/>
                <a:sym typeface="+mn-lt"/>
              </a:rPr>
              <a:t>Key</a:t>
            </a:r>
            <a:endParaRPr lang="en-US" sz="1200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4005466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&quot;c8156c67-a36c-443d-80b5-00b37bd541cc&quot;,&quot;Name&quot;:null,&quot;Kind&quot;:1,&quot;OldGuidesSetting&quot;:{&quot;HeaderHeight&quot;:0.0,&quot;FooterHeight&quot;:0.0,&quot;SideMargin&quot;:0.0,&quot;TopMargin&quot;:0.0,&quot;BottomMargin&quot;:0.0,&quot;IntervalMargin&quot;:0.0}}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JUSTMENTS" val="30.3"/>
  <p:tag name="SHADOWSIZE" val="9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JUSTMENTS" val="30.3"/>
  <p:tag name="SHADOWSIZE" val="98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9679fd40-4460-42eb-8bbb-b1760060f97d">
      <a:majorFont>
        <a:latin typeface="Arial" panose="020F0302020204030204"/>
        <a:ea typeface="微软雅黑"/>
        <a:cs typeface=""/>
      </a:majorFont>
      <a:minorFont>
        <a:latin typeface="Arial" panose="020F0502020204030204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Sbux 2019040803">
      <a:dk1>
        <a:srgbClr val="1D3831"/>
      </a:dk1>
      <a:lt1>
        <a:srgbClr val="FEFFFE"/>
      </a:lt1>
      <a:dk2>
        <a:srgbClr val="F2EFEB"/>
      </a:dk2>
      <a:lt2>
        <a:srgbClr val="D4E7E1"/>
      </a:lt2>
      <a:accent1>
        <a:srgbClr val="000000"/>
      </a:accent1>
      <a:accent2>
        <a:srgbClr val="1D3931"/>
      </a:accent2>
      <a:accent3>
        <a:srgbClr val="006141"/>
      </a:accent3>
      <a:accent4>
        <a:srgbClr val="01744B"/>
      </a:accent4>
      <a:accent5>
        <a:srgbClr val="D4E8E0"/>
      </a:accent5>
      <a:accent6>
        <a:srgbClr val="F2EFEA"/>
      </a:accent6>
      <a:hlink>
        <a:srgbClr val="E4A100"/>
      </a:hlink>
      <a:folHlink>
        <a:srgbClr val="A76800"/>
      </a:folHlink>
    </a:clrScheme>
    <a:fontScheme name="9679fd40-4460-42eb-8bbb-b1760060f97d">
      <a:majorFont>
        <a:latin typeface="Arial" panose="020F0302020204030204"/>
        <a:ea typeface="微软雅黑"/>
        <a:cs typeface=""/>
      </a:majorFont>
      <a:minorFont>
        <a:latin typeface="Arial" panose="020F0502020204030204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0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lnSpc>
            <a:spcPct val="140000"/>
          </a:lnSpc>
          <a:defRPr sz="2800" dirty="0" err="1">
            <a:solidFill>
              <a:srgbClr val="DAD7D5"/>
            </a:solidFill>
            <a:latin typeface="Arial"/>
            <a:cs typeface="Arial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tarbucks Brand Template 20190412.potx  -  只读" id="{03B6D1F0-42EC-49EC-BEA4-28CBAD615DC3}" vid="{99E62E60-796F-41AA-A768-B5C51E452516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B99C71"/>
    </a:accent1>
    <a:accent2>
      <a:srgbClr val="A29671"/>
    </a:accent2>
    <a:accent3>
      <a:srgbClr val="A48F7C"/>
    </a:accent3>
    <a:accent4>
      <a:srgbClr val="A48F7C"/>
    </a:accent4>
    <a:accent5>
      <a:srgbClr val="938C85"/>
    </a:accent5>
    <a:accent6>
      <a:srgbClr val="838080"/>
    </a:accent6>
    <a:hlink>
      <a:srgbClr val="564EF8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2189</TotalTime>
  <Words>3004</Words>
  <Application>Microsoft Office PowerPoint</Application>
  <PresentationFormat>宽屏</PresentationFormat>
  <Paragraphs>491</Paragraphs>
  <Slides>26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26</vt:i4>
      </vt:variant>
    </vt:vector>
  </HeadingPairs>
  <TitlesOfParts>
    <vt:vector size="43" baseType="lpstr">
      <vt:lpstr>Inter</vt:lpstr>
      <vt:lpstr>Microsoft YaHei Bold</vt:lpstr>
      <vt:lpstr>Microsoft YaHei Light</vt:lpstr>
      <vt:lpstr>Microsoft YaHei Regular</vt:lpstr>
      <vt:lpstr>PingFang SC</vt:lpstr>
      <vt:lpstr>思源宋体 CN Heavy</vt:lpstr>
      <vt:lpstr>思源宋体 CN SemiBold</vt:lpstr>
      <vt:lpstr>宋体</vt:lpstr>
      <vt:lpstr>微软雅黑</vt:lpstr>
      <vt:lpstr>字魂105号-简雅黑</vt:lpstr>
      <vt:lpstr>Arial</vt:lpstr>
      <vt:lpstr>Calibri</vt:lpstr>
      <vt:lpstr>Corbel</vt:lpstr>
      <vt:lpstr>Times New Roman</vt:lpstr>
      <vt:lpstr>Wingdings</vt:lpstr>
      <vt:lpstr>Office 主题​​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Steven Lai Hou</dc:creator>
  <cp:lastModifiedBy>office365</cp:lastModifiedBy>
  <cp:revision>155</cp:revision>
  <cp:lastPrinted>2025-04-11T03:43:37Z</cp:lastPrinted>
  <dcterms:created xsi:type="dcterms:W3CDTF">2025-04-08T07:14:32Z</dcterms:created>
  <dcterms:modified xsi:type="dcterms:W3CDTF">2025-05-07T09:24:10Z</dcterms:modified>
</cp:coreProperties>
</file>