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7" r:id="rId2"/>
  </p:sldMasterIdLst>
  <p:notesMasterIdLst>
    <p:notesMasterId r:id="rId10"/>
  </p:notesMasterIdLst>
  <p:handoutMasterIdLst>
    <p:handoutMasterId r:id="rId11"/>
  </p:handoutMasterIdLst>
  <p:sldIdLst>
    <p:sldId id="3122" r:id="rId3"/>
    <p:sldId id="3132" r:id="rId4"/>
    <p:sldId id="3133" r:id="rId5"/>
    <p:sldId id="3140" r:id="rId6"/>
    <p:sldId id="3142" r:id="rId7"/>
    <p:sldId id="3134" r:id="rId8"/>
    <p:sldId id="1363" r:id="rId9"/>
  </p:sldIdLst>
  <p:sldSz cx="17068800" cy="96012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7168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14337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21506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28675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3584448" algn="l" defTabSz="143377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4301338" algn="l" defTabSz="143377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5018227" algn="l" defTabSz="143377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5735117" algn="l" defTabSz="143377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9342101D-A814-45F4-AD5A-6895875A128A}">
          <p14:sldIdLst>
            <p14:sldId id="3122"/>
            <p14:sldId id="3132"/>
            <p14:sldId id="3133"/>
            <p14:sldId id="3140"/>
            <p14:sldId id="3142"/>
            <p14:sldId id="3134"/>
            <p14:sldId id="1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59" userDrawn="1">
          <p15:clr>
            <a:srgbClr val="A4A3A4"/>
          </p15:clr>
        </p15:guide>
        <p15:guide id="2" pos="78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61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g Guo" initials="" lastIdx="1" clrIdx="0"/>
  <p:cmAuthor id="1" name="Chen Yaojin" initials="CY" lastIdx="2" clrIdx="0"/>
  <p:cmAuthor id="2" name="作者" initials="A" lastIdx="0" clrIdx="1"/>
  <p:cmAuthor id="4" name="GHY" initials="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C1C"/>
    <a:srgbClr val="010F34"/>
    <a:srgbClr val="002060"/>
    <a:srgbClr val="2F951B"/>
    <a:srgbClr val="F3A0A0"/>
    <a:srgbClr val="7030A0"/>
    <a:srgbClr val="6EADA7"/>
    <a:srgbClr val="262626"/>
    <a:srgbClr val="93131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3" autoAdjust="0"/>
    <p:restoredTop sz="95184" autoAdjust="0"/>
  </p:normalViewPr>
  <p:slideViewPr>
    <p:cSldViewPr>
      <p:cViewPr>
        <p:scale>
          <a:sx n="50" d="100"/>
          <a:sy n="50" d="100"/>
        </p:scale>
        <p:origin x="1560" y="379"/>
      </p:cViewPr>
      <p:guideLst>
        <p:guide orient="horz" pos="3059"/>
        <p:guide pos="7821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0"/>
    </p:cViewPr>
  </p:sorterViewPr>
  <p:notesViewPr>
    <p:cSldViewPr>
      <p:cViewPr varScale="1">
        <p:scale>
          <a:sx n="45" d="100"/>
          <a:sy n="45" d="100"/>
        </p:scale>
        <p:origin x="2796" y="68"/>
      </p:cViewPr>
      <p:guideLst>
        <p:guide orient="horz" pos="3261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091D-A34B-4AD1-BF8B-2C16CF1749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2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64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D17C5-F690-94D1-CB0E-451995AB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2AD5BB5-0B76-C5FC-8158-50E35D1EE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0177F0-D6C1-74CD-3ACD-DF2E04EF2B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56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87CB-7DAE-D737-C3B4-6EEB085C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893C41-F32F-E137-F2F7-4B4C443FF9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33553E-E7B4-7514-A85E-D034F01D7B0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）线网区：华为云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manageone8.3.0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2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）线路区：华三云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cloudos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 E5137(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主备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)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3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6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号线云平台：华为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manageone6.5.1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4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10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号线云平台：华为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manageone6.5.1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5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）大运枢纽云平台：华三云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cloudos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 E5136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6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）黄木岗枢纽云平台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: 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华三云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cloudos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 E5136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7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）线路、线网华三云桌面一套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8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6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号线华为云桌面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Fusionaccess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云桌面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2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套；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9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10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号线华为云桌面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Fusionaccess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云桌面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2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套；</a:t>
            </a: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10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）线网区：华为云</a:t>
            </a:r>
            <a:r>
              <a:rPr lang="en-US" altLang="zh-CN" sz="1200" kern="0" dirty="0" err="1">
                <a:latin typeface="+mn-ea"/>
                <a:ea typeface="+mn-ea"/>
                <a:cs typeface="+mn-ea"/>
              </a:rPr>
              <a:t>Fusionaccess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云桌面</a:t>
            </a:r>
            <a:r>
              <a:rPr lang="en-US" altLang="zh-CN" sz="1200" kern="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套。</a:t>
            </a:r>
            <a:endParaRPr lang="en-US" altLang="zh-CN" sz="1200" kern="0" dirty="0">
              <a:latin typeface="+mn-ea"/>
              <a:ea typeface="+mn-ea"/>
              <a:cs typeface="+mn-ea"/>
            </a:endParaRPr>
          </a:p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200" kern="0" dirty="0">
                <a:latin typeface="+mn-ea"/>
                <a:ea typeface="+mn-ea"/>
                <a:cs typeface="+mn-ea"/>
              </a:rPr>
              <a:t>11</a:t>
            </a:r>
            <a:r>
              <a:rPr lang="zh-CN" altLang="en-US" sz="1200" kern="0" dirty="0">
                <a:latin typeface="+mn-ea"/>
                <a:ea typeface="+mn-ea"/>
                <a:cs typeface="+mn-ea"/>
              </a:rPr>
              <a:t>）视频云存储：对接华为云存储管理软件。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55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+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853736" y="633717"/>
            <a:ext cx="15361627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4185" y="1709845"/>
            <a:ext cx="15341176" cy="6987540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560"/>
              </a:spcAft>
              <a:buFont typeface="Wingdings" panose="05000000000000000000" pitchFamily="2" charset="2"/>
              <a:buChar char="n"/>
              <a:defRPr sz="2613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560"/>
              </a:spcAft>
              <a:buFont typeface="Wingdings" panose="05000000000000000000" pitchFamily="2" charset="2"/>
              <a:buChar char="n"/>
              <a:defRPr sz="1960">
                <a:solidFill>
                  <a:schemeClr val="tx1"/>
                </a:solidFill>
              </a:defRPr>
            </a:lvl2pPr>
            <a:lvl3pPr marL="2240168" indent="-533373">
              <a:lnSpc>
                <a:spcPct val="150000"/>
              </a:lnSpc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 userDrawn="1"/>
        </p:nvSpPr>
        <p:spPr>
          <a:xfrm>
            <a:off x="630599" y="1575253"/>
            <a:ext cx="2714413" cy="7257796"/>
          </a:xfrm>
          <a:prstGeom prst="roundRect">
            <a:avLst>
              <a:gd name="adj" fmla="val 11091"/>
            </a:avLst>
          </a:prstGeom>
          <a:solidFill>
            <a:sysClr val="window" lastClr="FFFFFF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Regular" panose="020B0502040204020203" charset="-122"/>
              <a:ea typeface="Microsoft YaHei Regular" panose="020B0502040204020203" charset="-122"/>
            </a:endParaRPr>
          </a:p>
        </p:txBody>
      </p:sp>
      <p:sp>
        <p:nvSpPr>
          <p:cNvPr id="4" name="圆角矩形 2"/>
          <p:cNvSpPr/>
          <p:nvPr userDrawn="1"/>
        </p:nvSpPr>
        <p:spPr>
          <a:xfrm>
            <a:off x="3560743" y="1575253"/>
            <a:ext cx="12904724" cy="7257796"/>
          </a:xfrm>
          <a:prstGeom prst="roundRect">
            <a:avLst>
              <a:gd name="adj" fmla="val 3593"/>
            </a:avLst>
          </a:prstGeom>
          <a:solidFill>
            <a:sysClr val="window" lastClr="FFFFFF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Regular" panose="020B0502040204020203" charset="-122"/>
              <a:ea typeface="Microsoft YaHei Regular" panose="020B0502040204020203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482088" y="1843141"/>
            <a:ext cx="2216573" cy="762169"/>
            <a:chOff x="2094" y="1328"/>
            <a:chExt cx="1870" cy="643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2094" y="1427"/>
              <a:ext cx="1871" cy="425"/>
              <a:chOff x="1773932" y="1196752"/>
              <a:chExt cx="1584176" cy="36004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998068" y="1196752"/>
                <a:ext cx="360040" cy="3600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8009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2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Regular" panose="020B0502040204020203" charset="-122"/>
                  <a:ea typeface="Microsoft YaHei Regular" panose="020B0502040204020203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73932" y="1196752"/>
                <a:ext cx="360040" cy="3600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8009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2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Regular" panose="020B0502040204020203" charset="-122"/>
                  <a:ea typeface="Microsoft YaHei Regular" panose="020B0502040204020203" charset="-122"/>
                  <a:cs typeface="+mn-cs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676" y="1555"/>
              <a:ext cx="84" cy="169"/>
              <a:chOff x="3676" y="1527"/>
              <a:chExt cx="84" cy="16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676" y="1527"/>
                <a:ext cx="85" cy="8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Regular" panose="020B0502040204020203" charset="-122"/>
                  <a:ea typeface="Microsoft YaHei Regular" panose="020B0502040204020203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76" y="1612"/>
                <a:ext cx="85" cy="8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Regular" panose="020B0502040204020203" charset="-122"/>
                  <a:ea typeface="Microsoft YaHei Regular" panose="020B0502040204020203" charset="-122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2226" y="1557"/>
              <a:ext cx="85" cy="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226" y="1642"/>
              <a:ext cx="85" cy="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>
              <a:off x="2266" y="1328"/>
              <a:ext cx="1445" cy="544"/>
            </a:xfrm>
            <a:prstGeom prst="arc">
              <a:avLst>
                <a:gd name="adj1" fmla="val 10804725"/>
                <a:gd name="adj2" fmla="val 0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>
              <a:off x="2266" y="1427"/>
              <a:ext cx="1445" cy="544"/>
            </a:xfrm>
            <a:prstGeom prst="arc">
              <a:avLst>
                <a:gd name="adj1" fmla="val 10804725"/>
                <a:gd name="adj2" fmla="val 0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2483275" y="7960644"/>
            <a:ext cx="2216573" cy="762169"/>
            <a:chOff x="2094" y="1328"/>
            <a:chExt cx="1870" cy="643"/>
          </a:xfrm>
        </p:grpSpPr>
        <p:grpSp>
          <p:nvGrpSpPr>
            <p:cNvPr id="17" name="组合 16"/>
            <p:cNvGrpSpPr/>
            <p:nvPr userDrawn="1"/>
          </p:nvGrpSpPr>
          <p:grpSpPr>
            <a:xfrm>
              <a:off x="2094" y="1427"/>
              <a:ext cx="1871" cy="425"/>
              <a:chOff x="1773932" y="1196752"/>
              <a:chExt cx="1584176" cy="36004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998068" y="1196752"/>
                <a:ext cx="360040" cy="3600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8009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2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Regular" panose="020B0502040204020203" charset="-122"/>
                  <a:ea typeface="Microsoft YaHei Regular" panose="020B0502040204020203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773932" y="1196752"/>
                <a:ext cx="360040" cy="3600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8009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2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Regular" panose="020B0502040204020203" charset="-122"/>
                  <a:ea typeface="Microsoft YaHei Regular" panose="020B0502040204020203" charset="-122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676" y="1555"/>
              <a:ext cx="84" cy="169"/>
              <a:chOff x="3676" y="1527"/>
              <a:chExt cx="84" cy="16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676" y="1527"/>
                <a:ext cx="85" cy="8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Regular" panose="020B0502040204020203" charset="-122"/>
                  <a:ea typeface="Microsoft YaHei Regular" panose="020B0502040204020203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676" y="1612"/>
                <a:ext cx="85" cy="8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Regular" panose="020B0502040204020203" charset="-122"/>
                  <a:ea typeface="Microsoft YaHei Regular" panose="020B0502040204020203" charset="-122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2226" y="1557"/>
              <a:ext cx="85" cy="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226" y="1642"/>
              <a:ext cx="85" cy="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2266" y="1328"/>
              <a:ext cx="1445" cy="544"/>
            </a:xfrm>
            <a:prstGeom prst="arc">
              <a:avLst>
                <a:gd name="adj1" fmla="val 10804725"/>
                <a:gd name="adj2" fmla="val 0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2266" y="1427"/>
              <a:ext cx="1445" cy="544"/>
            </a:xfrm>
            <a:prstGeom prst="arc">
              <a:avLst>
                <a:gd name="adj1" fmla="val 10804725"/>
                <a:gd name="adj2" fmla="val 0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Regular" panose="020B0502040204020203" charset="-122"/>
                <a:ea typeface="Microsoft YaHei Regular" panose="020B0502040204020203" charset="-122"/>
              </a:endParaRPr>
            </a:p>
          </p:txBody>
        </p:sp>
      </p:grpSp>
      <p:sp>
        <p:nvSpPr>
          <p:cNvPr id="27" name="圆角矩形 15"/>
          <p:cNvSpPr/>
          <p:nvPr userDrawn="1"/>
        </p:nvSpPr>
        <p:spPr>
          <a:xfrm>
            <a:off x="778768" y="2651535"/>
            <a:ext cx="2419265" cy="1479296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Regular" panose="020B0502040204020203" charset="-122"/>
              <a:ea typeface="Microsoft YaHei Regular" panose="020B0502040204020203" charset="-122"/>
            </a:endParaRPr>
          </a:p>
        </p:txBody>
      </p:sp>
      <p:sp>
        <p:nvSpPr>
          <p:cNvPr id="28" name="圆角矩形 16"/>
          <p:cNvSpPr/>
          <p:nvPr userDrawn="1"/>
        </p:nvSpPr>
        <p:spPr>
          <a:xfrm>
            <a:off x="777582" y="4484060"/>
            <a:ext cx="2419265" cy="1479296"/>
          </a:xfrm>
          <a:prstGeom prst="roundRect">
            <a:avLst/>
          </a:prstGeom>
          <a:solidFill>
            <a:srgbClr val="039E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Regular" panose="020B0502040204020203" charset="-122"/>
              <a:ea typeface="Microsoft YaHei Regular" panose="020B0502040204020203" charset="-122"/>
            </a:endParaRPr>
          </a:p>
        </p:txBody>
      </p:sp>
      <p:sp>
        <p:nvSpPr>
          <p:cNvPr id="29" name="圆角矩形 17"/>
          <p:cNvSpPr/>
          <p:nvPr userDrawn="1"/>
        </p:nvSpPr>
        <p:spPr>
          <a:xfrm>
            <a:off x="778768" y="6316585"/>
            <a:ext cx="2419265" cy="14792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Regular" panose="020B0502040204020203" charset="-122"/>
              <a:ea typeface="Microsoft YaHei Regular" panose="020B0502040204020203" charset="-122"/>
            </a:endParaRPr>
          </a:p>
        </p:txBody>
      </p:sp>
      <p:sp>
        <p:nvSpPr>
          <p:cNvPr id="3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853741" y="317957"/>
            <a:ext cx="15361627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448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282" y="6366465"/>
            <a:ext cx="5177871" cy="323474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359" y="1730590"/>
            <a:ext cx="15909525" cy="7219109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等线" panose="02010600030101010101" charset="-122"/>
                <a:ea typeface="等线" panose="02010600030101010101" charset="-122"/>
              </a:defRPr>
            </a:lvl1pPr>
            <a:lvl2pPr>
              <a:lnSpc>
                <a:spcPct val="150000"/>
              </a:lnSpc>
              <a:defRPr>
                <a:latin typeface="等线" panose="02010600030101010101" charset="-122"/>
                <a:ea typeface="等线" panose="02010600030101010101" charset="-122"/>
              </a:defRPr>
            </a:lvl2pPr>
            <a:lvl3pPr>
              <a:lnSpc>
                <a:spcPct val="150000"/>
              </a:lnSpc>
              <a:defRPr>
                <a:latin typeface="等线" panose="02010600030101010101" charset="-122"/>
                <a:ea typeface="等线" panose="02010600030101010101" charset="-122"/>
              </a:defRPr>
            </a:lvl3pPr>
            <a:lvl4pPr>
              <a:lnSpc>
                <a:spcPct val="150000"/>
              </a:lnSpc>
              <a:defRPr>
                <a:latin typeface="等线" panose="02010600030101010101" charset="-122"/>
                <a:ea typeface="等线" panose="02010600030101010101" charset="-122"/>
              </a:defRPr>
            </a:lvl4pPr>
            <a:lvl5pPr>
              <a:lnSpc>
                <a:spcPct val="150000"/>
              </a:lnSpc>
              <a:defRPr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>
          <a:xfrm>
            <a:off x="626744" y="9217449"/>
            <a:ext cx="3840480" cy="252000"/>
          </a:xfrm>
        </p:spPr>
        <p:txBody>
          <a:bodyPr/>
          <a:lstStyle>
            <a:lvl1pPr>
              <a:defRPr sz="1540"/>
            </a:lvl1pPr>
          </a:lstStyle>
          <a:p>
            <a:fld id="{DC3C3855-B101-4102-8D4D-78A2D48C2ADB}" type="datetime1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2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13963" y="9218930"/>
            <a:ext cx="7017173" cy="250520"/>
          </a:xfrm>
        </p:spPr>
        <p:txBody>
          <a:bodyPr/>
          <a:lstStyle>
            <a:lvl1pPr>
              <a:defRPr sz="1540"/>
            </a:lvl1pPr>
          </a:lstStyle>
          <a:p>
            <a:endParaRPr lang="zh-CN" altLang="en-US" dirty="0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670405" y="9217449"/>
            <a:ext cx="3840480" cy="252000"/>
          </a:xfrm>
        </p:spPr>
        <p:txBody>
          <a:bodyPr/>
          <a:lstStyle>
            <a:lvl1pPr>
              <a:defRPr sz="1540"/>
            </a:lvl1pPr>
          </a:lstStyle>
          <a:p>
            <a:fld id="{B19DA58E-532F-41E9-A14C-57F0126E152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47" y="508199"/>
            <a:ext cx="1833511" cy="829444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-3" y="301868"/>
            <a:ext cx="11001376" cy="100800"/>
            <a:chOff x="0" y="215620"/>
            <a:chExt cx="5072063" cy="72000"/>
          </a:xfrm>
        </p:grpSpPr>
        <p:sp>
          <p:nvSpPr>
            <p:cNvPr id="10" name="矩形 9"/>
            <p:cNvSpPr/>
            <p:nvPr/>
          </p:nvSpPr>
          <p:spPr>
            <a:xfrm>
              <a:off x="0" y="215620"/>
              <a:ext cx="2619375" cy="72000"/>
            </a:xfrm>
            <a:prstGeom prst="rect">
              <a:avLst/>
            </a:prstGeom>
            <a:solidFill>
              <a:srgbClr val="1E9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19375" y="215620"/>
              <a:ext cx="2452688" cy="72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02132" y="437835"/>
            <a:ext cx="13786285" cy="1076856"/>
          </a:xfrm>
        </p:spPr>
        <p:txBody>
          <a:bodyPr>
            <a:noAutofit/>
          </a:bodyPr>
          <a:lstStyle>
            <a:lvl1pPr algn="l">
              <a:defRPr sz="4480" b="1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8584377" y="0"/>
            <a:ext cx="8484424" cy="9601200"/>
          </a:xfrm>
          <a:custGeom>
            <a:avLst/>
            <a:gdLst>
              <a:gd name="connsiteX0" fmla="*/ 896292 w 6060302"/>
              <a:gd name="connsiteY0" fmla="*/ 0 h 6858000"/>
              <a:gd name="connsiteX1" fmla="*/ 6060302 w 6060302"/>
              <a:gd name="connsiteY1" fmla="*/ 0 h 6858000"/>
              <a:gd name="connsiteX2" fmla="*/ 6060302 w 6060302"/>
              <a:gd name="connsiteY2" fmla="*/ 6858000 h 6858000"/>
              <a:gd name="connsiteX3" fmla="*/ 0 w 6060302"/>
              <a:gd name="connsiteY3" fmla="*/ 6858000 h 6858000"/>
              <a:gd name="connsiteX4" fmla="*/ 31409 w 6060302"/>
              <a:gd name="connsiteY4" fmla="*/ 6797342 h 6858000"/>
              <a:gd name="connsiteX5" fmla="*/ 1855615 w 6060302"/>
              <a:gd name="connsiteY5" fmla="*/ 3232364 h 6858000"/>
              <a:gd name="connsiteX6" fmla="*/ 908557 w 6060302"/>
              <a:gd name="connsiteY6" fmla="*/ 1012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0302" h="6858000">
                <a:moveTo>
                  <a:pt x="896292" y="0"/>
                </a:moveTo>
                <a:lnTo>
                  <a:pt x="6060302" y="0"/>
                </a:lnTo>
                <a:lnTo>
                  <a:pt x="6060302" y="6858000"/>
                </a:lnTo>
                <a:lnTo>
                  <a:pt x="0" y="6858000"/>
                </a:lnTo>
                <a:lnTo>
                  <a:pt x="31409" y="6797342"/>
                </a:lnTo>
                <a:cubicBezTo>
                  <a:pt x="785300" y="5358419"/>
                  <a:pt x="1385721" y="4453889"/>
                  <a:pt x="1855615" y="3232364"/>
                </a:cubicBezTo>
                <a:cubicBezTo>
                  <a:pt x="412672" y="1634533"/>
                  <a:pt x="973741" y="1021841"/>
                  <a:pt x="908557" y="101293"/>
                </a:cubicBezTo>
                <a:close/>
              </a:path>
            </a:pathLst>
          </a:custGeom>
          <a:blipFill>
            <a:blip r:embed="rId2"/>
            <a:srcRect/>
            <a:stretch>
              <a:fillRect l="-35279" r="-351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副标题 2"/>
          <p:cNvSpPr>
            <a:spLocks noGrp="1"/>
          </p:cNvSpPr>
          <p:nvPr>
            <p:ph type="subTitle" idx="1"/>
          </p:nvPr>
        </p:nvSpPr>
        <p:spPr>
          <a:xfrm>
            <a:off x="1278711" y="4902366"/>
            <a:ext cx="7009764" cy="782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48" indent="0" algn="ctr">
              <a:buNone/>
              <a:defRPr sz="2800"/>
            </a:lvl2pPr>
            <a:lvl3pPr marL="1280096" indent="0" algn="ctr">
              <a:buNone/>
              <a:defRPr sz="2520"/>
            </a:lvl3pPr>
            <a:lvl4pPr marL="1920144" indent="0" algn="ctr">
              <a:buNone/>
              <a:defRPr sz="2240"/>
            </a:lvl4pPr>
            <a:lvl5pPr marL="2560192" indent="0" algn="ctr">
              <a:buNone/>
              <a:defRPr sz="2240"/>
            </a:lvl5pPr>
            <a:lvl6pPr marL="3200240" indent="0" algn="ctr">
              <a:buNone/>
              <a:defRPr sz="2240"/>
            </a:lvl6pPr>
            <a:lvl7pPr marL="3840288" indent="0" algn="ctr">
              <a:buNone/>
              <a:defRPr sz="2240"/>
            </a:lvl7pPr>
            <a:lvl8pPr marL="4480336" indent="0" algn="ctr">
              <a:buNone/>
              <a:defRPr sz="2240"/>
            </a:lvl8pPr>
            <a:lvl9pPr marL="5120384" indent="0" algn="ctr">
              <a:buNone/>
              <a:defRPr sz="22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4" name="标题 1"/>
          <p:cNvSpPr>
            <a:spLocks noGrp="1"/>
          </p:cNvSpPr>
          <p:nvPr>
            <p:ph type="ctrTitle"/>
          </p:nvPr>
        </p:nvSpPr>
        <p:spPr>
          <a:xfrm>
            <a:off x="1278711" y="3039661"/>
            <a:ext cx="7009764" cy="18591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5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78711" y="6550466"/>
            <a:ext cx="3117591" cy="414779"/>
          </a:xfrm>
          <a:prstGeom prst="rect">
            <a:avLst/>
          </a:prstGeom>
          <a:solidFill>
            <a:schemeClr val="accent2"/>
          </a:solidFill>
        </p:spPr>
        <p:txBody>
          <a:bodyPr vert="horz" anchor="ctr"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640048" indent="0">
              <a:buNone/>
              <a:defRPr/>
            </a:lvl2pPr>
            <a:lvl3pPr marL="1280096" indent="0">
              <a:buNone/>
              <a:defRPr/>
            </a:lvl3pPr>
            <a:lvl4pPr marL="1920144" indent="0">
              <a:buNone/>
              <a:defRPr/>
            </a:lvl4pPr>
            <a:lvl5pPr marL="256019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78712" y="7104314"/>
            <a:ext cx="1997451" cy="414779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2100" b="0">
                <a:solidFill>
                  <a:schemeClr val="tx1"/>
                </a:solidFill>
              </a:defRPr>
            </a:lvl1pPr>
            <a:lvl2pPr marL="640048" indent="0">
              <a:buNone/>
              <a:defRPr/>
            </a:lvl2pPr>
            <a:lvl3pPr marL="1280096" indent="0">
              <a:buNone/>
              <a:defRPr/>
            </a:lvl3pPr>
            <a:lvl4pPr marL="1920144" indent="0">
              <a:buNone/>
              <a:defRPr/>
            </a:lvl4pPr>
            <a:lvl5pPr marL="2560192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6352" y="612398"/>
            <a:ext cx="4156741" cy="703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720" y="0"/>
            <a:ext cx="5607101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995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5697-C900-44E3-B898-88887B612FB7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0126-4519-4651-972A-3F8E264C9E9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51FBA1-95A9-1F38-578F-7554076F2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53" y="207134"/>
            <a:ext cx="1833511" cy="8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970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178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7012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1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809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94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248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8059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7165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2"/>
          <p:cNvSpPr>
            <a:spLocks noGrp="1"/>
          </p:cNvSpPr>
          <p:nvPr>
            <p:ph type="subTitle" idx="1"/>
          </p:nvPr>
        </p:nvSpPr>
        <p:spPr>
          <a:xfrm>
            <a:off x="1278711" y="4902366"/>
            <a:ext cx="7009764" cy="782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48" indent="0" algn="ctr">
              <a:buNone/>
              <a:defRPr sz="2800"/>
            </a:lvl2pPr>
            <a:lvl3pPr marL="1280096" indent="0" algn="ctr">
              <a:buNone/>
              <a:defRPr sz="2520"/>
            </a:lvl3pPr>
            <a:lvl4pPr marL="1920144" indent="0" algn="ctr">
              <a:buNone/>
              <a:defRPr sz="2240"/>
            </a:lvl4pPr>
            <a:lvl5pPr marL="2560192" indent="0" algn="ctr">
              <a:buNone/>
              <a:defRPr sz="2240"/>
            </a:lvl5pPr>
            <a:lvl6pPr marL="3200240" indent="0" algn="ctr">
              <a:buNone/>
              <a:defRPr sz="2240"/>
            </a:lvl6pPr>
            <a:lvl7pPr marL="3840288" indent="0" algn="ctr">
              <a:buNone/>
              <a:defRPr sz="2240"/>
            </a:lvl7pPr>
            <a:lvl8pPr marL="4480336" indent="0" algn="ctr">
              <a:buNone/>
              <a:defRPr sz="2240"/>
            </a:lvl8pPr>
            <a:lvl9pPr marL="5120384" indent="0" algn="ctr">
              <a:buNone/>
              <a:defRPr sz="22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4" name="标题 1"/>
          <p:cNvSpPr>
            <a:spLocks noGrp="1"/>
          </p:cNvSpPr>
          <p:nvPr>
            <p:ph type="ctrTitle"/>
          </p:nvPr>
        </p:nvSpPr>
        <p:spPr>
          <a:xfrm>
            <a:off x="1278711" y="3039661"/>
            <a:ext cx="7009764" cy="18591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5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78711" y="6550466"/>
            <a:ext cx="3117591" cy="414779"/>
          </a:xfrm>
          <a:prstGeom prst="rect">
            <a:avLst/>
          </a:prstGeom>
          <a:solidFill>
            <a:schemeClr val="accent2"/>
          </a:solidFill>
        </p:spPr>
        <p:txBody>
          <a:bodyPr vert="horz" anchor="ctr"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640048" indent="0">
              <a:buNone/>
              <a:defRPr/>
            </a:lvl2pPr>
            <a:lvl3pPr marL="1280096" indent="0">
              <a:buNone/>
              <a:defRPr/>
            </a:lvl3pPr>
            <a:lvl4pPr marL="1920144" indent="0">
              <a:buNone/>
              <a:defRPr/>
            </a:lvl4pPr>
            <a:lvl5pPr marL="256019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78712" y="7104314"/>
            <a:ext cx="1997451" cy="414779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2100" b="0">
                <a:solidFill>
                  <a:schemeClr val="tx1"/>
                </a:solidFill>
              </a:defRPr>
            </a:lvl1pPr>
            <a:lvl2pPr marL="640048" indent="0">
              <a:buNone/>
              <a:defRPr/>
            </a:lvl2pPr>
            <a:lvl3pPr marL="1280096" indent="0">
              <a:buNone/>
              <a:defRPr/>
            </a:lvl3pPr>
            <a:lvl4pPr marL="1920144" indent="0">
              <a:buNone/>
              <a:defRPr/>
            </a:lvl4pPr>
            <a:lvl5pPr marL="2560192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77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3"/>
          <p:cNvSpPr txBox="1"/>
          <p:nvPr userDrawn="1"/>
        </p:nvSpPr>
        <p:spPr bwMode="auto">
          <a:xfrm>
            <a:off x="1579819" y="327754"/>
            <a:ext cx="11018191" cy="963249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5227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9702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4529116" y="9197745"/>
            <a:ext cx="1760354" cy="37965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867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867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543954" y="9232016"/>
            <a:ext cx="1797287" cy="32207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6464881" y="9319109"/>
            <a:ext cx="0" cy="16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5720577" y="3466407"/>
            <a:ext cx="564542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720" b="1" spc="13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720" b="1" spc="13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185297" y="4680863"/>
            <a:ext cx="2706447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987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2987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 flipV="1">
            <a:off x="6631942" y="4956869"/>
            <a:ext cx="553355" cy="39977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9899094" y="4996843"/>
            <a:ext cx="517025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84" y="508782"/>
            <a:ext cx="2418035" cy="4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8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4529116" y="9197745"/>
            <a:ext cx="1760354" cy="37965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867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867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543954" y="9232016"/>
            <a:ext cx="1797287" cy="32207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6464881" y="9319109"/>
            <a:ext cx="0" cy="16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5720577" y="3466407"/>
            <a:ext cx="564542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720" b="1" spc="13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720" b="1" spc="13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185297" y="4680863"/>
            <a:ext cx="2706447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987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2987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 flipV="1">
            <a:off x="6631942" y="4956869"/>
            <a:ext cx="553355" cy="39977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9899094" y="4996843"/>
            <a:ext cx="517025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84" y="508782"/>
            <a:ext cx="2418035" cy="4080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3"/>
          <p:cNvSpPr txBox="1"/>
          <p:nvPr userDrawn="1"/>
        </p:nvSpPr>
        <p:spPr bwMode="auto">
          <a:xfrm>
            <a:off x="1579819" y="327754"/>
            <a:ext cx="11018191" cy="963249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5227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73480" y="8898894"/>
            <a:ext cx="3840480" cy="511175"/>
          </a:xfrm>
        </p:spPr>
        <p:txBody>
          <a:bodyPr/>
          <a:lstStyle/>
          <a:p>
            <a:fld id="{5FDC5697-C900-44E3-B898-88887B612FB7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654040" y="8898894"/>
            <a:ext cx="5760720" cy="511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054840" y="8898894"/>
            <a:ext cx="3840480" cy="511175"/>
          </a:xfrm>
        </p:spPr>
        <p:txBody>
          <a:bodyPr/>
          <a:lstStyle/>
          <a:p>
            <a:fld id="{60970126-4519-4651-972A-3F8E264C9E9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53" y="207134"/>
            <a:ext cx="1833511" cy="8294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30" y="2231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9525" imgH="9525" progId="TCLayout.ActiveDocument.1">
                  <p:embed/>
                </p:oleObj>
              </mc:Choice>
              <mc:Fallback>
                <p:oleObj name="think-cell 幻灯片" r:id="rId4" imgW="9525" imgH="9525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" y="2231"/>
                        <a:ext cx="2223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12761" y="359234"/>
            <a:ext cx="13020360" cy="853440"/>
          </a:xfrm>
          <a:prstGeom prst="rect">
            <a:avLst/>
          </a:prstGeom>
        </p:spPr>
        <p:txBody>
          <a:bodyPr/>
          <a:lstStyle>
            <a:lvl1pPr>
              <a:defRPr sz="3920"/>
            </a:lvl1pPr>
          </a:lstStyle>
          <a:p>
            <a:endParaRPr lang="zh-CN" altLang="en-US" dirty="0"/>
          </a:p>
        </p:txBody>
      </p:sp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30" y="2231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9525" imgH="9525" progId="TCLayout.ActiveDocument.1">
                  <p:embed/>
                </p:oleObj>
              </mc:Choice>
              <mc:Fallback>
                <p:oleObj name="think-cell 幻灯片" r:id="rId4" imgW="9525" imgH="9525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" y="2231"/>
                        <a:ext cx="2223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9" y="8842144"/>
            <a:ext cx="1551504" cy="60727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13" y="5600824"/>
            <a:ext cx="6315032" cy="3945153"/>
          </a:xfrm>
          <a:prstGeom prst="rect">
            <a:avLst/>
          </a:prstGeom>
        </p:spPr>
      </p:pic>
      <p:sp>
        <p:nvSpPr>
          <p:cNvPr id="19" name="任意多边形 8"/>
          <p:cNvSpPr/>
          <p:nvPr userDrawn="1"/>
        </p:nvSpPr>
        <p:spPr>
          <a:xfrm>
            <a:off x="653173" y="364912"/>
            <a:ext cx="444873" cy="7164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067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64912"/>
            <a:ext cx="910941" cy="716451"/>
          </a:xfrm>
          <a:prstGeom prst="rect">
            <a:avLst/>
          </a:prstGeom>
        </p:spPr>
      </p:pic>
      <p:sp>
        <p:nvSpPr>
          <p:cNvPr id="21" name="Freeform 24"/>
          <p:cNvSpPr/>
          <p:nvPr userDrawn="1"/>
        </p:nvSpPr>
        <p:spPr>
          <a:xfrm>
            <a:off x="12298020" y="8974500"/>
            <a:ext cx="899235" cy="342559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pPr marL="0" marR="0" lvl="0" indent="0" algn="l" defTabSz="17067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190333" y="8908789"/>
            <a:ext cx="465091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67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4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云腾</a:t>
            </a:r>
            <a:r>
              <a:rPr kumimoji="0" lang="en-US" altLang="zh-CN" sz="224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24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23" name="组合 22"/>
          <p:cNvGrpSpPr/>
          <p:nvPr userDrawn="1"/>
        </p:nvGrpSpPr>
        <p:grpSpPr>
          <a:xfrm flipV="1">
            <a:off x="2221157" y="9112175"/>
            <a:ext cx="10029600" cy="67202"/>
            <a:chOff x="0" y="374160"/>
            <a:chExt cx="11835685" cy="718151"/>
          </a:xfrm>
        </p:grpSpPr>
        <p:sp>
          <p:nvSpPr>
            <p:cNvPr id="24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706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706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706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3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7" name="椭圆 26"/>
          <p:cNvSpPr/>
          <p:nvPr userDrawn="1"/>
        </p:nvSpPr>
        <p:spPr>
          <a:xfrm>
            <a:off x="13214149" y="9103105"/>
            <a:ext cx="85343" cy="85342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067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1956016" y="8927374"/>
            <a:ext cx="2688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067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1173483" y="364910"/>
            <a:ext cx="13951373" cy="71645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zh-CN" altLang="en-US" sz="3733" b="1" i="0" u="none" baseline="0" dirty="0">
                <a:solidFill>
                  <a:srgbClr val="039EE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itchFamily="34" charset="-128"/>
              </a:defRPr>
            </a:lvl1pPr>
          </a:lstStyle>
          <a:p>
            <a:pPr marL="0" lvl="0" indent="0" fontAlgn="auto"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185" y="1709554"/>
            <a:ext cx="15320435" cy="69878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5658392" y="9055447"/>
            <a:ext cx="995680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224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altLang="zh-CN" sz="224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874188" y="633717"/>
            <a:ext cx="15320433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9153739"/>
            <a:ext cx="17068800" cy="444500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4529116" y="9197745"/>
            <a:ext cx="1760354" cy="37965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867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867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543954" y="9232016"/>
            <a:ext cx="1797287" cy="32207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16327524" y="9177750"/>
            <a:ext cx="755896" cy="410422"/>
          </a:xfrm>
          <a:prstGeom prst="rect">
            <a:avLst/>
          </a:prstGeom>
        </p:spPr>
        <p:txBody>
          <a:bodyPr vert="horz" lIns="170688" tIns="134400" rIns="170688" bIns="85344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z="168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168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6464881" y="9319109"/>
            <a:ext cx="0" cy="16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15098" y="633740"/>
            <a:ext cx="17083900" cy="8976165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17067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61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17067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61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16437075" y="9100823"/>
            <a:ext cx="4780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867" noProof="0" smtClean="0"/>
              <a:t>‹#›</a:t>
            </a:fld>
            <a:endParaRPr lang="en-GB" altLang="zh-CN" sz="1867" noProof="0" dirty="0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84" y="508782"/>
            <a:ext cx="2418035" cy="408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27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853397"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1706795"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2560192"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3413589" algn="l" rtl="0" eaLnBrk="1" fontAlgn="base" hangingPunct="1">
        <a:spcBef>
          <a:spcPct val="0"/>
        </a:spcBef>
        <a:spcAft>
          <a:spcPct val="0"/>
        </a:spcAft>
        <a:defRPr sz="5973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640048" indent="-640048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336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1386771" indent="-533373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2987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2133493" indent="-426699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2613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2986891" indent="-426699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224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3840288" indent="-42669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53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693685" indent="-42669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240">
          <a:solidFill>
            <a:schemeClr val="tx1"/>
          </a:solidFill>
          <a:latin typeface="+mj-lt"/>
          <a:ea typeface="+mn-ea"/>
        </a:defRPr>
      </a:lvl6pPr>
      <a:lvl7pPr marL="5547083" indent="-42669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240">
          <a:solidFill>
            <a:schemeClr val="tx1"/>
          </a:solidFill>
          <a:latin typeface="+mj-lt"/>
          <a:ea typeface="+mn-ea"/>
        </a:defRPr>
      </a:lvl7pPr>
      <a:lvl8pPr marL="6400480" indent="-42669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240">
          <a:solidFill>
            <a:schemeClr val="tx1"/>
          </a:solidFill>
          <a:latin typeface="+mj-lt"/>
          <a:ea typeface="+mn-ea"/>
        </a:defRPr>
      </a:lvl8pPr>
      <a:lvl9pPr marL="7253877" indent="-42669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24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397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795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92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589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6987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384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3781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179" algn="l" defTabSz="1706795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C8D838-488E-F2C0-D07F-37EA2158BB16}"/>
              </a:ext>
            </a:extLst>
          </p:cNvPr>
          <p:cNvSpPr/>
          <p:nvPr userDrawn="1"/>
        </p:nvSpPr>
        <p:spPr>
          <a:xfrm>
            <a:off x="7543954" y="9232016"/>
            <a:ext cx="1797287" cy="32207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1493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ED19BEA7-FA81-8407-23E5-693639C9D396}"/>
              </a:ext>
            </a:extLst>
          </p:cNvPr>
          <p:cNvSpPr txBox="1"/>
          <p:nvPr userDrawn="1"/>
        </p:nvSpPr>
        <p:spPr>
          <a:xfrm>
            <a:off x="16327524" y="9177750"/>
            <a:ext cx="755896" cy="410422"/>
          </a:xfrm>
          <a:prstGeom prst="rect">
            <a:avLst/>
          </a:prstGeom>
        </p:spPr>
        <p:txBody>
          <a:bodyPr vert="horz" lIns="170688" tIns="134400" rIns="170688" bIns="85344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z="168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168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A957B64-6FFC-CF05-44F8-C016934B0044}"/>
              </a:ext>
            </a:extLst>
          </p:cNvPr>
          <p:cNvCxnSpPr/>
          <p:nvPr userDrawn="1"/>
        </p:nvCxnSpPr>
        <p:spPr>
          <a:xfrm>
            <a:off x="16464881" y="9319109"/>
            <a:ext cx="0" cy="16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 23">
            <a:extLst>
              <a:ext uri="{FF2B5EF4-FFF2-40B4-BE49-F238E27FC236}">
                <a16:creationId xmlns:a16="http://schemas.microsoft.com/office/drawing/2014/main" id="{83255A88-5A07-54E7-F2BA-B2FAB148FBA2}"/>
              </a:ext>
            </a:extLst>
          </p:cNvPr>
          <p:cNvGrpSpPr/>
          <p:nvPr userDrawn="1"/>
        </p:nvGrpSpPr>
        <p:grpSpPr>
          <a:xfrm>
            <a:off x="-15098" y="633740"/>
            <a:ext cx="17083900" cy="8976165"/>
            <a:chOff x="-8089" y="339502"/>
            <a:chExt cx="9152089" cy="480866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EDC3A45-0A1F-FBEE-B063-571C6CA94C66}"/>
                </a:ext>
              </a:extLst>
            </p:cNvPr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17067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61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2" name="图片 11" descr="1.png">
              <a:extLst>
                <a:ext uri="{FF2B5EF4-FFF2-40B4-BE49-F238E27FC236}">
                  <a16:creationId xmlns:a16="http://schemas.microsoft.com/office/drawing/2014/main" id="{D9B2EE0A-559E-3408-7223-862351397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9626AB0-91D2-1603-C5C6-66212EC193C6}"/>
                </a:ext>
              </a:extLst>
            </p:cNvPr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17067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61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C558173-D1F0-1D1F-BEAE-C7CAA007FE8E}"/>
              </a:ext>
            </a:extLst>
          </p:cNvPr>
          <p:cNvSpPr txBox="1"/>
          <p:nvPr userDrawn="1"/>
        </p:nvSpPr>
        <p:spPr>
          <a:xfrm>
            <a:off x="16437075" y="9100823"/>
            <a:ext cx="4780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867" noProof="0" smtClean="0"/>
              <a:t>‹#›</a:t>
            </a:fld>
            <a:endParaRPr lang="en-GB" altLang="zh-CN" sz="1867" noProof="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5BC402-DB13-24CF-D826-0F0F6133A3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84" y="508782"/>
            <a:ext cx="2418035" cy="4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NULL" TargetMode="Externa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NULL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NUL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26" y="2226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6" name="对象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6" y="2226"/>
                        <a:ext cx="2223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-106560" y="3871048"/>
            <a:ext cx="10064001" cy="18591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5227" dirty="0">
                <a:latin typeface="+mn-lt"/>
                <a:ea typeface="+mn-ea"/>
                <a:cs typeface="+mn-ea"/>
                <a:sym typeface="+mn-lt"/>
              </a:rPr>
              <a:t>深圳地铁</a:t>
            </a:r>
            <a:r>
              <a:rPr kumimoji="1" lang="en-US" altLang="zh-CN" sz="5227" dirty="0">
                <a:latin typeface="+mn-lt"/>
                <a:ea typeface="+mn-ea"/>
                <a:cs typeface="+mn-ea"/>
                <a:sym typeface="+mn-lt"/>
              </a:rPr>
              <a:t>NOCC</a:t>
            </a:r>
            <a:r>
              <a:rPr kumimoji="1" lang="zh-CN" altLang="en-US" sz="5227" dirty="0">
                <a:latin typeface="+mn-lt"/>
                <a:ea typeface="+mn-ea"/>
                <a:cs typeface="+mn-ea"/>
                <a:sym typeface="+mn-lt"/>
              </a:rPr>
              <a:t>二期工控云项目</a:t>
            </a:r>
            <a:br>
              <a:rPr kumimoji="1" lang="en-US" altLang="zh-CN" sz="5227" dirty="0">
                <a:latin typeface="+mn-lt"/>
                <a:ea typeface="+mn-ea"/>
                <a:cs typeface="+mn-ea"/>
                <a:sym typeface="+mn-lt"/>
              </a:rPr>
            </a:br>
            <a:r>
              <a:rPr kumimoji="1" lang="zh-CN" altLang="en-US" sz="5227" dirty="0">
                <a:latin typeface="+mn-lt"/>
                <a:ea typeface="+mn-ea"/>
                <a:cs typeface="+mn-ea"/>
                <a:sym typeface="+mn-lt"/>
              </a:rPr>
              <a:t>大屏</a:t>
            </a:r>
            <a:r>
              <a:rPr kumimoji="1" lang="en-US" altLang="zh-CN" sz="5227" dirty="0">
                <a:latin typeface="+mn-lt"/>
                <a:ea typeface="+mn-ea"/>
                <a:cs typeface="+mn-ea"/>
                <a:sym typeface="+mn-lt"/>
              </a:rPr>
              <a:t>UI</a:t>
            </a:r>
            <a:r>
              <a:rPr kumimoji="1" lang="zh-CN" altLang="en-US" sz="5227" dirty="0">
                <a:latin typeface="+mn-lt"/>
                <a:ea typeface="+mn-ea"/>
                <a:cs typeface="+mn-ea"/>
                <a:sym typeface="+mn-lt"/>
              </a:rPr>
              <a:t>原型</a:t>
            </a:r>
            <a:endParaRPr kumimoji="1" lang="en-US" altLang="zh-CN" sz="5227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3CA9131-F8D9-1885-FF0C-37BF1EB9EB83}"/>
              </a:ext>
            </a:extLst>
          </p:cNvPr>
          <p:cNvGrpSpPr/>
          <p:nvPr/>
        </p:nvGrpSpPr>
        <p:grpSpPr>
          <a:xfrm>
            <a:off x="335089" y="173014"/>
            <a:ext cx="11694099" cy="860364"/>
            <a:chOff x="179512" y="92685"/>
            <a:chExt cx="6264696" cy="460909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0101C5F-30AF-FA45-64D0-E84F2C0BFEE4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F694AFD-9835-1E87-5545-24036B624620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5689129-40F4-82E2-BDE9-B553AC9202CB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6FC0913-5CDB-F7F1-2CB3-CAF0339C2F44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0977E7-8DEF-73DF-705D-79B36F79FFD4}"/>
                </a:ext>
              </a:extLst>
            </p:cNvPr>
            <p:cNvSpPr txBox="1"/>
            <p:nvPr/>
          </p:nvSpPr>
          <p:spPr bwMode="auto">
            <a:xfrm>
              <a:off x="827584" y="92685"/>
              <a:ext cx="4248472" cy="460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70688" tIns="85344" rIns="170688" bIns="85344" numCol="1" rtlCol="0" anchor="t" anchorCtr="0" compatLnSpc="1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60"/>
                </a:spcBef>
                <a:spcAft>
                  <a:spcPts val="560"/>
                </a:spcAft>
              </a:pP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大屏指标沟通</a:t>
              </a:r>
              <a:r>
                <a:rPr lang="en-US" altLang="zh-CN" sz="3733" b="1" kern="0" dirty="0">
                  <a:latin typeface="+mn-ea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资源维度</a:t>
              </a:r>
              <a:r>
                <a:rPr lang="en-US" altLang="zh-CN" sz="3733" b="1" kern="0" dirty="0">
                  <a:latin typeface="+mn-ea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资源总量</a:t>
              </a:r>
            </a:p>
          </p:txBody>
        </p:sp>
      </p:grp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F94F54D9-C1F8-1455-AD41-29CD6842B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6926"/>
              </p:ext>
            </p:extLst>
          </p:nvPr>
        </p:nvGraphicFramePr>
        <p:xfrm>
          <a:off x="200673" y="1238030"/>
          <a:ext cx="16568618" cy="7845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141">
                  <a:extLst>
                    <a:ext uri="{9D8B030D-6E8A-4147-A177-3AD203B41FA5}">
                      <a16:colId xmlns:a16="http://schemas.microsoft.com/office/drawing/2014/main" val="567073633"/>
                    </a:ext>
                  </a:extLst>
                </a:gridCol>
                <a:gridCol w="1750364">
                  <a:extLst>
                    <a:ext uri="{9D8B030D-6E8A-4147-A177-3AD203B41FA5}">
                      <a16:colId xmlns:a16="http://schemas.microsoft.com/office/drawing/2014/main" val="1908549209"/>
                    </a:ext>
                  </a:extLst>
                </a:gridCol>
                <a:gridCol w="3621109">
                  <a:extLst>
                    <a:ext uri="{9D8B030D-6E8A-4147-A177-3AD203B41FA5}">
                      <a16:colId xmlns:a16="http://schemas.microsoft.com/office/drawing/2014/main" val="1238487915"/>
                    </a:ext>
                  </a:extLst>
                </a:gridCol>
                <a:gridCol w="2731997">
                  <a:extLst>
                    <a:ext uri="{9D8B030D-6E8A-4147-A177-3AD203B41FA5}">
                      <a16:colId xmlns:a16="http://schemas.microsoft.com/office/drawing/2014/main" val="3014261267"/>
                    </a:ext>
                  </a:extLst>
                </a:gridCol>
                <a:gridCol w="3953620">
                  <a:extLst>
                    <a:ext uri="{9D8B030D-6E8A-4147-A177-3AD203B41FA5}">
                      <a16:colId xmlns:a16="http://schemas.microsoft.com/office/drawing/2014/main" val="1476555437"/>
                    </a:ext>
                  </a:extLst>
                </a:gridCol>
                <a:gridCol w="3434387">
                  <a:extLst>
                    <a:ext uri="{9D8B030D-6E8A-4147-A177-3AD203B41FA5}">
                      <a16:colId xmlns:a16="http://schemas.microsoft.com/office/drawing/2014/main" val="3990582941"/>
                    </a:ext>
                  </a:extLst>
                </a:gridCol>
              </a:tblGrid>
              <a:tr h="4825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指标分类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指标项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主题维度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>
                          <a:effectLst/>
                        </a:rPr>
                        <a:t>时间维度</a:t>
                      </a:r>
                      <a:endParaRPr lang="zh-CN" altLang="en-US" sz="1700" b="1" i="0" u="none" strike="noStrike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图表样式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7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示意图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74430"/>
                  </a:ext>
                </a:extLst>
              </a:tr>
              <a:tr h="66581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700" u="none" strike="noStrike" dirty="0">
                          <a:effectLst/>
                        </a:rPr>
                        <a:t>资源总量</a:t>
                      </a:r>
                      <a:endParaRPr lang="en-US" altLang="zh-CN" sz="17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700" u="none" strike="noStrike" dirty="0">
                          <a:effectLst/>
                        </a:rPr>
                        <a:t>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宿主机</a:t>
                      </a:r>
                      <a:r>
                        <a:rPr lang="en-US" altLang="zh-CN" sz="1700" u="none" strike="noStrike" dirty="0">
                          <a:effectLst/>
                        </a:rPr>
                        <a:t>/</a:t>
                      </a:r>
                      <a:r>
                        <a:rPr lang="zh-CN" altLang="en-US" sz="1700" u="none" strike="noStrike" dirty="0">
                          <a:effectLst/>
                        </a:rPr>
                        <a:t>云主机数量</a:t>
                      </a:r>
                      <a:br>
                        <a:rPr lang="zh-CN" altLang="en-US" sz="1700" u="none" strike="noStrike" dirty="0">
                          <a:effectLst/>
                        </a:rPr>
                      </a:br>
                      <a:r>
                        <a:rPr lang="en-US" altLang="zh-CN" sz="1700" u="none" strike="noStrike" dirty="0">
                          <a:effectLst/>
                        </a:rPr>
                        <a:t>CPU/</a:t>
                      </a:r>
                      <a:r>
                        <a:rPr lang="zh-CN" altLang="en-US" sz="1700" u="none" strike="noStrike" dirty="0">
                          <a:effectLst/>
                        </a:rPr>
                        <a:t>内存</a:t>
                      </a:r>
                      <a:r>
                        <a:rPr lang="en-US" altLang="zh-CN" sz="1700" u="none" strike="noStrike" dirty="0">
                          <a:effectLst/>
                        </a:rPr>
                        <a:t>/</a:t>
                      </a:r>
                      <a:r>
                        <a:rPr lang="zh-CN" altLang="en-US" sz="1700" u="none" strike="noStrike" dirty="0">
                          <a:effectLst/>
                        </a:rPr>
                        <a:t>存储总量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资源总量统计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实时数据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概览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379702"/>
                  </a:ext>
                </a:extLst>
              </a:tr>
              <a:tr h="13807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云服务商维度的资源统计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实时数据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概览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664343"/>
                  </a:ext>
                </a:extLst>
              </a:tr>
              <a:tr h="10335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云平台维度的资源统计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实时数据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概览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饼图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2080080"/>
                  </a:ext>
                </a:extLst>
              </a:tr>
              <a:tr h="1082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云平台维度的资源排名</a:t>
                      </a:r>
                      <a:r>
                        <a:rPr lang="en-US" altLang="zh-CN" sz="1700" u="none" strike="noStrike" dirty="0">
                          <a:effectLst/>
                        </a:rPr>
                        <a:t>TOP</a:t>
                      </a:r>
                      <a:endParaRPr lang="en-US" altLang="zh-CN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实时数据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4107431"/>
                  </a:ext>
                </a:extLst>
              </a:tr>
              <a:tr h="12022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租户</a:t>
                      </a:r>
                      <a:r>
                        <a:rPr lang="en-US" altLang="zh-CN" sz="1700" u="none" strike="noStrike" dirty="0">
                          <a:effectLst/>
                        </a:rPr>
                        <a:t>/</a:t>
                      </a:r>
                      <a:r>
                        <a:rPr lang="zh-CN" altLang="en-US" sz="1700" u="none" strike="noStrike" dirty="0">
                          <a:effectLst/>
                        </a:rPr>
                        <a:t>组织维度的资源统计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实时数据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概览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饼图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6400119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>
                          <a:effectLst/>
                        </a:rPr>
                        <a:t>租户</a:t>
                      </a:r>
                      <a:r>
                        <a:rPr lang="en-US" altLang="zh-CN" sz="1700" u="none" strike="noStrike">
                          <a:effectLst/>
                        </a:rPr>
                        <a:t>/</a:t>
                      </a:r>
                      <a:r>
                        <a:rPr lang="zh-CN" altLang="en-US" sz="1700" u="none" strike="noStrike">
                          <a:effectLst/>
                        </a:rPr>
                        <a:t>组织维度的资源排名</a:t>
                      </a:r>
                      <a:r>
                        <a:rPr lang="en-US" altLang="zh-CN" sz="1700" u="none" strike="noStrike">
                          <a:effectLst/>
                        </a:rPr>
                        <a:t>TOP</a:t>
                      </a:r>
                      <a:endParaRPr lang="en-US" altLang="zh-CN" sz="1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实时数据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780786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</a:rPr>
                        <a:t>业务系统维度的资源统计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实时数据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概览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4293533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>
                          <a:effectLst/>
                        </a:rPr>
                        <a:t>业务系统维度的资源排名</a:t>
                      </a:r>
                      <a:r>
                        <a:rPr lang="en-US" altLang="zh-CN" sz="1700" u="none" strike="noStrike">
                          <a:effectLst/>
                        </a:rPr>
                        <a:t>TOP</a:t>
                      </a:r>
                      <a:endParaRPr lang="en-US" altLang="zh-CN" sz="17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实时数据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</a:rPr>
                        <a:t>柱形图</a:t>
                      </a:r>
                      <a:r>
                        <a:rPr lang="en-US" altLang="zh-CN" sz="1300" u="none" strike="noStrike" dirty="0">
                          <a:effectLst/>
                        </a:rPr>
                        <a:t>,</a:t>
                      </a:r>
                      <a:r>
                        <a:rPr lang="zh-CN" altLang="en-US" sz="1300" u="none" strike="noStrike" dirty="0">
                          <a:effectLst/>
                        </a:rPr>
                        <a:t>列表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604625"/>
                  </a:ext>
                </a:extLst>
              </a:tr>
            </a:tbl>
          </a:graphicData>
        </a:graphic>
      </p:graphicFrame>
      <p:pic>
        <p:nvPicPr>
          <p:cNvPr id="29" name="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13228199" y="1773951"/>
            <a:ext cx="1991360" cy="307533"/>
          </a:xfrm>
          <a:prstGeom prst="rect">
            <a:avLst/>
          </a:prstGeom>
        </p:spPr>
      </p:pic>
      <p:pic>
        <p:nvPicPr>
          <p:cNvPr id="30" name="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5" r:link="rId4"/>
          <a:stretch>
            <a:fillRect/>
          </a:stretch>
        </p:blipFill>
        <p:spPr>
          <a:xfrm>
            <a:off x="15255147" y="1773951"/>
            <a:ext cx="1478564" cy="307533"/>
          </a:xfrm>
          <a:prstGeom prst="rect">
            <a:avLst/>
          </a:prstGeom>
        </p:spPr>
      </p:pic>
      <p:pic>
        <p:nvPicPr>
          <p:cNvPr id="31" name="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/>
          <p:nvPr/>
        </p:nvPicPr>
        <p:blipFill>
          <a:blip r:embed="rId6" r:link="rId4"/>
          <a:stretch>
            <a:fillRect/>
          </a:stretch>
        </p:blipFill>
        <p:spPr>
          <a:xfrm>
            <a:off x="13977207" y="2453216"/>
            <a:ext cx="1971647" cy="1159667"/>
          </a:xfrm>
          <a:prstGeom prst="rect">
            <a:avLst/>
          </a:prstGeom>
        </p:spPr>
      </p:pic>
      <p:pic>
        <p:nvPicPr>
          <p:cNvPr id="32" name="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/>
          <p:nvPr/>
        </p:nvPicPr>
        <p:blipFill>
          <a:blip r:embed="rId7" r:link="rId4"/>
          <a:stretch>
            <a:fillRect/>
          </a:stretch>
        </p:blipFill>
        <p:spPr>
          <a:xfrm>
            <a:off x="13977209" y="3695656"/>
            <a:ext cx="1971647" cy="1062288"/>
          </a:xfrm>
          <a:prstGeom prst="rect">
            <a:avLst/>
          </a:prstGeom>
        </p:spPr>
      </p:pic>
      <p:pic>
        <p:nvPicPr>
          <p:cNvPr id="36" name="11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/>
          <p:nvPr/>
        </p:nvPicPr>
        <p:blipFill>
          <a:blip r:embed="rId8" r:link="rId4"/>
          <a:stretch>
            <a:fillRect/>
          </a:stretch>
        </p:blipFill>
        <p:spPr>
          <a:xfrm>
            <a:off x="13918076" y="4840720"/>
            <a:ext cx="2184728" cy="1062049"/>
          </a:xfrm>
          <a:prstGeom prst="rect">
            <a:avLst/>
          </a:prstGeom>
        </p:spPr>
      </p:pic>
      <p:pic>
        <p:nvPicPr>
          <p:cNvPr id="37" name="1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PicPr/>
          <p:nvPr/>
        </p:nvPicPr>
        <p:blipFill>
          <a:blip r:embed="rId9" r:link="rId4"/>
          <a:stretch>
            <a:fillRect/>
          </a:stretch>
        </p:blipFill>
        <p:spPr>
          <a:xfrm>
            <a:off x="14036970" y="6106173"/>
            <a:ext cx="1487009" cy="845064"/>
          </a:xfrm>
          <a:prstGeom prst="rect">
            <a:avLst/>
          </a:prstGeom>
        </p:spPr>
      </p:pic>
      <p:pic>
        <p:nvPicPr>
          <p:cNvPr id="2" name="17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PicPr/>
          <p:nvPr/>
        </p:nvPicPr>
        <p:blipFill>
          <a:blip r:embed="rId10" r:link="rId4"/>
          <a:stretch>
            <a:fillRect/>
          </a:stretch>
        </p:blipFill>
        <p:spPr>
          <a:xfrm>
            <a:off x="14223882" y="7130605"/>
            <a:ext cx="1218177" cy="654145"/>
          </a:xfrm>
          <a:prstGeom prst="rect">
            <a:avLst/>
          </a:prstGeom>
        </p:spPr>
      </p:pic>
      <p:pic>
        <p:nvPicPr>
          <p:cNvPr id="3" name="19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/>
          <p:nvPr/>
        </p:nvPicPr>
        <p:blipFill>
          <a:blip r:embed="rId11" r:link="rId4"/>
          <a:stretch>
            <a:fillRect/>
          </a:stretch>
        </p:blipFill>
        <p:spPr>
          <a:xfrm>
            <a:off x="14107969" y="7876052"/>
            <a:ext cx="1487009" cy="406173"/>
          </a:xfrm>
          <a:prstGeom prst="rect">
            <a:avLst/>
          </a:prstGeom>
        </p:spPr>
      </p:pic>
      <p:pic>
        <p:nvPicPr>
          <p:cNvPr id="5" name="22">
            <a:extLst>
              <a:ext uri="{FF2B5EF4-FFF2-40B4-BE49-F238E27FC236}">
                <a16:creationId xmlns:a16="http://schemas.microsoft.com/office/drawing/2014/main" id="{00000000-0008-0000-0100-000017000000}"/>
              </a:ext>
            </a:extLst>
          </p:cNvPr>
          <p:cNvPicPr/>
          <p:nvPr/>
        </p:nvPicPr>
        <p:blipFill>
          <a:blip r:embed="rId8" r:link="rId4"/>
          <a:stretch>
            <a:fillRect/>
          </a:stretch>
        </p:blipFill>
        <p:spPr>
          <a:xfrm>
            <a:off x="14317333" y="8462956"/>
            <a:ext cx="1031267" cy="5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0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B17D-74FA-77A0-B5FA-161C9604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F3020AFA-CF20-6851-898C-86F0D58F00C9}"/>
              </a:ext>
            </a:extLst>
          </p:cNvPr>
          <p:cNvGrpSpPr/>
          <p:nvPr/>
        </p:nvGrpSpPr>
        <p:grpSpPr>
          <a:xfrm>
            <a:off x="335089" y="173014"/>
            <a:ext cx="11694099" cy="831940"/>
            <a:chOff x="179512" y="92685"/>
            <a:chExt cx="6264696" cy="44568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0E0A19C-0C04-8E91-7972-E92ED66D6CE1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1E36709-F9E9-2092-A097-25291F5CE59F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093EBA1D-F1F1-F71B-F58E-4052C462365E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12DC6E2-FC48-3117-1E59-2493800F88B4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7A6D5D2-7A93-3546-632B-0389BFF3B979}"/>
              </a:ext>
            </a:extLst>
          </p:cNvPr>
          <p:cNvGrpSpPr/>
          <p:nvPr/>
        </p:nvGrpSpPr>
        <p:grpSpPr>
          <a:xfrm>
            <a:off x="335089" y="173014"/>
            <a:ext cx="11694099" cy="860364"/>
            <a:chOff x="179512" y="92685"/>
            <a:chExt cx="6264696" cy="46090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C0D588B-E405-9F5B-065C-5C2D07F2A15B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785D2DA-8F87-3CCA-A734-5F504A91C29D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64652C5-9D29-613F-2086-A9A15D82F19D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13292735-3EEE-25C5-DBDF-55AA9EE72BF2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19AF85-F394-F5AA-1C9D-8977550C515E}"/>
                </a:ext>
              </a:extLst>
            </p:cNvPr>
            <p:cNvSpPr txBox="1"/>
            <p:nvPr/>
          </p:nvSpPr>
          <p:spPr bwMode="auto">
            <a:xfrm>
              <a:off x="827584" y="92685"/>
              <a:ext cx="4248472" cy="460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70688" tIns="85344" rIns="170688" bIns="85344" numCol="1" rtlCol="0" anchor="t" anchorCtr="0" compatLnSpc="1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60"/>
                </a:spcBef>
                <a:spcAft>
                  <a:spcPts val="560"/>
                </a:spcAft>
              </a:pP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大屏指标沟通</a:t>
              </a:r>
              <a:r>
                <a:rPr lang="en-US" altLang="zh-CN" sz="3733" b="1" kern="0" dirty="0">
                  <a:latin typeface="+mn-ea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资源维度</a:t>
              </a:r>
              <a:r>
                <a:rPr lang="en-US" altLang="zh-CN" sz="3733" b="1" kern="0" dirty="0">
                  <a:latin typeface="+mn-ea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3733" b="1" kern="0" dirty="0">
                  <a:latin typeface="+mn-ea"/>
                  <a:ea typeface="+mn-ea"/>
                  <a:cs typeface="+mn-ea"/>
                  <a:sym typeface="+mn-lt"/>
                </a:rPr>
                <a:t>使用效率</a:t>
              </a:r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08D2774-8EE7-B731-254F-B56AAF5A8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67914"/>
              </p:ext>
            </p:extLst>
          </p:nvPr>
        </p:nvGraphicFramePr>
        <p:xfrm>
          <a:off x="250092" y="1078469"/>
          <a:ext cx="16568617" cy="8510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488">
                  <a:extLst>
                    <a:ext uri="{9D8B030D-6E8A-4147-A177-3AD203B41FA5}">
                      <a16:colId xmlns:a16="http://schemas.microsoft.com/office/drawing/2014/main" val="4082806271"/>
                    </a:ext>
                  </a:extLst>
                </a:gridCol>
                <a:gridCol w="1936017">
                  <a:extLst>
                    <a:ext uri="{9D8B030D-6E8A-4147-A177-3AD203B41FA5}">
                      <a16:colId xmlns:a16="http://schemas.microsoft.com/office/drawing/2014/main" val="1885481069"/>
                    </a:ext>
                  </a:extLst>
                </a:gridCol>
                <a:gridCol w="3621109">
                  <a:extLst>
                    <a:ext uri="{9D8B030D-6E8A-4147-A177-3AD203B41FA5}">
                      <a16:colId xmlns:a16="http://schemas.microsoft.com/office/drawing/2014/main" val="2870230047"/>
                    </a:ext>
                  </a:extLst>
                </a:gridCol>
                <a:gridCol w="2731997">
                  <a:extLst>
                    <a:ext uri="{9D8B030D-6E8A-4147-A177-3AD203B41FA5}">
                      <a16:colId xmlns:a16="http://schemas.microsoft.com/office/drawing/2014/main" val="3780954279"/>
                    </a:ext>
                  </a:extLst>
                </a:gridCol>
                <a:gridCol w="1657581">
                  <a:extLst>
                    <a:ext uri="{9D8B030D-6E8A-4147-A177-3AD203B41FA5}">
                      <a16:colId xmlns:a16="http://schemas.microsoft.com/office/drawing/2014/main" val="709278627"/>
                    </a:ext>
                  </a:extLst>
                </a:gridCol>
                <a:gridCol w="5730425">
                  <a:extLst>
                    <a:ext uri="{9D8B030D-6E8A-4147-A177-3AD203B41FA5}">
                      <a16:colId xmlns:a16="http://schemas.microsoft.com/office/drawing/2014/main" val="3852444196"/>
                    </a:ext>
                  </a:extLst>
                </a:gridCol>
              </a:tblGrid>
              <a:tr h="4825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指标分类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指标项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主题维度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时间维度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effectLst/>
                        </a:rPr>
                        <a:t>图表样式</a:t>
                      </a:r>
                      <a:endParaRPr lang="zh-CN" alt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7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示意图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1677257"/>
                  </a:ext>
                </a:extLst>
              </a:tr>
              <a:tr h="66581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资源使用效率分析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宿主机</a:t>
                      </a:r>
                      <a:r>
                        <a:rPr lang="en-US" altLang="zh-CN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云主机数量</a:t>
                      </a:r>
                    </a:p>
                    <a:p>
                      <a:pPr algn="l" fontAlgn="ctr"/>
                      <a:r>
                        <a:rPr lang="en-US" altLang="zh-CN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CPU/</a:t>
                      </a:r>
                      <a:r>
                        <a:rPr lang="zh-CN" altLang="en-US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</a:t>
                      </a:r>
                      <a:r>
                        <a:rPr lang="en-US" altLang="zh-CN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存储使用量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资源使用量、使用率分析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  <a:r>
                        <a:rPr lang="en-US" altLang="zh-CN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,T-1</a:t>
                      </a:r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概览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0153894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云服务商维度的资源使用量、使用率分析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  <a:r>
                        <a:rPr lang="en-US" altLang="zh-CN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,T-1</a:t>
                      </a:r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折线图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1653325"/>
                  </a:ext>
                </a:extLst>
              </a:tr>
              <a:tr h="13807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云平台维度的资源使用量、使用率分析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折线图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084299"/>
                  </a:ext>
                </a:extLst>
              </a:tr>
              <a:tr h="10335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云平台维度的资源使用量排名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,T-1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757717"/>
                  </a:ext>
                </a:extLst>
              </a:tr>
              <a:tr h="1082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租户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组织维度的资源使用量、使用率分析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概览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折线图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073628"/>
                  </a:ext>
                </a:extLst>
              </a:tr>
              <a:tr h="12022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租户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组织维度的资源使用量排名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,T-1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9600200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业务系统维度的资源使用量、使用率分析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T-1</a:t>
                      </a:r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折线图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883937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业务系统维度（即项目）使用量、使用率升配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降配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8501438"/>
                  </a:ext>
                </a:extLst>
              </a:tr>
              <a:tr h="665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业务系统维度的资源使用量排名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实时数据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,T-1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柱形图</a:t>
                      </a:r>
                      <a:r>
                        <a:rPr lang="en-US" altLang="zh-C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7463636"/>
                  </a:ext>
                </a:extLst>
              </a:tr>
            </a:tbl>
          </a:graphicData>
        </a:graphic>
      </p:graphicFrame>
      <p:pic>
        <p:nvPicPr>
          <p:cNvPr id="10" name="33">
            <a:extLst>
              <a:ext uri="{FF2B5EF4-FFF2-40B4-BE49-F238E27FC236}">
                <a16:creationId xmlns:a16="http://schemas.microsoft.com/office/drawing/2014/main" id="{00000000-0008-0000-0100-000022000000}"/>
              </a:ext>
            </a:extLst>
          </p:cNvPr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12701264" y="1574643"/>
            <a:ext cx="2285053" cy="537660"/>
          </a:xfrm>
          <a:prstGeom prst="rect">
            <a:avLst/>
          </a:prstGeom>
        </p:spPr>
      </p:pic>
      <p:pic>
        <p:nvPicPr>
          <p:cNvPr id="11" name="35">
            <a:extLst>
              <a:ext uri="{FF2B5EF4-FFF2-40B4-BE49-F238E27FC236}">
                <a16:creationId xmlns:a16="http://schemas.microsoft.com/office/drawing/2014/main" id="{00000000-0008-0000-0100-000024000000}"/>
              </a:ext>
            </a:extLst>
          </p:cNvPr>
          <p:cNvPicPr/>
          <p:nvPr/>
        </p:nvPicPr>
        <p:blipFill>
          <a:blip r:embed="rId5" r:link="rId4"/>
          <a:stretch>
            <a:fillRect/>
          </a:stretch>
        </p:blipFill>
        <p:spPr>
          <a:xfrm>
            <a:off x="12701264" y="2339647"/>
            <a:ext cx="2285053" cy="537660"/>
          </a:xfrm>
          <a:prstGeom prst="rect">
            <a:avLst/>
          </a:prstGeom>
        </p:spPr>
      </p:pic>
      <p:pic>
        <p:nvPicPr>
          <p:cNvPr id="12" name="39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PicPr/>
          <p:nvPr/>
        </p:nvPicPr>
        <p:blipFill>
          <a:blip r:embed="rId6" r:link="rId4"/>
          <a:stretch>
            <a:fillRect/>
          </a:stretch>
        </p:blipFill>
        <p:spPr>
          <a:xfrm>
            <a:off x="12701263" y="3104652"/>
            <a:ext cx="2553884" cy="1023875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00000000-0008-0000-0100-00002B000000}"/>
              </a:ext>
            </a:extLst>
          </p:cNvPr>
          <p:cNvPicPr/>
          <p:nvPr/>
        </p:nvPicPr>
        <p:blipFill>
          <a:blip r:embed="rId7" r:link="rId4"/>
          <a:stretch>
            <a:fillRect/>
          </a:stretch>
        </p:blipFill>
        <p:spPr>
          <a:xfrm>
            <a:off x="12902887" y="4404288"/>
            <a:ext cx="1478564" cy="792624"/>
          </a:xfrm>
          <a:prstGeom prst="rect">
            <a:avLst/>
          </a:prstGeom>
        </p:spPr>
      </p:pic>
      <p:pic>
        <p:nvPicPr>
          <p:cNvPr id="14" name="44">
            <a:extLst>
              <a:ext uri="{FF2B5EF4-FFF2-40B4-BE49-F238E27FC236}">
                <a16:creationId xmlns:a16="http://schemas.microsoft.com/office/drawing/2014/main" id="{00000000-0008-0000-0100-00002D000000}"/>
              </a:ext>
            </a:extLst>
          </p:cNvPr>
          <p:cNvPicPr/>
          <p:nvPr/>
        </p:nvPicPr>
        <p:blipFill>
          <a:blip r:embed="rId8" r:link="rId4"/>
          <a:stretch>
            <a:fillRect/>
          </a:stretch>
        </p:blipFill>
        <p:spPr>
          <a:xfrm>
            <a:off x="12701265" y="5592188"/>
            <a:ext cx="1881809" cy="828325"/>
          </a:xfrm>
          <a:prstGeom prst="rect">
            <a:avLst/>
          </a:prstGeom>
        </p:spPr>
      </p:pic>
      <p:pic>
        <p:nvPicPr>
          <p:cNvPr id="15" name="50">
            <a:extLst>
              <a:ext uri="{FF2B5EF4-FFF2-40B4-BE49-F238E27FC236}">
                <a16:creationId xmlns:a16="http://schemas.microsoft.com/office/drawing/2014/main" id="{00000000-0008-0000-0100-000033000000}"/>
              </a:ext>
            </a:extLst>
          </p:cNvPr>
          <p:cNvPicPr/>
          <p:nvPr/>
        </p:nvPicPr>
        <p:blipFill>
          <a:blip r:embed="rId9" r:link="rId4"/>
          <a:stretch>
            <a:fillRect/>
          </a:stretch>
        </p:blipFill>
        <p:spPr>
          <a:xfrm>
            <a:off x="12774102" y="6660575"/>
            <a:ext cx="1281780" cy="828325"/>
          </a:xfrm>
          <a:prstGeom prst="rect">
            <a:avLst/>
          </a:prstGeom>
        </p:spPr>
      </p:pic>
      <p:pic>
        <p:nvPicPr>
          <p:cNvPr id="16" name="52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/>
          <p:nvPr/>
        </p:nvPicPr>
        <p:blipFill>
          <a:blip r:embed="rId10" r:link="rId4"/>
          <a:stretch>
            <a:fillRect/>
          </a:stretch>
        </p:blipFill>
        <p:spPr>
          <a:xfrm>
            <a:off x="12806387" y="7613871"/>
            <a:ext cx="1281780" cy="680684"/>
          </a:xfrm>
          <a:prstGeom prst="rect">
            <a:avLst/>
          </a:prstGeom>
        </p:spPr>
      </p:pic>
      <p:pic>
        <p:nvPicPr>
          <p:cNvPr id="17" name="53">
            <a:extLst>
              <a:ext uri="{FF2B5EF4-FFF2-40B4-BE49-F238E27FC236}">
                <a16:creationId xmlns:a16="http://schemas.microsoft.com/office/drawing/2014/main" id="{00000000-0008-0000-0100-000036000000}"/>
              </a:ext>
            </a:extLst>
          </p:cNvPr>
          <p:cNvPicPr/>
          <p:nvPr/>
        </p:nvPicPr>
        <p:blipFill>
          <a:blip r:embed="rId11" r:link="rId4"/>
          <a:stretch>
            <a:fillRect/>
          </a:stretch>
        </p:blipFill>
        <p:spPr>
          <a:xfrm>
            <a:off x="13104509" y="8368067"/>
            <a:ext cx="672075" cy="523044"/>
          </a:xfrm>
          <a:prstGeom prst="rect">
            <a:avLst/>
          </a:prstGeom>
        </p:spPr>
      </p:pic>
      <p:pic>
        <p:nvPicPr>
          <p:cNvPr id="18" name="55">
            <a:extLst>
              <a:ext uri="{FF2B5EF4-FFF2-40B4-BE49-F238E27FC236}">
                <a16:creationId xmlns:a16="http://schemas.microsoft.com/office/drawing/2014/main" id="{00000000-0008-0000-0100-000038000000}"/>
              </a:ext>
            </a:extLst>
          </p:cNvPr>
          <p:cNvPicPr/>
          <p:nvPr/>
        </p:nvPicPr>
        <p:blipFill>
          <a:blip r:embed="rId12" r:link="rId4"/>
          <a:stretch>
            <a:fillRect/>
          </a:stretch>
        </p:blipFill>
        <p:spPr>
          <a:xfrm>
            <a:off x="12929909" y="9064081"/>
            <a:ext cx="1084099" cy="3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55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EA94B8-08FD-BA38-C574-FAF812C9C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8" y="2594149"/>
            <a:ext cx="17110775" cy="73692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B77849-D8BA-6A19-C356-1F6914E646BE}"/>
              </a:ext>
            </a:extLst>
          </p:cNvPr>
          <p:cNvGrpSpPr/>
          <p:nvPr/>
        </p:nvGrpSpPr>
        <p:grpSpPr>
          <a:xfrm>
            <a:off x="335089" y="173014"/>
            <a:ext cx="11694099" cy="860364"/>
            <a:chOff x="179512" y="92685"/>
            <a:chExt cx="6264696" cy="4609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744CE3C-08F6-AE46-3569-EF46FD554329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E05F03A-4706-5EEE-70DE-D6C4C9C0ED4F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A69446A-6C44-F3AF-D775-E37CD4553C25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D85AA6F-DD86-AFD9-1394-63CD65360134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E482E1C-89A5-31F5-BFFC-BB3617682DAC}"/>
                </a:ext>
              </a:extLst>
            </p:cNvPr>
            <p:cNvSpPr txBox="1"/>
            <p:nvPr/>
          </p:nvSpPr>
          <p:spPr bwMode="auto">
            <a:xfrm>
              <a:off x="827584" y="92685"/>
              <a:ext cx="4248472" cy="4609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70688" tIns="85344" rIns="170688" bIns="85344" numCol="1" rtlCol="0" anchor="t" anchorCtr="0" compatLnSpc="1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60"/>
                </a:spcBef>
                <a:spcAft>
                  <a:spcPts val="560"/>
                </a:spcAft>
              </a:pPr>
              <a:r>
                <a:rPr lang="zh-CN" altLang="en-US" sz="3733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工控云资源大屏原型示意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B884121-8BF5-D99A-51FF-50FA27B02182}"/>
              </a:ext>
            </a:extLst>
          </p:cNvPr>
          <p:cNvSpPr txBox="1"/>
          <p:nvPr/>
        </p:nvSpPr>
        <p:spPr bwMode="auto">
          <a:xfrm>
            <a:off x="11222700" y="1034580"/>
            <a:ext cx="5248693" cy="58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marL="533373" indent="-533373"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  <a:buFont typeface="Wingdings" panose="05000000000000000000" pitchFamily="2" charset="2"/>
              <a:buChar char="u"/>
            </a:pPr>
            <a:r>
              <a:rPr lang="zh-CN" altLang="en-US" sz="224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开发分辨率要求：</a:t>
            </a:r>
            <a:r>
              <a:rPr lang="en-US" altLang="zh-CN" sz="224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1920*1080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8BCCC-67A9-6BC5-8EB4-CEC677E4B0BF}"/>
              </a:ext>
            </a:extLst>
          </p:cNvPr>
          <p:cNvSpPr txBox="1"/>
          <p:nvPr/>
        </p:nvSpPr>
        <p:spPr bwMode="auto">
          <a:xfrm>
            <a:off x="-41976" y="1049090"/>
            <a:ext cx="12064655" cy="1187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marL="533373" indent="-533373"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  <a:buFont typeface="Wingdings" panose="05000000000000000000" pitchFamily="2" charset="2"/>
              <a:buChar char="u"/>
            </a:pPr>
            <a:r>
              <a:rPr lang="zh-CN" altLang="en-US" sz="224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大屏建设思路：主要以资源使用量，资源使用率，两个维度开展</a:t>
            </a:r>
            <a:endParaRPr lang="en-US" altLang="zh-CN" sz="224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3373" indent="-533373"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  <a:buFont typeface="Wingdings" panose="05000000000000000000" pitchFamily="2" charset="2"/>
              <a:buChar char="u"/>
            </a:pPr>
            <a:r>
              <a:rPr lang="zh-CN" altLang="en-US" sz="224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通过权限分隔不同租户的资源概览界面（不同租户只能看到自己的资源情况）</a:t>
            </a:r>
            <a:endParaRPr lang="en-US" altLang="zh-CN" sz="224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DF110C9-8443-665B-20B2-35B3B70074C7}"/>
              </a:ext>
            </a:extLst>
          </p:cNvPr>
          <p:cNvSpPr txBox="1"/>
          <p:nvPr/>
        </p:nvSpPr>
        <p:spPr bwMode="auto">
          <a:xfrm>
            <a:off x="5436595" y="2641303"/>
            <a:ext cx="6956120" cy="677943"/>
          </a:xfrm>
          <a:prstGeom prst="rect">
            <a:avLst/>
          </a:prstGeom>
          <a:solidFill>
            <a:srgbClr val="010F34"/>
          </a:solidFill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</a:pP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深圳地铁</a:t>
            </a:r>
            <a:r>
              <a:rPr lang="en-US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NOCC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二期工控云资源大屏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3495D0-7121-7AFE-6B67-040F8B9E6277}"/>
              </a:ext>
            </a:extLst>
          </p:cNvPr>
          <p:cNvSpPr txBox="1"/>
          <p:nvPr/>
        </p:nvSpPr>
        <p:spPr bwMode="auto">
          <a:xfrm>
            <a:off x="11222700" y="1611368"/>
            <a:ext cx="5248693" cy="58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marL="533373" indent="-533373"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  <a:buFont typeface="Wingdings" panose="05000000000000000000" pitchFamily="2" charset="2"/>
              <a:buChar char="u"/>
            </a:pPr>
            <a:r>
              <a:rPr lang="zh-CN" altLang="en-US" sz="224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开发风格：蓝色科技风</a:t>
            </a:r>
            <a:endParaRPr lang="en-US" altLang="zh-CN" sz="224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E8EB71A-2891-7D59-0CD3-C9B4AFF6948C}"/>
              </a:ext>
            </a:extLst>
          </p:cNvPr>
          <p:cNvSpPr/>
          <p:nvPr/>
        </p:nvSpPr>
        <p:spPr>
          <a:xfrm>
            <a:off x="6941312" y="4116890"/>
            <a:ext cx="4096512" cy="1294628"/>
          </a:xfrm>
          <a:custGeom>
            <a:avLst/>
            <a:gdLst>
              <a:gd name="connsiteX0" fmla="*/ 0 w 2194560"/>
              <a:gd name="connsiteY0" fmla="*/ 220980 h 693551"/>
              <a:gd name="connsiteX1" fmla="*/ 0 w 2194560"/>
              <a:gd name="connsiteY1" fmla="*/ 220980 h 693551"/>
              <a:gd name="connsiteX2" fmla="*/ 60960 w 2194560"/>
              <a:gd name="connsiteY2" fmla="*/ 281940 h 693551"/>
              <a:gd name="connsiteX3" fmla="*/ 883920 w 2194560"/>
              <a:gd name="connsiteY3" fmla="*/ 617220 h 693551"/>
              <a:gd name="connsiteX4" fmla="*/ 1303020 w 2194560"/>
              <a:gd name="connsiteY4" fmla="*/ 647700 h 693551"/>
              <a:gd name="connsiteX5" fmla="*/ 1379220 w 2194560"/>
              <a:gd name="connsiteY5" fmla="*/ 655320 h 693551"/>
              <a:gd name="connsiteX6" fmla="*/ 1775460 w 2194560"/>
              <a:gd name="connsiteY6" fmla="*/ 525780 h 693551"/>
              <a:gd name="connsiteX7" fmla="*/ 1912620 w 2194560"/>
              <a:gd name="connsiteY7" fmla="*/ 403860 h 693551"/>
              <a:gd name="connsiteX8" fmla="*/ 2194560 w 2194560"/>
              <a:gd name="connsiteY8" fmla="*/ 129540 h 693551"/>
              <a:gd name="connsiteX9" fmla="*/ 1371600 w 2194560"/>
              <a:gd name="connsiteY9" fmla="*/ 22860 h 693551"/>
              <a:gd name="connsiteX10" fmla="*/ 579120 w 2194560"/>
              <a:gd name="connsiteY10" fmla="*/ 0 h 693551"/>
              <a:gd name="connsiteX11" fmla="*/ 106680 w 2194560"/>
              <a:gd name="connsiteY11" fmla="*/ 281940 h 693551"/>
              <a:gd name="connsiteX12" fmla="*/ 2095500 w 2194560"/>
              <a:gd name="connsiteY12" fmla="*/ 160020 h 693551"/>
              <a:gd name="connsiteX13" fmla="*/ 205740 w 2194560"/>
              <a:gd name="connsiteY13" fmla="*/ 297180 h 693551"/>
              <a:gd name="connsiteX14" fmla="*/ 91440 w 2194560"/>
              <a:gd name="connsiteY14" fmla="*/ 304800 h 693551"/>
              <a:gd name="connsiteX15" fmla="*/ 99060 w 2194560"/>
              <a:gd name="connsiteY15" fmla="*/ 320040 h 6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4560" h="693551">
                <a:moveTo>
                  <a:pt x="0" y="220980"/>
                </a:moveTo>
                <a:lnTo>
                  <a:pt x="0" y="220980"/>
                </a:lnTo>
                <a:cubicBezTo>
                  <a:pt x="20320" y="241300"/>
                  <a:pt x="36486" y="266879"/>
                  <a:pt x="60960" y="281940"/>
                </a:cubicBezTo>
                <a:cubicBezTo>
                  <a:pt x="341833" y="454785"/>
                  <a:pt x="547547" y="549380"/>
                  <a:pt x="883920" y="617220"/>
                </a:cubicBezTo>
                <a:cubicBezTo>
                  <a:pt x="1021224" y="644912"/>
                  <a:pt x="1163364" y="636957"/>
                  <a:pt x="1303020" y="647700"/>
                </a:cubicBezTo>
                <a:cubicBezTo>
                  <a:pt x="1328471" y="649658"/>
                  <a:pt x="1353820" y="652780"/>
                  <a:pt x="1379220" y="655320"/>
                </a:cubicBezTo>
                <a:cubicBezTo>
                  <a:pt x="1622806" y="713317"/>
                  <a:pt x="1512771" y="729498"/>
                  <a:pt x="1775460" y="525780"/>
                </a:cubicBezTo>
                <a:cubicBezTo>
                  <a:pt x="1823799" y="488293"/>
                  <a:pt x="1912620" y="403860"/>
                  <a:pt x="1912620" y="403860"/>
                </a:cubicBezTo>
                <a:lnTo>
                  <a:pt x="2194560" y="129540"/>
                </a:lnTo>
                <a:lnTo>
                  <a:pt x="1371600" y="22860"/>
                </a:lnTo>
                <a:lnTo>
                  <a:pt x="579120" y="0"/>
                </a:lnTo>
                <a:lnTo>
                  <a:pt x="106680" y="281940"/>
                </a:lnTo>
                <a:lnTo>
                  <a:pt x="2095500" y="160020"/>
                </a:lnTo>
                <a:lnTo>
                  <a:pt x="205740" y="297180"/>
                </a:lnTo>
                <a:lnTo>
                  <a:pt x="91440" y="304800"/>
                </a:lnTo>
                <a:lnTo>
                  <a:pt x="99060" y="320040"/>
                </a:lnTo>
              </a:path>
            </a:pathLst>
          </a:custGeom>
          <a:noFill/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梯形 31">
            <a:extLst>
              <a:ext uri="{FF2B5EF4-FFF2-40B4-BE49-F238E27FC236}">
                <a16:creationId xmlns:a16="http://schemas.microsoft.com/office/drawing/2014/main" id="{8D9AC5DA-497D-8496-6C6B-0F7B5F3E2CFD}"/>
              </a:ext>
            </a:extLst>
          </p:cNvPr>
          <p:cNvSpPr/>
          <p:nvPr/>
        </p:nvSpPr>
        <p:spPr>
          <a:xfrm>
            <a:off x="6213725" y="3283289"/>
            <a:ext cx="4828992" cy="461011"/>
          </a:xfrm>
          <a:prstGeom prst="trapezoid">
            <a:avLst/>
          </a:prstGeom>
          <a:solidFill>
            <a:srgbClr val="00206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algn="ctr" defTabSz="170679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宿主机数量：</a:t>
            </a:r>
            <a:r>
              <a:rPr lang="en-US" altLang="zh-CN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云主机数量：</a:t>
            </a:r>
            <a:r>
              <a:rPr lang="en-US" altLang="zh-CN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</a:p>
        </p:txBody>
      </p:sp>
      <p:sp>
        <p:nvSpPr>
          <p:cNvPr id="34" name="云形 33">
            <a:extLst>
              <a:ext uri="{FF2B5EF4-FFF2-40B4-BE49-F238E27FC236}">
                <a16:creationId xmlns:a16="http://schemas.microsoft.com/office/drawing/2014/main" id="{A32B1A94-ED50-8753-5104-3EF989D47D53}"/>
              </a:ext>
            </a:extLst>
          </p:cNvPr>
          <p:cNvSpPr/>
          <p:nvPr/>
        </p:nvSpPr>
        <p:spPr>
          <a:xfrm>
            <a:off x="8837169" y="5236010"/>
            <a:ext cx="1295063" cy="1066638"/>
          </a:xfrm>
          <a:prstGeom prst="cloud">
            <a:avLst/>
          </a:prstGeom>
          <a:solidFill>
            <a:srgbClr val="0070C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H3C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云资源池</a:t>
            </a:r>
          </a:p>
        </p:txBody>
      </p:sp>
      <p:sp>
        <p:nvSpPr>
          <p:cNvPr id="35" name="云形 34">
            <a:extLst>
              <a:ext uri="{FF2B5EF4-FFF2-40B4-BE49-F238E27FC236}">
                <a16:creationId xmlns:a16="http://schemas.microsoft.com/office/drawing/2014/main" id="{78E274A7-E768-D7B8-AFA4-995785B39B67}"/>
              </a:ext>
            </a:extLst>
          </p:cNvPr>
          <p:cNvSpPr/>
          <p:nvPr/>
        </p:nvSpPr>
        <p:spPr>
          <a:xfrm>
            <a:off x="7370542" y="5349513"/>
            <a:ext cx="1278512" cy="987469"/>
          </a:xfrm>
          <a:prstGeom prst="cloud">
            <a:avLst/>
          </a:prstGeom>
          <a:solidFill>
            <a:srgbClr val="0070C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algn="ctr" defTabSz="170679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</a:t>
            </a:r>
            <a:endParaRPr lang="en-US" altLang="zh-CN" sz="168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70679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云资源池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56BBF62-6B38-4D35-42EC-629CAF9DE9B9}"/>
              </a:ext>
            </a:extLst>
          </p:cNvPr>
          <p:cNvCxnSpPr>
            <a:cxnSpLocks/>
            <a:stCxn id="35" idx="3"/>
            <a:endCxn id="54" idx="3"/>
          </p:cNvCxnSpPr>
          <p:nvPr/>
        </p:nvCxnSpPr>
        <p:spPr>
          <a:xfrm flipH="1" flipV="1">
            <a:off x="7060617" y="4751016"/>
            <a:ext cx="949181" cy="6549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5B2C1B3-3BC6-E2B6-F78F-402484C9811B}"/>
              </a:ext>
            </a:extLst>
          </p:cNvPr>
          <p:cNvCxnSpPr>
            <a:cxnSpLocks/>
            <a:stCxn id="78" idx="1"/>
            <a:endCxn id="34" idx="3"/>
          </p:cNvCxnSpPr>
          <p:nvPr/>
        </p:nvCxnSpPr>
        <p:spPr>
          <a:xfrm flipH="1">
            <a:off x="9484701" y="4758335"/>
            <a:ext cx="809434" cy="5386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8F692F6-E106-83F3-8846-9038F956DC03}"/>
              </a:ext>
            </a:extLst>
          </p:cNvPr>
          <p:cNvGrpSpPr/>
          <p:nvPr/>
        </p:nvGrpSpPr>
        <p:grpSpPr>
          <a:xfrm>
            <a:off x="4949453" y="3985271"/>
            <a:ext cx="2111521" cy="1299064"/>
            <a:chOff x="3445404" y="4843721"/>
            <a:chExt cx="2544516" cy="1411059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EDF46A9-C103-8917-D62E-733F44548FD8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F1993CA-F1B1-EE48-524A-CEF124F3E127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线网区  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80C0316-29AF-9252-22E0-197687C16644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2DEE0B24-C030-2548-A157-5BFE7F3F3970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EAB08AE-71E7-3A0D-3C76-6DD0FE5CD688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C84F594-2024-7BAE-2F81-BAE0E06E0219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81FF707A-4C74-62B8-70F7-43EF03997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4CBEB891-9347-BB99-E744-9FB201D8B724}"/>
              </a:ext>
            </a:extLst>
          </p:cNvPr>
          <p:cNvCxnSpPr/>
          <p:nvPr/>
        </p:nvCxnSpPr>
        <p:spPr>
          <a:xfrm>
            <a:off x="4769107" y="2614348"/>
            <a:ext cx="0" cy="80909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0D4AEBCE-C5F9-BA16-66D8-3D78DACAF790}"/>
              </a:ext>
            </a:extLst>
          </p:cNvPr>
          <p:cNvSpPr txBox="1"/>
          <p:nvPr/>
        </p:nvSpPr>
        <p:spPr>
          <a:xfrm>
            <a:off x="6970204" y="9610326"/>
            <a:ext cx="337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中间部分：云平台数据概览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5EB262C-BEE6-72DA-40D8-3EC6BC18AEA0}"/>
              </a:ext>
            </a:extLst>
          </p:cNvPr>
          <p:cNvSpPr txBox="1"/>
          <p:nvPr/>
        </p:nvSpPr>
        <p:spPr>
          <a:xfrm>
            <a:off x="526389" y="9672671"/>
            <a:ext cx="362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Tips:</a:t>
            </a:r>
            <a:r>
              <a:rPr lang="zh-CN" altLang="en-US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左侧部分</a:t>
            </a:r>
            <a:r>
              <a:rPr lang="en-US" altLang="zh-CN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资源量分项统计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3C2EA22-F44B-559E-901A-7231A712B071}"/>
              </a:ext>
            </a:extLst>
          </p:cNvPr>
          <p:cNvCxnSpPr/>
          <p:nvPr/>
        </p:nvCxnSpPr>
        <p:spPr>
          <a:xfrm>
            <a:off x="12494840" y="2364733"/>
            <a:ext cx="0" cy="80909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B1EF753-9AAD-ED1B-B623-BFDD17026578}"/>
              </a:ext>
            </a:extLst>
          </p:cNvPr>
          <p:cNvGrpSpPr/>
          <p:nvPr/>
        </p:nvGrpSpPr>
        <p:grpSpPr>
          <a:xfrm>
            <a:off x="10293744" y="3992590"/>
            <a:ext cx="2111521" cy="1299064"/>
            <a:chOff x="3445404" y="4843721"/>
            <a:chExt cx="2544516" cy="1411059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2538BAC-9D2C-EB05-6C35-3D950B10442F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6D884852-97AF-0892-7FC4-85E94173C7BC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线路区  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1DCE5B12-817C-C701-60CB-7CEEFDFCD2D0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B9EB0D66-79DF-9356-2560-573A97B680AA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0470A50D-5E17-55BF-2894-5D027A947BA8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639D22B-B7CD-F436-6764-EB6C759E7EBF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5260263-3129-456D-5228-DEA9CEDF5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7664BE8D-1DA2-949A-DA18-0A3235407175}"/>
              </a:ext>
            </a:extLst>
          </p:cNvPr>
          <p:cNvCxnSpPr>
            <a:cxnSpLocks/>
            <a:stCxn id="35" idx="2"/>
            <a:endCxn id="94" idx="3"/>
          </p:cNvCxnSpPr>
          <p:nvPr/>
        </p:nvCxnSpPr>
        <p:spPr>
          <a:xfrm flipH="1">
            <a:off x="7010400" y="5843248"/>
            <a:ext cx="364108" cy="4107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1AD7F82-09D5-00A7-7A51-6124FB9D7096}"/>
              </a:ext>
            </a:extLst>
          </p:cNvPr>
          <p:cNvGrpSpPr/>
          <p:nvPr/>
        </p:nvGrpSpPr>
        <p:grpSpPr>
          <a:xfrm>
            <a:off x="4899236" y="5488265"/>
            <a:ext cx="2111521" cy="1299064"/>
            <a:chOff x="3445404" y="4843721"/>
            <a:chExt cx="2544516" cy="1411059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9787F2D3-5369-99E0-FF0A-8681ED3B562C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4EF88258-76F8-70FD-9602-FCD94D9CB365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号线云平台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1248E8D6-AD9E-572B-06DD-3641E3363716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1DFEF94-71B5-DBDC-519A-6259BD9ED2D5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E7C0D220-8720-65B6-7AB7-3AD61390F688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6184789-B231-A4C8-3597-50171F840BCE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FE273393-B517-8EFD-A5E1-CEDAE36ED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203258F6-ABA8-7438-ED11-03A30610F0DF}"/>
              </a:ext>
            </a:extLst>
          </p:cNvPr>
          <p:cNvCxnSpPr>
            <a:cxnSpLocks/>
            <a:endCxn id="122" idx="3"/>
          </p:cNvCxnSpPr>
          <p:nvPr/>
        </p:nvCxnSpPr>
        <p:spPr>
          <a:xfrm flipH="1">
            <a:off x="7043526" y="6245773"/>
            <a:ext cx="675303" cy="16651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63BE83C-B4AE-0126-488B-EBEC80842065}"/>
              </a:ext>
            </a:extLst>
          </p:cNvPr>
          <p:cNvGrpSpPr/>
          <p:nvPr/>
        </p:nvGrpSpPr>
        <p:grpSpPr>
          <a:xfrm>
            <a:off x="4932362" y="7145140"/>
            <a:ext cx="2111521" cy="1299064"/>
            <a:chOff x="3445404" y="4843721"/>
            <a:chExt cx="2544516" cy="1411059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3D8DD808-8EC6-7ACC-225A-A000B9BAAC2F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282A8552-8557-3E6C-6246-F2B3CD1A989A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号线云平台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02BA0247-D318-0C5E-9DE9-BA1569CF2182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08F6654D-F201-BBDE-8F5F-CF23D6E06F20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C9927F59-53E1-8894-437D-F12B4E26E0F4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F02AEAD8-CB89-9752-2451-2575D6A0D361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DE2E2809-94A8-BDA6-AB9A-6D3334CAB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750ED8E8-3B3A-F231-4BD7-39B0C52573FC}"/>
              </a:ext>
            </a:extLst>
          </p:cNvPr>
          <p:cNvGrpSpPr/>
          <p:nvPr/>
        </p:nvGrpSpPr>
        <p:grpSpPr>
          <a:xfrm>
            <a:off x="10261356" y="5509761"/>
            <a:ext cx="2143909" cy="1293674"/>
            <a:chOff x="3445404" y="4843721"/>
            <a:chExt cx="2544516" cy="1411059"/>
          </a:xfrm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CC31A9A0-5A7F-79B4-BD89-C84021F87CE4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BD9CB135-68DF-4D5B-A9B0-2425390D6257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大运枢纽云平台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A6972C21-C76A-CBF3-EE7D-73BB61BCFA06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286D335A-599B-FF3D-B4AC-B0DE107EC1EE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4E0E5799-06A4-4ADE-8A9A-D36BC906A2B5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DED746DB-FF37-5E14-F440-FE6B9AC7F9DE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EA6C9297-2C6C-2A8C-B5E6-3E2B8AACF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BDC56084-9F7E-1FB9-89B6-7F8C94768331}"/>
              </a:ext>
            </a:extLst>
          </p:cNvPr>
          <p:cNvCxnSpPr>
            <a:cxnSpLocks/>
            <a:stCxn id="34" idx="0"/>
            <a:endCxn id="132" idx="1"/>
          </p:cNvCxnSpPr>
          <p:nvPr/>
        </p:nvCxnSpPr>
        <p:spPr>
          <a:xfrm flipV="1">
            <a:off x="10131153" y="5618840"/>
            <a:ext cx="130203" cy="1504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379F0D13-FEE6-81CE-FF54-6FA548C1C3EC}"/>
              </a:ext>
            </a:extLst>
          </p:cNvPr>
          <p:cNvGrpSpPr/>
          <p:nvPr/>
        </p:nvGrpSpPr>
        <p:grpSpPr>
          <a:xfrm>
            <a:off x="10293744" y="7282267"/>
            <a:ext cx="2111521" cy="1299064"/>
            <a:chOff x="3445404" y="4843721"/>
            <a:chExt cx="2544516" cy="1411059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4424998-D9B6-23CA-DAB1-64F5AED56A2F}"/>
                </a:ext>
              </a:extLst>
            </p:cNvPr>
            <p:cNvSpPr/>
            <p:nvPr/>
          </p:nvSpPr>
          <p:spPr>
            <a:xfrm>
              <a:off x="3445835" y="4858234"/>
              <a:ext cx="2544085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83175104-10F4-3123-15CC-4923462EBEBD}"/>
                </a:ext>
              </a:extLst>
            </p:cNvPr>
            <p:cNvSpPr/>
            <p:nvPr/>
          </p:nvSpPr>
          <p:spPr>
            <a:xfrm>
              <a:off x="3445404" y="4843721"/>
              <a:ext cx="2544085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黄木岗枢纽云平台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E4D26DAA-C6FF-A6E5-C229-588EED9B132C}"/>
                </a:ext>
              </a:extLst>
            </p:cNvPr>
            <p:cNvGrpSpPr/>
            <p:nvPr/>
          </p:nvGrpSpPr>
          <p:grpSpPr>
            <a:xfrm>
              <a:off x="3445875" y="5096184"/>
              <a:ext cx="2543615" cy="1158596"/>
              <a:chOff x="4355975" y="1635647"/>
              <a:chExt cx="1763962" cy="620679"/>
            </a:xfrm>
          </p:grpSpPr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D660172A-FA21-BDE2-3676-602EFF79950A}"/>
                  </a:ext>
                </a:extLst>
              </p:cNvPr>
              <p:cNvSpPr txBox="1"/>
              <p:nvPr/>
            </p:nvSpPr>
            <p:spPr bwMode="auto">
              <a:xfrm>
                <a:off x="4355975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宿主机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9F4C26C0-ADEA-C34A-D247-38253853B858}"/>
                  </a:ext>
                </a:extLst>
              </p:cNvPr>
              <p:cNvSpPr txBox="1"/>
              <p:nvPr/>
            </p:nvSpPr>
            <p:spPr bwMode="auto">
              <a:xfrm>
                <a:off x="4953744" y="1635647"/>
                <a:ext cx="576064" cy="618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云主机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129242B6-466B-7C38-85E6-7AC6EF5D3150}"/>
                  </a:ext>
                </a:extLst>
              </p:cNvPr>
              <p:cNvSpPr txBox="1"/>
              <p:nvPr/>
            </p:nvSpPr>
            <p:spPr bwMode="auto">
              <a:xfrm>
                <a:off x="5543873" y="1635647"/>
                <a:ext cx="576064" cy="6206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云桌面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存储数量：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xxxGB</a:t>
                </a:r>
                <a:endParaRPr lang="zh-CN" altLang="en-US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5F9F33D5-B5F3-1306-0E2F-7449F3035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976" y="1905685"/>
                <a:ext cx="1763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259D141E-D1FE-C3C9-4F65-C79F691E7668}"/>
              </a:ext>
            </a:extLst>
          </p:cNvPr>
          <p:cNvCxnSpPr>
            <a:cxnSpLocks/>
            <a:stCxn id="34" idx="1"/>
            <a:endCxn id="153" idx="1"/>
          </p:cNvCxnSpPr>
          <p:nvPr/>
        </p:nvCxnSpPr>
        <p:spPr>
          <a:xfrm>
            <a:off x="9484701" y="6301512"/>
            <a:ext cx="809043" cy="10902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5C0DB8D4-0E4C-5C60-9180-7D150E51CDA2}"/>
              </a:ext>
            </a:extLst>
          </p:cNvPr>
          <p:cNvCxnSpPr>
            <a:cxnSpLocks/>
            <a:stCxn id="34" idx="1"/>
            <a:endCxn id="171" idx="0"/>
          </p:cNvCxnSpPr>
          <p:nvPr/>
        </p:nvCxnSpPr>
        <p:spPr>
          <a:xfrm flipH="1">
            <a:off x="9438096" y="6301512"/>
            <a:ext cx="46605" cy="9941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33ED9608-1CE5-10A9-5B81-6B0D0CCC075B}"/>
              </a:ext>
            </a:extLst>
          </p:cNvPr>
          <p:cNvGrpSpPr/>
          <p:nvPr/>
        </p:nvGrpSpPr>
        <p:grpSpPr>
          <a:xfrm>
            <a:off x="8695306" y="7295625"/>
            <a:ext cx="1499619" cy="1286157"/>
            <a:chOff x="3757674" y="4843721"/>
            <a:chExt cx="2415007" cy="1397040"/>
          </a:xfrm>
        </p:grpSpPr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241A639B-354A-F886-DA65-A37377D1E347}"/>
                </a:ext>
              </a:extLst>
            </p:cNvPr>
            <p:cNvSpPr/>
            <p:nvPr/>
          </p:nvSpPr>
          <p:spPr>
            <a:xfrm>
              <a:off x="3768656" y="4858234"/>
              <a:ext cx="2221263" cy="138252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9BD8BC62-00C0-E822-2F03-8224AB0A9126}"/>
                </a:ext>
              </a:extLst>
            </p:cNvPr>
            <p:cNvSpPr/>
            <p:nvPr/>
          </p:nvSpPr>
          <p:spPr>
            <a:xfrm>
              <a:off x="3768226" y="4843721"/>
              <a:ext cx="2371296" cy="237953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170679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云桌面</a:t>
              </a:r>
              <a:endPara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484F9217-6647-4BE5-E3C6-E6B99FD896FA}"/>
                </a:ext>
              </a:extLst>
            </p:cNvPr>
            <p:cNvGrpSpPr/>
            <p:nvPr/>
          </p:nvGrpSpPr>
          <p:grpSpPr>
            <a:xfrm>
              <a:off x="3757674" y="5077348"/>
              <a:ext cx="2415007" cy="1162915"/>
              <a:chOff x="4572206" y="1625557"/>
              <a:chExt cx="1674775" cy="622993"/>
            </a:xfrm>
          </p:grpSpPr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2F4200BB-64D1-5079-B269-90CA7F020CFC}"/>
                  </a:ext>
                </a:extLst>
              </p:cNvPr>
              <p:cNvSpPr txBox="1"/>
              <p:nvPr/>
            </p:nvSpPr>
            <p:spPr bwMode="auto">
              <a:xfrm>
                <a:off x="4599379" y="1625557"/>
                <a:ext cx="829963" cy="622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线路区云桌面</a:t>
                </a:r>
                <a:endParaRPr lang="en-US" altLang="zh-CN" sz="3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vCPU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7621FC98-844E-1F72-663A-60D284660522}"/>
                  </a:ext>
                </a:extLst>
              </p:cNvPr>
              <p:cNvSpPr txBox="1"/>
              <p:nvPr/>
            </p:nvSpPr>
            <p:spPr bwMode="auto">
              <a:xfrm>
                <a:off x="5433825" y="1625557"/>
                <a:ext cx="813156" cy="6229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70688" tIns="85344" rIns="170688" bIns="85344" numCol="1" rtlCol="0" anchor="t" anchorCtr="0" compatLnSpc="1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b="1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线网区云桌面</a:t>
                </a:r>
                <a:endParaRPr lang="en-US" altLang="zh-CN" sz="3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数量：</a:t>
                </a:r>
                <a:r>
                  <a:rPr lang="en-US" altLang="zh-CN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3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3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在线：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  离线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台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CPU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总量：</a:t>
                </a:r>
                <a:r>
                  <a:rPr lang="en-US" altLang="zh-CN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xxx</a:t>
                </a: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核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just">
                  <a:lnSpc>
                    <a:spcPct val="130000"/>
                  </a:lnSpc>
                  <a:spcBef>
                    <a:spcPts val="560"/>
                  </a:spcBef>
                  <a:spcAft>
                    <a:spcPts val="560"/>
                  </a:spcAft>
                </a:pPr>
                <a:r>
                  <a:rPr lang="zh-CN" altLang="en-US" sz="28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内存总量：</a:t>
                </a:r>
                <a:r>
                  <a:rPr lang="en-US" altLang="zh-CN" sz="280" kern="0" dirty="0" err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xxGB</a:t>
                </a:r>
                <a:endParaRPr lang="en-US" altLang="zh-CN" sz="28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D56AF80E-6666-5374-C761-2625904BB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206" y="1896999"/>
                <a:ext cx="167477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0C2DC5A-937B-3644-055C-EE22766D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1" y="2658238"/>
            <a:ext cx="1495425" cy="3333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17F2607-841D-1788-107D-D9D7C6B2FD3E}"/>
              </a:ext>
            </a:extLst>
          </p:cNvPr>
          <p:cNvSpPr/>
          <p:nvPr/>
        </p:nvSpPr>
        <p:spPr>
          <a:xfrm>
            <a:off x="14896987" y="2640791"/>
            <a:ext cx="2160235" cy="346012"/>
          </a:xfrm>
          <a:prstGeom prst="rect">
            <a:avLst/>
          </a:prstGeom>
          <a:solidFill>
            <a:srgbClr val="010F34"/>
          </a:solidFill>
          <a:ln>
            <a:solidFill>
              <a:srgbClr val="010F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B451B3-A821-3ECC-FF9D-DC33A269A1B6}"/>
              </a:ext>
            </a:extLst>
          </p:cNvPr>
          <p:cNvSpPr txBox="1"/>
          <p:nvPr/>
        </p:nvSpPr>
        <p:spPr>
          <a:xfrm>
            <a:off x="13491160" y="9706537"/>
            <a:ext cx="319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Tips:</a:t>
            </a:r>
            <a:r>
              <a:rPr lang="zh-CN" altLang="en-US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右侧部分</a:t>
            </a:r>
            <a:r>
              <a:rPr lang="en-US" altLang="zh-CN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资源使用效率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FB3A998-14B1-3D56-89B5-5DD9BD6C3B7C}"/>
              </a:ext>
            </a:extLst>
          </p:cNvPr>
          <p:cNvSpPr txBox="1"/>
          <p:nvPr/>
        </p:nvSpPr>
        <p:spPr>
          <a:xfrm>
            <a:off x="8019" y="3129400"/>
            <a:ext cx="2862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资源总量统计</a:t>
            </a:r>
            <a:endParaRPr lang="zh-CN" altLang="en-US" sz="1400" b="0" i="0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8BB9CDF-DAB9-CCEE-0AB5-B3B0732AC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9" y="7685987"/>
            <a:ext cx="4652415" cy="204684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A599940-5F08-0BF3-0CB9-59E807EEC844}"/>
              </a:ext>
            </a:extLst>
          </p:cNvPr>
          <p:cNvSpPr txBox="1"/>
          <p:nvPr/>
        </p:nvSpPr>
        <p:spPr>
          <a:xfrm>
            <a:off x="-37519" y="7438371"/>
            <a:ext cx="3326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云平台维度的资源使用情况（滚动列表）</a:t>
            </a:r>
            <a:endParaRPr lang="en-US" altLang="zh-CN" sz="1400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1FA5CC-704F-1354-8DF6-017CE9C5876F}"/>
              </a:ext>
            </a:extLst>
          </p:cNvPr>
          <p:cNvSpPr txBox="1"/>
          <p:nvPr/>
        </p:nvSpPr>
        <p:spPr>
          <a:xfrm>
            <a:off x="-28738" y="4313890"/>
            <a:ext cx="4855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租户</a:t>
            </a:r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资源使用量统计（宿主机</a:t>
            </a:r>
            <a:r>
              <a:rPr lang="en-US" altLang="zh-CN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云主机</a:t>
            </a:r>
            <a:r>
              <a:rPr lang="en-US" altLang="zh-CN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r>
              <a:rPr lang="en-US" altLang="zh-CN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存储）</a:t>
            </a:r>
            <a:endParaRPr lang="en-US" altLang="zh-CN" sz="1400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8266357-D64A-FD3E-9048-992AC1BF1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6777" y="3460186"/>
            <a:ext cx="4469121" cy="828675"/>
          </a:xfrm>
          <a:prstGeom prst="rect">
            <a:avLst/>
          </a:prstGeom>
        </p:spPr>
      </p:pic>
      <p:pic>
        <p:nvPicPr>
          <p:cNvPr id="41" name="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/>
          <p:nvPr/>
        </p:nvPicPr>
        <p:blipFill>
          <a:blip r:embed="rId6" r:link="rId7"/>
          <a:stretch>
            <a:fillRect/>
          </a:stretch>
        </p:blipFill>
        <p:spPr>
          <a:xfrm>
            <a:off x="32902" y="3430170"/>
            <a:ext cx="4579186" cy="68672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297A940D-5D80-032A-A096-3258723A608C}"/>
              </a:ext>
            </a:extLst>
          </p:cNvPr>
          <p:cNvSpPr txBox="1"/>
          <p:nvPr/>
        </p:nvSpPr>
        <p:spPr>
          <a:xfrm>
            <a:off x="12478507" y="3062330"/>
            <a:ext cx="4647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总体资源使用率分析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97A844C-7A7F-7617-E3D7-2F789D966C40}"/>
              </a:ext>
            </a:extLst>
          </p:cNvPr>
          <p:cNvSpPr txBox="1"/>
          <p:nvPr/>
        </p:nvSpPr>
        <p:spPr>
          <a:xfrm>
            <a:off x="12482779" y="4353198"/>
            <a:ext cx="3326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租户资源使用率分布</a:t>
            </a:r>
            <a:endParaRPr lang="en-US" altLang="zh-CN" sz="1400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E29216D0-F478-C3B8-0CAC-92687B745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962" y="4643041"/>
            <a:ext cx="4442686" cy="2466958"/>
          </a:xfrm>
          <a:prstGeom prst="rect">
            <a:avLst/>
          </a:prstGeom>
        </p:spPr>
      </p:pic>
      <p:pic>
        <p:nvPicPr>
          <p:cNvPr id="82" name="14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/>
          <p:nvPr/>
        </p:nvPicPr>
        <p:blipFill>
          <a:blip r:embed="rId9" r:link="rId7"/>
          <a:stretch>
            <a:fillRect/>
          </a:stretch>
        </p:blipFill>
        <p:spPr>
          <a:xfrm>
            <a:off x="9165" y="4666707"/>
            <a:ext cx="4652415" cy="2665010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42FAE4B-40A9-2D9B-68E9-37EAF7106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4416" y="7303089"/>
            <a:ext cx="4455232" cy="2379153"/>
          </a:xfrm>
          <a:prstGeom prst="rect">
            <a:avLst/>
          </a:prstGeom>
        </p:spPr>
      </p:pic>
      <p:sp>
        <p:nvSpPr>
          <p:cNvPr id="86" name="文本框 85">
            <a:extLst>
              <a:ext uri="{FF2B5EF4-FFF2-40B4-BE49-F238E27FC236}">
                <a16:creationId xmlns:a16="http://schemas.microsoft.com/office/drawing/2014/main" id="{DB599459-9EB1-3AD0-D305-39563E05DCD6}"/>
              </a:ext>
            </a:extLst>
          </p:cNvPr>
          <p:cNvSpPr txBox="1"/>
          <p:nvPr/>
        </p:nvSpPr>
        <p:spPr>
          <a:xfrm>
            <a:off x="12617572" y="7078329"/>
            <a:ext cx="3326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altLang="zh-CN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u="none" strike="noStrike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个月云平台资源使用率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（卡片形式轮播）</a:t>
            </a:r>
            <a:endParaRPr lang="en-US" altLang="zh-CN" sz="1400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9321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6A11C76-6696-A827-9AE0-DE0C3D007B5E}"/>
              </a:ext>
            </a:extLst>
          </p:cNvPr>
          <p:cNvGrpSpPr/>
          <p:nvPr/>
        </p:nvGrpSpPr>
        <p:grpSpPr>
          <a:xfrm>
            <a:off x="335089" y="173014"/>
            <a:ext cx="11694099" cy="860364"/>
            <a:chOff x="179512" y="92685"/>
            <a:chExt cx="6264696" cy="46090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7ECA4A6-1625-7D79-7A7E-DD197F0D5C81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C01C87E-771C-D268-7F15-6137E9DF2E0A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7AA37A4-2164-FF5D-89AC-795B7EE9DABF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358F76-D6B5-BE3F-8E53-2B0EEE8F7F01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89F6442-A73B-7DB8-BA25-FC8344BA81A9}"/>
                </a:ext>
              </a:extLst>
            </p:cNvPr>
            <p:cNvSpPr txBox="1"/>
            <p:nvPr/>
          </p:nvSpPr>
          <p:spPr bwMode="auto">
            <a:xfrm>
              <a:off x="827584" y="92685"/>
              <a:ext cx="4248472" cy="460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70688" tIns="85344" rIns="170688" bIns="85344" numCol="1" rtlCol="0" anchor="t" anchorCtr="0" compatLnSpc="1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60"/>
                </a:spcBef>
                <a:spcAft>
                  <a:spcPts val="560"/>
                </a:spcAft>
              </a:pPr>
              <a:r>
                <a:rPr lang="zh-CN" altLang="en-US" sz="3733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工控云网络监控中心大屏现场图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B1957CD-6494-5824-890A-B77CA1B8F2BE}"/>
              </a:ext>
            </a:extLst>
          </p:cNvPr>
          <p:cNvSpPr txBox="1"/>
          <p:nvPr/>
        </p:nvSpPr>
        <p:spPr bwMode="auto">
          <a:xfrm>
            <a:off x="1030235" y="1120603"/>
            <a:ext cx="10995592" cy="653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marL="533373" indent="-533373"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  <a:buFont typeface="Wingdings" panose="05000000000000000000" pitchFamily="2" charset="2"/>
              <a:buChar char="u"/>
            </a:pPr>
            <a:r>
              <a:rPr lang="en-US" altLang="zh-CN" sz="2613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zh-CN" altLang="en-US" sz="2613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块 </a:t>
            </a:r>
            <a:r>
              <a:rPr lang="en-US" altLang="zh-CN" sz="2613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1920*1080</a:t>
            </a:r>
            <a:r>
              <a:rPr lang="zh-CN" altLang="en-US" sz="2613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屏幕拼接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652A15E-E966-84D7-91E1-5591FAC6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26" y="1851405"/>
            <a:ext cx="13110254" cy="72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7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2647A-0974-3423-6F2C-6F8150F8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B811318-CC09-A813-252E-8518E13A66DD}"/>
              </a:ext>
            </a:extLst>
          </p:cNvPr>
          <p:cNvGrpSpPr/>
          <p:nvPr/>
        </p:nvGrpSpPr>
        <p:grpSpPr>
          <a:xfrm>
            <a:off x="335089" y="173014"/>
            <a:ext cx="11694099" cy="860364"/>
            <a:chOff x="179512" y="92685"/>
            <a:chExt cx="6264696" cy="46091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0E39E64-1AE1-54CA-EB30-1CF358BCA7C6}"/>
                </a:ext>
              </a:extLst>
            </p:cNvPr>
            <p:cNvGrpSpPr/>
            <p:nvPr/>
          </p:nvGrpSpPr>
          <p:grpSpPr>
            <a:xfrm>
              <a:off x="179512" y="92685"/>
              <a:ext cx="496532" cy="445682"/>
              <a:chOff x="-2898" y="-6901"/>
              <a:chExt cx="576064" cy="576061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27B78150-20C7-1BA4-6F97-1E4E11676C59}"/>
                  </a:ext>
                </a:extLst>
              </p:cNvPr>
              <p:cNvSpPr/>
              <p:nvPr/>
            </p:nvSpPr>
            <p:spPr>
              <a:xfrm>
                <a:off x="-2898" y="-6901"/>
                <a:ext cx="480053" cy="4800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885C8C7-6148-F859-6D46-151B6D9549CE}"/>
                  </a:ext>
                </a:extLst>
              </p:cNvPr>
              <p:cNvSpPr/>
              <p:nvPr/>
            </p:nvSpPr>
            <p:spPr>
              <a:xfrm>
                <a:off x="285134" y="281129"/>
                <a:ext cx="288032" cy="2880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4480"/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6A907BB-045B-3227-91B6-CC710A86E399}"/>
                </a:ext>
              </a:extLst>
            </p:cNvPr>
            <p:cNvCxnSpPr/>
            <p:nvPr/>
          </p:nvCxnSpPr>
          <p:spPr>
            <a:xfrm>
              <a:off x="827584" y="538367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8BC56BC-B558-157A-BA56-22D839ABF9FC}"/>
                </a:ext>
              </a:extLst>
            </p:cNvPr>
            <p:cNvSpPr txBox="1"/>
            <p:nvPr/>
          </p:nvSpPr>
          <p:spPr bwMode="auto">
            <a:xfrm>
              <a:off x="827584" y="92685"/>
              <a:ext cx="2376264" cy="4609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70688" tIns="85344" rIns="170688" bIns="85344" numCol="1" rtlCol="0" anchor="t" anchorCtr="0" compatLnSpc="1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60"/>
                </a:spcBef>
                <a:spcAft>
                  <a:spcPts val="560"/>
                </a:spcAft>
              </a:pPr>
              <a:endParaRPr lang="zh-CN" altLang="en-US" sz="3733" b="1" kern="0" dirty="0"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F4F7010-4986-88D9-0A47-27B971AEB6BD}"/>
              </a:ext>
            </a:extLst>
          </p:cNvPr>
          <p:cNvSpPr txBox="1"/>
          <p:nvPr/>
        </p:nvSpPr>
        <p:spPr bwMode="auto">
          <a:xfrm>
            <a:off x="1544826" y="173014"/>
            <a:ext cx="7930481" cy="8603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70688" tIns="85344" rIns="170688" bIns="85344" numCol="1" rtlCol="0" anchor="t" anchorCtr="0" compatLnSpc="1">
            <a:spAutoFit/>
          </a:bodyPr>
          <a:lstStyle/>
          <a:p>
            <a:pPr algn="just">
              <a:lnSpc>
                <a:spcPct val="130000"/>
              </a:lnSpc>
              <a:spcBef>
                <a:spcPts val="560"/>
              </a:spcBef>
              <a:spcAft>
                <a:spcPts val="560"/>
              </a:spcAft>
            </a:pPr>
            <a:r>
              <a:rPr lang="zh-CN" altLang="en-US" sz="3733" b="1" kern="0" dirty="0">
                <a:latin typeface="+mn-ea"/>
                <a:ea typeface="+mn-ea"/>
                <a:cs typeface="+mn-ea"/>
                <a:sym typeface="+mn-lt"/>
              </a:rPr>
              <a:t>资源监控大屏示意（南航）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DF02962-5FB3-E38D-D479-8C811E33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9" y="1200200"/>
            <a:ext cx="15389561" cy="75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0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标准模板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yu14ieq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10000"/>
            <a:lumOff val="90000"/>
          </a:schemeClr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  <a:txDef>
      <a:spPr bwMode="auto">
        <a:noFill/>
        <a:ln w="9525">
          <a:noFill/>
          <a:miter lim="800000"/>
        </a:ln>
      </a:spPr>
      <a:bodyPr vert="horz" wrap="square" lIns="91440" tIns="45720" rIns="91440" bIns="45720" numCol="1" anchor="t" anchorCtr="0" compatLnSpc="1"/>
      <a:lstStyle>
        <a:defPPr marL="285750" indent="-285750" algn="just">
          <a:lnSpc>
            <a:spcPct val="130000"/>
          </a:lnSpc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n"/>
          <a:defRPr sz="1400" kern="0">
            <a:solidFill>
              <a:schemeClr val="tx1"/>
            </a:solidFill>
            <a:latin typeface="+mn-ea"/>
            <a:ea typeface="+mn-ea"/>
            <a:cs typeface="+mn-ea"/>
            <a:sym typeface="+mn-lt"/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2830</TotalTime>
  <Words>1237</Words>
  <Application>Microsoft Office PowerPoint</Application>
  <PresentationFormat>自定义</PresentationFormat>
  <Paragraphs>223</Paragraphs>
  <Slides>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Microsoft YaHei Regular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标准模板</vt:lpstr>
      <vt:lpstr>Office 主题​​</vt:lpstr>
      <vt:lpstr>think-cell 幻灯片</vt:lpstr>
      <vt:lpstr>深圳地铁NOCC二期工控云项目 大屏UI原型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fenggao 15206 (CHN)</dc:creator>
  <cp:lastModifiedBy>yiyuan chen</cp:lastModifiedBy>
  <cp:revision>2354</cp:revision>
  <cp:lastPrinted>2023-09-05T06:14:00Z</cp:lastPrinted>
  <dcterms:created xsi:type="dcterms:W3CDTF">2023-09-05T06:14:00Z</dcterms:created>
  <dcterms:modified xsi:type="dcterms:W3CDTF">2024-12-02T03:28:32Z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0x01010020F9F0328DBB794BB596573A064C7F7C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KSOProductBuildVer">
    <vt:lpwstr>2052-5.4.1.7920</vt:lpwstr>
  </property>
  <property fmtid="{D5CDD505-2E9C-101B-9397-08002B2CF9AE}" pid="8" name="_dlc_DocIdItemGuid">
    <vt:lpwstr>49d0cc50-f450-4d28-b598-61a30db7e8b8</vt:lpwstr>
  </property>
  <property fmtid="{D5CDD505-2E9C-101B-9397-08002B2CF9AE}" pid="9" name="ICV">
    <vt:lpwstr>BD65A5E12F0AD65028C7F664EA6CD308_43</vt:lpwstr>
  </property>
</Properties>
</file>