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16758291" r:id="rId2"/>
    <p:sldId id="16758292" r:id="rId3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g Guo" initials="" lastIdx="1" clrIdx="0"/>
  <p:cmAuthor id="1" name="Chen Yaojin" initials="CY" lastIdx="2" clrIdx="0"/>
  <p:cmAuthor id="2" name="作者" initials="A" lastIdx="0" clrIdx="1"/>
  <p:cmAuthor id="4" name="GHY" initials="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98"/>
    <p:restoredTop sz="75433" autoAdjust="0"/>
  </p:normalViewPr>
  <p:slideViewPr>
    <p:cSldViewPr snapToGrid="0">
      <p:cViewPr varScale="1">
        <p:scale>
          <a:sx n="97" d="100"/>
          <a:sy n="97" d="100"/>
        </p:scale>
        <p:origin x="2360" y="192"/>
      </p:cViewPr>
      <p:guideLst/>
    </p:cSldViewPr>
  </p:slideViewPr>
  <p:outlineViewPr>
    <p:cViewPr>
      <p:scale>
        <a:sx n="33" d="100"/>
        <a:sy n="33" d="100"/>
      </p:scale>
      <p:origin x="0" y="-10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1458B-4461-5A42-8711-7AA383FB0E64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627039-51AB-2446-AA98-918B0EFF49FA}">
      <dgm:prSet phldrT="[文本]" phldr="1" custT="1"/>
      <dgm:spPr>
        <a:solidFill>
          <a:srgbClr val="0070C0"/>
        </a:solidFill>
      </dgm:spPr>
      <dgm:t>
        <a:bodyPr/>
        <a:lstStyle/>
        <a:p>
          <a:endParaRPr lang="zh-CN" altLang="en-US" sz="3200" b="1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64F49CA-F687-C745-A6E6-4BF6975B8A61}" type="parTrans" cxnId="{943E04B3-65E6-B144-8D97-1592EDA28AFB}">
      <dgm:prSet/>
      <dgm:spPr/>
      <dgm:t>
        <a:bodyPr/>
        <a:lstStyle/>
        <a:p>
          <a:endParaRPr lang="zh-CN" altLang="en-US"/>
        </a:p>
      </dgm:t>
    </dgm:pt>
    <dgm:pt modelId="{8258F31A-19F4-9F49-98AB-827C639D6598}" type="sibTrans" cxnId="{943E04B3-65E6-B144-8D97-1592EDA28AFB}">
      <dgm:prSet/>
      <dgm:spPr/>
      <dgm:t>
        <a:bodyPr/>
        <a:lstStyle/>
        <a:p>
          <a:endParaRPr lang="zh-CN" altLang="en-US"/>
        </a:p>
      </dgm:t>
    </dgm:pt>
    <dgm:pt modelId="{C7568BD2-79F9-124A-AF4A-EB5CC21D65A1}">
      <dgm:prSet phldrT="[文本]" phldr="1" custT="1"/>
      <dgm:spPr>
        <a:solidFill>
          <a:srgbClr val="0070C0"/>
        </a:solidFill>
      </dgm:spPr>
      <dgm:t>
        <a:bodyPr/>
        <a:lstStyle/>
        <a:p>
          <a:endParaRPr lang="zh-CN" altLang="en-US" sz="3200" b="1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90610B3-3D6C-B944-97B4-363E6F2F1496}" type="parTrans" cxnId="{D5266A0F-F14A-4D45-B034-AC3A0C214A81}">
      <dgm:prSet/>
      <dgm:spPr/>
      <dgm:t>
        <a:bodyPr/>
        <a:lstStyle/>
        <a:p>
          <a:endParaRPr lang="zh-CN" altLang="en-US"/>
        </a:p>
      </dgm:t>
    </dgm:pt>
    <dgm:pt modelId="{45C9DF17-F0FB-4F42-B4E9-C12D03E20E91}" type="sibTrans" cxnId="{D5266A0F-F14A-4D45-B034-AC3A0C214A81}">
      <dgm:prSet/>
      <dgm:spPr/>
      <dgm:t>
        <a:bodyPr/>
        <a:lstStyle/>
        <a:p>
          <a:endParaRPr lang="zh-CN" altLang="en-US"/>
        </a:p>
      </dgm:t>
    </dgm:pt>
    <dgm:pt modelId="{21C7156E-8A92-1A41-89EA-E915201B7B5B}">
      <dgm:prSet phldrT="[文本]" phldr="1" custT="1"/>
      <dgm:spPr>
        <a:solidFill>
          <a:srgbClr val="0070C0"/>
        </a:solidFill>
      </dgm:spPr>
      <dgm:t>
        <a:bodyPr/>
        <a:lstStyle/>
        <a:p>
          <a:endParaRPr lang="zh-CN" altLang="en-US" sz="3200" b="1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09C931-EAA0-864A-8850-898135D2A7E3}" type="parTrans" cxnId="{AE66DFC3-4A66-A640-9967-29F0680992AA}">
      <dgm:prSet/>
      <dgm:spPr/>
      <dgm:t>
        <a:bodyPr/>
        <a:lstStyle/>
        <a:p>
          <a:endParaRPr lang="zh-CN" altLang="en-US"/>
        </a:p>
      </dgm:t>
    </dgm:pt>
    <dgm:pt modelId="{3BB24DD3-A1D6-3C48-9D7B-E010A3A5629A}" type="sibTrans" cxnId="{AE66DFC3-4A66-A640-9967-29F0680992AA}">
      <dgm:prSet/>
      <dgm:spPr/>
      <dgm:t>
        <a:bodyPr/>
        <a:lstStyle/>
        <a:p>
          <a:endParaRPr lang="zh-CN" altLang="en-US"/>
        </a:p>
      </dgm:t>
    </dgm:pt>
    <dgm:pt modelId="{5DB1640E-52B5-0B48-AF48-B216DCB20279}" type="pres">
      <dgm:prSet presAssocID="{16E1458B-4461-5A42-8711-7AA383FB0E64}" presName="linearFlow" presStyleCnt="0">
        <dgm:presLayoutVars>
          <dgm:dir/>
          <dgm:resizeHandles val="exact"/>
        </dgm:presLayoutVars>
      </dgm:prSet>
      <dgm:spPr/>
    </dgm:pt>
    <dgm:pt modelId="{C4302F57-5C3B-7142-B735-875AF8A64824}" type="pres">
      <dgm:prSet presAssocID="{3C627039-51AB-2446-AA98-918B0EFF49FA}" presName="composite" presStyleCnt="0"/>
      <dgm:spPr/>
    </dgm:pt>
    <dgm:pt modelId="{88F0F2C6-03AB-7246-A9C5-D98D0705480C}" type="pres">
      <dgm:prSet presAssocID="{3C627039-51AB-2446-AA98-918B0EFF49FA}" presName="imgShp" presStyleLbl="fgImgPlace1" presStyleIdx="0" presStyleCnt="3"/>
      <dgm:spPr/>
    </dgm:pt>
    <dgm:pt modelId="{71A88BD2-0E1D-B640-994D-95D26798045F}" type="pres">
      <dgm:prSet presAssocID="{3C627039-51AB-2446-AA98-918B0EFF49FA}" presName="txShp" presStyleLbl="node1" presStyleIdx="0" presStyleCnt="3" custScaleX="118793">
        <dgm:presLayoutVars>
          <dgm:bulletEnabled val="1"/>
        </dgm:presLayoutVars>
      </dgm:prSet>
      <dgm:spPr/>
    </dgm:pt>
    <dgm:pt modelId="{772D4A2C-C89A-3048-901E-62A5B97ED0DA}" type="pres">
      <dgm:prSet presAssocID="{8258F31A-19F4-9F49-98AB-827C639D6598}" presName="spacing" presStyleCnt="0"/>
      <dgm:spPr/>
    </dgm:pt>
    <dgm:pt modelId="{E7E438F1-2B91-2048-80C1-B5B9D0D4300D}" type="pres">
      <dgm:prSet presAssocID="{C7568BD2-79F9-124A-AF4A-EB5CC21D65A1}" presName="composite" presStyleCnt="0"/>
      <dgm:spPr/>
    </dgm:pt>
    <dgm:pt modelId="{9B44BC64-BC4E-DC41-AC46-31A706C92AD0}" type="pres">
      <dgm:prSet presAssocID="{C7568BD2-79F9-124A-AF4A-EB5CC21D65A1}" presName="imgShp" presStyleLbl="fgImgPlace1" presStyleIdx="1" presStyleCnt="3"/>
      <dgm:spPr/>
    </dgm:pt>
    <dgm:pt modelId="{8336D55D-7BB0-F948-973C-E5A4884586D9}" type="pres">
      <dgm:prSet presAssocID="{C7568BD2-79F9-124A-AF4A-EB5CC21D65A1}" presName="txShp" presStyleLbl="node1" presStyleIdx="1" presStyleCnt="3" custScaleX="115090">
        <dgm:presLayoutVars>
          <dgm:bulletEnabled val="1"/>
        </dgm:presLayoutVars>
      </dgm:prSet>
      <dgm:spPr/>
    </dgm:pt>
    <dgm:pt modelId="{75FE86BA-E73F-7449-978F-CEA723847B61}" type="pres">
      <dgm:prSet presAssocID="{45C9DF17-F0FB-4F42-B4E9-C12D03E20E91}" presName="spacing" presStyleCnt="0"/>
      <dgm:spPr/>
    </dgm:pt>
    <dgm:pt modelId="{72A357B0-3C1D-2D4D-9815-C141F0533EC1}" type="pres">
      <dgm:prSet presAssocID="{21C7156E-8A92-1A41-89EA-E915201B7B5B}" presName="composite" presStyleCnt="0"/>
      <dgm:spPr/>
    </dgm:pt>
    <dgm:pt modelId="{D4676B7E-1B80-124A-A6F5-CE2ED4367F71}" type="pres">
      <dgm:prSet presAssocID="{21C7156E-8A92-1A41-89EA-E915201B7B5B}" presName="imgShp" presStyleLbl="fgImgPlace1" presStyleIdx="2" presStyleCnt="3"/>
      <dgm:spPr/>
    </dgm:pt>
    <dgm:pt modelId="{5168643F-8DBF-5646-8529-7F63F561F8E7}" type="pres">
      <dgm:prSet presAssocID="{21C7156E-8A92-1A41-89EA-E915201B7B5B}" presName="txShp" presStyleLbl="node1" presStyleIdx="2" presStyleCnt="3" custScaleX="109266">
        <dgm:presLayoutVars>
          <dgm:bulletEnabled val="1"/>
        </dgm:presLayoutVars>
      </dgm:prSet>
      <dgm:spPr/>
    </dgm:pt>
  </dgm:ptLst>
  <dgm:cxnLst>
    <dgm:cxn modelId="{D5266A0F-F14A-4D45-B034-AC3A0C214A81}" srcId="{16E1458B-4461-5A42-8711-7AA383FB0E64}" destId="{C7568BD2-79F9-124A-AF4A-EB5CC21D65A1}" srcOrd="1" destOrd="0" parTransId="{790610B3-3D6C-B944-97B4-363E6F2F1496}" sibTransId="{45C9DF17-F0FB-4F42-B4E9-C12D03E20E91}"/>
    <dgm:cxn modelId="{49497F12-270E-6B41-829D-E53089BDF5E8}" type="presOf" srcId="{3C627039-51AB-2446-AA98-918B0EFF49FA}" destId="{71A88BD2-0E1D-B640-994D-95D26798045F}" srcOrd="0" destOrd="0" presId="urn:microsoft.com/office/officeart/2005/8/layout/vList3"/>
    <dgm:cxn modelId="{8B2DF713-36BE-3C4B-90F0-25D73841438D}" type="presOf" srcId="{16E1458B-4461-5A42-8711-7AA383FB0E64}" destId="{5DB1640E-52B5-0B48-AF48-B216DCB20279}" srcOrd="0" destOrd="0" presId="urn:microsoft.com/office/officeart/2005/8/layout/vList3"/>
    <dgm:cxn modelId="{97AE7236-C9C7-A040-B088-022574752B84}" type="presOf" srcId="{C7568BD2-79F9-124A-AF4A-EB5CC21D65A1}" destId="{8336D55D-7BB0-F948-973C-E5A4884586D9}" srcOrd="0" destOrd="0" presId="urn:microsoft.com/office/officeart/2005/8/layout/vList3"/>
    <dgm:cxn modelId="{416BDA3D-B6EF-5D41-B604-F29793C988E6}" type="presOf" srcId="{21C7156E-8A92-1A41-89EA-E915201B7B5B}" destId="{5168643F-8DBF-5646-8529-7F63F561F8E7}" srcOrd="0" destOrd="0" presId="urn:microsoft.com/office/officeart/2005/8/layout/vList3"/>
    <dgm:cxn modelId="{943E04B3-65E6-B144-8D97-1592EDA28AFB}" srcId="{16E1458B-4461-5A42-8711-7AA383FB0E64}" destId="{3C627039-51AB-2446-AA98-918B0EFF49FA}" srcOrd="0" destOrd="0" parTransId="{F64F49CA-F687-C745-A6E6-4BF6975B8A61}" sibTransId="{8258F31A-19F4-9F49-98AB-827C639D6598}"/>
    <dgm:cxn modelId="{AE66DFC3-4A66-A640-9967-29F0680992AA}" srcId="{16E1458B-4461-5A42-8711-7AA383FB0E64}" destId="{21C7156E-8A92-1A41-89EA-E915201B7B5B}" srcOrd="2" destOrd="0" parTransId="{6809C931-EAA0-864A-8850-898135D2A7E3}" sibTransId="{3BB24DD3-A1D6-3C48-9D7B-E010A3A5629A}"/>
    <dgm:cxn modelId="{95878324-14D9-3F4E-BDB6-2E3AAF4A9E79}" type="presParOf" srcId="{5DB1640E-52B5-0B48-AF48-B216DCB20279}" destId="{C4302F57-5C3B-7142-B735-875AF8A64824}" srcOrd="0" destOrd="0" presId="urn:microsoft.com/office/officeart/2005/8/layout/vList3"/>
    <dgm:cxn modelId="{91D50105-D930-5441-877B-97850F024E46}" type="presParOf" srcId="{C4302F57-5C3B-7142-B735-875AF8A64824}" destId="{88F0F2C6-03AB-7246-A9C5-D98D0705480C}" srcOrd="0" destOrd="0" presId="urn:microsoft.com/office/officeart/2005/8/layout/vList3"/>
    <dgm:cxn modelId="{41A08468-886E-B74C-AEDD-1C6747FD69E4}" type="presParOf" srcId="{C4302F57-5C3B-7142-B735-875AF8A64824}" destId="{71A88BD2-0E1D-B640-994D-95D26798045F}" srcOrd="1" destOrd="0" presId="urn:microsoft.com/office/officeart/2005/8/layout/vList3"/>
    <dgm:cxn modelId="{0E6F09D3-D693-BC44-BFC5-EEA7C480D51F}" type="presParOf" srcId="{5DB1640E-52B5-0B48-AF48-B216DCB20279}" destId="{772D4A2C-C89A-3048-901E-62A5B97ED0DA}" srcOrd="1" destOrd="0" presId="urn:microsoft.com/office/officeart/2005/8/layout/vList3"/>
    <dgm:cxn modelId="{6FA1F648-DCA3-554A-A290-0B762D5D3DB6}" type="presParOf" srcId="{5DB1640E-52B5-0B48-AF48-B216DCB20279}" destId="{E7E438F1-2B91-2048-80C1-B5B9D0D4300D}" srcOrd="2" destOrd="0" presId="urn:microsoft.com/office/officeart/2005/8/layout/vList3"/>
    <dgm:cxn modelId="{5613A963-3BAB-E34A-8179-902201B41103}" type="presParOf" srcId="{E7E438F1-2B91-2048-80C1-B5B9D0D4300D}" destId="{9B44BC64-BC4E-DC41-AC46-31A706C92AD0}" srcOrd="0" destOrd="0" presId="urn:microsoft.com/office/officeart/2005/8/layout/vList3"/>
    <dgm:cxn modelId="{C8E641E2-1C55-604F-835E-05310FD72A08}" type="presParOf" srcId="{E7E438F1-2B91-2048-80C1-B5B9D0D4300D}" destId="{8336D55D-7BB0-F948-973C-E5A4884586D9}" srcOrd="1" destOrd="0" presId="urn:microsoft.com/office/officeart/2005/8/layout/vList3"/>
    <dgm:cxn modelId="{18C3B927-0AF4-A64D-B27D-1893BA1F79DC}" type="presParOf" srcId="{5DB1640E-52B5-0B48-AF48-B216DCB20279}" destId="{75FE86BA-E73F-7449-978F-CEA723847B61}" srcOrd="3" destOrd="0" presId="urn:microsoft.com/office/officeart/2005/8/layout/vList3"/>
    <dgm:cxn modelId="{F9DB4920-2C3E-D44A-98EC-E454766EC3EC}" type="presParOf" srcId="{5DB1640E-52B5-0B48-AF48-B216DCB20279}" destId="{72A357B0-3C1D-2D4D-9815-C141F0533EC1}" srcOrd="4" destOrd="0" presId="urn:microsoft.com/office/officeart/2005/8/layout/vList3"/>
    <dgm:cxn modelId="{A3F206B1-D238-2A45-A6CB-364703806F7F}" type="presParOf" srcId="{72A357B0-3C1D-2D4D-9815-C141F0533EC1}" destId="{D4676B7E-1B80-124A-A6F5-CE2ED4367F71}" srcOrd="0" destOrd="0" presId="urn:microsoft.com/office/officeart/2005/8/layout/vList3"/>
    <dgm:cxn modelId="{BF76F2EB-8B5B-684D-A23A-9C891D813029}" type="presParOf" srcId="{72A357B0-3C1D-2D4D-9815-C141F0533EC1}" destId="{5168643F-8DBF-5646-8529-7F63F561F8E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88BD2-0E1D-B640-994D-95D26798045F}">
      <dsp:nvSpPr>
        <dsp:cNvPr id="0" name=""/>
        <dsp:cNvSpPr/>
      </dsp:nvSpPr>
      <dsp:spPr>
        <a:xfrm rot="10800000">
          <a:off x="709592" y="2231"/>
          <a:ext cx="4618599" cy="1113180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0882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b="1" i="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987887" y="2231"/>
        <a:ext cx="4340304" cy="1113180"/>
      </dsp:txXfrm>
    </dsp:sp>
    <dsp:sp modelId="{88F0F2C6-03AB-7246-A9C5-D98D0705480C}">
      <dsp:nvSpPr>
        <dsp:cNvPr id="0" name=""/>
        <dsp:cNvSpPr/>
      </dsp:nvSpPr>
      <dsp:spPr>
        <a:xfrm>
          <a:off x="518332" y="2231"/>
          <a:ext cx="1113180" cy="11131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36D55D-7BB0-F948-973C-E5A4884586D9}">
      <dsp:nvSpPr>
        <dsp:cNvPr id="0" name=""/>
        <dsp:cNvSpPr/>
      </dsp:nvSpPr>
      <dsp:spPr>
        <a:xfrm rot="10800000">
          <a:off x="817570" y="1447705"/>
          <a:ext cx="4474629" cy="1113180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0882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b="1" i="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1095865" y="1447705"/>
        <a:ext cx="4196334" cy="1113180"/>
      </dsp:txXfrm>
    </dsp:sp>
    <dsp:sp modelId="{9B44BC64-BC4E-DC41-AC46-31A706C92AD0}">
      <dsp:nvSpPr>
        <dsp:cNvPr id="0" name=""/>
        <dsp:cNvSpPr/>
      </dsp:nvSpPr>
      <dsp:spPr>
        <a:xfrm>
          <a:off x="554325" y="1447705"/>
          <a:ext cx="1113180" cy="11131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68643F-8DBF-5646-8529-7F63F561F8E7}">
      <dsp:nvSpPr>
        <dsp:cNvPr id="0" name=""/>
        <dsp:cNvSpPr/>
      </dsp:nvSpPr>
      <dsp:spPr>
        <a:xfrm rot="10800000">
          <a:off x="987395" y="2893178"/>
          <a:ext cx="4248195" cy="1113180"/>
        </a:xfrm>
        <a:prstGeom prst="homePlat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0882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b="1" i="0" kern="120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 rot="10800000">
        <a:off x="1265690" y="2893178"/>
        <a:ext cx="3969900" cy="1113180"/>
      </dsp:txXfrm>
    </dsp:sp>
    <dsp:sp modelId="{D4676B7E-1B80-124A-A6F5-CE2ED4367F71}">
      <dsp:nvSpPr>
        <dsp:cNvPr id="0" name=""/>
        <dsp:cNvSpPr/>
      </dsp:nvSpPr>
      <dsp:spPr>
        <a:xfrm>
          <a:off x="610933" y="2893178"/>
          <a:ext cx="1113180" cy="11131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BC3C-FB50-A041-B5E4-52E372296AB8}" type="datetimeFigureOut">
              <a:rPr kumimoji="1" lang="zh-CN" altLang="en-US" smtClean="0"/>
              <a:t>2023/12/22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8569-C532-9042-B965-33089FB6BB6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、基于</a:t>
            </a:r>
            <a:r>
              <a:rPr lang="en-US" altLang="zh-CN" dirty="0"/>
              <a:t>API</a:t>
            </a:r>
            <a:r>
              <a:rPr lang="zh-CN" altLang="en-US" dirty="0"/>
              <a:t>开发的能力报表数据应用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、业务理解理解能力业务系统、流程、逻辑是可以理解输出解决方案和业务结构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、系统架构能力，可以判断问题，代码日志输出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、项目基于产品已经支持的对接标准模型进行新的纳管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、第三方监控告警数据调试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29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、基于</a:t>
            </a:r>
            <a:r>
              <a:rPr lang="en-US" altLang="zh-CN" dirty="0"/>
              <a:t>API</a:t>
            </a:r>
            <a:r>
              <a:rPr lang="zh-CN" altLang="en-US" dirty="0"/>
              <a:t>开发的能力报表数据应用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、业务理解理解能力业务系统、流程、逻辑是可以理解输出解决方案和业务结构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、系统架构能力，可以判断问题，代码日志输出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、项目基于产品已经支持的对接标准模型进行新的纳管</a:t>
            </a:r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、第三方监控告警数据调试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30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 i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97218"/>
            <a:ext cx="10515600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076478"/>
            <a:ext cx="5181600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6172200" y="1076478"/>
            <a:ext cx="5181600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838200" y="11167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999359"/>
            <a:ext cx="5181600" cy="2654856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内容占位符 3"/>
          <p:cNvSpPr>
            <a:spLocks noGrp="1"/>
          </p:cNvSpPr>
          <p:nvPr>
            <p:ph sz="half" idx="2"/>
          </p:nvPr>
        </p:nvSpPr>
        <p:spPr>
          <a:xfrm>
            <a:off x="6172200" y="999359"/>
            <a:ext cx="5181600" cy="2654856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内容占位符 2"/>
          <p:cNvSpPr>
            <a:spLocks noGrp="1"/>
          </p:cNvSpPr>
          <p:nvPr>
            <p:ph sz="half" idx="10"/>
          </p:nvPr>
        </p:nvSpPr>
        <p:spPr>
          <a:xfrm>
            <a:off x="838200" y="3670848"/>
            <a:ext cx="5181600" cy="2654856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11"/>
          </p:nvPr>
        </p:nvSpPr>
        <p:spPr>
          <a:xfrm>
            <a:off x="6172200" y="3670848"/>
            <a:ext cx="5181600" cy="2654856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38200" y="1095325"/>
            <a:ext cx="3527313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内容占位符 2"/>
          <p:cNvSpPr>
            <a:spLocks noGrp="1"/>
          </p:cNvSpPr>
          <p:nvPr>
            <p:ph idx="10"/>
          </p:nvPr>
        </p:nvSpPr>
        <p:spPr>
          <a:xfrm>
            <a:off x="4385631" y="1084308"/>
            <a:ext cx="3527313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1"/>
          </p:nvPr>
        </p:nvSpPr>
        <p:spPr>
          <a:xfrm>
            <a:off x="7933063" y="1095325"/>
            <a:ext cx="3527313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标题 1"/>
          <p:cNvSpPr txBox="1"/>
          <p:nvPr userDrawn="1"/>
        </p:nvSpPr>
        <p:spPr>
          <a:xfrm>
            <a:off x="839788" y="886857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2800" b="0" i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5183188" y="1417082"/>
            <a:ext cx="6172200" cy="4873625"/>
          </a:xfrm>
        </p:spPr>
        <p:txBody>
          <a:bodyPr/>
          <a:lstStyle>
            <a:lvl1pPr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487057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 1"/>
          <p:cNvSpPr txBox="1"/>
          <p:nvPr userDrawn="1"/>
        </p:nvSpPr>
        <p:spPr>
          <a:xfrm>
            <a:off x="1689253" y="2186306"/>
            <a:ext cx="9144000" cy="1545028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4800" b="1" i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499571"/>
            <a:ext cx="2743200" cy="365125"/>
          </a:xfrm>
        </p:spPr>
        <p:txBody>
          <a:bodyPr/>
          <a:lstStyle>
            <a:lvl1pPr>
              <a:defRPr b="0" i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B57BA6A-FE83-7042-9D87-74A0ADD934B1}" type="datetimeFigureOut">
              <a:rPr kumimoji="1" lang="zh-CN" altLang="en-US" smtClean="0"/>
              <a:t>2023/12/22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499571"/>
            <a:ext cx="4114800" cy="365125"/>
          </a:xfrm>
        </p:spPr>
        <p:txBody>
          <a:bodyPr/>
          <a:lstStyle>
            <a:lvl1pPr>
              <a:defRPr b="0" i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499571"/>
            <a:ext cx="2743200" cy="365125"/>
          </a:xfrm>
        </p:spPr>
        <p:txBody>
          <a:bodyPr/>
          <a:lstStyle>
            <a:lvl1pPr>
              <a:defRPr b="0" i="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94482E6F-4C59-7546-A467-1FE3B8ACAB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32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04647"/>
            <a:ext cx="10515600" cy="4351338"/>
          </a:xfrm>
        </p:spPr>
        <p:txBody>
          <a:bodyPr vert="eaVert"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32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32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FA01A-7552-81E1-F220-0ADE9848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640" y="1965300"/>
            <a:ext cx="6168961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07851E-E93E-C0B9-26EA-6BDC11BA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fld id="{9B57BA6A-FE83-7042-9D87-74A0ADD934B1}" type="datetimeFigureOut">
              <a:rPr kumimoji="1" lang="zh-CN" altLang="en-US" smtClean="0"/>
              <a:pPr/>
              <a:t>2023/12/22</a:t>
            </a:fld>
            <a:endParaRPr kumimoji="1"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BAD850-A927-2583-E86A-DC3F20A1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3C849A-F0C1-2C2D-DA9A-3B53DFB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fld id="{94482E6F-4C59-7546-A467-1FE3B8ACAB8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258FBA-4E66-87D8-E1DD-7898F0033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0879"/>
            <a:ext cx="5610641" cy="443012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ADD549B6-009E-790C-6261-80F3EC370D30}"/>
              </a:ext>
            </a:extLst>
          </p:cNvPr>
          <p:cNvGrpSpPr/>
          <p:nvPr userDrawn="1"/>
        </p:nvGrpSpPr>
        <p:grpSpPr>
          <a:xfrm>
            <a:off x="2096830" y="-6118"/>
            <a:ext cx="4013359" cy="6864119"/>
            <a:chOff x="3046520" y="0"/>
            <a:chExt cx="5720201" cy="6858001"/>
          </a:xfrm>
          <a:solidFill>
            <a:schemeClr val="accent1"/>
          </a:solidFill>
        </p:grpSpPr>
        <p:sp>
          <p:nvSpPr>
            <p:cNvPr id="8" name="任意多边形 6">
              <a:extLst>
                <a:ext uri="{FF2B5EF4-FFF2-40B4-BE49-F238E27FC236}">
                  <a16:creationId xmlns:a16="http://schemas.microsoft.com/office/drawing/2014/main" id="{2B09B720-08F9-0935-702C-531AC8A99031}"/>
                </a:ext>
              </a:extLst>
            </p:cNvPr>
            <p:cNvSpPr/>
            <p:nvPr/>
          </p:nvSpPr>
          <p:spPr>
            <a:xfrm flipH="1">
              <a:off x="3046520" y="5642087"/>
              <a:ext cx="1757700" cy="121591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0E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任意多边形 8">
              <a:extLst>
                <a:ext uri="{FF2B5EF4-FFF2-40B4-BE49-F238E27FC236}">
                  <a16:creationId xmlns:a16="http://schemas.microsoft.com/office/drawing/2014/main" id="{972719D2-2DC5-7A88-C2D5-E41A5F07EB32}"/>
                </a:ext>
              </a:extLst>
            </p:cNvPr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009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E57A376D-07EC-D198-34E8-CE74EAC6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0640" y="3427362"/>
            <a:ext cx="5405669" cy="1235843"/>
          </a:xfrm>
        </p:spPr>
        <p:txBody>
          <a:bodyPr/>
          <a:lstStyle>
            <a:lvl1pPr marL="0" indent="0">
              <a:buNone/>
              <a:defRPr sz="1600" b="0" i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7423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BA6A-FE83-7042-9D87-74A0ADD934B1}" type="datetimeFigureOut">
              <a:rPr kumimoji="1" lang="zh-CN" altLang="en-US" smtClean="0"/>
              <a:t>2023/12/22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2E6F-4C59-7546-A467-1FE3B8ACAB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AC99B-ECE2-C0F2-2CD4-69C257D9B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D11E35-800F-F1EC-AE1F-F1330CD0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BA6A-FE83-7042-9D87-74A0ADD934B1}" type="datetimeFigureOut">
              <a:rPr kumimoji="1" lang="zh-CN" altLang="en-US" smtClean="0"/>
              <a:t>2023/12/22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8243FA-986F-6282-611D-41B7C035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560173-1D7B-5FEE-EB70-FAE0DAAE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82E6F-4C59-7546-A467-1FE3B8ACAB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994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7" y="4547472"/>
            <a:ext cx="3698479" cy="23105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FFACE42-70D2-38D4-30EA-ACD9DB313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10879"/>
            <a:ext cx="5610641" cy="443012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4F8C902-0804-CB04-A22E-75E2615A8EB0}"/>
              </a:ext>
            </a:extLst>
          </p:cNvPr>
          <p:cNvGrpSpPr/>
          <p:nvPr userDrawn="1"/>
        </p:nvGrpSpPr>
        <p:grpSpPr>
          <a:xfrm>
            <a:off x="2096830" y="-6118"/>
            <a:ext cx="4013359" cy="6864119"/>
            <a:chOff x="3046520" y="0"/>
            <a:chExt cx="5720201" cy="6858001"/>
          </a:xfrm>
          <a:solidFill>
            <a:schemeClr val="accent1"/>
          </a:solidFill>
        </p:grpSpPr>
        <p:sp>
          <p:nvSpPr>
            <p:cNvPr id="4" name="任意多边形 6">
              <a:extLst>
                <a:ext uri="{FF2B5EF4-FFF2-40B4-BE49-F238E27FC236}">
                  <a16:creationId xmlns:a16="http://schemas.microsoft.com/office/drawing/2014/main" id="{C8EF908D-F6CE-4550-50A0-53B34C3A8045}"/>
                </a:ext>
              </a:extLst>
            </p:cNvPr>
            <p:cNvSpPr/>
            <p:nvPr/>
          </p:nvSpPr>
          <p:spPr>
            <a:xfrm flipH="1">
              <a:off x="3046520" y="5642087"/>
              <a:ext cx="1757700" cy="1215914"/>
            </a:xfrm>
            <a:custGeom>
              <a:avLst/>
              <a:gdLst>
                <a:gd name="connsiteX0" fmla="*/ 1757700 w 1757700"/>
                <a:gd name="connsiteY0" fmla="*/ 0 h 856344"/>
                <a:gd name="connsiteX1" fmla="*/ 494411 w 1757700"/>
                <a:gd name="connsiteY1" fmla="*/ 0 h 856344"/>
                <a:gd name="connsiteX2" fmla="*/ 0 w 1757700"/>
                <a:gd name="connsiteY2" fmla="*/ 856344 h 856344"/>
                <a:gd name="connsiteX3" fmla="*/ 1263289 w 1757700"/>
                <a:gd name="connsiteY3" fmla="*/ 856344 h 85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7700" h="856344">
                  <a:moveTo>
                    <a:pt x="1757700" y="0"/>
                  </a:moveTo>
                  <a:lnTo>
                    <a:pt x="494411" y="0"/>
                  </a:lnTo>
                  <a:lnTo>
                    <a:pt x="0" y="856344"/>
                  </a:lnTo>
                  <a:lnTo>
                    <a:pt x="1263289" y="856344"/>
                  </a:lnTo>
                  <a:close/>
                </a:path>
              </a:pathLst>
            </a:custGeom>
            <a:solidFill>
              <a:srgbClr val="0E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任意多边形 8">
              <a:extLst>
                <a:ext uri="{FF2B5EF4-FFF2-40B4-BE49-F238E27FC236}">
                  <a16:creationId xmlns:a16="http://schemas.microsoft.com/office/drawing/2014/main" id="{76292D42-8DD3-428C-F0C1-C743390E42E0}"/>
                </a:ext>
              </a:extLst>
            </p:cNvPr>
            <p:cNvSpPr/>
            <p:nvPr/>
          </p:nvSpPr>
          <p:spPr>
            <a:xfrm>
              <a:off x="3543963" y="0"/>
              <a:ext cx="5222758" cy="6858001"/>
            </a:xfrm>
            <a:custGeom>
              <a:avLst/>
              <a:gdLst>
                <a:gd name="connsiteX0" fmla="*/ 3959469 w 5222758"/>
                <a:gd name="connsiteY0" fmla="*/ 0 h 6858001"/>
                <a:gd name="connsiteX1" fmla="*/ 5222758 w 5222758"/>
                <a:gd name="connsiteY1" fmla="*/ 0 h 6858001"/>
                <a:gd name="connsiteX2" fmla="*/ 1263289 w 5222758"/>
                <a:gd name="connsiteY2" fmla="*/ 6858001 h 6858001"/>
                <a:gd name="connsiteX3" fmla="*/ 0 w 5222758"/>
                <a:gd name="connsiteY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758" h="6858001">
                  <a:moveTo>
                    <a:pt x="3959469" y="0"/>
                  </a:moveTo>
                  <a:lnTo>
                    <a:pt x="5222758" y="0"/>
                  </a:lnTo>
                  <a:lnTo>
                    <a:pt x="1263289" y="6858001"/>
                  </a:lnTo>
                  <a:lnTo>
                    <a:pt x="0" y="6858001"/>
                  </a:lnTo>
                  <a:close/>
                </a:path>
              </a:pathLst>
            </a:custGeom>
            <a:solidFill>
              <a:srgbClr val="009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A3C0B251-A5AA-F9E4-5602-C2FC4A602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508" y="1210879"/>
            <a:ext cx="5405669" cy="75681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32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目录</a:t>
            </a: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6A4312AE-316C-E3E2-6CDF-AB67B9D1359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89919510"/>
              </p:ext>
            </p:extLst>
          </p:nvPr>
        </p:nvGraphicFramePr>
        <p:xfrm>
          <a:off x="5959652" y="1967696"/>
          <a:ext cx="5846525" cy="400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86235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 i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37" y="4000585"/>
            <a:ext cx="4510737" cy="2817967"/>
          </a:xfrm>
          <a:prstGeom prst="rect">
            <a:avLst/>
          </a:prstGeom>
        </p:spPr>
      </p:pic>
      <p:sp>
        <p:nvSpPr>
          <p:cNvPr id="55" name="Freeform 24"/>
          <p:cNvSpPr/>
          <p:nvPr userDrawn="1"/>
        </p:nvSpPr>
        <p:spPr>
          <a:xfrm>
            <a:off x="9067044" y="6293959"/>
            <a:ext cx="561464" cy="244685"/>
          </a:xfrm>
          <a:custGeom>
            <a:avLst/>
            <a:gdLst/>
            <a:ahLst/>
            <a:cxnLst>
              <a:cxn ang="0">
                <a:pos x="448270" y="0"/>
              </a:cxn>
              <a:cxn ang="0">
                <a:pos x="2349604" y="0"/>
              </a:cxn>
              <a:cxn ang="0">
                <a:pos x="2374000" y="55145"/>
              </a:cxn>
              <a:cxn ang="0">
                <a:pos x="1989769" y="1497335"/>
              </a:cxn>
              <a:cxn ang="0">
                <a:pos x="1934879" y="1553246"/>
              </a:cxn>
              <a:cxn ang="0">
                <a:pos x="33544" y="1553246"/>
              </a:cxn>
              <a:cxn ang="0">
                <a:pos x="8386" y="1497335"/>
              </a:cxn>
              <a:cxn ang="0">
                <a:pos x="393380" y="55145"/>
              </a:cxn>
              <a:cxn ang="0">
                <a:pos x="448270" y="0"/>
              </a:cxn>
            </a:cxnLst>
            <a:rect l="0" t="0" r="0" b="0"/>
            <a:pathLst>
              <a:path w="3125" h="2028">
                <a:moveTo>
                  <a:pt x="588" y="0"/>
                </a:moveTo>
                <a:lnTo>
                  <a:pt x="3082" y="0"/>
                </a:lnTo>
                <a:cubicBezTo>
                  <a:pt x="3110" y="0"/>
                  <a:pt x="3125" y="32"/>
                  <a:pt x="3114" y="72"/>
                </a:cubicBezTo>
                <a:lnTo>
                  <a:pt x="2610" y="1955"/>
                </a:lnTo>
                <a:cubicBezTo>
                  <a:pt x="2599" y="1995"/>
                  <a:pt x="2567" y="2028"/>
                  <a:pt x="2538" y="2028"/>
                </a:cubicBezTo>
                <a:lnTo>
                  <a:pt x="44" y="2028"/>
                </a:lnTo>
                <a:cubicBezTo>
                  <a:pt x="15" y="2028"/>
                  <a:pt x="0" y="1995"/>
                  <a:pt x="11" y="1955"/>
                </a:cubicBezTo>
                <a:lnTo>
                  <a:pt x="516" y="72"/>
                </a:lnTo>
                <a:cubicBezTo>
                  <a:pt x="527" y="32"/>
                  <a:pt x="559" y="0"/>
                  <a:pt x="588" y="0"/>
                </a:cubicBezTo>
                <a:close/>
              </a:path>
            </a:pathLst>
          </a:custGeom>
          <a:solidFill>
            <a:srgbClr val="039EE6"/>
          </a:solidFill>
          <a:ln w="9525">
            <a:noFill/>
          </a:ln>
        </p:spPr>
        <p:txBody>
          <a:bodyPr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TextBox 93"/>
          <p:cNvSpPr txBox="1"/>
          <p:nvPr userDrawn="1"/>
        </p:nvSpPr>
        <p:spPr bwMode="auto">
          <a:xfrm>
            <a:off x="1128441" y="234107"/>
            <a:ext cx="7870136" cy="688035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  <a:defRPr/>
            </a:pPr>
            <a:endParaRPr lang="zh-CN" altLang="en-US" sz="37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8998579" y="6210747"/>
            <a:ext cx="3146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云腾</a:t>
            </a:r>
            <a:r>
              <a:rPr lang="en-US" altLang="zh-CN" sz="1600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云创新产品与服务提供商 </a:t>
            </a:r>
          </a:p>
        </p:txBody>
      </p:sp>
      <p:grpSp>
        <p:nvGrpSpPr>
          <p:cNvPr id="50" name="组合 49"/>
          <p:cNvGrpSpPr/>
          <p:nvPr userDrawn="1"/>
        </p:nvGrpSpPr>
        <p:grpSpPr>
          <a:xfrm flipV="1">
            <a:off x="2312812" y="6405352"/>
            <a:ext cx="6720000" cy="48001"/>
            <a:chOff x="0" y="374160"/>
            <a:chExt cx="11835685" cy="718151"/>
          </a:xfrm>
        </p:grpSpPr>
        <p:sp>
          <p:nvSpPr>
            <p:cNvPr id="51" name="五边形 2"/>
            <p:cNvSpPr/>
            <p:nvPr userDrawn="1"/>
          </p:nvSpPr>
          <p:spPr>
            <a:xfrm>
              <a:off x="0" y="374160"/>
              <a:ext cx="11835685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五边形 3"/>
            <p:cNvSpPr/>
            <p:nvPr userDrawn="1"/>
          </p:nvSpPr>
          <p:spPr>
            <a:xfrm>
              <a:off x="34943" y="374160"/>
              <a:ext cx="11526159" cy="718131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五边形 4"/>
            <p:cNvSpPr/>
            <p:nvPr userDrawn="1"/>
          </p:nvSpPr>
          <p:spPr>
            <a:xfrm>
              <a:off x="0" y="374180"/>
              <a:ext cx="11261098" cy="71813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 userDrawn="1"/>
        </p:nvSpPr>
        <p:spPr>
          <a:xfrm>
            <a:off x="9648395" y="6385823"/>
            <a:ext cx="60959" cy="60959"/>
          </a:xfrm>
          <a:prstGeom prst="ellipse">
            <a:avLst/>
          </a:pr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任意多边形 8"/>
          <p:cNvSpPr/>
          <p:nvPr userDrawn="1"/>
        </p:nvSpPr>
        <p:spPr>
          <a:xfrm>
            <a:off x="466549" y="260649"/>
            <a:ext cx="317767" cy="511751"/>
          </a:xfrm>
          <a:custGeom>
            <a:avLst/>
            <a:gdLst>
              <a:gd name="connsiteX0" fmla="*/ 3959469 w 5222758"/>
              <a:gd name="connsiteY0" fmla="*/ 0 h 6858001"/>
              <a:gd name="connsiteX1" fmla="*/ 5222758 w 5222758"/>
              <a:gd name="connsiteY1" fmla="*/ 0 h 6858001"/>
              <a:gd name="connsiteX2" fmla="*/ 1263289 w 5222758"/>
              <a:gd name="connsiteY2" fmla="*/ 6858001 h 6858001"/>
              <a:gd name="connsiteX3" fmla="*/ 0 w 5222758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758" h="6858001">
                <a:moveTo>
                  <a:pt x="3959469" y="0"/>
                </a:moveTo>
                <a:lnTo>
                  <a:pt x="5222758" y="0"/>
                </a:lnTo>
                <a:lnTo>
                  <a:pt x="1263289" y="6858001"/>
                </a:lnTo>
                <a:lnTo>
                  <a:pt x="0" y="6858001"/>
                </a:lnTo>
                <a:close/>
              </a:path>
            </a:pathLst>
          </a:custGeom>
          <a:solidFill>
            <a:srgbClr val="039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9"/>
            <a:ext cx="650672" cy="51175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" y="6238491"/>
            <a:ext cx="1094879" cy="352219"/>
          </a:xfrm>
          <a:prstGeom prst="rect">
            <a:avLst/>
          </a:prstGeom>
        </p:spPr>
      </p:pic>
      <p:sp>
        <p:nvSpPr>
          <p:cNvPr id="22" name="矩形 21"/>
          <p:cNvSpPr/>
          <p:nvPr userDrawn="1"/>
        </p:nvSpPr>
        <p:spPr>
          <a:xfrm>
            <a:off x="1326035" y="6293959"/>
            <a:ext cx="19200" cy="31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267290"/>
            <a:ext cx="10515600" cy="557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1" lang="zh-CN" altLang="en-US" sz="2800" b="1" i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97218"/>
            <a:ext cx="10515600" cy="4351338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BA6A-FE83-7042-9D87-74A0ADD934B1}" type="datetimeFigureOut">
              <a:rPr kumimoji="1" lang="zh-CN" altLang="en-US" smtClean="0"/>
              <a:t>2023/12/22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2E6F-4C59-7546-A467-1FE3B8ACAB8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0" r:id="rId4"/>
    <p:sldLayoutId id="2147483652" r:id="rId5"/>
    <p:sldLayoutId id="2147483689" r:id="rId6"/>
    <p:sldLayoutId id="2147483688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1A30B3C-DCB3-82F2-D38B-1803B5E1F5F0}"/>
              </a:ext>
            </a:extLst>
          </p:cNvPr>
          <p:cNvSpPr/>
          <p:nvPr/>
        </p:nvSpPr>
        <p:spPr>
          <a:xfrm>
            <a:off x="2658674" y="1441940"/>
            <a:ext cx="9395013" cy="1757800"/>
          </a:xfrm>
          <a:prstGeom prst="rect">
            <a:avLst/>
          </a:prstGeom>
          <a:noFill/>
          <a:ln w="15875">
            <a:solidFill>
              <a:schemeClr val="tx1">
                <a:alpha val="83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F3A074-189D-5C4C-C2EB-4A2B1DC3BD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6267" y="264852"/>
            <a:ext cx="746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技术堆栈人员划分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AEB2AC-3045-E24B-794D-A089E2A7A8E3}"/>
              </a:ext>
            </a:extLst>
          </p:cNvPr>
          <p:cNvSpPr/>
          <p:nvPr/>
        </p:nvSpPr>
        <p:spPr>
          <a:xfrm>
            <a:off x="2730394" y="4962671"/>
            <a:ext cx="2026024" cy="932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关系数据库访问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【</a:t>
            </a:r>
            <a:r>
              <a:rPr kumimoji="1" lang="zh-CN" altLang="en-US" sz="1200" dirty="0"/>
              <a:t>采用</a:t>
            </a:r>
            <a:r>
              <a:rPr kumimoji="1" lang="en-US" altLang="zh-CN" sz="1200" dirty="0" err="1"/>
              <a:t>Mybatis</a:t>
            </a:r>
            <a:r>
              <a:rPr kumimoji="1" lang="en-US" altLang="zh-CN" sz="1200" dirty="0"/>
              <a:t>】</a:t>
            </a:r>
          </a:p>
          <a:p>
            <a:pPr algn="ctr"/>
            <a:r>
              <a:rPr kumimoji="1" lang="zh-CN" altLang="en-US" sz="1200" dirty="0"/>
              <a:t>（</a:t>
            </a:r>
            <a:r>
              <a:rPr kumimoji="1" lang="en-US" altLang="zh-CN" sz="1200" dirty="0" err="1"/>
              <a:t>mysql</a:t>
            </a:r>
            <a:r>
              <a:rPr kumimoji="1" lang="zh-CN" altLang="en-US" sz="1200" dirty="0"/>
              <a:t>为主）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946E54-62E8-63A5-814C-6A76C36C6163}"/>
              </a:ext>
            </a:extLst>
          </p:cNvPr>
          <p:cNvSpPr/>
          <p:nvPr/>
        </p:nvSpPr>
        <p:spPr>
          <a:xfrm>
            <a:off x="4846064" y="4962667"/>
            <a:ext cx="1604682" cy="932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非关系型数据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配置模型管理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(</a:t>
            </a:r>
            <a:r>
              <a:rPr kumimoji="1" lang="en-US" altLang="zh-CN" sz="1200" dirty="0" err="1"/>
              <a:t>Mongdb</a:t>
            </a:r>
            <a:r>
              <a:rPr kumimoji="1" lang="zh-CN" altLang="en-US" sz="1200" dirty="0"/>
              <a:t>和</a:t>
            </a:r>
            <a:r>
              <a:rPr kumimoji="1" lang="en-US" altLang="zh-CN" sz="1200" dirty="0"/>
              <a:t>ES)</a:t>
            </a:r>
            <a:endParaRPr kumimoji="1" lang="zh-CN" altLang="en-US" sz="12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AD1D6F-E3E8-0FAD-AE03-981380FD6499}"/>
              </a:ext>
            </a:extLst>
          </p:cNvPr>
          <p:cNvSpPr/>
          <p:nvPr/>
        </p:nvSpPr>
        <p:spPr>
          <a:xfrm>
            <a:off x="6715208" y="4962667"/>
            <a:ext cx="1604682" cy="932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数据引擎访问</a:t>
            </a:r>
            <a:endParaRPr kumimoji="1" lang="en-US" altLang="zh-CN" sz="1200" dirty="0"/>
          </a:p>
          <a:p>
            <a:pPr algn="ctr"/>
            <a:r>
              <a:rPr lang="zh-CN" altLang="en-US" sz="1100" kern="100" dirty="0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1100" kern="100" dirty="0" err="1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starRocks</a:t>
            </a:r>
            <a:r>
              <a:rPr lang="zh-CN" altLang="en-US" sz="1100" kern="100" dirty="0"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kumimoji="1" lang="en-US" altLang="zh-CN" sz="11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B5FDF4F-673E-68BC-975F-7AC2A58D306C}"/>
              </a:ext>
            </a:extLst>
          </p:cNvPr>
          <p:cNvSpPr/>
          <p:nvPr/>
        </p:nvSpPr>
        <p:spPr>
          <a:xfrm>
            <a:off x="8445392" y="4962667"/>
            <a:ext cx="1712259" cy="932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缓存访问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（采用</a:t>
            </a:r>
            <a:r>
              <a:rPr kumimoji="1" lang="en-US" altLang="zh-CN" sz="1200" dirty="0"/>
              <a:t>spring data</a:t>
            </a:r>
            <a:r>
              <a:rPr kumimoji="1" lang="zh-CN" altLang="en-US" sz="1200" dirty="0"/>
              <a:t>）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 err="1"/>
              <a:t>redis</a:t>
            </a:r>
            <a:endParaRPr kumimoji="1" lang="zh-CN" altLang="en-US" sz="12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598DC34-54A9-E84E-C257-691A5D11144B}"/>
              </a:ext>
            </a:extLst>
          </p:cNvPr>
          <p:cNvSpPr/>
          <p:nvPr/>
        </p:nvSpPr>
        <p:spPr>
          <a:xfrm>
            <a:off x="7212746" y="3790255"/>
            <a:ext cx="1488142" cy="914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第三方监控告警数据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【java】</a:t>
            </a:r>
            <a:endParaRPr kumimoji="1" lang="zh-CN" altLang="en-US" sz="12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9E7E07-7755-BDB5-83D4-D3B50E1AD731}"/>
              </a:ext>
            </a:extLst>
          </p:cNvPr>
          <p:cNvSpPr/>
          <p:nvPr/>
        </p:nvSpPr>
        <p:spPr>
          <a:xfrm>
            <a:off x="2730393" y="1534514"/>
            <a:ext cx="9251577" cy="932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前端框架和组件</a:t>
            </a:r>
            <a:endParaRPr kumimoji="1" lang="en-US" altLang="zh-CN" sz="1100" dirty="0"/>
          </a:p>
          <a:p>
            <a:pPr algn="ctr"/>
            <a:r>
              <a:rPr kumimoji="1" lang="zh-CN" altLang="en-US" sz="1100" dirty="0"/>
              <a:t>登录注册、菜单、表格、表单、报告报表、卡片、大屏定制需求</a:t>
            </a:r>
            <a:endParaRPr kumimoji="1" lang="en-US" altLang="zh-CN" sz="1100" dirty="0"/>
          </a:p>
          <a:p>
            <a:pPr algn="ctr"/>
            <a:r>
              <a:rPr kumimoji="1" lang="en-US" altLang="zh-CN" sz="1100" dirty="0"/>
              <a:t>【</a:t>
            </a:r>
            <a:r>
              <a:rPr kumimoji="1" lang="zh-CN" altLang="en-US" sz="1100" dirty="0"/>
              <a:t>采用</a:t>
            </a:r>
            <a:r>
              <a:rPr kumimoji="1" lang="en-US" altLang="zh-CN" sz="1100" dirty="0"/>
              <a:t>VUE</a:t>
            </a:r>
            <a:r>
              <a:rPr kumimoji="1" lang="zh-CN" altLang="en-US" sz="1100" dirty="0"/>
              <a:t>作为主脚手架</a:t>
            </a:r>
            <a:r>
              <a:rPr kumimoji="1" lang="en-US" altLang="zh-CN" sz="1100" dirty="0"/>
              <a:t>】</a:t>
            </a:r>
          </a:p>
          <a:p>
            <a:pPr algn="ctr"/>
            <a:r>
              <a:rPr kumimoji="1" lang="en-US" altLang="zh-CN" sz="1100" dirty="0" err="1"/>
              <a:t>javaScript+HTML+CSS+element-ui</a:t>
            </a:r>
            <a:endParaRPr kumimoji="1" lang="zh-CN" altLang="en-US" sz="11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DA5782C-6A2A-2268-7246-CB6CB28827C2}"/>
              </a:ext>
            </a:extLst>
          </p:cNvPr>
          <p:cNvSpPr/>
          <p:nvPr/>
        </p:nvSpPr>
        <p:spPr>
          <a:xfrm>
            <a:off x="2730393" y="2662385"/>
            <a:ext cx="2456329" cy="932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前端</a:t>
            </a:r>
            <a:r>
              <a:rPr kumimoji="1" lang="en-US" altLang="zh-CN" sz="1200" dirty="0"/>
              <a:t>restful</a:t>
            </a:r>
            <a:r>
              <a:rPr kumimoji="1" lang="zh-CN" altLang="en-US" sz="1200" dirty="0"/>
              <a:t>接口</a:t>
            </a:r>
            <a:r>
              <a:rPr kumimoji="1" lang="en-US" altLang="zh-CN" sz="1200" dirty="0" err="1"/>
              <a:t>api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数据审查</a:t>
            </a:r>
            <a:r>
              <a:rPr kumimoji="1" lang="en-US" altLang="zh-CN" sz="1200" dirty="0"/>
              <a:t>API</a:t>
            </a:r>
            <a:r>
              <a:rPr kumimoji="1" lang="zh-CN" altLang="en-US" sz="1200" dirty="0"/>
              <a:t>、登录注册</a:t>
            </a:r>
            <a:r>
              <a:rPr kumimoji="1" lang="en-US" altLang="zh-CN" sz="1200" dirty="0"/>
              <a:t>API</a:t>
            </a:r>
            <a:r>
              <a:rPr kumimoji="1" lang="zh-CN" altLang="en-US" sz="1200" dirty="0"/>
              <a:t>、项目管理</a:t>
            </a:r>
            <a:r>
              <a:rPr kumimoji="1" lang="en-US" altLang="zh-CN" sz="1200" dirty="0"/>
              <a:t>API</a:t>
            </a:r>
            <a:r>
              <a:rPr kumimoji="1" lang="zh-CN" altLang="en-US" sz="1200" dirty="0"/>
              <a:t>、第三方系统对接、监控告警</a:t>
            </a:r>
            <a:r>
              <a:rPr kumimoji="1" lang="en-US" altLang="zh-CN" sz="1200" dirty="0"/>
              <a:t>API</a:t>
            </a:r>
            <a:r>
              <a:rPr kumimoji="1" lang="zh-CN" altLang="en-US" sz="1200" dirty="0"/>
              <a:t>等接口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14C6873-78BC-88E8-A366-04FF83B63613}"/>
              </a:ext>
            </a:extLst>
          </p:cNvPr>
          <p:cNvSpPr/>
          <p:nvPr/>
        </p:nvSpPr>
        <p:spPr>
          <a:xfrm>
            <a:off x="5186723" y="3790255"/>
            <a:ext cx="1810871" cy="932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资源纳管扩展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【java】</a:t>
            </a:r>
            <a:endParaRPr kumimoji="1" lang="zh-CN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655A932-B30A-D8C2-95B7-8D173C469845}"/>
              </a:ext>
            </a:extLst>
          </p:cNvPr>
          <p:cNvSpPr/>
          <p:nvPr/>
        </p:nvSpPr>
        <p:spPr>
          <a:xfrm>
            <a:off x="2730394" y="3790256"/>
            <a:ext cx="2232212" cy="932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业务逻辑封装</a:t>
            </a:r>
            <a:r>
              <a:rPr kumimoji="1" lang="en-US" altLang="zh-CN" sz="1100" dirty="0"/>
              <a:t>SDK</a:t>
            </a:r>
          </a:p>
          <a:p>
            <a:pPr algn="ctr"/>
            <a:r>
              <a:rPr kumimoji="1" lang="zh-CN" altLang="en-US" sz="1050" dirty="0"/>
              <a:t>用户管理、组织管理、项目管理、通知</a:t>
            </a:r>
            <a:r>
              <a:rPr kumimoji="1" lang="en-US" altLang="zh-CN" sz="1050" dirty="0"/>
              <a:t>SDK</a:t>
            </a:r>
            <a:r>
              <a:rPr kumimoji="1" lang="zh-CN" altLang="en-US" sz="1050" dirty="0"/>
              <a:t>等业务模块定制需求</a:t>
            </a:r>
            <a:endParaRPr kumimoji="1" lang="en-US" altLang="zh-CN" sz="1050" dirty="0"/>
          </a:p>
          <a:p>
            <a:pPr algn="ctr"/>
            <a:r>
              <a:rPr kumimoji="1" lang="en-US" altLang="zh-CN" sz="1050" dirty="0"/>
              <a:t>【</a:t>
            </a:r>
            <a:r>
              <a:rPr kumimoji="1" lang="zh-CN" altLang="en-US" sz="1050" dirty="0"/>
              <a:t>采用</a:t>
            </a:r>
            <a:r>
              <a:rPr kumimoji="1" lang="en-US" altLang="zh-CN" sz="1050" dirty="0"/>
              <a:t>spring cloud】</a:t>
            </a:r>
          </a:p>
          <a:p>
            <a:pPr algn="ctr"/>
            <a:r>
              <a:rPr kumimoji="1" lang="en-US" altLang="zh-CN" sz="1050" dirty="0"/>
              <a:t>(java</a:t>
            </a:r>
            <a:r>
              <a:rPr kumimoji="1" lang="zh-CN" altLang="en-US" sz="1050" dirty="0"/>
              <a:t>、</a:t>
            </a:r>
            <a:r>
              <a:rPr kumimoji="1" lang="en-US" altLang="zh-CN" sz="1050" dirty="0"/>
              <a:t>python</a:t>
            </a:r>
            <a:r>
              <a:rPr kumimoji="1" lang="zh-CN" altLang="en-US" sz="1050" dirty="0"/>
              <a:t>、</a:t>
            </a:r>
            <a:r>
              <a:rPr kumimoji="1" lang="en-US" altLang="zh-CN" sz="1050" dirty="0"/>
              <a:t>go)</a:t>
            </a:r>
            <a:endParaRPr kumimoji="1" lang="zh-CN" altLang="en-US" sz="105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B91B6FB-3685-2ABB-ED0A-E54B86FCAC58}"/>
              </a:ext>
            </a:extLst>
          </p:cNvPr>
          <p:cNvSpPr/>
          <p:nvPr/>
        </p:nvSpPr>
        <p:spPr>
          <a:xfrm>
            <a:off x="10493830" y="3790254"/>
            <a:ext cx="1488142" cy="914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定制数据结构设计</a:t>
            </a:r>
            <a:endParaRPr kumimoji="1" lang="en-US" altLang="zh-CN" sz="1100" dirty="0"/>
          </a:p>
          <a:p>
            <a:pPr algn="ctr"/>
            <a:r>
              <a:rPr kumimoji="1" lang="zh-CN" altLang="en-US" sz="1100" dirty="0"/>
              <a:t>（</a:t>
            </a:r>
            <a:r>
              <a:rPr kumimoji="1" lang="en-US" altLang="zh-CN" sz="1100" dirty="0"/>
              <a:t>java</a:t>
            </a:r>
            <a:r>
              <a:rPr kumimoji="1" lang="zh-CN" altLang="en-US" sz="1100" dirty="0"/>
              <a:t>）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7B560CD-2FFD-806A-C0FA-7D96AD49B733}"/>
              </a:ext>
            </a:extLst>
          </p:cNvPr>
          <p:cNvSpPr/>
          <p:nvPr/>
        </p:nvSpPr>
        <p:spPr>
          <a:xfrm>
            <a:off x="8853288" y="3790255"/>
            <a:ext cx="1488142" cy="9143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业务规则流程梳理设计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（</a:t>
            </a:r>
            <a:r>
              <a:rPr kumimoji="1" lang="en-US" altLang="zh-CN" sz="1200" dirty="0"/>
              <a:t>java</a:t>
            </a:r>
            <a:r>
              <a:rPr kumimoji="1" lang="zh-CN" altLang="en-US" sz="1200" dirty="0"/>
              <a:t>）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E8E77F0-3910-E5E3-FF74-333877EBB169}"/>
              </a:ext>
            </a:extLst>
          </p:cNvPr>
          <p:cNvSpPr/>
          <p:nvPr/>
        </p:nvSpPr>
        <p:spPr>
          <a:xfrm>
            <a:off x="2730394" y="6028062"/>
            <a:ext cx="9251578" cy="7992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/>
              <a:t>数据采集</a:t>
            </a:r>
            <a:r>
              <a:rPr kumimoji="1" lang="en-US" altLang="zh-CN" sz="1600" dirty="0"/>
              <a:t>/API/SDK</a:t>
            </a:r>
            <a:r>
              <a:rPr kumimoji="1" lang="zh-CN" altLang="en-US" sz="1600" dirty="0"/>
              <a:t>接口</a:t>
            </a:r>
            <a:endParaRPr kumimoji="1" lang="en-US" altLang="zh-CN" sz="16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B50399B-5932-4929-7F9E-9695C36AA277}"/>
              </a:ext>
            </a:extLst>
          </p:cNvPr>
          <p:cNvSpPr/>
          <p:nvPr/>
        </p:nvSpPr>
        <p:spPr>
          <a:xfrm>
            <a:off x="5984582" y="2662384"/>
            <a:ext cx="2026024" cy="932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通知接口</a:t>
            </a:r>
            <a:r>
              <a:rPr kumimoji="1" lang="en-US" altLang="zh-CN" sz="1200" dirty="0" err="1"/>
              <a:t>api</a:t>
            </a:r>
            <a:endParaRPr kumimoji="1" lang="en-US" altLang="zh-CN" sz="1200" dirty="0"/>
          </a:p>
          <a:p>
            <a:pPr algn="ctr"/>
            <a:r>
              <a:rPr kumimoji="1" lang="en-US" altLang="zh-CN" sz="1200" dirty="0"/>
              <a:t>【</a:t>
            </a:r>
            <a:r>
              <a:rPr kumimoji="1" lang="zh-CN" altLang="en-US" sz="1200" dirty="0"/>
              <a:t>采用</a:t>
            </a:r>
            <a:r>
              <a:rPr kumimoji="1" lang="en-US" altLang="zh-CN" sz="1200" dirty="0" err="1"/>
              <a:t>springboot</a:t>
            </a:r>
            <a:r>
              <a:rPr kumimoji="1" lang="en-US" altLang="zh-CN" sz="1200" dirty="0"/>
              <a:t>】</a:t>
            </a:r>
          </a:p>
          <a:p>
            <a:pPr algn="ctr"/>
            <a:r>
              <a:rPr kumimoji="1" lang="en-US" altLang="zh-CN" sz="1200" dirty="0" err="1"/>
              <a:t>websocker</a:t>
            </a:r>
            <a:endParaRPr kumimoji="1" lang="zh-CN" altLang="en-US" sz="12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2101FC9-B1D9-D75D-BB0D-8B08691E9B4E}"/>
              </a:ext>
            </a:extLst>
          </p:cNvPr>
          <p:cNvSpPr/>
          <p:nvPr/>
        </p:nvSpPr>
        <p:spPr>
          <a:xfrm>
            <a:off x="8700888" y="2662385"/>
            <a:ext cx="2026024" cy="932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/>
              <a:t>调度服务接口</a:t>
            </a:r>
            <a:r>
              <a:rPr kumimoji="1" lang="en-US" altLang="zh-CN" sz="1050" dirty="0"/>
              <a:t>API</a:t>
            </a:r>
          </a:p>
          <a:p>
            <a:pPr algn="ctr"/>
            <a:r>
              <a:rPr kumimoji="1" lang="zh-CN" altLang="en-US" sz="1050" dirty="0"/>
              <a:t>数据转化队列、数据转换、业务规则、流程引擎</a:t>
            </a:r>
            <a:endParaRPr kumimoji="1" lang="en-US" altLang="zh-CN" sz="1050" dirty="0"/>
          </a:p>
          <a:p>
            <a:pPr algn="ctr"/>
            <a:r>
              <a:rPr kumimoji="1" lang="en-US" altLang="zh-CN" sz="1100" dirty="0"/>
              <a:t>【</a:t>
            </a:r>
            <a:r>
              <a:rPr kumimoji="1" lang="zh-CN" altLang="en-US" sz="1100" dirty="0"/>
              <a:t>采用</a:t>
            </a:r>
            <a:r>
              <a:rPr kumimoji="1" lang="en-US" altLang="zh-CN" sz="1100" dirty="0" err="1"/>
              <a:t>rabbitmq</a:t>
            </a:r>
            <a:r>
              <a:rPr kumimoji="1" lang="en-US" altLang="zh-CN" sz="1100" dirty="0"/>
              <a:t>】</a:t>
            </a:r>
            <a:endParaRPr kumimoji="1" lang="zh-CN" altLang="en-US" sz="11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AC1AA45-E937-75AA-4F88-149C6E1E7E6E}"/>
              </a:ext>
            </a:extLst>
          </p:cNvPr>
          <p:cNvSpPr/>
          <p:nvPr/>
        </p:nvSpPr>
        <p:spPr>
          <a:xfrm>
            <a:off x="10283153" y="4962667"/>
            <a:ext cx="1712259" cy="932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/>
              <a:t>文件读写访问</a:t>
            </a:r>
            <a:endParaRPr kumimoji="1" lang="en-US" altLang="zh-CN" sz="1200" dirty="0"/>
          </a:p>
          <a:p>
            <a:pPr algn="ctr"/>
            <a:r>
              <a:rPr kumimoji="1" lang="zh-CN" altLang="en-US" sz="1200" dirty="0"/>
              <a:t>（</a:t>
            </a:r>
            <a:r>
              <a:rPr kumimoji="1" lang="en-US" altLang="zh-CN" sz="1200" dirty="0" err="1"/>
              <a:t>minio</a:t>
            </a:r>
            <a:r>
              <a:rPr kumimoji="1" lang="zh-CN" altLang="en-US" sz="1200" dirty="0"/>
              <a:t>）</a:t>
            </a:r>
          </a:p>
        </p:txBody>
      </p:sp>
      <p:sp>
        <p:nvSpPr>
          <p:cNvPr id="30" name="圆角矩形 29">
            <a:extLst>
              <a:ext uri="{FF2B5EF4-FFF2-40B4-BE49-F238E27FC236}">
                <a16:creationId xmlns:a16="http://schemas.microsoft.com/office/drawing/2014/main" id="{60B1F6EE-7637-8CBA-3954-40BA1ACF4641}"/>
              </a:ext>
            </a:extLst>
          </p:cNvPr>
          <p:cNvSpPr/>
          <p:nvPr/>
        </p:nvSpPr>
        <p:spPr>
          <a:xfrm>
            <a:off x="2165617" y="5997388"/>
            <a:ext cx="421343" cy="8606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数据源</a:t>
            </a:r>
          </a:p>
        </p:txBody>
      </p:sp>
      <p:sp>
        <p:nvSpPr>
          <p:cNvPr id="31" name="圆角矩形 30">
            <a:extLst>
              <a:ext uri="{FF2B5EF4-FFF2-40B4-BE49-F238E27FC236}">
                <a16:creationId xmlns:a16="http://schemas.microsoft.com/office/drawing/2014/main" id="{4898739A-2E81-5886-8C34-DA26A854D0FA}"/>
              </a:ext>
            </a:extLst>
          </p:cNvPr>
          <p:cNvSpPr/>
          <p:nvPr/>
        </p:nvSpPr>
        <p:spPr>
          <a:xfrm>
            <a:off x="2165617" y="4998525"/>
            <a:ext cx="421342" cy="8606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数据层</a:t>
            </a:r>
          </a:p>
        </p:txBody>
      </p:sp>
      <p:sp>
        <p:nvSpPr>
          <p:cNvPr id="32" name="圆角矩形 31">
            <a:extLst>
              <a:ext uri="{FF2B5EF4-FFF2-40B4-BE49-F238E27FC236}">
                <a16:creationId xmlns:a16="http://schemas.microsoft.com/office/drawing/2014/main" id="{4AC6028C-6213-9B90-D9F3-0AEC325F8CFE}"/>
              </a:ext>
            </a:extLst>
          </p:cNvPr>
          <p:cNvSpPr/>
          <p:nvPr/>
        </p:nvSpPr>
        <p:spPr>
          <a:xfrm>
            <a:off x="2165616" y="3866313"/>
            <a:ext cx="421341" cy="8606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逻辑层</a:t>
            </a: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E61B9DB8-E014-4899-F524-CD23E0AF66DA}"/>
              </a:ext>
            </a:extLst>
          </p:cNvPr>
          <p:cNvSpPr/>
          <p:nvPr/>
        </p:nvSpPr>
        <p:spPr>
          <a:xfrm>
            <a:off x="2165617" y="2698242"/>
            <a:ext cx="421341" cy="8964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接口层</a:t>
            </a:r>
          </a:p>
        </p:txBody>
      </p:sp>
      <p:sp>
        <p:nvSpPr>
          <p:cNvPr id="34" name="圆角矩形 33">
            <a:extLst>
              <a:ext uri="{FF2B5EF4-FFF2-40B4-BE49-F238E27FC236}">
                <a16:creationId xmlns:a16="http://schemas.microsoft.com/office/drawing/2014/main" id="{8457F844-2466-304C-6AF2-705D29005C5A}"/>
              </a:ext>
            </a:extLst>
          </p:cNvPr>
          <p:cNvSpPr/>
          <p:nvPr/>
        </p:nvSpPr>
        <p:spPr>
          <a:xfrm>
            <a:off x="2165617" y="1561911"/>
            <a:ext cx="421340" cy="932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展示层</a:t>
            </a:r>
          </a:p>
        </p:txBody>
      </p: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E26BFCD5-E374-A1D1-4145-F6F778F9815E}"/>
              </a:ext>
            </a:extLst>
          </p:cNvPr>
          <p:cNvCxnSpPr>
            <a:cxnSpLocks/>
          </p:cNvCxnSpPr>
          <p:nvPr/>
        </p:nvCxnSpPr>
        <p:spPr>
          <a:xfrm>
            <a:off x="892629" y="2420563"/>
            <a:ext cx="112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>
            <a:extLst>
              <a:ext uri="{FF2B5EF4-FFF2-40B4-BE49-F238E27FC236}">
                <a16:creationId xmlns:a16="http://schemas.microsoft.com/office/drawing/2014/main" id="{B46FE6A2-13D9-664F-594B-899964AA6870}"/>
              </a:ext>
            </a:extLst>
          </p:cNvPr>
          <p:cNvCxnSpPr>
            <a:cxnSpLocks/>
          </p:cNvCxnSpPr>
          <p:nvPr/>
        </p:nvCxnSpPr>
        <p:spPr>
          <a:xfrm>
            <a:off x="892629" y="2698242"/>
            <a:ext cx="112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AA16B2FE-0CE8-CDB7-37EB-01E12CA27816}"/>
              </a:ext>
            </a:extLst>
          </p:cNvPr>
          <p:cNvCxnSpPr>
            <a:cxnSpLocks/>
          </p:cNvCxnSpPr>
          <p:nvPr/>
        </p:nvCxnSpPr>
        <p:spPr>
          <a:xfrm flipH="1">
            <a:off x="1452923" y="1828451"/>
            <a:ext cx="9835" cy="59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6463EED2-B4E2-C8E5-6111-B3D6FDE08C4C}"/>
              </a:ext>
            </a:extLst>
          </p:cNvPr>
          <p:cNvCxnSpPr>
            <a:cxnSpLocks/>
          </p:cNvCxnSpPr>
          <p:nvPr/>
        </p:nvCxnSpPr>
        <p:spPr>
          <a:xfrm flipV="1">
            <a:off x="1462758" y="709043"/>
            <a:ext cx="0" cy="64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B8759C2C-56BF-9F1B-7048-EDF37D59BEB1}"/>
              </a:ext>
            </a:extLst>
          </p:cNvPr>
          <p:cNvSpPr txBox="1"/>
          <p:nvPr/>
        </p:nvSpPr>
        <p:spPr>
          <a:xfrm>
            <a:off x="1139592" y="1380219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前端</a:t>
            </a:r>
            <a:r>
              <a:rPr kumimoji="1" lang="en-US" altLang="zh-CN" dirty="0"/>
              <a:t>4</a:t>
            </a:r>
            <a:endParaRPr kumimoji="1" lang="zh-CN" altLang="en-US" dirty="0"/>
          </a:p>
        </p:txBody>
      </p: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A9529C75-067B-76EC-500C-2CCC6A98ED98}"/>
              </a:ext>
            </a:extLst>
          </p:cNvPr>
          <p:cNvCxnSpPr>
            <a:cxnSpLocks/>
          </p:cNvCxnSpPr>
          <p:nvPr/>
        </p:nvCxnSpPr>
        <p:spPr>
          <a:xfrm>
            <a:off x="1452922" y="4704651"/>
            <a:ext cx="0" cy="2045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DDD33BED-487E-5BD8-94B2-AB9861D304B4}"/>
              </a:ext>
            </a:extLst>
          </p:cNvPr>
          <p:cNvCxnSpPr>
            <a:cxnSpLocks/>
          </p:cNvCxnSpPr>
          <p:nvPr/>
        </p:nvCxnSpPr>
        <p:spPr>
          <a:xfrm flipV="1">
            <a:off x="1452922" y="2698242"/>
            <a:ext cx="0" cy="1404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10F7A234-5D96-3071-3775-F47307E0ACB2}"/>
              </a:ext>
            </a:extLst>
          </p:cNvPr>
          <p:cNvSpPr txBox="1"/>
          <p:nvPr/>
        </p:nvSpPr>
        <p:spPr>
          <a:xfrm>
            <a:off x="1077712" y="4256419"/>
            <a:ext cx="86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后端</a:t>
            </a:r>
            <a:r>
              <a:rPr kumimoji="1" lang="en-US" altLang="zh-CN" dirty="0"/>
              <a:t>6</a:t>
            </a:r>
            <a:endParaRPr kumimoji="1" lang="zh-CN" altLang="en-US" dirty="0"/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0E1D75C4-0180-D97F-31F9-297BA8BBD194}"/>
              </a:ext>
            </a:extLst>
          </p:cNvPr>
          <p:cNvCxnSpPr>
            <a:cxnSpLocks/>
          </p:cNvCxnSpPr>
          <p:nvPr/>
        </p:nvCxnSpPr>
        <p:spPr>
          <a:xfrm>
            <a:off x="902464" y="6813269"/>
            <a:ext cx="112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9AFAD221-79E3-169B-64DE-C074E71ED6E7}"/>
              </a:ext>
            </a:extLst>
          </p:cNvPr>
          <p:cNvSpPr/>
          <p:nvPr/>
        </p:nvSpPr>
        <p:spPr>
          <a:xfrm>
            <a:off x="7565570" y="709043"/>
            <a:ext cx="4429841" cy="563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租户方（用户方）</a:t>
            </a:r>
            <a:br>
              <a:rPr kumimoji="1" lang="en-US" altLang="zh-CN" sz="1100" dirty="0"/>
            </a:br>
            <a:r>
              <a:rPr kumimoji="1" lang="en-US" altLang="zh-CN" sz="1100" dirty="0"/>
              <a:t>【</a:t>
            </a:r>
            <a:r>
              <a:rPr kumimoji="1" lang="zh-CN" altLang="en-US" sz="1100" dirty="0"/>
              <a:t>政务云</a:t>
            </a:r>
            <a:r>
              <a:rPr kumimoji="1" lang="en-US" altLang="zh-CN" sz="1100" dirty="0"/>
              <a:t>/</a:t>
            </a:r>
            <a:r>
              <a:rPr kumimoji="1" lang="zh-CN" altLang="en-US" sz="1100" dirty="0"/>
              <a:t>企业云</a:t>
            </a:r>
            <a:r>
              <a:rPr kumimoji="1" lang="en-US" altLang="zh-CN" sz="1100" dirty="0"/>
              <a:t>...】</a:t>
            </a:r>
            <a:endParaRPr kumimoji="1" lang="zh-CN" altLang="en-US" sz="1100" dirty="0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F115933E-FA2D-525B-E435-7F24E59FB33B}"/>
              </a:ext>
            </a:extLst>
          </p:cNvPr>
          <p:cNvSpPr/>
          <p:nvPr/>
        </p:nvSpPr>
        <p:spPr>
          <a:xfrm>
            <a:off x="2165616" y="709044"/>
            <a:ext cx="380998" cy="6372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业务层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A63B100-6B9D-61E7-27EB-4801BB5D2772}"/>
              </a:ext>
            </a:extLst>
          </p:cNvPr>
          <p:cNvSpPr/>
          <p:nvPr/>
        </p:nvSpPr>
        <p:spPr>
          <a:xfrm>
            <a:off x="2774577" y="717025"/>
            <a:ext cx="4429841" cy="563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100" dirty="0"/>
              <a:t>客户方（运营方）</a:t>
            </a:r>
            <a:br>
              <a:rPr kumimoji="1" lang="en-US" altLang="zh-CN" sz="1100" dirty="0"/>
            </a:br>
            <a:r>
              <a:rPr kumimoji="1" lang="en-US" altLang="zh-CN" sz="1100" dirty="0"/>
              <a:t>【</a:t>
            </a:r>
            <a:r>
              <a:rPr kumimoji="1" lang="zh-CN" altLang="en-US" sz="1100" dirty="0"/>
              <a:t>政务云</a:t>
            </a:r>
            <a:r>
              <a:rPr kumimoji="1" lang="en-US" altLang="zh-CN" sz="1100" dirty="0"/>
              <a:t>/</a:t>
            </a:r>
            <a:r>
              <a:rPr kumimoji="1" lang="zh-CN" altLang="en-US" sz="1100" dirty="0"/>
              <a:t>企业云</a:t>
            </a:r>
            <a:r>
              <a:rPr kumimoji="1" lang="en-US" altLang="zh-CN" sz="1100" dirty="0"/>
              <a:t>...】</a:t>
            </a:r>
            <a:endParaRPr kumimoji="1" lang="zh-CN" altLang="en-US" sz="1100" dirty="0"/>
          </a:p>
        </p:txBody>
      </p:sp>
      <p:cxnSp>
        <p:nvCxnSpPr>
          <p:cNvPr id="29" name="直线连接符 28">
            <a:extLst>
              <a:ext uri="{FF2B5EF4-FFF2-40B4-BE49-F238E27FC236}">
                <a16:creationId xmlns:a16="http://schemas.microsoft.com/office/drawing/2014/main" id="{B1EDC371-BB6F-DF7F-0E41-CB636A450822}"/>
              </a:ext>
            </a:extLst>
          </p:cNvPr>
          <p:cNvCxnSpPr>
            <a:cxnSpLocks/>
          </p:cNvCxnSpPr>
          <p:nvPr/>
        </p:nvCxnSpPr>
        <p:spPr>
          <a:xfrm>
            <a:off x="902464" y="709043"/>
            <a:ext cx="112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070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5F3A074-189D-5C4C-C2EB-4A2B1DC3BD9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6267" y="264852"/>
            <a:ext cx="746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数据治理架构图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B55645-A47D-72A1-F72C-2E75FEEF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75" y="726517"/>
            <a:ext cx="10089049" cy="55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185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089af6c-9417-4a27-adc5-22e68b0335d3"/>
  <p:tag name="COMMONDATA" val="eyJoZGlkIjoiOTgzYjUxZGE1YjFlNjdlNGI4M2QzYTRmNzhjYTEzO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17109</TotalTime>
  <Words>395</Words>
  <Application>Microsoft Macintosh PowerPoint</Application>
  <PresentationFormat>宽屏</PresentationFormat>
  <Paragraphs>62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等线</vt:lpstr>
      <vt:lpstr>等线 Light</vt:lpstr>
      <vt:lpstr>宋体</vt:lpstr>
      <vt:lpstr>Microsoft YaHei</vt:lpstr>
      <vt:lpstr>Microsoft YaHei</vt:lpstr>
      <vt:lpstr>微软雅黑 Light</vt:lpstr>
      <vt:lpstr>Microsoft YaHei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kenneth dai</dc:creator>
  <cp:lastModifiedBy>weixianfei</cp:lastModifiedBy>
  <cp:revision>370</cp:revision>
  <dcterms:created xsi:type="dcterms:W3CDTF">2022-11-13T01:25:00Z</dcterms:created>
  <dcterms:modified xsi:type="dcterms:W3CDTF">2023-12-22T05:17:59Z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8222A723147744B3AF537F706736F4EB</vt:lpwstr>
  </property>
  <property fmtid="{D5CDD505-2E9C-101B-9397-08002B2CF9AE}" pid="3" name="KSOProductBuildVer">
    <vt:lpwstr>2052-11.1.0.12763</vt:lpwstr>
  </property>
</Properties>
</file>